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339" r:id="rId3"/>
    <p:sldId id="375" r:id="rId4"/>
    <p:sldId id="376" r:id="rId5"/>
    <p:sldId id="377" r:id="rId6"/>
    <p:sldId id="378" r:id="rId7"/>
    <p:sldId id="379" r:id="rId8"/>
    <p:sldId id="380" r:id="rId9"/>
    <p:sldId id="300" r:id="rId10"/>
    <p:sldId id="364" r:id="rId11"/>
    <p:sldId id="374" r:id="rId12"/>
    <p:sldId id="340" r:id="rId13"/>
    <p:sldId id="342" r:id="rId14"/>
    <p:sldId id="365" r:id="rId15"/>
    <p:sldId id="366" r:id="rId16"/>
    <p:sldId id="367" r:id="rId17"/>
    <p:sldId id="369" r:id="rId18"/>
    <p:sldId id="370" r:id="rId19"/>
    <p:sldId id="371" r:id="rId20"/>
    <p:sldId id="372" r:id="rId21"/>
    <p:sldId id="373" r:id="rId22"/>
    <p:sldId id="289" r:id="rId23"/>
    <p:sldId id="265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3" autoAdjust="0"/>
    <p:restoredTop sz="94660"/>
  </p:normalViewPr>
  <p:slideViewPr>
    <p:cSldViewPr snapToGrid="0">
      <p:cViewPr varScale="1">
        <p:scale>
          <a:sx n="42" d="100"/>
          <a:sy n="42" d="100"/>
        </p:scale>
        <p:origin x="67" y="8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6T14:09:18.005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1105 2,'-98'-2,"-107"4,173 3,0 1,-58 19,31-8,-18 1,-119 14,120-29,55-3,0 0,-1 2,1 1,-21 5,22-3,1-1,-33 2,30-4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6T14:09:19.443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  <inkml:brushProperty name="ignorePressure" value="1"/>
    </inkml:brush>
  </inkml:definitions>
  <inkml:trace contextRef="#ctx0" brushRef="#br0">943 0,'-26'0,"-107"4,113-2,0 1,1 1,-1 1,-31 12,10-2,-55 11,34-10,41-12,-39 5,50-9,0 0,0 1,-1 1,1 0,0 0,0 1,1 0,-1 1,1 0,-1 0,1 1,-14 11,17-11,0-1,0 0,0 0,-1-1,1 1,-1-1,0-1,0 1,0-1,0-1,-9 2,-7-1,-1 0,-27-3,28 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6T14:09:24.602"/>
    </inkml:context>
    <inkml:brush xml:id="br0">
      <inkml:brushProperty name="width" value="0.5" units="cm"/>
      <inkml:brushProperty name="height" value="1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1 140,'48'1,"-28"1,0-2,0 0,0-1,0-1,0-1,0 0,32-12,-27 7,0 1,0 1,0 1,0 1,1 1,0 1,45 3,-60-2,1 0,-1-1,0 0,0-1,0 0,0-1,-1-1,1 1,12-9,-10 6,1 0,0 1,1 1,22-6,8 5,-1 3,1 1,49 6,3-2,-70-2,-4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6T14:09:26.232"/>
    </inkml:context>
    <inkml:brush xml:id="br0">
      <inkml:brushProperty name="width" value="0.5" units="cm"/>
      <inkml:brushProperty name="height" value="1" units="cm"/>
      <inkml:brushProperty name="color" value="#00F9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1 111,'0'-2,"0"0,0 0,0 0,1 0,-1 0,0 0,1 0,0 0,0 0,-1 0,1 0,0 0,0 1,0-1,1 0,-1 1,0-1,1 1,-1-1,1 1,-1 0,1 0,0 0,0-1,-1 1,1 1,3-2,5-1,0 0,1 0,-1 1,16-1,24-6,-25 0,-1 1,2 1,-1 2,0 0,50-2,360 7,-186 1,-234 0,0 0,0 0,26 7,-20-2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56481-DB65-49ED-AC4B-1E1F0B040967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C412D-01E2-4AAB-B621-C18583DC4F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277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7D152-946C-9F1C-225C-DC452F35B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08C37F-FCFF-F1D3-D528-F1139A1EE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B51B0B-8FEB-671A-5D8D-FFACF5579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6EFF9F-F792-2716-988A-DC5C51171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20CA93-9EAC-2ECC-3BEE-07E2B9D93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84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D59D1E-152E-414F-3E94-D8DDAC40C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10B5D8-C843-4297-AB17-C508A9FC4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3BAC76-1C08-85F3-E540-1177A2606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3963F8-FD76-6599-556C-23EA71E8F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8E9058-BB0C-A18A-EEFB-8F61029E3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14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348EFFE-B3AD-9011-126B-A83311475E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D94350B-77D7-5972-4BF0-0031261B6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D4DE9A-42E1-587D-9884-9D1903A4F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5EC690-34EE-8BEB-EE0F-67FD199A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03AB35-AE48-ADA0-F718-75F9E97F7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68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1C573-05D2-2B45-F006-5470AAF19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92E82D-0AEA-5AEF-6F28-A3E3A1FE0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6FD5B8-0DD7-0575-7795-60F3F480D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4194ED-A34E-5C2E-E54D-4DE9BEBC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C3370C-56FB-1925-C826-1E583860E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38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880DD7-EE9E-A6BA-01B6-2F73404A5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6DD8AD-9497-67CE-703E-644F9F4CC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CBCAC0-6096-6321-D761-450F76FA9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D32A58-D961-1F17-A20E-8201BFCEA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E6AF9B-0250-5B66-5404-8F9DD5AE9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00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AB678-A4A1-432D-B109-97B78565F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071D1D-62AC-1649-26F3-9788B5A61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D3B8FDC-B0F4-158D-30A8-73F4DEFDE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B5EA61-7FA0-1C03-0523-B5A456387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AF4942-2EB3-19E9-21B7-8DEA50740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E0A8D1-8205-D8AD-8E13-01442F2DA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48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BE0E9-7CE3-CACB-5FDF-7DF966D6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37E0BF-28FD-3677-32C2-6081A34E8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815A4D-5AC1-C22D-6E7E-E07ABA09B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5849F77-94DE-F87A-AED4-8FA8A2E791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63E7076-9A39-33C0-6F2D-9B9126DA8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5A42DFE-AF73-0E1A-A221-4891D9BAD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78C32E4-2D84-F64E-AC6B-0FA2FF0A5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C1C12E1-6B8D-D8E4-99EA-A2BD2CF80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0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381DC-081C-4B34-34D3-9154C00E5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21337C0-817C-E5A7-1889-BAD96464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28B9192-425C-BD96-0CBA-D51BCB060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4BDFA04-B773-3B89-21F9-7416F2D3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57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C25C5F6-229A-022C-282A-ACAC074A2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CCF369A-4F98-D925-7CE5-A44FFBACD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46C17D-4169-555F-46DB-371EE5D48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54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44507C-44A6-7396-EEE8-3D2F59C9B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D006E1-C5F1-C49E-8E93-54F6D76D1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5B485A-D69A-3CDC-F62A-60A4458EE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D1036C-D35B-F2E9-411E-4EA6C2765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105EC88-C587-4CCB-7682-0DF0781A2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6EA879-5FA3-0897-31AF-512E48B6C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88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DBC22-2D0A-2FF8-E585-AF0C5AE5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BBFE3F3-D4AF-CE37-876D-422472F33E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E4F15A8-8E7D-20C0-AA29-C2B59CC11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B154B2-B00E-2BF7-46EE-F34870488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ECC44B-4E76-4B76-D35B-7E6241797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B1DB23-C360-B04B-F535-538500483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22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7109C8C-9871-F0F7-AE32-8EA1D7249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080A6A-56B3-78AA-7A36-43ACF9A4F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5B9FB2-58B3-F766-9E19-87B087A17F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BBBC8-BCBC-4C40-AA8B-6E8A8429AE1E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7C9994-47B6-27D2-F1AA-B20B094378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3ABBD7-0D2C-EF21-791F-1ACA5270D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7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11" Type="http://schemas.openxmlformats.org/officeDocument/2006/relationships/image" Target="../media/image6.png"/><Relationship Id="rId5" Type="http://schemas.openxmlformats.org/officeDocument/2006/relationships/image" Target="../media/image30.pn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219498-D544-41AC-98FE-8F956EF66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00DBFC-17A9-4E0A-AEE2-A49F9AEEF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8D89A9F-D266-7B97-1C57-A6C008FE2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cs-CZ" sz="4000" dirty="0">
                <a:solidFill>
                  <a:schemeClr val="tx2"/>
                </a:solidFill>
              </a:rPr>
              <a:t>Nauka o podniku</a:t>
            </a:r>
            <a:br>
              <a:rPr lang="cs-CZ" sz="4000" dirty="0">
                <a:solidFill>
                  <a:schemeClr val="tx2"/>
                </a:solidFill>
              </a:rPr>
            </a:br>
            <a:r>
              <a:rPr lang="cs-CZ" sz="4000" dirty="0">
                <a:solidFill>
                  <a:schemeClr val="tx2"/>
                </a:solidFill>
              </a:rPr>
              <a:t>~ 6.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F4D5FF-24C4-4C4F-3DEB-5162A6142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cs-CZ" sz="2000">
                <a:solidFill>
                  <a:schemeClr val="tx2"/>
                </a:solidFill>
              </a:rPr>
              <a:t>Ing. Karla Foltisová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74613BB-817C-4C4F-8A24-4936F2F06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1023" y="52996"/>
            <a:ext cx="6093363" cy="6805005"/>
            <a:chOff x="6101023" y="52996"/>
            <a:chExt cx="6093363" cy="680500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6C820D-9A01-44F0-AE18-C2DAB089B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3517682 w 5890490"/>
                <a:gd name="connsiteY0" fmla="*/ 0 h 6578439"/>
                <a:gd name="connsiteX1" fmla="*/ 5849513 w 5890490"/>
                <a:gd name="connsiteY1" fmla="*/ 841730 h 6578439"/>
                <a:gd name="connsiteX2" fmla="*/ 5890490 w 5890490"/>
                <a:gd name="connsiteY2" fmla="*/ 879060 h 6578439"/>
                <a:gd name="connsiteX3" fmla="*/ 5890490 w 5890490"/>
                <a:gd name="connsiteY3" fmla="*/ 1816052 h 6578439"/>
                <a:gd name="connsiteX4" fmla="*/ 5856961 w 5890490"/>
                <a:gd name="connsiteY4" fmla="*/ 1771023 h 6578439"/>
                <a:gd name="connsiteX5" fmla="*/ 5655397 w 5890490"/>
                <a:gd name="connsiteY5" fmla="*/ 1548813 h 6578439"/>
                <a:gd name="connsiteX6" fmla="*/ 3517682 w 5890490"/>
                <a:gd name="connsiteY6" fmla="*/ 658717 h 6578439"/>
                <a:gd name="connsiteX7" fmla="*/ 2395696 w 5890490"/>
                <a:gd name="connsiteY7" fmla="*/ 850721 h 6578439"/>
                <a:gd name="connsiteX8" fmla="*/ 1519955 w 5890490"/>
                <a:gd name="connsiteY8" fmla="*/ 1450441 h 6578439"/>
                <a:gd name="connsiteX9" fmla="*/ 1223630 w 5890490"/>
                <a:gd name="connsiteY9" fmla="*/ 1841430 h 6578439"/>
                <a:gd name="connsiteX10" fmla="*/ 1075857 w 5890490"/>
                <a:gd name="connsiteY10" fmla="*/ 2329343 h 6578439"/>
                <a:gd name="connsiteX11" fmla="*/ 731010 w 5890490"/>
                <a:gd name="connsiteY11" fmla="*/ 3483744 h 6578439"/>
                <a:gd name="connsiteX12" fmla="*/ 741000 w 5890490"/>
                <a:gd name="connsiteY12" fmla="*/ 4479719 h 6578439"/>
                <a:gd name="connsiteX13" fmla="*/ 1315615 w 5890490"/>
                <a:gd name="connsiteY13" fmla="*/ 5443827 h 6578439"/>
                <a:gd name="connsiteX14" fmla="*/ 2277503 w 5890490"/>
                <a:gd name="connsiteY14" fmla="*/ 6259386 h 6578439"/>
                <a:gd name="connsiteX15" fmla="*/ 3439448 w 5890490"/>
                <a:gd name="connsiteY15" fmla="*/ 6551739 h 6578439"/>
                <a:gd name="connsiteX16" fmla="*/ 4408732 w 5890490"/>
                <a:gd name="connsiteY16" fmla="*/ 6255172 h 6578439"/>
                <a:gd name="connsiteX17" fmla="*/ 5343243 w 5890490"/>
                <a:gd name="connsiteY17" fmla="*/ 5442509 h 6578439"/>
                <a:gd name="connsiteX18" fmla="*/ 5745566 w 5890490"/>
                <a:gd name="connsiteY18" fmla="*/ 5056656 h 6578439"/>
                <a:gd name="connsiteX19" fmla="*/ 5890490 w 5890490"/>
                <a:gd name="connsiteY19" fmla="*/ 4920880 h 6578439"/>
                <a:gd name="connsiteX20" fmla="*/ 5890490 w 5890490"/>
                <a:gd name="connsiteY20" fmla="*/ 5821966 h 6578439"/>
                <a:gd name="connsiteX21" fmla="*/ 5802002 w 5890490"/>
                <a:gd name="connsiteY21" fmla="*/ 5907904 h 6578439"/>
                <a:gd name="connsiteX22" fmla="*/ 5294358 w 5890490"/>
                <a:gd name="connsiteY22" fmla="*/ 6397505 h 6578439"/>
                <a:gd name="connsiteX23" fmla="*/ 5077178 w 5890490"/>
                <a:gd name="connsiteY23" fmla="*/ 6578439 h 6578439"/>
                <a:gd name="connsiteX24" fmla="*/ 1567290 w 5890490"/>
                <a:gd name="connsiteY24" fmla="*/ 6578439 h 6578439"/>
                <a:gd name="connsiteX25" fmla="*/ 1508588 w 5890490"/>
                <a:gd name="connsiteY25" fmla="*/ 6535186 h 6578439"/>
                <a:gd name="connsiteX26" fmla="*/ 826498 w 5890490"/>
                <a:gd name="connsiteY26" fmla="*/ 5876034 h 6578439"/>
                <a:gd name="connsiteX27" fmla="*/ 122403 w 5890490"/>
                <a:gd name="connsiteY27" fmla="*/ 3255655 h 6578439"/>
                <a:gd name="connsiteX28" fmla="*/ 1061197 w 5890490"/>
                <a:gd name="connsiteY28" fmla="*/ 984650 h 6578439"/>
                <a:gd name="connsiteX29" fmla="*/ 3517682 w 5890490"/>
                <a:gd name="connsiteY29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890490" h="6578439">
                  <a:moveTo>
                    <a:pt x="3517682" y="0"/>
                  </a:moveTo>
                  <a:cubicBezTo>
                    <a:pt x="4402016" y="0"/>
                    <a:pt x="5213741" y="315483"/>
                    <a:pt x="5849513" y="841730"/>
                  </a:cubicBezTo>
                  <a:lnTo>
                    <a:pt x="5890490" y="879060"/>
                  </a:lnTo>
                  <a:lnTo>
                    <a:pt x="5890490" y="1816052"/>
                  </a:lnTo>
                  <a:lnTo>
                    <a:pt x="5856961" y="1771023"/>
                  </a:lnTo>
                  <a:cubicBezTo>
                    <a:pt x="5793650" y="1694076"/>
                    <a:pt x="5726429" y="1619959"/>
                    <a:pt x="5655397" y="1548813"/>
                  </a:cubicBezTo>
                  <a:cubicBezTo>
                    <a:pt x="5082208" y="974906"/>
                    <a:pt x="4322973" y="658717"/>
                    <a:pt x="3517682" y="658717"/>
                  </a:cubicBezTo>
                  <a:cubicBezTo>
                    <a:pt x="3085520" y="658717"/>
                    <a:pt x="2718488" y="721533"/>
                    <a:pt x="2395696" y="850721"/>
                  </a:cubicBezTo>
                  <a:cubicBezTo>
                    <a:pt x="2079132" y="977407"/>
                    <a:pt x="1792668" y="1173626"/>
                    <a:pt x="1519955" y="1450441"/>
                  </a:cubicBezTo>
                  <a:cubicBezTo>
                    <a:pt x="1330275" y="1642840"/>
                    <a:pt x="1263719" y="1756094"/>
                    <a:pt x="1223630" y="1841430"/>
                  </a:cubicBezTo>
                  <a:cubicBezTo>
                    <a:pt x="1166545" y="1962981"/>
                    <a:pt x="1128532" y="2116663"/>
                    <a:pt x="1075857" y="2329343"/>
                  </a:cubicBezTo>
                  <a:cubicBezTo>
                    <a:pt x="1008652" y="2601153"/>
                    <a:pt x="916537" y="2973574"/>
                    <a:pt x="731010" y="3483744"/>
                  </a:cubicBezTo>
                  <a:cubicBezTo>
                    <a:pt x="617488" y="3795981"/>
                    <a:pt x="620731" y="4121653"/>
                    <a:pt x="741000" y="4479719"/>
                  </a:cubicBezTo>
                  <a:cubicBezTo>
                    <a:pt x="847257" y="4796172"/>
                    <a:pt x="1045888" y="5129481"/>
                    <a:pt x="1315615" y="5443827"/>
                  </a:cubicBezTo>
                  <a:cubicBezTo>
                    <a:pt x="1630753" y="5810980"/>
                    <a:pt x="1945371" y="6077784"/>
                    <a:pt x="2277503" y="6259386"/>
                  </a:cubicBezTo>
                  <a:cubicBezTo>
                    <a:pt x="2637530" y="6456133"/>
                    <a:pt x="3017536" y="6551739"/>
                    <a:pt x="3439448" y="6551739"/>
                  </a:cubicBezTo>
                  <a:cubicBezTo>
                    <a:pt x="3781571" y="6551739"/>
                    <a:pt x="4089573" y="6457449"/>
                    <a:pt x="4408732" y="6255172"/>
                  </a:cubicBezTo>
                  <a:cubicBezTo>
                    <a:pt x="4738010" y="6046310"/>
                    <a:pt x="5050941" y="5739207"/>
                    <a:pt x="5343243" y="5442509"/>
                  </a:cubicBezTo>
                  <a:cubicBezTo>
                    <a:pt x="5479860" y="5303970"/>
                    <a:pt x="5614918" y="5178206"/>
                    <a:pt x="5745566" y="5056656"/>
                  </a:cubicBezTo>
                  <a:lnTo>
                    <a:pt x="5890490" y="4920880"/>
                  </a:lnTo>
                  <a:lnTo>
                    <a:pt x="5890490" y="5821966"/>
                  </a:lnTo>
                  <a:lnTo>
                    <a:pt x="5802002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58B604F-996E-4349-B131-E04ED285D8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5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7CCEAF3-651B-4605-AE58-F96E22703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3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/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D519330-E5F1-4248-B58C-1AA0D9E6D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Obrázek 3">
            <a:extLst>
              <a:ext uri="{FF2B5EF4-FFF2-40B4-BE49-F238E27FC236}">
                <a16:creationId xmlns:a16="http://schemas.microsoft.com/office/drawing/2014/main" id="{F2C59DB5-121E-9E61-A327-58E5087E9E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323" y="2169404"/>
            <a:ext cx="4141760" cy="320045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344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5" y="891999"/>
            <a:ext cx="8670380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Kritéria ekonomické racionality uskutečňování konkrétních aktivit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970925" y="2385975"/>
            <a:ext cx="10001875" cy="340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500" dirty="0"/>
              <a:t>Když porovnáváme náklady a výnosy, můžeme určit, zda jsou naše aktivity ekonomicky racionální, což je způsob, jakým říkáme, jestli se nám to vyplatí.</a:t>
            </a:r>
          </a:p>
          <a:p>
            <a:endParaRPr lang="cs-CZ" sz="2500" dirty="0"/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Hospodárnost</a:t>
            </a:r>
            <a:r>
              <a:rPr lang="cs-CZ" sz="2800" dirty="0"/>
              <a:t> – ve formě úspornosti a výtěžnosti ekonomická účinnost.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Vynaložených nákladů </a:t>
            </a:r>
            <a:r>
              <a:rPr lang="cs-CZ" sz="2800" dirty="0"/>
              <a:t>– poměr výnosů a vynaložených nákladů.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Efektivnost transformace </a:t>
            </a:r>
            <a:r>
              <a:rPr lang="cs-CZ" sz="2800" dirty="0"/>
              <a:t>– posuzování dosažených efektů ve vztahu k zadaným úkolům a cílům.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2619829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38870" y="796364"/>
            <a:ext cx="960082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Celkové a průměrné náklady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38870" y="1783542"/>
            <a:ext cx="11309419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U </a:t>
            </a:r>
            <a:r>
              <a:rPr lang="cs-CZ" sz="2800" b="1" dirty="0">
                <a:solidFill>
                  <a:srgbClr val="FF7979"/>
                </a:solidFill>
              </a:rPr>
              <a:t>celkových nákladů </a:t>
            </a:r>
            <a:r>
              <a:rPr lang="cs-CZ" sz="2800" dirty="0"/>
              <a:t>vyjádříme </a:t>
            </a:r>
            <a:r>
              <a:rPr lang="cs-CZ" sz="2800" b="1" dirty="0"/>
              <a:t>všechny složky nákladů</a:t>
            </a:r>
            <a:r>
              <a:rPr lang="cs-CZ" sz="2800" dirty="0"/>
              <a:t>, které se podílely </a:t>
            </a:r>
            <a:br>
              <a:rPr lang="cs-CZ" sz="2800" dirty="0"/>
            </a:br>
            <a:r>
              <a:rPr lang="cs-CZ" sz="2800" dirty="0"/>
              <a:t>na vzniku objemu produktů, které podnik ve sledovaném období realizoval. Když roste objem produkce, rostou i celkové náklady podniku.</a:t>
            </a:r>
          </a:p>
          <a:p>
            <a:pPr algn="ctr"/>
            <a:endParaRPr lang="cs-CZ" b="1" dirty="0">
              <a:solidFill>
                <a:srgbClr val="00B050"/>
              </a:solidFill>
            </a:endParaRPr>
          </a:p>
          <a:p>
            <a:pPr algn="ctr"/>
            <a:r>
              <a:rPr lang="cs-CZ" sz="4000" b="1" dirty="0">
                <a:solidFill>
                  <a:srgbClr val="FF7979"/>
                </a:solidFill>
              </a:rPr>
              <a:t>         N = f (Q)             … Kč   </a:t>
            </a:r>
          </a:p>
          <a:p>
            <a:pPr algn="ctr"/>
            <a:endParaRPr lang="cs-CZ" sz="1600" b="1" dirty="0">
              <a:solidFill>
                <a:srgbClr val="FF0000"/>
              </a:solidFill>
            </a:endParaRPr>
          </a:p>
          <a:p>
            <a:r>
              <a:rPr lang="cs-CZ" sz="2800" b="1" dirty="0">
                <a:solidFill>
                  <a:srgbClr val="7030A0"/>
                </a:solidFill>
              </a:rPr>
              <a:t>Průměrné náklady ∅N </a:t>
            </a:r>
            <a:r>
              <a:rPr lang="cs-CZ" sz="2800" dirty="0"/>
              <a:t>vypočítáme jako podíl celkových nákladů na jednotku produkce za sledované období, používáme pouze při homogenní produkci.</a:t>
            </a:r>
          </a:p>
          <a:p>
            <a:endParaRPr lang="cs-CZ" dirty="0"/>
          </a:p>
          <a:p>
            <a:r>
              <a:rPr lang="cs-CZ" sz="4000" b="1" dirty="0">
                <a:solidFill>
                  <a:srgbClr val="FF0000"/>
                </a:solidFill>
              </a:rPr>
              <a:t>				</a:t>
            </a:r>
            <a:r>
              <a:rPr lang="cs-CZ" sz="4000" b="1" dirty="0">
                <a:solidFill>
                  <a:srgbClr val="7030A0"/>
                </a:solidFill>
              </a:rPr>
              <a:t>∅N = N / Q    … Kč / jednotka</a:t>
            </a:r>
          </a:p>
        </p:txBody>
      </p:sp>
    </p:spTree>
    <p:extLst>
      <p:ext uri="{BB962C8B-B14F-4D97-AF65-F5344CB8AC3E}">
        <p14:creationId xmlns:p14="http://schemas.microsoft.com/office/powerpoint/2010/main" val="63215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Obsah obrázku Písmo, řada/pruh, diagram, číslo&#10;&#10;Popis byl vytvořen automaticky">
            <a:extLst>
              <a:ext uri="{FF2B5EF4-FFF2-40B4-BE49-F238E27FC236}">
                <a16:creationId xmlns:a16="http://schemas.microsoft.com/office/drawing/2014/main" id="{9612C553-FD4C-D602-2958-C6559729A2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6381" y="3537989"/>
            <a:ext cx="4933307" cy="1952028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683059" y="934789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Přítůstkové náklady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680040" y="1716019"/>
            <a:ext cx="10985708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Přírůstkové náklady </a:t>
            </a:r>
            <a:r>
              <a:rPr lang="cs-CZ" sz="2800" b="1" dirty="0"/>
              <a:t>∆ N </a:t>
            </a:r>
            <a:r>
              <a:rPr lang="cs-CZ" sz="2800" dirty="0"/>
              <a:t>jsou chápány jako hraniční náklady. Změna v celkových nákladech při změně v poskytované produkci o jednotku produkce. </a:t>
            </a:r>
            <a:r>
              <a:rPr lang="cs-CZ" sz="2800" b="1" dirty="0">
                <a:solidFill>
                  <a:srgbClr val="00B0F0"/>
                </a:solidFill>
              </a:rPr>
              <a:t>Kde období 1 je období se změněnou produkcí a změněnými náklady</a:t>
            </a:r>
            <a:r>
              <a:rPr lang="cs-CZ" sz="2800" dirty="0"/>
              <a:t>, </a:t>
            </a:r>
            <a:r>
              <a:rPr lang="cs-CZ" sz="2800" b="1" dirty="0">
                <a:solidFill>
                  <a:srgbClr val="00B050"/>
                </a:solidFill>
              </a:rPr>
              <a:t>období 0 je období s původní produkcí a náklady: 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1000" dirty="0"/>
          </a:p>
          <a:p>
            <a:r>
              <a:rPr lang="cs-CZ" sz="2800" dirty="0"/>
              <a:t>Tento výpočet se využije při analýze krátkodobých rozhodnutí o objemu produkce a maximalizaci zisku.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id="{AC31909A-88E3-CD5E-429F-438043865EEC}"/>
                  </a:ext>
                </a:extLst>
              </p14:cNvPr>
              <p14:cNvContentPartPr/>
              <p14:nvPr/>
            </p14:nvContentPartPr>
            <p14:xfrm>
              <a:off x="5574937" y="4833965"/>
              <a:ext cx="397800" cy="49680"/>
            </p14:xfrm>
          </p:contentPart>
        </mc:Choice>
        <mc:Fallback xmlns=""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AC31909A-88E3-CD5E-429F-438043865EE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84937" y="4653965"/>
                <a:ext cx="577440" cy="40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id="{BC8A1D61-2272-B179-324C-29D00ECDF5ED}"/>
                  </a:ext>
                </a:extLst>
              </p14:cNvPr>
              <p14:cNvContentPartPr/>
              <p14:nvPr/>
            </p14:nvContentPartPr>
            <p14:xfrm>
              <a:off x="5574937" y="4124405"/>
              <a:ext cx="339480" cy="69480"/>
            </p14:xfrm>
          </p:contentPart>
        </mc:Choice>
        <mc:Fallback xmlns=""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BC8A1D61-2272-B179-324C-29D00ECDF5E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485297" y="3944405"/>
                <a:ext cx="519120" cy="42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BEEBA36E-974F-15DF-E605-FDF0EFBE2979}"/>
                  </a:ext>
                </a:extLst>
              </p14:cNvPr>
              <p14:cNvContentPartPr/>
              <p14:nvPr/>
            </p14:nvContentPartPr>
            <p14:xfrm>
              <a:off x="6575377" y="4122245"/>
              <a:ext cx="388440" cy="51840"/>
            </p14:xfrm>
          </p:contentPart>
        </mc:Choice>
        <mc:Fallback xmlns=""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BEEBA36E-974F-15DF-E605-FDF0EFBE297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85737" y="3942245"/>
                <a:ext cx="568080" cy="41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Rukopis 11">
                <a:extLst>
                  <a:ext uri="{FF2B5EF4-FFF2-40B4-BE49-F238E27FC236}">
                    <a16:creationId xmlns:a16="http://schemas.microsoft.com/office/drawing/2014/main" id="{07124407-75D4-0028-F958-DFC58A712FBA}"/>
                  </a:ext>
                </a:extLst>
              </p14:cNvPr>
              <p14:cNvContentPartPr/>
              <p14:nvPr/>
            </p14:nvContentPartPr>
            <p14:xfrm>
              <a:off x="6565657" y="4853045"/>
              <a:ext cx="410760" cy="39960"/>
            </p14:xfrm>
          </p:contentPart>
        </mc:Choice>
        <mc:Fallback xmlns="">
          <p:pic>
            <p:nvPicPr>
              <p:cNvPr id="12" name="Rukopis 11">
                <a:extLst>
                  <a:ext uri="{FF2B5EF4-FFF2-40B4-BE49-F238E27FC236}">
                    <a16:creationId xmlns:a16="http://schemas.microsoft.com/office/drawing/2014/main" id="{07124407-75D4-0028-F958-DFC58A712FB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476017" y="4673405"/>
                <a:ext cx="590400" cy="39960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ovéPole 14">
            <a:extLst>
              <a:ext uri="{FF2B5EF4-FFF2-40B4-BE49-F238E27FC236}">
                <a16:creationId xmlns:a16="http://schemas.microsoft.com/office/drawing/2014/main" id="{888D359B-1AB6-BC5E-C428-E1959426A016}"/>
              </a:ext>
            </a:extLst>
          </p:cNvPr>
          <p:cNvSpPr txBox="1"/>
          <p:nvPr/>
        </p:nvSpPr>
        <p:spPr>
          <a:xfrm>
            <a:off x="8774807" y="4252393"/>
            <a:ext cx="273715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 … Kč / jednotka</a:t>
            </a:r>
          </a:p>
        </p:txBody>
      </p:sp>
    </p:spTree>
    <p:extLst>
      <p:ext uri="{BB962C8B-B14F-4D97-AF65-F5344CB8AC3E}">
        <p14:creationId xmlns:p14="http://schemas.microsoft.com/office/powerpoint/2010/main" val="3142605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2975957" y="3103059"/>
            <a:ext cx="8015040" cy="178618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5400" dirty="0">
                <a:solidFill>
                  <a:schemeClr val="tx2"/>
                </a:solidFill>
              </a:rPr>
              <a:t>Co jsou přímé náklady?</a:t>
            </a:r>
          </a:p>
        </p:txBody>
      </p:sp>
    </p:spTree>
    <p:extLst>
      <p:ext uri="{BB962C8B-B14F-4D97-AF65-F5344CB8AC3E}">
        <p14:creationId xmlns:p14="http://schemas.microsoft.com/office/powerpoint/2010/main" val="4070254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954299" y="2305615"/>
            <a:ext cx="1046738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/>
              <a:t>Přímé náklady </a:t>
            </a:r>
            <a:r>
              <a:rPr lang="cs-CZ" sz="2800" dirty="0"/>
              <a:t>jsou náklady, které jsou přímo spojeny s výrobou nebo poskytováním produktů nebo služeb. </a:t>
            </a:r>
          </a:p>
          <a:p>
            <a:endParaRPr lang="cs-CZ" sz="2800" b="1" dirty="0"/>
          </a:p>
          <a:p>
            <a:r>
              <a:rPr lang="cs-CZ" sz="2800" b="1" u="sng" dirty="0"/>
              <a:t>Patří sem: </a:t>
            </a:r>
            <a:r>
              <a:rPr lang="cs-CZ" sz="2800" dirty="0"/>
              <a:t>Náklady na suroviny, pracovní sílu a všechny další náklady přímo spojené s výrobou nebo službami.</a:t>
            </a:r>
          </a:p>
        </p:txBody>
      </p:sp>
    </p:spTree>
    <p:extLst>
      <p:ext uri="{BB962C8B-B14F-4D97-AF65-F5344CB8AC3E}">
        <p14:creationId xmlns:p14="http://schemas.microsoft.com/office/powerpoint/2010/main" val="66682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5" y="1004459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Hrubé rozpětí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970925" y="1878771"/>
            <a:ext cx="10721722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HR je dáno jako rozdíl mezi výnosy (V) a přímými náklady (PN).</a:t>
            </a:r>
          </a:p>
          <a:p>
            <a:pPr algn="ctr"/>
            <a:endParaRPr lang="cs-CZ" dirty="0"/>
          </a:p>
          <a:p>
            <a:pPr algn="ctr"/>
            <a:r>
              <a:rPr lang="cs-CZ" sz="4000" b="1" dirty="0">
                <a:solidFill>
                  <a:srgbClr val="FF0000"/>
                </a:solidFill>
              </a:rPr>
              <a:t>   HR = V – PN</a:t>
            </a:r>
          </a:p>
          <a:p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Cílem podniku je podporovat růst hrubého rozpětí, které pak slouží </a:t>
            </a:r>
            <a:br>
              <a:rPr lang="cs-CZ" sz="2800" dirty="0"/>
            </a:br>
            <a:r>
              <a:rPr lang="cs-CZ" sz="2800" dirty="0"/>
              <a:t>k „úhradě“ nepřímých nákladů a potažmo tvorbě zisku.</a:t>
            </a:r>
          </a:p>
          <a:p>
            <a:endParaRPr lang="cs-CZ" sz="2800" dirty="0"/>
          </a:p>
          <a:p>
            <a:r>
              <a:rPr lang="cs-CZ" sz="2800" i="1" dirty="0"/>
              <a:t>Pokud podnik vydělá </a:t>
            </a:r>
            <a:r>
              <a:rPr lang="cs-CZ" sz="2800" i="1" dirty="0">
                <a:solidFill>
                  <a:schemeClr val="accent2">
                    <a:lumMod val="75000"/>
                  </a:schemeClr>
                </a:solidFill>
              </a:rPr>
              <a:t>100 000 Kč (výnosy) </a:t>
            </a:r>
            <a:r>
              <a:rPr lang="cs-CZ" sz="2800" i="1" dirty="0"/>
              <a:t>a jeho </a:t>
            </a:r>
            <a:r>
              <a:rPr lang="cs-CZ" sz="2800" i="1" dirty="0">
                <a:solidFill>
                  <a:schemeClr val="accent6">
                    <a:lumMod val="75000"/>
                  </a:schemeClr>
                </a:solidFill>
              </a:rPr>
              <a:t>přímé náklady činí </a:t>
            </a:r>
            <a:br>
              <a:rPr lang="cs-CZ" sz="2800" i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2800" i="1" dirty="0">
                <a:solidFill>
                  <a:schemeClr val="accent6">
                    <a:lumMod val="75000"/>
                  </a:schemeClr>
                </a:solidFill>
              </a:rPr>
              <a:t>70 000 Kč</a:t>
            </a:r>
            <a:r>
              <a:rPr lang="cs-CZ" sz="2800" i="1" dirty="0"/>
              <a:t>, hrubé rozpětí by bylo </a:t>
            </a:r>
            <a:r>
              <a:rPr lang="cs-CZ" sz="2800" i="1" u="sng" dirty="0"/>
              <a:t>30 000 Kč</a:t>
            </a:r>
            <a:r>
              <a:rPr lang="cs-CZ" sz="2800" i="1" dirty="0"/>
              <a:t> (</a:t>
            </a:r>
            <a:r>
              <a:rPr lang="cs-CZ" sz="2800" i="1" dirty="0">
                <a:solidFill>
                  <a:schemeClr val="accent2">
                    <a:lumMod val="75000"/>
                  </a:schemeClr>
                </a:solidFill>
              </a:rPr>
              <a:t>100 000 Kč </a:t>
            </a:r>
            <a:r>
              <a:rPr lang="cs-CZ" sz="2800" i="1" dirty="0"/>
              <a:t>- </a:t>
            </a:r>
            <a:r>
              <a:rPr lang="cs-CZ" sz="2800" i="1" dirty="0">
                <a:solidFill>
                  <a:schemeClr val="accent6">
                    <a:lumMod val="75000"/>
                  </a:schemeClr>
                </a:solidFill>
              </a:rPr>
              <a:t>70 000 Kč</a:t>
            </a:r>
            <a:r>
              <a:rPr lang="cs-CZ" sz="2800" i="1" dirty="0"/>
              <a:t>). </a:t>
            </a:r>
          </a:p>
          <a:p>
            <a:r>
              <a:rPr lang="cs-CZ" sz="2800" i="1" dirty="0"/>
              <a:t>To znamená, že podnik má hrubý zisk – rozpětí ve výši 30 000 Kč.</a:t>
            </a:r>
          </a:p>
        </p:txBody>
      </p:sp>
    </p:spTree>
    <p:extLst>
      <p:ext uri="{BB962C8B-B14F-4D97-AF65-F5344CB8AC3E}">
        <p14:creationId xmlns:p14="http://schemas.microsoft.com/office/powerpoint/2010/main" val="572770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5" y="1004459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Rentabilita </a:t>
            </a:r>
            <a:r>
              <a:rPr lang="pl-PL" sz="4000" b="1" dirty="0">
                <a:solidFill>
                  <a:schemeClr val="tx2"/>
                </a:solidFill>
              </a:rPr>
              <a:t>nákladů</a:t>
            </a:r>
            <a:r>
              <a:rPr lang="pl-PL" sz="4000" dirty="0">
                <a:solidFill>
                  <a:schemeClr val="tx2"/>
                </a:solidFill>
              </a:rPr>
              <a:t> - výnosnost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970924" y="1878771"/>
            <a:ext cx="11221075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Výnosnost udává, kolik korun zisku (Z) nám přinese jedna vynaložená </a:t>
            </a:r>
            <a:br>
              <a:rPr lang="cs-CZ" sz="2800" dirty="0"/>
            </a:br>
            <a:r>
              <a:rPr lang="cs-CZ" sz="2800" dirty="0"/>
              <a:t>koruna nákladů (N).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Vyjadřujeme ho v absolutní hodnotě nebo v procentech.</a:t>
            </a:r>
          </a:p>
          <a:p>
            <a:endParaRPr lang="cs-CZ" sz="2800" dirty="0"/>
          </a:p>
          <a:p>
            <a:r>
              <a:rPr lang="cs-CZ" sz="2800" b="1" dirty="0"/>
              <a:t>Výpočet nám říká, jak efektivně firma zvládá omezovat své náklady.</a:t>
            </a:r>
          </a:p>
          <a:p>
            <a:r>
              <a:rPr lang="cs-CZ" sz="2800" b="1" dirty="0"/>
              <a:t>Vyšší rentabilita nákladů znamená, že firma efektivně snižuje své náklady. </a:t>
            </a:r>
          </a:p>
          <a:p>
            <a:endParaRPr lang="cs-CZ" dirty="0"/>
          </a:p>
          <a:p>
            <a:endParaRPr lang="cs-CZ" dirty="0"/>
          </a:p>
          <a:p>
            <a:pPr algn="ctr"/>
            <a:r>
              <a:rPr lang="cs-CZ" sz="4000" b="1" dirty="0">
                <a:solidFill>
                  <a:srgbClr val="FF0000"/>
                </a:solidFill>
              </a:rPr>
              <a:t>  R</a:t>
            </a:r>
            <a:r>
              <a:rPr lang="cs-CZ" sz="4800" b="1" baseline="-25000" dirty="0">
                <a:solidFill>
                  <a:srgbClr val="FF0000"/>
                </a:solidFill>
              </a:rPr>
              <a:t>N</a:t>
            </a:r>
            <a:r>
              <a:rPr lang="cs-CZ" sz="4000" b="1" dirty="0">
                <a:solidFill>
                  <a:srgbClr val="FF0000"/>
                </a:solidFill>
              </a:rPr>
              <a:t> = Z / N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220264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5" y="1004459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Rentabilita </a:t>
            </a:r>
            <a:r>
              <a:rPr lang="pl-PL" sz="4000" b="1" dirty="0">
                <a:solidFill>
                  <a:schemeClr val="tx2"/>
                </a:solidFill>
              </a:rPr>
              <a:t>výnosů</a:t>
            </a:r>
            <a:r>
              <a:rPr lang="pl-PL" sz="4000" dirty="0">
                <a:solidFill>
                  <a:schemeClr val="tx2"/>
                </a:solidFill>
              </a:rPr>
              <a:t> - výnosnost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970925" y="1878771"/>
            <a:ext cx="10985708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Výnosnost udává, kolik korun zisku (Z) nám přinese jedna vynaložená koruna výnosů (V).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Vyjadřujeme ho v absolutní hodnotě nebo v procentech.</a:t>
            </a:r>
          </a:p>
          <a:p>
            <a:endParaRPr lang="cs-CZ" sz="2800" dirty="0"/>
          </a:p>
          <a:p>
            <a:r>
              <a:rPr lang="cs-CZ" sz="2800" b="1" dirty="0"/>
              <a:t>Výpočtem zjišťujeme, jak efektivně firma využívá své příjmy.</a:t>
            </a:r>
          </a:p>
          <a:p>
            <a:r>
              <a:rPr lang="cs-CZ" sz="2800" b="1" dirty="0"/>
              <a:t>Vyšší rentabilita výnosů znamená, že firma efektivně využívá své příjmy.</a:t>
            </a:r>
          </a:p>
          <a:p>
            <a:endParaRPr lang="cs-CZ" sz="2000" dirty="0"/>
          </a:p>
          <a:p>
            <a:endParaRPr lang="cs-CZ" sz="1400" dirty="0"/>
          </a:p>
          <a:p>
            <a:pPr algn="ctr"/>
            <a:r>
              <a:rPr lang="cs-CZ" sz="4000" b="1" dirty="0">
                <a:solidFill>
                  <a:srgbClr val="FF0000"/>
                </a:solidFill>
              </a:rPr>
              <a:t>   </a:t>
            </a:r>
            <a:r>
              <a:rPr lang="cs-CZ" sz="4000" b="1" dirty="0" err="1">
                <a:solidFill>
                  <a:srgbClr val="FF0000"/>
                </a:solidFill>
              </a:rPr>
              <a:t>R</a:t>
            </a:r>
            <a:r>
              <a:rPr lang="cs-CZ" sz="6600" b="1" baseline="-25000" dirty="0" err="1">
                <a:solidFill>
                  <a:srgbClr val="FF0000"/>
                </a:solidFill>
              </a:rPr>
              <a:t>v</a:t>
            </a:r>
            <a:r>
              <a:rPr lang="cs-CZ" sz="4000" b="1" dirty="0">
                <a:solidFill>
                  <a:srgbClr val="FF0000"/>
                </a:solidFill>
              </a:rPr>
              <a:t> = Z / V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85633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5" y="1004459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Koeficient hrubého rozpětí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970925" y="1878771"/>
            <a:ext cx="10985708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Z tohoto ukazatele můžeme zjistit, kolik procent z 1 Kč tržeb tvoří </a:t>
            </a:r>
            <a:br>
              <a:rPr lang="cs-CZ" sz="2800" dirty="0"/>
            </a:br>
            <a:r>
              <a:rPr lang="cs-CZ" sz="2800" dirty="0"/>
              <a:t>hrubé rozpětí (mezní výnos, marže).</a:t>
            </a:r>
            <a:endParaRPr lang="cs-CZ" sz="2000" dirty="0"/>
          </a:p>
          <a:p>
            <a:r>
              <a:rPr lang="cs-CZ" sz="2400" dirty="0"/>
              <a:t> </a:t>
            </a:r>
          </a:p>
          <a:p>
            <a:pPr algn="ctr"/>
            <a:r>
              <a:rPr lang="cs-CZ" sz="4000" b="1" dirty="0">
                <a:solidFill>
                  <a:srgbClr val="FF0000"/>
                </a:solidFill>
              </a:rPr>
              <a:t>𝑘</a:t>
            </a:r>
            <a:r>
              <a:rPr lang="cs-CZ" sz="4000" b="1" baseline="-25000" dirty="0">
                <a:solidFill>
                  <a:srgbClr val="FF0000"/>
                </a:solidFill>
              </a:rPr>
              <a:t>𝐻𝑅</a:t>
            </a:r>
            <a:r>
              <a:rPr lang="cs-CZ" sz="4000" b="1" dirty="0">
                <a:solidFill>
                  <a:srgbClr val="FF0000"/>
                </a:solidFill>
              </a:rPr>
              <a:t> = 𝐻𝑅 / 𝑇</a:t>
            </a:r>
            <a:r>
              <a:rPr lang="cs-CZ" sz="4000" i="1" dirty="0">
                <a:solidFill>
                  <a:srgbClr val="FF0000"/>
                </a:solidFill>
              </a:rPr>
              <a:t>ržby </a:t>
            </a:r>
            <a:r>
              <a:rPr lang="cs-CZ" sz="4000" b="1" dirty="0">
                <a:solidFill>
                  <a:srgbClr val="FF0000"/>
                </a:solidFill>
              </a:rPr>
              <a:t>∙ 100 [%]</a:t>
            </a:r>
          </a:p>
          <a:p>
            <a:pPr algn="ctr"/>
            <a:endParaRPr lang="cs-CZ" sz="2400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Mezní výnos vyjadřuje, kolik jednotkový nárůst vstupu přispívá k růstu výstupu. Pomáhá při rozhodování, kolik vstupů (např. pracovní síla, materiály) použít při výrobě, aby firma dosáhla optimálního výsledku s ohledem na své náklady a výnosy.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Marže je rozdíl mezi cenou prodeje a náklady na výrobu nebo poskytování produktů a služeb. Odráží ziskovost na produktu / službě.</a:t>
            </a:r>
          </a:p>
        </p:txBody>
      </p:sp>
    </p:spTree>
    <p:extLst>
      <p:ext uri="{BB962C8B-B14F-4D97-AF65-F5344CB8AC3E}">
        <p14:creationId xmlns:p14="http://schemas.microsoft.com/office/powerpoint/2010/main" val="1081776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5" y="1004459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Nákladová účinnost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970925" y="1878771"/>
            <a:ext cx="10985708" cy="3385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Udává, kolik korun výnosů připadá na jednu korunu nákladů (celkových nebo vybraných).</a:t>
            </a:r>
          </a:p>
          <a:p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Pro podnik je přínosné, aby tato hodnota dlouhodobě rostla.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NÚ by měla být vyšší jak 1.</a:t>
            </a:r>
          </a:p>
          <a:p>
            <a:endParaRPr lang="cs-CZ" sz="2000" dirty="0"/>
          </a:p>
          <a:p>
            <a:endParaRPr lang="cs-CZ" sz="1400" dirty="0"/>
          </a:p>
          <a:p>
            <a:pPr algn="ctr"/>
            <a:r>
              <a:rPr lang="cs-CZ" sz="4000" b="1" dirty="0">
                <a:solidFill>
                  <a:srgbClr val="FF0000"/>
                </a:solidFill>
              </a:rPr>
              <a:t>NÚ = V / N</a:t>
            </a:r>
          </a:p>
        </p:txBody>
      </p:sp>
    </p:spTree>
    <p:extLst>
      <p:ext uri="{BB962C8B-B14F-4D97-AF65-F5344CB8AC3E}">
        <p14:creationId xmlns:p14="http://schemas.microsoft.com/office/powerpoint/2010/main" val="3303026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38870" y="796364"/>
            <a:ext cx="960082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Náklady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38870" y="1871091"/>
            <a:ext cx="1130941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solidFill>
                  <a:srgbClr val="FF0000"/>
                </a:solidFill>
              </a:rPr>
              <a:t>N = f(Q) </a:t>
            </a:r>
            <a:r>
              <a:rPr lang="cs-CZ" sz="4400" dirty="0">
                <a:solidFill>
                  <a:srgbClr val="FF0000"/>
                </a:solidFill>
              </a:rPr>
              <a:t>→</a:t>
            </a:r>
            <a:r>
              <a:rPr lang="cs-CZ" sz="4400" b="1" dirty="0">
                <a:solidFill>
                  <a:srgbClr val="FF0000"/>
                </a:solidFill>
              </a:rPr>
              <a:t> v * Q + FN </a:t>
            </a:r>
            <a:r>
              <a:rPr lang="cs-CZ" sz="4400" dirty="0">
                <a:solidFill>
                  <a:srgbClr val="FF0000"/>
                </a:solidFill>
              </a:rPr>
              <a:t>neboli</a:t>
            </a:r>
            <a:r>
              <a:rPr lang="cs-CZ" sz="4400" b="1" dirty="0">
                <a:solidFill>
                  <a:srgbClr val="FF0000"/>
                </a:solidFill>
              </a:rPr>
              <a:t> VN + FN </a:t>
            </a:r>
          </a:p>
          <a:p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kde </a:t>
            </a:r>
          </a:p>
          <a:p>
            <a:r>
              <a:rPr lang="cs-CZ" sz="2800" dirty="0"/>
              <a:t>FN … celkové fixní náklady [Kč] </a:t>
            </a:r>
          </a:p>
          <a:p>
            <a:r>
              <a:rPr lang="cs-CZ" sz="2800" dirty="0"/>
              <a:t>v … jednotkové variabilní náklady [Kč/ks, Kč/kg, Kč/l, …] </a:t>
            </a:r>
          </a:p>
          <a:p>
            <a:r>
              <a:rPr lang="cs-CZ" sz="2800" dirty="0"/>
              <a:t>VN … celkové variabilní náklady </a:t>
            </a:r>
          </a:p>
          <a:p>
            <a:r>
              <a:rPr lang="cs-CZ" sz="2800" dirty="0"/>
              <a:t>Q … objem produkce [ks, kg, l, …] </a:t>
            </a:r>
            <a:endParaRPr lang="cs-CZ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576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5" y="1004459"/>
            <a:ext cx="754287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Nákladovost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970925" y="1878771"/>
            <a:ext cx="10985708" cy="3385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Je opakem nákladové účinnosti.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Někdy nazýváme jako </a:t>
            </a:r>
            <a:r>
              <a:rPr lang="cs-CZ" sz="2800" b="1" dirty="0"/>
              <a:t>haléřový ukazatel nákladů </a:t>
            </a:r>
            <a:r>
              <a:rPr lang="cs-CZ" sz="2800" dirty="0"/>
              <a:t>nebo </a:t>
            </a:r>
            <a:r>
              <a:rPr lang="cs-CZ" sz="2800" b="1" dirty="0"/>
              <a:t>nákladová náročnost výnosů. </a:t>
            </a:r>
          </a:p>
          <a:p>
            <a:endParaRPr lang="cs-CZ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Doporučená hodnota je nižší než 1.</a:t>
            </a:r>
          </a:p>
          <a:p>
            <a:endParaRPr lang="cs-CZ" sz="2000" dirty="0"/>
          </a:p>
          <a:p>
            <a:endParaRPr lang="cs-CZ" sz="1400" dirty="0"/>
          </a:p>
          <a:p>
            <a:pPr algn="ctr"/>
            <a:r>
              <a:rPr lang="cs-CZ" sz="4000" b="1" dirty="0">
                <a:solidFill>
                  <a:srgbClr val="FF0000"/>
                </a:solidFill>
              </a:rPr>
              <a:t>H = N / V</a:t>
            </a:r>
          </a:p>
        </p:txBody>
      </p:sp>
    </p:spTree>
    <p:extLst>
      <p:ext uri="{BB962C8B-B14F-4D97-AF65-F5344CB8AC3E}">
        <p14:creationId xmlns:p14="http://schemas.microsoft.com/office/powerpoint/2010/main" val="255199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5" y="1004459"/>
            <a:ext cx="9087475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Procentní změna nákladů na korunu výnosů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970925" y="1878771"/>
            <a:ext cx="10985708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Ukazuje úsporu ( - ) nebo překročení ( + ) nákladovosti oproti předchozímu období v procentech.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H0 </a:t>
            </a:r>
            <a:r>
              <a:rPr lang="cs-CZ" sz="2800" dirty="0"/>
              <a:t>je nákladovost podniku v minulém roce.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H1 </a:t>
            </a:r>
            <a:r>
              <a:rPr lang="cs-CZ" sz="2800" dirty="0"/>
              <a:t>je plánována nebo očekávaná nákladovost v běžném roce.</a:t>
            </a:r>
          </a:p>
          <a:p>
            <a:endParaRPr lang="cs-CZ" sz="2000" dirty="0"/>
          </a:p>
          <a:p>
            <a:endParaRPr lang="cs-CZ" sz="1400" dirty="0"/>
          </a:p>
        </p:txBody>
      </p:sp>
      <p:pic>
        <p:nvPicPr>
          <p:cNvPr id="6" name="Obrázek 5" descr="Obsah obrázku text, Písmo, symbol, číslo&#10;&#10;Popis byl vytvořen automaticky">
            <a:extLst>
              <a:ext uri="{FF2B5EF4-FFF2-40B4-BE49-F238E27FC236}">
                <a16:creationId xmlns:a16="http://schemas.microsoft.com/office/drawing/2014/main" id="{3FCA9AC9-E125-39E6-FC3B-5074948C05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655" y="3175886"/>
            <a:ext cx="3230690" cy="1315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086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A502D91F-200E-968B-E48F-4BEB43F3D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83424" y="388456"/>
            <a:ext cx="7766270" cy="5172428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3746795" y="5477353"/>
            <a:ext cx="5231835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Je čas na práci v týmu ☺</a:t>
            </a:r>
          </a:p>
        </p:txBody>
      </p:sp>
    </p:spTree>
    <p:extLst>
      <p:ext uri="{BB962C8B-B14F-4D97-AF65-F5344CB8AC3E}">
        <p14:creationId xmlns:p14="http://schemas.microsoft.com/office/powerpoint/2010/main" val="698132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6" y="891999"/>
            <a:ext cx="562819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000" dirty="0">
              <a:solidFill>
                <a:schemeClr val="tx2"/>
              </a:solidFill>
            </a:endParaRPr>
          </a:p>
        </p:txBody>
      </p:sp>
      <p:pic>
        <p:nvPicPr>
          <p:cNvPr id="7" name="Obrázek 6" descr="Obsah obrázku klipart, rukopis, skica, kresba&#10;&#10;Popis byl vytvořen automaticky">
            <a:extLst>
              <a:ext uri="{FF2B5EF4-FFF2-40B4-BE49-F238E27FC236}">
                <a16:creationId xmlns:a16="http://schemas.microsoft.com/office/drawing/2014/main" id="{ED399492-8A61-B07B-1FBD-7FCB6458BA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357" y="1196571"/>
            <a:ext cx="6697286" cy="446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1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38870" y="796364"/>
            <a:ext cx="960082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Tržby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38870" y="1871091"/>
            <a:ext cx="1130941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solidFill>
                  <a:srgbClr val="FF0000"/>
                </a:solidFill>
              </a:rPr>
              <a:t>T = (p * Q) </a:t>
            </a:r>
          </a:p>
          <a:p>
            <a:pPr algn="ctr"/>
            <a:endParaRPr lang="cs-CZ" sz="4400" b="1" dirty="0">
              <a:solidFill>
                <a:srgbClr val="FF0000"/>
              </a:solidFill>
            </a:endParaRPr>
          </a:p>
          <a:p>
            <a:pPr algn="ctr"/>
            <a:endParaRPr lang="cs-CZ" sz="2800" dirty="0"/>
          </a:p>
          <a:p>
            <a:r>
              <a:rPr lang="cs-CZ" sz="2800" dirty="0"/>
              <a:t>kde </a:t>
            </a:r>
          </a:p>
          <a:p>
            <a:r>
              <a:rPr lang="cs-CZ" sz="2800" dirty="0"/>
              <a:t>p … prodejní cena za kus [Kč/ks] </a:t>
            </a:r>
          </a:p>
          <a:p>
            <a:r>
              <a:rPr lang="cs-CZ" sz="2800" dirty="0"/>
              <a:t>Q … objem produkce [ks, kg, l, …] </a:t>
            </a:r>
            <a:endParaRPr lang="cs-CZ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784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38870" y="796364"/>
            <a:ext cx="960082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Výsledek hospodaření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38870" y="1806337"/>
            <a:ext cx="11309419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dirty="0"/>
              <a:t>Srovnáváme výnosy/tržby a náklady podniku.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dirty="0"/>
              <a:t>Výsledkem je nulový zisk, zisk nebo ztráta.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2800" dirty="0"/>
          </a:p>
          <a:p>
            <a:pPr algn="ctr"/>
            <a:r>
              <a:rPr lang="cs-CZ" sz="4400" b="1" dirty="0">
                <a:solidFill>
                  <a:srgbClr val="FF0000"/>
                </a:solidFill>
              </a:rPr>
              <a:t>VH = V – N</a:t>
            </a:r>
          </a:p>
          <a:p>
            <a:pPr algn="ctr"/>
            <a:r>
              <a:rPr lang="cs-CZ" sz="4400" b="1" dirty="0">
                <a:solidFill>
                  <a:srgbClr val="FF0000"/>
                </a:solidFill>
              </a:rPr>
              <a:t>VH = T - N</a:t>
            </a:r>
          </a:p>
          <a:p>
            <a:r>
              <a:rPr lang="cs-CZ" sz="2800" dirty="0"/>
              <a:t>kde </a:t>
            </a:r>
          </a:p>
          <a:p>
            <a:r>
              <a:rPr lang="cs-CZ" sz="2800" dirty="0"/>
              <a:t>VH … výsledek hospodaření</a:t>
            </a:r>
          </a:p>
          <a:p>
            <a:r>
              <a:rPr lang="cs-CZ" sz="2800" dirty="0"/>
              <a:t>V … celkové výnosy</a:t>
            </a:r>
          </a:p>
          <a:p>
            <a:r>
              <a:rPr lang="cs-CZ" sz="2800" dirty="0"/>
              <a:t>T … celkové tržby</a:t>
            </a:r>
          </a:p>
          <a:p>
            <a:r>
              <a:rPr lang="cs-CZ" sz="2800" dirty="0"/>
              <a:t>N … celkové náklady</a:t>
            </a:r>
          </a:p>
        </p:txBody>
      </p:sp>
    </p:spTree>
    <p:extLst>
      <p:ext uri="{BB962C8B-B14F-4D97-AF65-F5344CB8AC3E}">
        <p14:creationId xmlns:p14="http://schemas.microsoft.com/office/powerpoint/2010/main" val="3714257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38870" y="796364"/>
            <a:ext cx="960082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Výsledek hospodaření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38870" y="1806337"/>
            <a:ext cx="11309419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b="1" dirty="0"/>
              <a:t>Tržby</a:t>
            </a:r>
            <a:r>
              <a:rPr lang="cs-CZ" sz="2800" dirty="0"/>
              <a:t> spočítáme jako </a:t>
            </a:r>
            <a:r>
              <a:rPr lang="cs-CZ" sz="2800" b="1" dirty="0"/>
              <a:t>cena * množství </a:t>
            </a:r>
            <a:r>
              <a:rPr lang="cs-CZ" sz="2800" dirty="0"/>
              <a:t>→ </a:t>
            </a:r>
            <a:r>
              <a:rPr lang="cs-CZ" sz="2800" b="1" dirty="0">
                <a:solidFill>
                  <a:srgbClr val="FF0000"/>
                </a:solidFill>
              </a:rPr>
              <a:t>T = p * Q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b="1" dirty="0"/>
              <a:t>Náklady</a:t>
            </a:r>
            <a:r>
              <a:rPr lang="cs-CZ" sz="2800" dirty="0"/>
              <a:t> spočítáme jako </a:t>
            </a:r>
            <a:r>
              <a:rPr lang="cs-CZ" sz="2800" b="1" dirty="0"/>
              <a:t>var. + fixní náklady </a:t>
            </a:r>
            <a:r>
              <a:rPr lang="cs-CZ" sz="2800" dirty="0"/>
              <a:t>→ </a:t>
            </a:r>
            <a:r>
              <a:rPr lang="cs-CZ" sz="2800" b="1" dirty="0">
                <a:solidFill>
                  <a:srgbClr val="FF0000"/>
                </a:solidFill>
              </a:rPr>
              <a:t>N = VN + FN</a:t>
            </a:r>
          </a:p>
          <a:p>
            <a:pPr lvl="8"/>
            <a:r>
              <a:rPr lang="cs-CZ" sz="2800" dirty="0"/>
              <a:t>     můžeme rozepsat jako </a:t>
            </a:r>
            <a:r>
              <a:rPr lang="cs-CZ" sz="2800" b="1" dirty="0">
                <a:solidFill>
                  <a:srgbClr val="FF0000"/>
                </a:solidFill>
              </a:rPr>
              <a:t>N = v * Q + F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2800" dirty="0"/>
          </a:p>
          <a:p>
            <a:pPr algn="ctr"/>
            <a:r>
              <a:rPr lang="cs-CZ" sz="4400" b="1" dirty="0">
                <a:solidFill>
                  <a:srgbClr val="FF0000"/>
                </a:solidFill>
              </a:rPr>
              <a:t>VH = T – N</a:t>
            </a:r>
          </a:p>
          <a:p>
            <a:pPr algn="ctr"/>
            <a:r>
              <a:rPr lang="cs-CZ" sz="4400" b="1" dirty="0">
                <a:solidFill>
                  <a:srgbClr val="FF0000"/>
                </a:solidFill>
              </a:rPr>
              <a:t>VH = p * Q – (v * Q + FN)</a:t>
            </a:r>
          </a:p>
          <a:p>
            <a:pPr algn="ctr"/>
            <a:r>
              <a:rPr lang="cs-CZ" sz="4400" b="1" dirty="0">
                <a:solidFill>
                  <a:srgbClr val="FF0000"/>
                </a:solidFill>
              </a:rPr>
              <a:t>VH = Q * (p – v) - FN</a:t>
            </a:r>
          </a:p>
        </p:txBody>
      </p:sp>
    </p:spTree>
    <p:extLst>
      <p:ext uri="{BB962C8B-B14F-4D97-AF65-F5344CB8AC3E}">
        <p14:creationId xmlns:p14="http://schemas.microsoft.com/office/powerpoint/2010/main" val="4030467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38870" y="796364"/>
            <a:ext cx="960082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Bod zvratu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38870" y="1806337"/>
            <a:ext cx="11309419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dirty="0"/>
              <a:t>Takový objem produkce (</a:t>
            </a:r>
            <a:r>
              <a:rPr lang="cs-CZ" sz="2800" dirty="0" err="1"/>
              <a:t>Qbz</a:t>
            </a:r>
            <a:r>
              <a:rPr lang="cs-CZ" sz="2800" dirty="0"/>
              <a:t>), kdy je výše tržeb (T) ve stejné výši jako celkové náklady (N). Tím pádem je výsledek hospodaření (VH) nulový.</a:t>
            </a:r>
            <a:endParaRPr lang="cs-CZ" sz="2800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2800" dirty="0"/>
          </a:p>
          <a:p>
            <a:pPr algn="ctr"/>
            <a:r>
              <a:rPr lang="cs-CZ" sz="4400" b="1" dirty="0">
                <a:solidFill>
                  <a:srgbClr val="FF0000"/>
                </a:solidFill>
              </a:rPr>
              <a:t>VH = 0</a:t>
            </a:r>
          </a:p>
          <a:p>
            <a:pPr algn="ctr"/>
            <a:r>
              <a:rPr lang="cs-CZ" sz="4400" b="1" dirty="0">
                <a:solidFill>
                  <a:srgbClr val="FF0000"/>
                </a:solidFill>
              </a:rPr>
              <a:t>0 = (p * </a:t>
            </a:r>
            <a:r>
              <a:rPr lang="cs-CZ" sz="4400" b="1" dirty="0" err="1">
                <a:solidFill>
                  <a:srgbClr val="FF0000"/>
                </a:solidFill>
              </a:rPr>
              <a:t>Qbz</a:t>
            </a:r>
            <a:r>
              <a:rPr lang="cs-CZ" sz="4400" b="1" dirty="0">
                <a:solidFill>
                  <a:srgbClr val="FF0000"/>
                </a:solidFill>
              </a:rPr>
              <a:t>) – (v * </a:t>
            </a:r>
            <a:r>
              <a:rPr lang="cs-CZ" sz="4400" b="1" dirty="0" err="1">
                <a:solidFill>
                  <a:srgbClr val="FF0000"/>
                </a:solidFill>
              </a:rPr>
              <a:t>Qbz</a:t>
            </a:r>
            <a:r>
              <a:rPr lang="cs-CZ" sz="4400" b="1" dirty="0">
                <a:solidFill>
                  <a:srgbClr val="FF0000"/>
                </a:solidFill>
              </a:rPr>
              <a:t> + FN)</a:t>
            </a:r>
          </a:p>
          <a:p>
            <a:pPr algn="ctr"/>
            <a:r>
              <a:rPr lang="cs-CZ" sz="3600" dirty="0">
                <a:solidFill>
                  <a:srgbClr val="FF0000"/>
                </a:solidFill>
              </a:rPr>
              <a:t>nebo</a:t>
            </a:r>
          </a:p>
          <a:p>
            <a:pPr algn="ctr"/>
            <a:r>
              <a:rPr lang="cs-CZ" sz="4400" b="1" dirty="0" err="1">
                <a:solidFill>
                  <a:srgbClr val="FF0000"/>
                </a:solidFill>
              </a:rPr>
              <a:t>Qbz</a:t>
            </a:r>
            <a:r>
              <a:rPr lang="cs-CZ" sz="4400" b="1" dirty="0">
                <a:solidFill>
                  <a:srgbClr val="FF0000"/>
                </a:solidFill>
              </a:rPr>
              <a:t> = F / (p – v)</a:t>
            </a:r>
          </a:p>
        </p:txBody>
      </p:sp>
    </p:spTree>
    <p:extLst>
      <p:ext uri="{BB962C8B-B14F-4D97-AF65-F5344CB8AC3E}">
        <p14:creationId xmlns:p14="http://schemas.microsoft.com/office/powerpoint/2010/main" val="1007398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484006" y="503756"/>
            <a:ext cx="960082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Diagram bodu zvratu</a:t>
            </a:r>
          </a:p>
        </p:txBody>
      </p:sp>
      <p:pic>
        <p:nvPicPr>
          <p:cNvPr id="6" name="Obrázek 5" descr="Obsah obrázku text, řada/pruh, diagram, Vykreslený graf&#10;&#10;Popis byl vytvořen automaticky">
            <a:extLst>
              <a:ext uri="{FF2B5EF4-FFF2-40B4-BE49-F238E27FC236}">
                <a16:creationId xmlns:a16="http://schemas.microsoft.com/office/drawing/2014/main" id="{A75107DD-37E2-8219-0FD3-F5E3E99C1A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596" y="1152313"/>
            <a:ext cx="8968949" cy="5517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337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38870" y="796364"/>
            <a:ext cx="960082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Limitní cena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38870" y="1444921"/>
            <a:ext cx="11309419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2800" dirty="0"/>
              <a:t>Definuje </a:t>
            </a:r>
            <a:r>
              <a:rPr lang="cs-CZ" sz="2800" b="1" dirty="0"/>
              <a:t>maximální nákupní </a:t>
            </a:r>
            <a:r>
              <a:rPr lang="cs-CZ" sz="2800" dirty="0"/>
              <a:t>cenu nebo </a:t>
            </a:r>
            <a:r>
              <a:rPr lang="cs-CZ" sz="2800" b="1" dirty="0"/>
              <a:t>minimální prodejní </a:t>
            </a:r>
            <a:r>
              <a:rPr lang="cs-CZ" sz="2800" dirty="0"/>
              <a:t>cenu.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sz="2800" dirty="0"/>
          </a:p>
          <a:p>
            <a:pPr algn="ctr"/>
            <a:r>
              <a:rPr lang="cs-CZ" sz="4400" b="1" dirty="0">
                <a:solidFill>
                  <a:srgbClr val="FF0000"/>
                </a:solidFill>
              </a:rPr>
              <a:t>VH = 0</a:t>
            </a:r>
          </a:p>
          <a:p>
            <a:pPr algn="ctr"/>
            <a:r>
              <a:rPr lang="cs-CZ" sz="4400" b="1" dirty="0">
                <a:solidFill>
                  <a:srgbClr val="FF0000"/>
                </a:solidFill>
              </a:rPr>
              <a:t>0 = (</a:t>
            </a:r>
            <a:r>
              <a:rPr lang="cs-CZ" sz="4400" b="1" dirty="0" err="1">
                <a:solidFill>
                  <a:srgbClr val="FF0000"/>
                </a:solidFill>
              </a:rPr>
              <a:t>p</a:t>
            </a:r>
            <a:r>
              <a:rPr lang="cs-CZ" sz="6000" b="1" baseline="-25000" dirty="0" err="1">
                <a:solidFill>
                  <a:srgbClr val="FF0000"/>
                </a:solidFill>
              </a:rPr>
              <a:t>lim</a:t>
            </a:r>
            <a:r>
              <a:rPr lang="cs-CZ" sz="4400" b="1" dirty="0">
                <a:solidFill>
                  <a:srgbClr val="FF0000"/>
                </a:solidFill>
              </a:rPr>
              <a:t> * Q) – (v * Q + FN)</a:t>
            </a:r>
          </a:p>
          <a:p>
            <a:pPr algn="ctr"/>
            <a:r>
              <a:rPr lang="cs-CZ" sz="3600" dirty="0">
                <a:solidFill>
                  <a:srgbClr val="FF0000"/>
                </a:solidFill>
              </a:rPr>
              <a:t>nebo</a:t>
            </a:r>
          </a:p>
          <a:p>
            <a:pPr algn="ctr"/>
            <a:r>
              <a:rPr lang="cs-CZ" sz="4400" b="1" dirty="0" err="1">
                <a:solidFill>
                  <a:srgbClr val="FF0000"/>
                </a:solidFill>
              </a:rPr>
              <a:t>p</a:t>
            </a:r>
            <a:r>
              <a:rPr lang="cs-CZ" sz="6000" b="1" baseline="-25000" dirty="0" err="1">
                <a:solidFill>
                  <a:srgbClr val="FF0000"/>
                </a:solidFill>
              </a:rPr>
              <a:t>lim</a:t>
            </a:r>
            <a:r>
              <a:rPr lang="cs-CZ" sz="4400" b="1" dirty="0">
                <a:solidFill>
                  <a:srgbClr val="FF0000"/>
                </a:solidFill>
              </a:rPr>
              <a:t> * Q – v * Q = FN</a:t>
            </a:r>
          </a:p>
          <a:p>
            <a:pPr algn="ctr"/>
            <a:r>
              <a:rPr lang="cs-CZ" sz="3600" dirty="0">
                <a:solidFill>
                  <a:srgbClr val="FF0000"/>
                </a:solidFill>
              </a:rPr>
              <a:t>nebo</a:t>
            </a:r>
            <a:endParaRPr lang="cs-CZ" sz="4400" dirty="0">
              <a:solidFill>
                <a:srgbClr val="FF0000"/>
              </a:solidFill>
            </a:endParaRPr>
          </a:p>
          <a:p>
            <a:pPr algn="ctr"/>
            <a:r>
              <a:rPr lang="cs-CZ" sz="4400" b="1" dirty="0" err="1">
                <a:solidFill>
                  <a:srgbClr val="FF0000"/>
                </a:solidFill>
              </a:rPr>
              <a:t>p</a:t>
            </a:r>
            <a:r>
              <a:rPr lang="cs-CZ" sz="6000" b="1" baseline="-25000" dirty="0" err="1">
                <a:solidFill>
                  <a:srgbClr val="FF0000"/>
                </a:solidFill>
              </a:rPr>
              <a:t>lim</a:t>
            </a:r>
            <a:r>
              <a:rPr lang="cs-CZ" sz="4400" b="1" dirty="0">
                <a:solidFill>
                  <a:srgbClr val="FF0000"/>
                </a:solidFill>
              </a:rPr>
              <a:t> = F / Q + v</a:t>
            </a:r>
          </a:p>
        </p:txBody>
      </p:sp>
    </p:spTree>
    <p:extLst>
      <p:ext uri="{BB962C8B-B14F-4D97-AF65-F5344CB8AC3E}">
        <p14:creationId xmlns:p14="http://schemas.microsoft.com/office/powerpoint/2010/main" val="2436792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Základní ukazatele ekonomického hodnocení efektivnosti podnikatelské činnosti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634466" y="2478216"/>
            <a:ext cx="1028643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V podnikání se všechny činnosti snaží</a:t>
            </a:r>
            <a:r>
              <a:rPr lang="cs-CZ" sz="2500" b="1" dirty="0"/>
              <a:t> přeměnit určité zdroje </a:t>
            </a:r>
            <a:r>
              <a:rPr lang="cs-CZ" sz="2500" dirty="0"/>
              <a:t>(jako peníze, čas a práci) </a:t>
            </a:r>
            <a:r>
              <a:rPr lang="cs-CZ" sz="2500" b="1" dirty="0"/>
              <a:t>na něco užitečného nebo hodnotného</a:t>
            </a:r>
            <a:r>
              <a:rPr lang="cs-CZ" sz="2500" dirty="0"/>
              <a:t>. Chceme, aby tyto činnosti přispívaly k tomu, abychom vydělali peníze a zlepšili si svou finanční situaci.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dirty="0"/>
              <a:t>Rozlišujeme různé způsoby, jak změřit, jak dobře se nám daří. To může být třeba zisk, úspora nákladů, efektivita nebo to, jak dobře jsme zhodnotili peníze, které jsme do činností investovali.</a:t>
            </a:r>
            <a:endParaRPr lang="cs-CZ" sz="2500" i="1" dirty="0"/>
          </a:p>
        </p:txBody>
      </p:sp>
    </p:spTree>
    <p:extLst>
      <p:ext uri="{BB962C8B-B14F-4D97-AF65-F5344CB8AC3E}">
        <p14:creationId xmlns:p14="http://schemas.microsoft.com/office/powerpoint/2010/main" val="5832368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1119</Words>
  <Application>Microsoft Office PowerPoint</Application>
  <PresentationFormat>Širokoúhlá obrazovka</PresentationFormat>
  <Paragraphs>148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Motiv Office</vt:lpstr>
      <vt:lpstr>Nauka o podniku ~ 6. seminář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o podniku ~ 2. seminář</dc:title>
  <dc:creator>Karla Foltisová</dc:creator>
  <cp:lastModifiedBy>Karla Foltisová</cp:lastModifiedBy>
  <cp:revision>84</cp:revision>
  <dcterms:created xsi:type="dcterms:W3CDTF">2023-10-06T10:44:44Z</dcterms:created>
  <dcterms:modified xsi:type="dcterms:W3CDTF">2023-11-07T08:26:07Z</dcterms:modified>
</cp:coreProperties>
</file>