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300" r:id="rId3"/>
    <p:sldId id="344" r:id="rId4"/>
    <p:sldId id="345" r:id="rId5"/>
    <p:sldId id="346" r:id="rId6"/>
    <p:sldId id="347" r:id="rId7"/>
    <p:sldId id="342" r:id="rId8"/>
    <p:sldId id="348" r:id="rId9"/>
    <p:sldId id="349" r:id="rId10"/>
    <p:sldId id="350" r:id="rId11"/>
    <p:sldId id="289" r:id="rId12"/>
    <p:sldId id="265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23" autoAdjust="0"/>
    <p:restoredTop sz="94660"/>
  </p:normalViewPr>
  <p:slideViewPr>
    <p:cSldViewPr snapToGrid="0">
      <p:cViewPr varScale="1">
        <p:scale>
          <a:sx n="79" d="100"/>
          <a:sy n="79" d="100"/>
        </p:scale>
        <p:origin x="91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DCC9BD-6824-40A4-9E59-9867AEFA3DFF}" type="doc">
      <dgm:prSet loTypeId="urn:microsoft.com/office/officeart/2005/8/layout/vProcess5" loCatId="process" qsTypeId="urn:microsoft.com/office/officeart/2005/8/quickstyle/simple1" qsCatId="simple" csTypeId="urn:microsoft.com/office/officeart/2005/8/colors/accent1_3" csCatId="accent1" phldr="1"/>
      <dgm:spPr/>
    </dgm:pt>
    <dgm:pt modelId="{F907C077-81D2-4D67-9527-009353381EA6}">
      <dgm:prSet phldrT="[Text]"/>
      <dgm:spPr/>
      <dgm:t>
        <a:bodyPr/>
        <a:lstStyle/>
        <a:p>
          <a:r>
            <a:rPr lang="cs-CZ" dirty="0"/>
            <a:t>Stanovení okruhů činností, vyvolávajících náklady (mzdy, materiál, režie výrobní, správní, odbytová …)</a:t>
          </a:r>
        </a:p>
      </dgm:t>
    </dgm:pt>
    <dgm:pt modelId="{16002573-C648-4AD8-9C87-8D9E14069A15}" type="parTrans" cxnId="{5CFC42B4-2509-42B6-84F2-0DE05D11A641}">
      <dgm:prSet/>
      <dgm:spPr/>
      <dgm:t>
        <a:bodyPr/>
        <a:lstStyle/>
        <a:p>
          <a:endParaRPr lang="cs-CZ"/>
        </a:p>
      </dgm:t>
    </dgm:pt>
    <dgm:pt modelId="{EAC98AF3-561B-43C5-B21E-61F5FA386CBA}" type="sibTrans" cxnId="{5CFC42B4-2509-42B6-84F2-0DE05D11A641}">
      <dgm:prSet/>
      <dgm:spPr/>
      <dgm:t>
        <a:bodyPr/>
        <a:lstStyle/>
        <a:p>
          <a:endParaRPr lang="cs-CZ"/>
        </a:p>
      </dgm:t>
    </dgm:pt>
    <dgm:pt modelId="{B2162382-611E-4937-906D-D5AD8E069E94}">
      <dgm:prSet phldrT="[Text]"/>
      <dgm:spPr/>
      <dgm:t>
        <a:bodyPr/>
        <a:lstStyle/>
        <a:p>
          <a:r>
            <a:rPr lang="cs-CZ" dirty="0"/>
            <a:t>Volba druhů kalkulační jednice (předběžná, výsledná, strategická, prodejní, výrobní …)</a:t>
          </a:r>
        </a:p>
      </dgm:t>
    </dgm:pt>
    <dgm:pt modelId="{79ABCC59-16CE-4D5C-A125-D94B34A39A1D}" type="parTrans" cxnId="{B9E154C6-7A99-4748-89DC-B1A5CAC9A275}">
      <dgm:prSet/>
      <dgm:spPr/>
      <dgm:t>
        <a:bodyPr/>
        <a:lstStyle/>
        <a:p>
          <a:endParaRPr lang="cs-CZ"/>
        </a:p>
      </dgm:t>
    </dgm:pt>
    <dgm:pt modelId="{95DAFA01-AD56-48D7-99E7-C12A9ECFA4A3}" type="sibTrans" cxnId="{B9E154C6-7A99-4748-89DC-B1A5CAC9A275}">
      <dgm:prSet/>
      <dgm:spPr/>
      <dgm:t>
        <a:bodyPr/>
        <a:lstStyle/>
        <a:p>
          <a:endParaRPr lang="cs-CZ"/>
        </a:p>
      </dgm:t>
    </dgm:pt>
    <dgm:pt modelId="{4B312CB8-21EC-4BDD-8284-2EF4563B6806}">
      <dgm:prSet phldrT="[Text]"/>
      <dgm:spPr/>
      <dgm:t>
        <a:bodyPr/>
        <a:lstStyle/>
        <a:p>
          <a:r>
            <a:rPr lang="cs-CZ" dirty="0"/>
            <a:t>* Přiřazení nákladů k aktivitám prostřednictvím jednic</a:t>
          </a:r>
        </a:p>
      </dgm:t>
    </dgm:pt>
    <dgm:pt modelId="{A46801E6-E2F0-4384-9A73-76207E45B56E}" type="parTrans" cxnId="{3CB92FD4-4BE4-45FB-ADBC-9DA0C4F2022A}">
      <dgm:prSet/>
      <dgm:spPr/>
      <dgm:t>
        <a:bodyPr/>
        <a:lstStyle/>
        <a:p>
          <a:endParaRPr lang="cs-CZ"/>
        </a:p>
      </dgm:t>
    </dgm:pt>
    <dgm:pt modelId="{CCFB305D-B0C2-46A7-8BE7-1685748CAE74}" type="sibTrans" cxnId="{3CB92FD4-4BE4-45FB-ADBC-9DA0C4F2022A}">
      <dgm:prSet/>
      <dgm:spPr/>
      <dgm:t>
        <a:bodyPr/>
        <a:lstStyle/>
        <a:p>
          <a:endParaRPr lang="cs-CZ"/>
        </a:p>
      </dgm:t>
    </dgm:pt>
    <dgm:pt modelId="{9A48CA25-A26C-4697-917D-3DA4B337E45C}">
      <dgm:prSet/>
      <dgm:spPr/>
      <dgm:t>
        <a:bodyPr/>
        <a:lstStyle/>
        <a:p>
          <a:r>
            <a:rPr lang="cs-CZ" dirty="0"/>
            <a:t>* Tvorba kalkulačního vzorce</a:t>
          </a:r>
        </a:p>
      </dgm:t>
    </dgm:pt>
    <dgm:pt modelId="{C65C5804-80A4-422C-8C03-78037351F546}" type="parTrans" cxnId="{A27885CC-AEC6-4235-98EF-120866D65B3C}">
      <dgm:prSet/>
      <dgm:spPr/>
      <dgm:t>
        <a:bodyPr/>
        <a:lstStyle/>
        <a:p>
          <a:endParaRPr lang="cs-CZ"/>
        </a:p>
      </dgm:t>
    </dgm:pt>
    <dgm:pt modelId="{95F8F37E-E1A3-4680-9D63-CD4E8DEC61B4}" type="sibTrans" cxnId="{A27885CC-AEC6-4235-98EF-120866D65B3C}">
      <dgm:prSet/>
      <dgm:spPr/>
      <dgm:t>
        <a:bodyPr/>
        <a:lstStyle/>
        <a:p>
          <a:endParaRPr lang="cs-CZ"/>
        </a:p>
      </dgm:t>
    </dgm:pt>
    <dgm:pt modelId="{3F1F78BA-CD9A-40F5-A9BC-736A05D044E8}">
      <dgm:prSet/>
      <dgm:spPr/>
      <dgm:t>
        <a:bodyPr/>
        <a:lstStyle/>
        <a:p>
          <a:r>
            <a:rPr lang="cs-CZ" dirty="0"/>
            <a:t>Cena</a:t>
          </a:r>
        </a:p>
      </dgm:t>
    </dgm:pt>
    <dgm:pt modelId="{F5DF9324-22D9-4AC6-AA39-41F368C2B4A5}" type="parTrans" cxnId="{81FC1484-5E3A-474A-B8D3-D9D57B9FF561}">
      <dgm:prSet/>
      <dgm:spPr/>
      <dgm:t>
        <a:bodyPr/>
        <a:lstStyle/>
        <a:p>
          <a:endParaRPr lang="cs-CZ"/>
        </a:p>
      </dgm:t>
    </dgm:pt>
    <dgm:pt modelId="{CF032A9C-A886-4450-849E-692070DD40C7}" type="sibTrans" cxnId="{81FC1484-5E3A-474A-B8D3-D9D57B9FF561}">
      <dgm:prSet/>
      <dgm:spPr/>
      <dgm:t>
        <a:bodyPr/>
        <a:lstStyle/>
        <a:p>
          <a:endParaRPr lang="cs-CZ"/>
        </a:p>
      </dgm:t>
    </dgm:pt>
    <dgm:pt modelId="{A9360FF8-99B2-47F3-957A-2C4A6995851D}" type="pres">
      <dgm:prSet presAssocID="{18DCC9BD-6824-40A4-9E59-9867AEFA3DFF}" presName="outerComposite" presStyleCnt="0">
        <dgm:presLayoutVars>
          <dgm:chMax val="5"/>
          <dgm:dir/>
          <dgm:resizeHandles val="exact"/>
        </dgm:presLayoutVars>
      </dgm:prSet>
      <dgm:spPr/>
    </dgm:pt>
    <dgm:pt modelId="{465AD3BB-0190-48F0-8CD2-CA2F55605FC4}" type="pres">
      <dgm:prSet presAssocID="{18DCC9BD-6824-40A4-9E59-9867AEFA3DFF}" presName="dummyMaxCanvas" presStyleCnt="0">
        <dgm:presLayoutVars/>
      </dgm:prSet>
      <dgm:spPr/>
    </dgm:pt>
    <dgm:pt modelId="{40644BCB-AEBA-4A88-8098-C7E62610BAA0}" type="pres">
      <dgm:prSet presAssocID="{18DCC9BD-6824-40A4-9E59-9867AEFA3DFF}" presName="FiveNodes_1" presStyleLbl="node1" presStyleIdx="0" presStyleCnt="5">
        <dgm:presLayoutVars>
          <dgm:bulletEnabled val="1"/>
        </dgm:presLayoutVars>
      </dgm:prSet>
      <dgm:spPr/>
    </dgm:pt>
    <dgm:pt modelId="{8596F67C-3E3D-4D7B-8287-A112BB27FE69}" type="pres">
      <dgm:prSet presAssocID="{18DCC9BD-6824-40A4-9E59-9867AEFA3DFF}" presName="FiveNodes_2" presStyleLbl="node1" presStyleIdx="1" presStyleCnt="5">
        <dgm:presLayoutVars>
          <dgm:bulletEnabled val="1"/>
        </dgm:presLayoutVars>
      </dgm:prSet>
      <dgm:spPr/>
    </dgm:pt>
    <dgm:pt modelId="{DAE91450-FB06-4F6A-AF82-68876E922F45}" type="pres">
      <dgm:prSet presAssocID="{18DCC9BD-6824-40A4-9E59-9867AEFA3DFF}" presName="FiveNodes_3" presStyleLbl="node1" presStyleIdx="2" presStyleCnt="5" custScaleX="107190">
        <dgm:presLayoutVars>
          <dgm:bulletEnabled val="1"/>
        </dgm:presLayoutVars>
      </dgm:prSet>
      <dgm:spPr/>
    </dgm:pt>
    <dgm:pt modelId="{0F25CE3F-E967-4358-B5F1-90FE4CC19E9B}" type="pres">
      <dgm:prSet presAssocID="{18DCC9BD-6824-40A4-9E59-9867AEFA3DFF}" presName="FiveNodes_4" presStyleLbl="node1" presStyleIdx="3" presStyleCnt="5">
        <dgm:presLayoutVars>
          <dgm:bulletEnabled val="1"/>
        </dgm:presLayoutVars>
      </dgm:prSet>
      <dgm:spPr/>
    </dgm:pt>
    <dgm:pt modelId="{E717681B-DC87-4C70-B874-FC9ABD64A062}" type="pres">
      <dgm:prSet presAssocID="{18DCC9BD-6824-40A4-9E59-9867AEFA3DFF}" presName="FiveNodes_5" presStyleLbl="node1" presStyleIdx="4" presStyleCnt="5" custLinFactNeighborX="578" custLinFactNeighborY="4616">
        <dgm:presLayoutVars>
          <dgm:bulletEnabled val="1"/>
        </dgm:presLayoutVars>
      </dgm:prSet>
      <dgm:spPr/>
    </dgm:pt>
    <dgm:pt modelId="{6FAF4D50-A632-4373-A110-515581DDFCEB}" type="pres">
      <dgm:prSet presAssocID="{18DCC9BD-6824-40A4-9E59-9867AEFA3DFF}" presName="FiveConn_1-2" presStyleLbl="fgAccFollowNode1" presStyleIdx="0" presStyleCnt="4">
        <dgm:presLayoutVars>
          <dgm:bulletEnabled val="1"/>
        </dgm:presLayoutVars>
      </dgm:prSet>
      <dgm:spPr/>
    </dgm:pt>
    <dgm:pt modelId="{66AC8974-C688-4FAB-AC56-52231BDE5ABF}" type="pres">
      <dgm:prSet presAssocID="{18DCC9BD-6824-40A4-9E59-9867AEFA3DFF}" presName="FiveConn_2-3" presStyleLbl="fgAccFollowNode1" presStyleIdx="1" presStyleCnt="4">
        <dgm:presLayoutVars>
          <dgm:bulletEnabled val="1"/>
        </dgm:presLayoutVars>
      </dgm:prSet>
      <dgm:spPr/>
    </dgm:pt>
    <dgm:pt modelId="{AEC7701C-36CD-4429-AD3C-B6E0A0E3286F}" type="pres">
      <dgm:prSet presAssocID="{18DCC9BD-6824-40A4-9E59-9867AEFA3DFF}" presName="FiveConn_3-4" presStyleLbl="fgAccFollowNode1" presStyleIdx="2" presStyleCnt="4">
        <dgm:presLayoutVars>
          <dgm:bulletEnabled val="1"/>
        </dgm:presLayoutVars>
      </dgm:prSet>
      <dgm:spPr/>
    </dgm:pt>
    <dgm:pt modelId="{85940B01-492B-424F-88DE-67220E3C8FC3}" type="pres">
      <dgm:prSet presAssocID="{18DCC9BD-6824-40A4-9E59-9867AEFA3DFF}" presName="FiveConn_4-5" presStyleLbl="fgAccFollowNode1" presStyleIdx="3" presStyleCnt="4">
        <dgm:presLayoutVars>
          <dgm:bulletEnabled val="1"/>
        </dgm:presLayoutVars>
      </dgm:prSet>
      <dgm:spPr/>
    </dgm:pt>
    <dgm:pt modelId="{0FAD4154-2F11-4338-925D-E6589E196427}" type="pres">
      <dgm:prSet presAssocID="{18DCC9BD-6824-40A4-9E59-9867AEFA3DFF}" presName="FiveNodes_1_text" presStyleLbl="node1" presStyleIdx="4" presStyleCnt="5">
        <dgm:presLayoutVars>
          <dgm:bulletEnabled val="1"/>
        </dgm:presLayoutVars>
      </dgm:prSet>
      <dgm:spPr/>
    </dgm:pt>
    <dgm:pt modelId="{031EAEE8-5EB1-425C-89DD-61F15599DB7C}" type="pres">
      <dgm:prSet presAssocID="{18DCC9BD-6824-40A4-9E59-9867AEFA3DFF}" presName="FiveNodes_2_text" presStyleLbl="node1" presStyleIdx="4" presStyleCnt="5">
        <dgm:presLayoutVars>
          <dgm:bulletEnabled val="1"/>
        </dgm:presLayoutVars>
      </dgm:prSet>
      <dgm:spPr/>
    </dgm:pt>
    <dgm:pt modelId="{6B920FCC-927A-4724-8516-1843BC4C3D73}" type="pres">
      <dgm:prSet presAssocID="{18DCC9BD-6824-40A4-9E59-9867AEFA3DFF}" presName="FiveNodes_3_text" presStyleLbl="node1" presStyleIdx="4" presStyleCnt="5">
        <dgm:presLayoutVars>
          <dgm:bulletEnabled val="1"/>
        </dgm:presLayoutVars>
      </dgm:prSet>
      <dgm:spPr/>
    </dgm:pt>
    <dgm:pt modelId="{EE40EDF8-94CF-4061-8894-BD38ACAAE9FE}" type="pres">
      <dgm:prSet presAssocID="{18DCC9BD-6824-40A4-9E59-9867AEFA3DFF}" presName="FiveNodes_4_text" presStyleLbl="node1" presStyleIdx="4" presStyleCnt="5">
        <dgm:presLayoutVars>
          <dgm:bulletEnabled val="1"/>
        </dgm:presLayoutVars>
      </dgm:prSet>
      <dgm:spPr/>
    </dgm:pt>
    <dgm:pt modelId="{4A6E7D82-8A89-43A4-BFDA-4547A6EBD956}" type="pres">
      <dgm:prSet presAssocID="{18DCC9BD-6824-40A4-9E59-9867AEFA3DFF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F4EF620C-9F6C-47B5-8ACD-19A5F09ACCAC}" type="presOf" srcId="{9A48CA25-A26C-4697-917D-3DA4B337E45C}" destId="{0F25CE3F-E967-4358-B5F1-90FE4CC19E9B}" srcOrd="0" destOrd="0" presId="urn:microsoft.com/office/officeart/2005/8/layout/vProcess5"/>
    <dgm:cxn modelId="{F8EF181A-8DB0-4580-97E3-2A85BCE121D9}" type="presOf" srcId="{3F1F78BA-CD9A-40F5-A9BC-736A05D044E8}" destId="{E717681B-DC87-4C70-B874-FC9ABD64A062}" srcOrd="0" destOrd="0" presId="urn:microsoft.com/office/officeart/2005/8/layout/vProcess5"/>
    <dgm:cxn modelId="{8063CD35-1453-4E62-9145-ED47FA46E6CC}" type="presOf" srcId="{3F1F78BA-CD9A-40F5-A9BC-736A05D044E8}" destId="{4A6E7D82-8A89-43A4-BFDA-4547A6EBD956}" srcOrd="1" destOrd="0" presId="urn:microsoft.com/office/officeart/2005/8/layout/vProcess5"/>
    <dgm:cxn modelId="{8B78AE59-2A0E-4398-9AD8-6581B26900F8}" type="presOf" srcId="{F907C077-81D2-4D67-9527-009353381EA6}" destId="{0FAD4154-2F11-4338-925D-E6589E196427}" srcOrd="1" destOrd="0" presId="urn:microsoft.com/office/officeart/2005/8/layout/vProcess5"/>
    <dgm:cxn modelId="{789D067C-2587-4460-B608-287EC5A06C5A}" type="presOf" srcId="{CCFB305D-B0C2-46A7-8BE7-1685748CAE74}" destId="{AEC7701C-36CD-4429-AD3C-B6E0A0E3286F}" srcOrd="0" destOrd="0" presId="urn:microsoft.com/office/officeart/2005/8/layout/vProcess5"/>
    <dgm:cxn modelId="{C340FB83-A0C5-47CF-A18C-0A73C1352D4F}" type="presOf" srcId="{95DAFA01-AD56-48D7-99E7-C12A9ECFA4A3}" destId="{66AC8974-C688-4FAB-AC56-52231BDE5ABF}" srcOrd="0" destOrd="0" presId="urn:microsoft.com/office/officeart/2005/8/layout/vProcess5"/>
    <dgm:cxn modelId="{81FC1484-5E3A-474A-B8D3-D9D57B9FF561}" srcId="{18DCC9BD-6824-40A4-9E59-9867AEFA3DFF}" destId="{3F1F78BA-CD9A-40F5-A9BC-736A05D044E8}" srcOrd="4" destOrd="0" parTransId="{F5DF9324-22D9-4AC6-AA39-41F368C2B4A5}" sibTransId="{CF032A9C-A886-4450-849E-692070DD40C7}"/>
    <dgm:cxn modelId="{BEEA04AA-A53F-4A5D-8E9F-9442E215D4A5}" type="presOf" srcId="{95F8F37E-E1A3-4680-9D63-CD4E8DEC61B4}" destId="{85940B01-492B-424F-88DE-67220E3C8FC3}" srcOrd="0" destOrd="0" presId="urn:microsoft.com/office/officeart/2005/8/layout/vProcess5"/>
    <dgm:cxn modelId="{FA3403AB-E568-4F41-BD9D-2372279B7F75}" type="presOf" srcId="{9A48CA25-A26C-4697-917D-3DA4B337E45C}" destId="{EE40EDF8-94CF-4061-8894-BD38ACAAE9FE}" srcOrd="1" destOrd="0" presId="urn:microsoft.com/office/officeart/2005/8/layout/vProcess5"/>
    <dgm:cxn modelId="{5CFC42B4-2509-42B6-84F2-0DE05D11A641}" srcId="{18DCC9BD-6824-40A4-9E59-9867AEFA3DFF}" destId="{F907C077-81D2-4D67-9527-009353381EA6}" srcOrd="0" destOrd="0" parTransId="{16002573-C648-4AD8-9C87-8D9E14069A15}" sibTransId="{EAC98AF3-561B-43C5-B21E-61F5FA386CBA}"/>
    <dgm:cxn modelId="{6ADF39C4-09C1-4C52-AD26-8D92A0CB2C2E}" type="presOf" srcId="{4B312CB8-21EC-4BDD-8284-2EF4563B6806}" destId="{6B920FCC-927A-4724-8516-1843BC4C3D73}" srcOrd="1" destOrd="0" presId="urn:microsoft.com/office/officeart/2005/8/layout/vProcess5"/>
    <dgm:cxn modelId="{B9E154C6-7A99-4748-89DC-B1A5CAC9A275}" srcId="{18DCC9BD-6824-40A4-9E59-9867AEFA3DFF}" destId="{B2162382-611E-4937-906D-D5AD8E069E94}" srcOrd="1" destOrd="0" parTransId="{79ABCC59-16CE-4D5C-A125-D94B34A39A1D}" sibTransId="{95DAFA01-AD56-48D7-99E7-C12A9ECFA4A3}"/>
    <dgm:cxn modelId="{A27885CC-AEC6-4235-98EF-120866D65B3C}" srcId="{18DCC9BD-6824-40A4-9E59-9867AEFA3DFF}" destId="{9A48CA25-A26C-4697-917D-3DA4B337E45C}" srcOrd="3" destOrd="0" parTransId="{C65C5804-80A4-422C-8C03-78037351F546}" sibTransId="{95F8F37E-E1A3-4680-9D63-CD4E8DEC61B4}"/>
    <dgm:cxn modelId="{3CB92FD4-4BE4-45FB-ADBC-9DA0C4F2022A}" srcId="{18DCC9BD-6824-40A4-9E59-9867AEFA3DFF}" destId="{4B312CB8-21EC-4BDD-8284-2EF4563B6806}" srcOrd="2" destOrd="0" parTransId="{A46801E6-E2F0-4384-9A73-76207E45B56E}" sibTransId="{CCFB305D-B0C2-46A7-8BE7-1685748CAE74}"/>
    <dgm:cxn modelId="{87CAEEF2-D724-4368-AFE1-F32BAE784A80}" type="presOf" srcId="{B2162382-611E-4937-906D-D5AD8E069E94}" destId="{8596F67C-3E3D-4D7B-8287-A112BB27FE69}" srcOrd="0" destOrd="0" presId="urn:microsoft.com/office/officeart/2005/8/layout/vProcess5"/>
    <dgm:cxn modelId="{96BA43F6-CDC3-414A-B66D-2EBA0F053D68}" type="presOf" srcId="{EAC98AF3-561B-43C5-B21E-61F5FA386CBA}" destId="{6FAF4D50-A632-4373-A110-515581DDFCEB}" srcOrd="0" destOrd="0" presId="urn:microsoft.com/office/officeart/2005/8/layout/vProcess5"/>
    <dgm:cxn modelId="{C03EB0F8-4FF3-4F23-B49E-121F86BF6368}" type="presOf" srcId="{F907C077-81D2-4D67-9527-009353381EA6}" destId="{40644BCB-AEBA-4A88-8098-C7E62610BAA0}" srcOrd="0" destOrd="0" presId="urn:microsoft.com/office/officeart/2005/8/layout/vProcess5"/>
    <dgm:cxn modelId="{7BD10FF9-8A5F-43B2-9978-17F4B0E28166}" type="presOf" srcId="{4B312CB8-21EC-4BDD-8284-2EF4563B6806}" destId="{DAE91450-FB06-4F6A-AF82-68876E922F45}" srcOrd="0" destOrd="0" presId="urn:microsoft.com/office/officeart/2005/8/layout/vProcess5"/>
    <dgm:cxn modelId="{413A83FD-8AA7-407C-AB0B-BB3BEF40FFDA}" type="presOf" srcId="{18DCC9BD-6824-40A4-9E59-9867AEFA3DFF}" destId="{A9360FF8-99B2-47F3-957A-2C4A6995851D}" srcOrd="0" destOrd="0" presId="urn:microsoft.com/office/officeart/2005/8/layout/vProcess5"/>
    <dgm:cxn modelId="{B66D71FE-8407-448F-BCCF-0F37E3FAFBD6}" type="presOf" srcId="{B2162382-611E-4937-906D-D5AD8E069E94}" destId="{031EAEE8-5EB1-425C-89DD-61F15599DB7C}" srcOrd="1" destOrd="0" presId="urn:microsoft.com/office/officeart/2005/8/layout/vProcess5"/>
    <dgm:cxn modelId="{EEEADD2B-8C98-4F2B-A62E-8DE22133C26E}" type="presParOf" srcId="{A9360FF8-99B2-47F3-957A-2C4A6995851D}" destId="{465AD3BB-0190-48F0-8CD2-CA2F55605FC4}" srcOrd="0" destOrd="0" presId="urn:microsoft.com/office/officeart/2005/8/layout/vProcess5"/>
    <dgm:cxn modelId="{0F7886FE-B8BA-4DFB-A45C-9D8D705F2CC0}" type="presParOf" srcId="{A9360FF8-99B2-47F3-957A-2C4A6995851D}" destId="{40644BCB-AEBA-4A88-8098-C7E62610BAA0}" srcOrd="1" destOrd="0" presId="urn:microsoft.com/office/officeart/2005/8/layout/vProcess5"/>
    <dgm:cxn modelId="{50301052-3AF1-486D-9AE9-5DADCB5B6B0B}" type="presParOf" srcId="{A9360FF8-99B2-47F3-957A-2C4A6995851D}" destId="{8596F67C-3E3D-4D7B-8287-A112BB27FE69}" srcOrd="2" destOrd="0" presId="urn:microsoft.com/office/officeart/2005/8/layout/vProcess5"/>
    <dgm:cxn modelId="{D662CA71-3D6B-4FA8-B8A3-DC23BF01DB74}" type="presParOf" srcId="{A9360FF8-99B2-47F3-957A-2C4A6995851D}" destId="{DAE91450-FB06-4F6A-AF82-68876E922F45}" srcOrd="3" destOrd="0" presId="urn:microsoft.com/office/officeart/2005/8/layout/vProcess5"/>
    <dgm:cxn modelId="{936FB968-09AF-47AC-BE6C-F33B33681A12}" type="presParOf" srcId="{A9360FF8-99B2-47F3-957A-2C4A6995851D}" destId="{0F25CE3F-E967-4358-B5F1-90FE4CC19E9B}" srcOrd="4" destOrd="0" presId="urn:microsoft.com/office/officeart/2005/8/layout/vProcess5"/>
    <dgm:cxn modelId="{40087D66-011D-485E-AA3A-C8974814BBCE}" type="presParOf" srcId="{A9360FF8-99B2-47F3-957A-2C4A6995851D}" destId="{E717681B-DC87-4C70-B874-FC9ABD64A062}" srcOrd="5" destOrd="0" presId="urn:microsoft.com/office/officeart/2005/8/layout/vProcess5"/>
    <dgm:cxn modelId="{80D3E2DF-577F-447C-801A-C55BFADC6CFD}" type="presParOf" srcId="{A9360FF8-99B2-47F3-957A-2C4A6995851D}" destId="{6FAF4D50-A632-4373-A110-515581DDFCEB}" srcOrd="6" destOrd="0" presId="urn:microsoft.com/office/officeart/2005/8/layout/vProcess5"/>
    <dgm:cxn modelId="{546056BC-3671-40AD-8ECA-B742E28CBFDF}" type="presParOf" srcId="{A9360FF8-99B2-47F3-957A-2C4A6995851D}" destId="{66AC8974-C688-4FAB-AC56-52231BDE5ABF}" srcOrd="7" destOrd="0" presId="urn:microsoft.com/office/officeart/2005/8/layout/vProcess5"/>
    <dgm:cxn modelId="{060A4BC5-35C6-40DA-882E-4E44EA4982E5}" type="presParOf" srcId="{A9360FF8-99B2-47F3-957A-2C4A6995851D}" destId="{AEC7701C-36CD-4429-AD3C-B6E0A0E3286F}" srcOrd="8" destOrd="0" presId="urn:microsoft.com/office/officeart/2005/8/layout/vProcess5"/>
    <dgm:cxn modelId="{FC7EB189-A4C9-4FD8-ADF7-CA6DCC104E6F}" type="presParOf" srcId="{A9360FF8-99B2-47F3-957A-2C4A6995851D}" destId="{85940B01-492B-424F-88DE-67220E3C8FC3}" srcOrd="9" destOrd="0" presId="urn:microsoft.com/office/officeart/2005/8/layout/vProcess5"/>
    <dgm:cxn modelId="{70A30139-C368-4CB1-8750-278E03905582}" type="presParOf" srcId="{A9360FF8-99B2-47F3-957A-2C4A6995851D}" destId="{0FAD4154-2F11-4338-925D-E6589E196427}" srcOrd="10" destOrd="0" presId="urn:microsoft.com/office/officeart/2005/8/layout/vProcess5"/>
    <dgm:cxn modelId="{AB104E9B-FE35-4BEF-A839-944E386847F0}" type="presParOf" srcId="{A9360FF8-99B2-47F3-957A-2C4A6995851D}" destId="{031EAEE8-5EB1-425C-89DD-61F15599DB7C}" srcOrd="11" destOrd="0" presId="urn:microsoft.com/office/officeart/2005/8/layout/vProcess5"/>
    <dgm:cxn modelId="{2D4764CA-3D6B-4C6C-BBCF-8894F49191C3}" type="presParOf" srcId="{A9360FF8-99B2-47F3-957A-2C4A6995851D}" destId="{6B920FCC-927A-4724-8516-1843BC4C3D73}" srcOrd="12" destOrd="0" presId="urn:microsoft.com/office/officeart/2005/8/layout/vProcess5"/>
    <dgm:cxn modelId="{D96964F6-9723-407E-AA67-6C280EDD7CDC}" type="presParOf" srcId="{A9360FF8-99B2-47F3-957A-2C4A6995851D}" destId="{EE40EDF8-94CF-4061-8894-BD38ACAAE9FE}" srcOrd="13" destOrd="0" presId="urn:microsoft.com/office/officeart/2005/8/layout/vProcess5"/>
    <dgm:cxn modelId="{EFF0EFCD-069C-42A0-85F1-E4992221C44C}" type="presParOf" srcId="{A9360FF8-99B2-47F3-957A-2C4A6995851D}" destId="{4A6E7D82-8A89-43A4-BFDA-4547A6EBD95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644BCB-AEBA-4A88-8098-C7E62610BAA0}">
      <dsp:nvSpPr>
        <dsp:cNvPr id="0" name=""/>
        <dsp:cNvSpPr/>
      </dsp:nvSpPr>
      <dsp:spPr>
        <a:xfrm>
          <a:off x="0" y="0"/>
          <a:ext cx="6754844" cy="928248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Stanovení okruhů činností, vyvolávajících náklady (mzdy, materiál, režie výrobní, správní, odbytová …)</a:t>
          </a:r>
        </a:p>
      </dsp:txBody>
      <dsp:txXfrm>
        <a:off x="27187" y="27187"/>
        <a:ext cx="5644588" cy="873874"/>
      </dsp:txXfrm>
    </dsp:sp>
    <dsp:sp modelId="{8596F67C-3E3D-4D7B-8287-A112BB27FE69}">
      <dsp:nvSpPr>
        <dsp:cNvPr id="0" name=""/>
        <dsp:cNvSpPr/>
      </dsp:nvSpPr>
      <dsp:spPr>
        <a:xfrm>
          <a:off x="504420" y="1057171"/>
          <a:ext cx="6754844" cy="928248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87321"/>
            <a:satOff val="-1564"/>
            <a:lumOff val="66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Volba druhů kalkulační jednice (předběžná, výsledná, strategická, prodejní, výrobní …)</a:t>
          </a:r>
        </a:p>
      </dsp:txBody>
      <dsp:txXfrm>
        <a:off x="531607" y="1084358"/>
        <a:ext cx="5592688" cy="873874"/>
      </dsp:txXfrm>
    </dsp:sp>
    <dsp:sp modelId="{DAE91450-FB06-4F6A-AF82-68876E922F45}">
      <dsp:nvSpPr>
        <dsp:cNvPr id="0" name=""/>
        <dsp:cNvSpPr/>
      </dsp:nvSpPr>
      <dsp:spPr>
        <a:xfrm>
          <a:off x="766003" y="2114342"/>
          <a:ext cx="7240517" cy="928248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* Přiřazení nákladů k aktivitám prostřednictvím jednic</a:t>
          </a:r>
        </a:p>
      </dsp:txBody>
      <dsp:txXfrm>
        <a:off x="793190" y="2141529"/>
        <a:ext cx="5998712" cy="873874"/>
      </dsp:txXfrm>
    </dsp:sp>
    <dsp:sp modelId="{0F25CE3F-E967-4358-B5F1-90FE4CC19E9B}">
      <dsp:nvSpPr>
        <dsp:cNvPr id="0" name=""/>
        <dsp:cNvSpPr/>
      </dsp:nvSpPr>
      <dsp:spPr>
        <a:xfrm>
          <a:off x="1513260" y="3171514"/>
          <a:ext cx="6754844" cy="928248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261962"/>
            <a:satOff val="-4692"/>
            <a:lumOff val="199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* Tvorba kalkulačního vzorce</a:t>
          </a:r>
        </a:p>
      </dsp:txBody>
      <dsp:txXfrm>
        <a:off x="1540447" y="3198701"/>
        <a:ext cx="5592688" cy="873874"/>
      </dsp:txXfrm>
    </dsp:sp>
    <dsp:sp modelId="{E717681B-DC87-4C70-B874-FC9ABD64A062}">
      <dsp:nvSpPr>
        <dsp:cNvPr id="0" name=""/>
        <dsp:cNvSpPr/>
      </dsp:nvSpPr>
      <dsp:spPr>
        <a:xfrm>
          <a:off x="2017680" y="4228685"/>
          <a:ext cx="6754844" cy="928248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Cena</a:t>
          </a:r>
        </a:p>
      </dsp:txBody>
      <dsp:txXfrm>
        <a:off x="2044867" y="4255872"/>
        <a:ext cx="5592688" cy="873874"/>
      </dsp:txXfrm>
    </dsp:sp>
    <dsp:sp modelId="{6FAF4D50-A632-4373-A110-515581DDFCEB}">
      <dsp:nvSpPr>
        <dsp:cNvPr id="0" name=""/>
        <dsp:cNvSpPr/>
      </dsp:nvSpPr>
      <dsp:spPr>
        <a:xfrm>
          <a:off x="6151482" y="678136"/>
          <a:ext cx="603361" cy="60336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700" kern="1200"/>
        </a:p>
      </dsp:txBody>
      <dsp:txXfrm>
        <a:off x="6287238" y="678136"/>
        <a:ext cx="331849" cy="454029"/>
      </dsp:txXfrm>
    </dsp:sp>
    <dsp:sp modelId="{66AC8974-C688-4FAB-AC56-52231BDE5ABF}">
      <dsp:nvSpPr>
        <dsp:cNvPr id="0" name=""/>
        <dsp:cNvSpPr/>
      </dsp:nvSpPr>
      <dsp:spPr>
        <a:xfrm>
          <a:off x="6655903" y="1735308"/>
          <a:ext cx="603361" cy="60336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700" kern="1200"/>
        </a:p>
      </dsp:txBody>
      <dsp:txXfrm>
        <a:off x="6791659" y="1735308"/>
        <a:ext cx="331849" cy="454029"/>
      </dsp:txXfrm>
    </dsp:sp>
    <dsp:sp modelId="{AEC7701C-36CD-4429-AD3C-B6E0A0E3286F}">
      <dsp:nvSpPr>
        <dsp:cNvPr id="0" name=""/>
        <dsp:cNvSpPr/>
      </dsp:nvSpPr>
      <dsp:spPr>
        <a:xfrm>
          <a:off x="7160323" y="2777008"/>
          <a:ext cx="603361" cy="60336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700" kern="1200"/>
        </a:p>
      </dsp:txBody>
      <dsp:txXfrm>
        <a:off x="7296079" y="2777008"/>
        <a:ext cx="331849" cy="454029"/>
      </dsp:txXfrm>
    </dsp:sp>
    <dsp:sp modelId="{85940B01-492B-424F-88DE-67220E3C8FC3}">
      <dsp:nvSpPr>
        <dsp:cNvPr id="0" name=""/>
        <dsp:cNvSpPr/>
      </dsp:nvSpPr>
      <dsp:spPr>
        <a:xfrm>
          <a:off x="7664743" y="3844494"/>
          <a:ext cx="603361" cy="60336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700" kern="1200"/>
        </a:p>
      </dsp:txBody>
      <dsp:txXfrm>
        <a:off x="7800499" y="3844494"/>
        <a:ext cx="331849" cy="454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56481-DB65-49ED-AC4B-1E1F0B040967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C412D-01E2-4AAB-B621-C18583DC4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277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7D152-946C-9F1C-225C-DC452F35B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08C37F-FCFF-F1D3-D528-F1139A1EE1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B51B0B-8FEB-671A-5D8D-FFACF5579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6EFF9F-F792-2716-988A-DC5C51171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20CA93-9EAC-2ECC-3BEE-07E2B9D93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84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D59D1E-152E-414F-3E94-D8DDAC40C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10B5D8-C843-4297-AB17-C508A9FC4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3BAC76-1C08-85F3-E540-1177A2606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3963F8-FD76-6599-556C-23EA71E8F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8E9058-BB0C-A18A-EEFB-8F61029E3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14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348EFFE-B3AD-9011-126B-A83311475E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D94350B-77D7-5972-4BF0-0031261B6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D4DE9A-42E1-587D-9884-9D1903A4F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5EC690-34EE-8BEB-EE0F-67FD199A6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03AB35-AE48-ADA0-F718-75F9E97F7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68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1C573-05D2-2B45-F006-5470AAF19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92E82D-0AEA-5AEF-6F28-A3E3A1FE0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6FD5B8-0DD7-0575-7795-60F3F480D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4194ED-A34E-5C2E-E54D-4DE9BEBC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C3370C-56FB-1925-C826-1E583860E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38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880DD7-EE9E-A6BA-01B6-2F73404A5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6DD8AD-9497-67CE-703E-644F9F4CC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CBCAC0-6096-6321-D761-450F76FA9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D32A58-D961-1F17-A20E-8201BFCEA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E6AF9B-0250-5B66-5404-8F9DD5AE9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00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AB678-A4A1-432D-B109-97B78565F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071D1D-62AC-1649-26F3-9788B5A616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3B8FDC-B0F4-158D-30A8-73F4DEFDE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B5EA61-7FA0-1C03-0523-B5A456387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AF4942-2EB3-19E9-21B7-8DEA50740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E0A8D1-8205-D8AD-8E13-01442F2DA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48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0BE0E9-7CE3-CACB-5FDF-7DF966D61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37E0BF-28FD-3677-32C2-6081A34E8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815A4D-5AC1-C22D-6E7E-E07ABA09B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5849F77-94DE-F87A-AED4-8FA8A2E791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63E7076-9A39-33C0-6F2D-9B9126DA8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5A42DFE-AF73-0E1A-A221-4891D9BAD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78C32E4-2D84-F64E-AC6B-0FA2FF0A5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C1C12E1-6B8D-D8E4-99EA-A2BD2CF80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0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381DC-081C-4B34-34D3-9154C00E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21337C0-817C-E5A7-1889-BAD96464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28B9192-425C-BD96-0CBA-D51BCB060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BDFA04-B773-3B89-21F9-7416F2D3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57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C25C5F6-229A-022C-282A-ACAC074A2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CCF369A-4F98-D925-7CE5-A44FFBACD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46C17D-4169-555F-46DB-371EE5D48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543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44507C-44A6-7396-EEE8-3D2F59C9B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D006E1-C5F1-C49E-8E93-54F6D76D1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5B485A-D69A-3CDC-F62A-60A4458EE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D1036C-D35B-F2E9-411E-4EA6C2765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105EC88-C587-4CCB-7682-0DF0781A2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6EA879-5FA3-0897-31AF-512E48B6C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885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DBC22-2D0A-2FF8-E585-AF0C5AE50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BBFE3F3-D4AF-CE37-876D-422472F33E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4F15A8-8E7D-20C0-AA29-C2B59CC11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B154B2-B00E-2BF7-46EE-F34870488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ECC44B-4E76-4B76-D35B-7E6241797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B1DB23-C360-B04B-F535-538500483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22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7109C8C-9871-F0F7-AE32-8EA1D7249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080A6A-56B3-78AA-7A36-43ACF9A4F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5B9FB2-58B3-F766-9E19-87B087A17F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BBBC8-BCBC-4C40-AA8B-6E8A8429AE1E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7C9994-47B6-27D2-F1AA-B20B094378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3ABBD7-0D2C-EF21-791F-1ACA5270D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7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219498-D544-41AC-98FE-8F956EF66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00DBFC-17A9-4E0A-AEE2-A49F9AEEF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D89A9F-D266-7B97-1C57-A6C008FE29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Nauka o podniku</a:t>
            </a:r>
            <a:br>
              <a:rPr lang="cs-CZ" sz="4000" dirty="0">
                <a:solidFill>
                  <a:schemeClr val="tx2"/>
                </a:solidFill>
              </a:rPr>
            </a:br>
            <a:r>
              <a:rPr lang="cs-CZ" sz="4000" dirty="0">
                <a:solidFill>
                  <a:schemeClr val="tx2"/>
                </a:solidFill>
              </a:rPr>
              <a:t>~ 8. 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F4D5FF-24C4-4C4F-3DEB-5162A6142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cs-CZ" sz="2000">
                <a:solidFill>
                  <a:schemeClr val="tx2"/>
                </a:solidFill>
              </a:rPr>
              <a:t>Ing. Karla Foltisová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74613BB-817C-4C4F-8A24-4936F2F06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1023" y="52996"/>
            <a:ext cx="6093363" cy="6805005"/>
            <a:chOff x="6101023" y="52996"/>
            <a:chExt cx="6093363" cy="680500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6C820D-9A01-44F0-AE18-C2DAB089B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3517682 w 5890490"/>
                <a:gd name="connsiteY0" fmla="*/ 0 h 6578439"/>
                <a:gd name="connsiteX1" fmla="*/ 5849513 w 5890490"/>
                <a:gd name="connsiteY1" fmla="*/ 841730 h 6578439"/>
                <a:gd name="connsiteX2" fmla="*/ 5890490 w 5890490"/>
                <a:gd name="connsiteY2" fmla="*/ 879060 h 6578439"/>
                <a:gd name="connsiteX3" fmla="*/ 5890490 w 5890490"/>
                <a:gd name="connsiteY3" fmla="*/ 1816052 h 6578439"/>
                <a:gd name="connsiteX4" fmla="*/ 5856961 w 5890490"/>
                <a:gd name="connsiteY4" fmla="*/ 1771023 h 6578439"/>
                <a:gd name="connsiteX5" fmla="*/ 5655397 w 5890490"/>
                <a:gd name="connsiteY5" fmla="*/ 1548813 h 6578439"/>
                <a:gd name="connsiteX6" fmla="*/ 3517682 w 5890490"/>
                <a:gd name="connsiteY6" fmla="*/ 658717 h 6578439"/>
                <a:gd name="connsiteX7" fmla="*/ 2395696 w 5890490"/>
                <a:gd name="connsiteY7" fmla="*/ 850721 h 6578439"/>
                <a:gd name="connsiteX8" fmla="*/ 1519955 w 5890490"/>
                <a:gd name="connsiteY8" fmla="*/ 1450441 h 6578439"/>
                <a:gd name="connsiteX9" fmla="*/ 1223630 w 5890490"/>
                <a:gd name="connsiteY9" fmla="*/ 1841430 h 6578439"/>
                <a:gd name="connsiteX10" fmla="*/ 1075857 w 5890490"/>
                <a:gd name="connsiteY10" fmla="*/ 2329343 h 6578439"/>
                <a:gd name="connsiteX11" fmla="*/ 731010 w 5890490"/>
                <a:gd name="connsiteY11" fmla="*/ 3483744 h 6578439"/>
                <a:gd name="connsiteX12" fmla="*/ 741000 w 5890490"/>
                <a:gd name="connsiteY12" fmla="*/ 4479719 h 6578439"/>
                <a:gd name="connsiteX13" fmla="*/ 1315615 w 5890490"/>
                <a:gd name="connsiteY13" fmla="*/ 5443827 h 6578439"/>
                <a:gd name="connsiteX14" fmla="*/ 2277503 w 5890490"/>
                <a:gd name="connsiteY14" fmla="*/ 6259386 h 6578439"/>
                <a:gd name="connsiteX15" fmla="*/ 3439448 w 5890490"/>
                <a:gd name="connsiteY15" fmla="*/ 6551739 h 6578439"/>
                <a:gd name="connsiteX16" fmla="*/ 4408732 w 5890490"/>
                <a:gd name="connsiteY16" fmla="*/ 6255172 h 6578439"/>
                <a:gd name="connsiteX17" fmla="*/ 5343243 w 5890490"/>
                <a:gd name="connsiteY17" fmla="*/ 5442509 h 6578439"/>
                <a:gd name="connsiteX18" fmla="*/ 5745566 w 5890490"/>
                <a:gd name="connsiteY18" fmla="*/ 5056656 h 6578439"/>
                <a:gd name="connsiteX19" fmla="*/ 5890490 w 5890490"/>
                <a:gd name="connsiteY19" fmla="*/ 4920880 h 6578439"/>
                <a:gd name="connsiteX20" fmla="*/ 5890490 w 5890490"/>
                <a:gd name="connsiteY20" fmla="*/ 5821966 h 6578439"/>
                <a:gd name="connsiteX21" fmla="*/ 5802002 w 5890490"/>
                <a:gd name="connsiteY21" fmla="*/ 5907904 h 6578439"/>
                <a:gd name="connsiteX22" fmla="*/ 5294358 w 5890490"/>
                <a:gd name="connsiteY22" fmla="*/ 6397505 h 6578439"/>
                <a:gd name="connsiteX23" fmla="*/ 5077178 w 5890490"/>
                <a:gd name="connsiteY23" fmla="*/ 6578439 h 6578439"/>
                <a:gd name="connsiteX24" fmla="*/ 1567290 w 5890490"/>
                <a:gd name="connsiteY24" fmla="*/ 6578439 h 6578439"/>
                <a:gd name="connsiteX25" fmla="*/ 1508588 w 5890490"/>
                <a:gd name="connsiteY25" fmla="*/ 6535186 h 6578439"/>
                <a:gd name="connsiteX26" fmla="*/ 826498 w 5890490"/>
                <a:gd name="connsiteY26" fmla="*/ 5876034 h 6578439"/>
                <a:gd name="connsiteX27" fmla="*/ 122403 w 5890490"/>
                <a:gd name="connsiteY27" fmla="*/ 3255655 h 6578439"/>
                <a:gd name="connsiteX28" fmla="*/ 1061197 w 5890490"/>
                <a:gd name="connsiteY28" fmla="*/ 984650 h 6578439"/>
                <a:gd name="connsiteX29" fmla="*/ 3517682 w 5890490"/>
                <a:gd name="connsiteY29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890490" h="6578439">
                  <a:moveTo>
                    <a:pt x="3517682" y="0"/>
                  </a:moveTo>
                  <a:cubicBezTo>
                    <a:pt x="4402016" y="0"/>
                    <a:pt x="5213741" y="315483"/>
                    <a:pt x="5849513" y="841730"/>
                  </a:cubicBezTo>
                  <a:lnTo>
                    <a:pt x="5890490" y="879060"/>
                  </a:lnTo>
                  <a:lnTo>
                    <a:pt x="5890490" y="1816052"/>
                  </a:lnTo>
                  <a:lnTo>
                    <a:pt x="5856961" y="1771023"/>
                  </a:lnTo>
                  <a:cubicBezTo>
                    <a:pt x="5793650" y="1694076"/>
                    <a:pt x="5726429" y="1619959"/>
                    <a:pt x="5655397" y="1548813"/>
                  </a:cubicBezTo>
                  <a:cubicBezTo>
                    <a:pt x="5082208" y="974906"/>
                    <a:pt x="4322973" y="658717"/>
                    <a:pt x="3517682" y="658717"/>
                  </a:cubicBezTo>
                  <a:cubicBezTo>
                    <a:pt x="3085520" y="658717"/>
                    <a:pt x="2718488" y="721533"/>
                    <a:pt x="2395696" y="850721"/>
                  </a:cubicBezTo>
                  <a:cubicBezTo>
                    <a:pt x="2079132" y="977407"/>
                    <a:pt x="1792668" y="1173626"/>
                    <a:pt x="1519955" y="1450441"/>
                  </a:cubicBezTo>
                  <a:cubicBezTo>
                    <a:pt x="1330275" y="1642840"/>
                    <a:pt x="1263719" y="1756094"/>
                    <a:pt x="1223630" y="1841430"/>
                  </a:cubicBezTo>
                  <a:cubicBezTo>
                    <a:pt x="1166545" y="1962981"/>
                    <a:pt x="1128532" y="2116663"/>
                    <a:pt x="1075857" y="2329343"/>
                  </a:cubicBezTo>
                  <a:cubicBezTo>
                    <a:pt x="1008652" y="2601153"/>
                    <a:pt x="916537" y="2973574"/>
                    <a:pt x="731010" y="3483744"/>
                  </a:cubicBezTo>
                  <a:cubicBezTo>
                    <a:pt x="617488" y="3795981"/>
                    <a:pt x="620731" y="4121653"/>
                    <a:pt x="741000" y="4479719"/>
                  </a:cubicBezTo>
                  <a:cubicBezTo>
                    <a:pt x="847257" y="4796172"/>
                    <a:pt x="1045888" y="5129481"/>
                    <a:pt x="1315615" y="5443827"/>
                  </a:cubicBezTo>
                  <a:cubicBezTo>
                    <a:pt x="1630753" y="5810980"/>
                    <a:pt x="1945371" y="6077784"/>
                    <a:pt x="2277503" y="6259386"/>
                  </a:cubicBezTo>
                  <a:cubicBezTo>
                    <a:pt x="2637530" y="6456133"/>
                    <a:pt x="3017536" y="6551739"/>
                    <a:pt x="3439448" y="6551739"/>
                  </a:cubicBezTo>
                  <a:cubicBezTo>
                    <a:pt x="3781571" y="6551739"/>
                    <a:pt x="4089573" y="6457449"/>
                    <a:pt x="4408732" y="6255172"/>
                  </a:cubicBezTo>
                  <a:cubicBezTo>
                    <a:pt x="4738010" y="6046310"/>
                    <a:pt x="5050941" y="5739207"/>
                    <a:pt x="5343243" y="5442509"/>
                  </a:cubicBezTo>
                  <a:cubicBezTo>
                    <a:pt x="5479860" y="5303970"/>
                    <a:pt x="5614918" y="5178206"/>
                    <a:pt x="5745566" y="5056656"/>
                  </a:cubicBezTo>
                  <a:lnTo>
                    <a:pt x="5890490" y="4920880"/>
                  </a:lnTo>
                  <a:lnTo>
                    <a:pt x="5890490" y="5821966"/>
                  </a:lnTo>
                  <a:lnTo>
                    <a:pt x="5802002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58B604F-996E-4349-B131-E04ED285D8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5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7CCEAF3-651B-4605-AE58-F96E22703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3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/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D519330-E5F1-4248-B58C-1AA0D9E6D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F2C59DB5-121E-9E61-A327-58E5087E9E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323" y="2169404"/>
            <a:ext cx="4141760" cy="320045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3447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Všeobecný kalkulační vzorec </a:t>
            </a:r>
          </a:p>
        </p:txBody>
      </p:sp>
      <p:pic>
        <p:nvPicPr>
          <p:cNvPr id="6" name="Obrázek 5" descr="Obsah obrázku text, snímek obrazovky, Písmo, číslo&#10;&#10;Popis byl vytvořen automaticky">
            <a:extLst>
              <a:ext uri="{FF2B5EF4-FFF2-40B4-BE49-F238E27FC236}">
                <a16:creationId xmlns:a16="http://schemas.microsoft.com/office/drawing/2014/main" id="{21049829-2B15-F65F-94A6-F7481A3A55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042" y="1434712"/>
            <a:ext cx="8220503" cy="490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17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502D91F-200E-968B-E48F-4BEB43F3D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83424" y="388456"/>
            <a:ext cx="7766270" cy="5172428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2973028" y="5560884"/>
            <a:ext cx="689081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Jdeme si to zkusit na příkladech</a:t>
            </a:r>
          </a:p>
        </p:txBody>
      </p:sp>
    </p:spTree>
    <p:extLst>
      <p:ext uri="{BB962C8B-B14F-4D97-AF65-F5344CB8AC3E}">
        <p14:creationId xmlns:p14="http://schemas.microsoft.com/office/powerpoint/2010/main" val="698132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6" y="891999"/>
            <a:ext cx="562819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000" dirty="0">
              <a:solidFill>
                <a:schemeClr val="tx2"/>
              </a:solidFill>
            </a:endParaRPr>
          </a:p>
        </p:txBody>
      </p:sp>
      <p:pic>
        <p:nvPicPr>
          <p:cNvPr id="7" name="Obrázek 6" descr="Obsah obrázku klipart, rukopis, skica, kresba&#10;&#10;Popis byl vytvořen automaticky">
            <a:extLst>
              <a:ext uri="{FF2B5EF4-FFF2-40B4-BE49-F238E27FC236}">
                <a16:creationId xmlns:a16="http://schemas.microsoft.com/office/drawing/2014/main" id="{ED399492-8A61-B07B-1FBD-7FCB6458B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357" y="1196571"/>
            <a:ext cx="6697286" cy="446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14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Kalkulace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730422"/>
            <a:ext cx="9756131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Nejvýznamnější nástroj ekonomického řízení.</a:t>
            </a:r>
            <a:endParaRPr lang="cs-CZ" sz="25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0B05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B050"/>
                </a:solidFill>
              </a:rPr>
              <a:t>Propočet nákladů, marže, zisku, ceny nebo jiné hodnotové veličiny </a:t>
            </a:r>
            <a:r>
              <a:rPr lang="cs-CZ" sz="2800" b="1" dirty="0"/>
              <a:t>na</a:t>
            </a:r>
            <a:r>
              <a:rPr lang="cs-CZ" sz="2800" dirty="0"/>
              <a:t> </a:t>
            </a:r>
            <a:r>
              <a:rPr lang="cs-CZ" sz="2800" dirty="0">
                <a:solidFill>
                  <a:schemeClr val="accent2"/>
                </a:solidFill>
              </a:rPr>
              <a:t>výrobek, práci nebo službu případně na činnost nebo operaci (kalkulační jednici).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Zobrazuje ve vzájemné souvislosti jak naturálně, tak hodnotově vyjádřenou jednotkou výkonu. Např. Kč/ks, Kč/litr 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83236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Účel kalkulace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730422"/>
            <a:ext cx="9756131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Přiřazení nákladů na kalkulační jednici. Za co náklady utrácíme? Za produkt, službu, za zakázku 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Přímé náklady </a:t>
            </a:r>
            <a:r>
              <a:rPr lang="cs-CZ" sz="2800" dirty="0"/>
              <a:t>– přiřazení omezených zdrojů jednici výkonu nebo nákladovému středisku. </a:t>
            </a:r>
            <a:r>
              <a:rPr lang="cs-CZ" sz="2800" i="1" dirty="0"/>
              <a:t>Např. náklady na materiál, mzdu.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Nepřímé náklady </a:t>
            </a:r>
            <a:r>
              <a:rPr lang="cs-CZ" sz="2800" dirty="0"/>
              <a:t>- přiřazení omezených zdrojů na koncová střediska. Nelze je přiřadit na jednici výkonu (využijeme kalkulační rozvrhové základny). </a:t>
            </a:r>
            <a:r>
              <a:rPr lang="cs-CZ" sz="2800" i="1" dirty="0"/>
              <a:t>Např. nájemné, wifi atd.</a:t>
            </a:r>
            <a:endParaRPr lang="cs-CZ" sz="25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81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Kalkulační systém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730422"/>
            <a:ext cx="9858886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Soustava kalkulací v podniku, včetně vazeb mezi nimi.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Metodicky sjednocuje celý podnik (v různých typech podniků různý obsah).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 systému řízení nákladů alespoň </a:t>
            </a:r>
            <a:r>
              <a:rPr lang="cs-CZ" sz="2800" b="1" dirty="0"/>
              <a:t>předběžné</a:t>
            </a:r>
            <a:r>
              <a:rPr lang="cs-CZ" sz="2800" dirty="0"/>
              <a:t> a </a:t>
            </a:r>
            <a:r>
              <a:rPr lang="cs-CZ" sz="2800" b="1" dirty="0"/>
              <a:t>výsledné</a:t>
            </a:r>
            <a:r>
              <a:rPr lang="cs-CZ" sz="2800" dirty="0"/>
              <a:t> kalkulace.</a:t>
            </a:r>
            <a:endParaRPr lang="cs-CZ" sz="2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68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Klasifikace kalkulací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434712"/>
            <a:ext cx="9858886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Podle účelu jejich sestavení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FF0000"/>
                </a:solidFill>
              </a:rPr>
              <a:t>Předběžná: </a:t>
            </a:r>
            <a:r>
              <a:rPr lang="cs-CZ" sz="2800" dirty="0"/>
              <a:t>před vlastním výkonem.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FF0000"/>
                </a:solidFill>
              </a:rPr>
              <a:t>Výsledná: </a:t>
            </a:r>
            <a:r>
              <a:rPr lang="cs-CZ" sz="2800" dirty="0"/>
              <a:t>po skončení výroby/poskytnutí služby či zakázky.</a:t>
            </a:r>
          </a:p>
          <a:p>
            <a:endParaRPr lang="cs-CZ" sz="2800" b="1" dirty="0"/>
          </a:p>
          <a:p>
            <a:r>
              <a:rPr lang="cs-CZ" sz="2800" b="1" dirty="0">
                <a:solidFill>
                  <a:schemeClr val="accent1"/>
                </a:solidFill>
              </a:rPr>
              <a:t>Podle časového horizontu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1"/>
                </a:solidFill>
              </a:rPr>
              <a:t>Operativní: </a:t>
            </a:r>
            <a:r>
              <a:rPr lang="cs-CZ" sz="2800" dirty="0"/>
              <a:t>hledisko věcné souvislosti nákladů a výkonů.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1"/>
                </a:solidFill>
              </a:rPr>
              <a:t>Strategická: </a:t>
            </a:r>
            <a:r>
              <a:rPr lang="cs-CZ" sz="2800" dirty="0"/>
              <a:t>rozdělení omezených zdrojů, návratnost.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r>
              <a:rPr lang="cs-CZ" sz="2800" b="1" dirty="0">
                <a:solidFill>
                  <a:srgbClr val="00B050"/>
                </a:solidFill>
              </a:rPr>
              <a:t>Podle předmětu kalkulace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B050"/>
                </a:solidFill>
              </a:rPr>
              <a:t>Nákupní: </a:t>
            </a:r>
            <a:r>
              <a:rPr lang="cs-CZ" sz="2800" dirty="0"/>
              <a:t>hledá nejvýhodnějšího dodavatele, materiál atd.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B050"/>
                </a:solidFill>
              </a:rPr>
              <a:t>Prodejní: </a:t>
            </a:r>
            <a:r>
              <a:rPr lang="cs-CZ" sz="2800" dirty="0"/>
              <a:t>hledá nejvýhodnějšího odběratele.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B050"/>
                </a:solidFill>
              </a:rPr>
              <a:t>Výrobní: </a:t>
            </a:r>
            <a:r>
              <a:rPr lang="cs-CZ" sz="2800" dirty="0"/>
              <a:t>kalkulace nákladů a ceny.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73138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Postup kalkulace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730422"/>
            <a:ext cx="10673274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Stanovení okruhu činností </a:t>
            </a:r>
            <a:r>
              <a:rPr lang="cs-CZ" sz="2800" dirty="0"/>
              <a:t>vyvolávajících náklady.</a:t>
            </a:r>
          </a:p>
          <a:p>
            <a:pPr marL="514350" indent="-514350">
              <a:buFont typeface="+mj-lt"/>
              <a:buAutoNum type="arabicPeriod"/>
            </a:pPr>
            <a:endParaRPr lang="cs-CZ" sz="500" dirty="0"/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Definice kalkulační jednice</a:t>
            </a:r>
            <a:r>
              <a:rPr lang="cs-CZ" sz="2800" dirty="0"/>
              <a:t> (služba, činnost, zakázka …).</a:t>
            </a:r>
          </a:p>
          <a:p>
            <a:pPr marL="514350" indent="-514350">
              <a:buFont typeface="+mj-lt"/>
              <a:buAutoNum type="arabicPeriod"/>
            </a:pPr>
            <a:endParaRPr lang="cs-CZ" sz="500" dirty="0"/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Přiřazení nákladů zvoleným činnostem </a:t>
            </a:r>
            <a:r>
              <a:rPr lang="cs-CZ" sz="2800" dirty="0"/>
              <a:t>podle nákladové analýzy, které musí respektovat vztah k výsledné kalkulační jednici s cílem zachovat transparentnost nákladů.</a:t>
            </a:r>
          </a:p>
          <a:p>
            <a:pPr marL="514350" indent="-514350">
              <a:buFont typeface="+mj-lt"/>
              <a:buAutoNum type="arabicPeriod"/>
            </a:pPr>
            <a:endParaRPr lang="cs-CZ" sz="5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Sestavení vhodného kalkulačního vzorce </a:t>
            </a:r>
            <a:r>
              <a:rPr lang="cs-CZ" sz="2800" dirty="0"/>
              <a:t>(definice položek dle potřeb podniku), výběr vhodné metody a techniky pro rozdělení režijních nákladů a přiřazení kalkulačním jednicím.</a:t>
            </a:r>
          </a:p>
          <a:p>
            <a:pPr marL="514350" indent="-514350">
              <a:buFont typeface="+mj-lt"/>
              <a:buAutoNum type="arabicPeriod"/>
            </a:pPr>
            <a:endParaRPr lang="cs-CZ" sz="500" dirty="0"/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Vazby na rozpočtování a plánování, tvorba ceníků a cenové politiky podniku.</a:t>
            </a:r>
            <a:endParaRPr lang="cs-CZ" sz="2500" b="1" dirty="0"/>
          </a:p>
        </p:txBody>
      </p:sp>
    </p:spTree>
    <p:extLst>
      <p:ext uri="{BB962C8B-B14F-4D97-AF65-F5344CB8AC3E}">
        <p14:creationId xmlns:p14="http://schemas.microsoft.com/office/powerpoint/2010/main" val="4240833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82275D5-3633-D396-BFC0-4403ED71CF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3107184"/>
              </p:ext>
            </p:extLst>
          </p:nvPr>
        </p:nvGraphicFramePr>
        <p:xfrm>
          <a:off x="2666241" y="1434712"/>
          <a:ext cx="8772525" cy="5156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Nadpis 1">
            <a:extLst>
              <a:ext uri="{FF2B5EF4-FFF2-40B4-BE49-F238E27FC236}">
                <a16:creationId xmlns:a16="http://schemas.microsoft.com/office/drawing/2014/main" id="{E02FB733-88EC-8273-418C-158D204D19B8}"/>
              </a:ext>
            </a:extLst>
          </p:cNvPr>
          <p:cNvSpPr txBox="1">
            <a:spLocks/>
          </p:cNvSpPr>
          <p:nvPr/>
        </p:nvSpPr>
        <p:spPr>
          <a:xfrm>
            <a:off x="513839" y="596339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Postup tvorby kalkulace a ceny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792AA64-BBA2-C6C6-496F-7F9107926ACE}"/>
              </a:ext>
            </a:extLst>
          </p:cNvPr>
          <p:cNvSpPr txBox="1"/>
          <p:nvPr/>
        </p:nvSpPr>
        <p:spPr>
          <a:xfrm>
            <a:off x="753234" y="4509253"/>
            <a:ext cx="28757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/>
              <a:t>* Volba technik a metod</a:t>
            </a:r>
          </a:p>
        </p:txBody>
      </p:sp>
    </p:spTree>
    <p:extLst>
      <p:ext uri="{BB962C8B-B14F-4D97-AF65-F5344CB8AC3E}">
        <p14:creationId xmlns:p14="http://schemas.microsoft.com/office/powerpoint/2010/main" val="4070254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Kalkulační systém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730422"/>
            <a:ext cx="9858886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Jen znalost výrobních postupů umožní objektivně přiřazovat náklady s využitím principů </a:t>
            </a:r>
            <a:r>
              <a:rPr lang="cs-CZ" sz="2800" u="sng" dirty="0"/>
              <a:t>kauzality</a:t>
            </a:r>
            <a:r>
              <a:rPr lang="cs-CZ" sz="2800" dirty="0"/>
              <a:t> (příčina a její následek).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Použití kalkulací je do jisté míry svázáno s charakterem výrobního procesu.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Neobjektivní vypovídací schopnost může mít negativní následky na hospodaření hodnoceného podnikatelského subjektu.</a:t>
            </a:r>
            <a:endParaRPr lang="cs-CZ" sz="2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163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Kalkulace prostým dělením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3" y="1730422"/>
            <a:ext cx="10530399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Pouze u jednodruhové produkce výrobků či nabídky služby.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Vyrábíme jeden druh výrobků – Avast: jeden antivirový software.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Poskytujeme pouze jednu službu – solárium.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Náklady na jednotku </a:t>
            </a:r>
            <a:r>
              <a:rPr lang="cs-CZ" sz="4000" b="1" dirty="0" err="1"/>
              <a:t>n</a:t>
            </a:r>
            <a:r>
              <a:rPr lang="cs-CZ" sz="4000" b="1" baseline="-25000" dirty="0" err="1"/>
              <a:t>j</a:t>
            </a:r>
            <a:r>
              <a:rPr lang="cs-CZ" sz="2800" dirty="0"/>
              <a:t> lze zjistit přímo vydělením nákladů N produkcí Q.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algn="ctr"/>
            <a:r>
              <a:rPr lang="cs-CZ" sz="5400" b="1" dirty="0" err="1"/>
              <a:t>N</a:t>
            </a:r>
            <a:r>
              <a:rPr lang="cs-CZ" sz="6600" b="1" baseline="-25000" dirty="0" err="1"/>
              <a:t>j</a:t>
            </a:r>
            <a:r>
              <a:rPr lang="cs-CZ" sz="5400" b="1" baseline="-25000" dirty="0"/>
              <a:t> = </a:t>
            </a:r>
            <a:r>
              <a:rPr lang="cs-CZ" sz="5400" b="1" dirty="0"/>
              <a:t>N</a:t>
            </a:r>
            <a:r>
              <a:rPr lang="cs-CZ" sz="5400" b="1" baseline="-25000" dirty="0"/>
              <a:t> </a:t>
            </a:r>
            <a:r>
              <a:rPr lang="cs-CZ" sz="5400" b="1" baseline="-25000" dirty="0" err="1"/>
              <a:t>áklady</a:t>
            </a:r>
            <a:r>
              <a:rPr lang="cs-CZ" sz="5400" b="1" baseline="-25000" dirty="0"/>
              <a:t> </a:t>
            </a:r>
            <a:r>
              <a:rPr lang="cs-CZ" sz="5400" b="1" dirty="0"/>
              <a:t>/</a:t>
            </a:r>
            <a:r>
              <a:rPr lang="cs-CZ" sz="5400" b="1" baseline="-25000" dirty="0"/>
              <a:t> </a:t>
            </a:r>
            <a:r>
              <a:rPr lang="cs-CZ" sz="5400" b="1" dirty="0"/>
              <a:t>Q</a:t>
            </a:r>
            <a:r>
              <a:rPr lang="cs-CZ" sz="5400" b="1" baseline="-25000" dirty="0"/>
              <a:t> množství 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38279327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477</Words>
  <Application>Microsoft Office PowerPoint</Application>
  <PresentationFormat>Širokoúhlá obrazovka</PresentationFormat>
  <Paragraphs>67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Nauka o podniku ~ 8. seminář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o podniku ~ 2. seminář</dc:title>
  <dc:creator>Karla Foltisová</dc:creator>
  <cp:lastModifiedBy>Karla Foltisová</cp:lastModifiedBy>
  <cp:revision>99</cp:revision>
  <dcterms:created xsi:type="dcterms:W3CDTF">2023-10-06T10:44:44Z</dcterms:created>
  <dcterms:modified xsi:type="dcterms:W3CDTF">2023-11-19T12:43:31Z</dcterms:modified>
</cp:coreProperties>
</file>