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40" r:id="rId3"/>
    <p:sldId id="347" r:id="rId4"/>
    <p:sldId id="348" r:id="rId5"/>
    <p:sldId id="361" r:id="rId6"/>
    <p:sldId id="349" r:id="rId7"/>
    <p:sldId id="350" r:id="rId8"/>
    <p:sldId id="351" r:id="rId9"/>
    <p:sldId id="360" r:id="rId10"/>
    <p:sldId id="335" r:id="rId11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 Středně sytá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Styl Světlá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Styl Světlá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49" autoAdjust="0"/>
    <p:restoredTop sz="94660"/>
  </p:normalViewPr>
  <p:slideViewPr>
    <p:cSldViewPr>
      <p:cViewPr varScale="1">
        <p:scale>
          <a:sx n="141" d="100"/>
          <a:sy n="141" d="100"/>
        </p:scale>
        <p:origin x="144" y="19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954F75-53B8-494E-9CAC-FA5464EAA3D2}" type="datetimeFigureOut">
              <a:rPr lang="cs-CZ" smtClean="0"/>
              <a:t>06.10.2022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3ABF00-4210-4AC7-93DD-E53A328AF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64405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06.10.2022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dirty="0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15516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395536" y="2067694"/>
            <a:ext cx="5112568" cy="864096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  <a:defRPr/>
            </a:pPr>
            <a:r>
              <a:rPr lang="cs-CZ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Podnikání</a:t>
            </a:r>
          </a:p>
        </p:txBody>
      </p:sp>
      <p:sp>
        <p:nvSpPr>
          <p:cNvPr id="13" name="Podnadpis 2"/>
          <p:cNvSpPr txBox="1">
            <a:spLocks/>
          </p:cNvSpPr>
          <p:nvPr/>
        </p:nvSpPr>
        <p:spPr>
          <a:xfrm>
            <a:off x="6372200" y="4371950"/>
            <a:ext cx="2556284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sk-SK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Dominik Salat</a:t>
            </a:r>
            <a:br>
              <a:rPr lang="en-GB" altLang="cs-CZ" sz="16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k-SK" altLang="cs-CZ" sz="1050" dirty="0">
                <a:solidFill>
                  <a:srgbClr val="307871"/>
                </a:solidFill>
                <a:cs typeface="Times New Roman" panose="02020603050405020304" pitchFamily="18" charset="0"/>
              </a:rPr>
              <a:t>salat</a:t>
            </a:r>
            <a:r>
              <a:rPr lang="cs-CZ" sz="1050" dirty="0">
                <a:solidFill>
                  <a:srgbClr val="307871"/>
                </a:solidFill>
              </a:rPr>
              <a:t>@opf.slu.cz</a:t>
            </a:r>
            <a:endParaRPr lang="cs-CZ" altLang="cs-CZ" sz="1600" dirty="0">
              <a:solidFill>
                <a:srgbClr val="307871"/>
              </a:solidFill>
              <a:cs typeface="Times New Roman" panose="02020603050405020304" pitchFamily="18" charset="0"/>
            </a:endParaRPr>
          </a:p>
          <a:p>
            <a:pPr algn="r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8169" y="555694"/>
            <a:ext cx="1938460" cy="15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624736" cy="507703"/>
          </a:xfrm>
        </p:spPr>
        <p:txBody>
          <a:bodyPr/>
          <a:lstStyle/>
          <a:p>
            <a:r>
              <a:rPr lang="cs-CZ" dirty="0">
                <a:solidFill>
                  <a:srgbClr val="000000"/>
                </a:solidFill>
              </a:rPr>
              <a:t>Nyní můžeme začít s…..</a:t>
            </a: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1B6BA5E8-7F48-49C4-A3E9-E714EAA0D7DF}"/>
              </a:ext>
            </a:extLst>
          </p:cNvPr>
          <p:cNvSpPr txBox="1"/>
          <p:nvPr/>
        </p:nvSpPr>
        <p:spPr>
          <a:xfrm>
            <a:off x="2042846" y="4359434"/>
            <a:ext cx="505830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1600" dirty="0"/>
              <a:t>https://www.dobrokurzy.cz/online-kurz/lean-canvas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5A64CEF5-9513-4301-A13F-B443B73ED1FC}"/>
              </a:ext>
            </a:extLst>
          </p:cNvPr>
          <p:cNvSpPr txBox="1"/>
          <p:nvPr/>
        </p:nvSpPr>
        <p:spPr>
          <a:xfrm>
            <a:off x="6843459" y="134761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1</a:t>
            </a:r>
            <a:endParaRPr lang="cs-CZ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B063745A-1B22-489B-8F3A-4D6C337939C9}"/>
              </a:ext>
            </a:extLst>
          </p:cNvPr>
          <p:cNvSpPr txBox="1"/>
          <p:nvPr/>
        </p:nvSpPr>
        <p:spPr>
          <a:xfrm>
            <a:off x="2195736" y="105958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3</a:t>
            </a:r>
            <a:endParaRPr lang="cs-CZ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E2DFB58A-6BF5-4AD7-A3C0-11793ADDEBBF}"/>
              </a:ext>
            </a:extLst>
          </p:cNvPr>
          <p:cNvSpPr txBox="1"/>
          <p:nvPr/>
        </p:nvSpPr>
        <p:spPr>
          <a:xfrm>
            <a:off x="3647162" y="264375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4</a:t>
            </a:r>
            <a:endParaRPr lang="cs-CZ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2C26F331-DA0A-4950-A513-28A9B0D70387}"/>
              </a:ext>
            </a:extLst>
          </p:cNvPr>
          <p:cNvSpPr txBox="1"/>
          <p:nvPr/>
        </p:nvSpPr>
        <p:spPr>
          <a:xfrm>
            <a:off x="2400427" y="285978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7</a:t>
            </a:r>
            <a:endParaRPr lang="cs-CZ" dirty="0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FB7839FF-E70A-43CB-9C9C-2FB83EA186B2}"/>
              </a:ext>
            </a:extLst>
          </p:cNvPr>
          <p:cNvSpPr txBox="1"/>
          <p:nvPr/>
        </p:nvSpPr>
        <p:spPr>
          <a:xfrm>
            <a:off x="5940152" y="390824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5</a:t>
            </a:r>
            <a:endParaRPr lang="cs-CZ" dirty="0"/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52400E64-9312-478F-AD8D-91524F93DE38}"/>
              </a:ext>
            </a:extLst>
          </p:cNvPr>
          <p:cNvSpPr txBox="1"/>
          <p:nvPr/>
        </p:nvSpPr>
        <p:spPr>
          <a:xfrm>
            <a:off x="5549462" y="285978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6</a:t>
            </a:r>
            <a:endParaRPr lang="cs-CZ" dirty="0"/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34F822FF-C3F6-4A7A-9516-995F3C8187A5}"/>
              </a:ext>
            </a:extLst>
          </p:cNvPr>
          <p:cNvSpPr txBox="1"/>
          <p:nvPr/>
        </p:nvSpPr>
        <p:spPr>
          <a:xfrm>
            <a:off x="3253314" y="390824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8</a:t>
            </a:r>
            <a:endParaRPr lang="cs-CZ" dirty="0"/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3978F24B-64F9-4E21-9B40-6433878EE79F}"/>
              </a:ext>
            </a:extLst>
          </p:cNvPr>
          <p:cNvSpPr txBox="1"/>
          <p:nvPr/>
        </p:nvSpPr>
        <p:spPr>
          <a:xfrm>
            <a:off x="5364088" y="109041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9</a:t>
            </a: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D7E60684-68AA-4CAE-B1F6-919CF38596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4550" y="842402"/>
            <a:ext cx="5234900" cy="3458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189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7243E102-A7EF-45AE-A20F-2996E2070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2448272" cy="507703"/>
          </a:xfrm>
        </p:spPr>
        <p:txBody>
          <a:bodyPr/>
          <a:lstStyle/>
          <a:p>
            <a:r>
              <a:rPr lang="cs-CZ" dirty="0">
                <a:solidFill>
                  <a:srgbClr val="000000"/>
                </a:solidFill>
              </a:rPr>
              <a:t>Myšlenková mapa</a:t>
            </a:r>
            <a:endParaRPr lang="sk-SK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48B84AB2-C9C8-450A-A19A-BFD8D92DA3F8}"/>
              </a:ext>
            </a:extLst>
          </p:cNvPr>
          <p:cNvSpPr txBox="1"/>
          <p:nvPr/>
        </p:nvSpPr>
        <p:spPr>
          <a:xfrm>
            <a:off x="467544" y="1556087"/>
            <a:ext cx="77768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/>
              <a:t>Prevence chaotického výsledku našeho myšlení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/>
              <a:t>Pomáhá stanovit co je důležité a nezbytné a co je nepodstatné a zanedbatelné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/>
              <a:t>Dělá v našem mozku „pořádek“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/>
              <a:t>Přináší inspiraci a posiluje kreativitu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/>
              <a:t>Myšlenková mapa je v podstatě graf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/>
              <a:t>Jednoduchá, přehledná a logicky uspořádaná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cs-CZ" dirty="0"/>
              <a:t>Zvyšuje aktuální vnímání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82656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72000" cy="507703"/>
          </a:xfrm>
        </p:spPr>
        <p:txBody>
          <a:bodyPr anchor="ctr"/>
          <a:lstStyle/>
          <a:p>
            <a:r>
              <a:rPr lang="cs-CZ" dirty="0">
                <a:solidFill>
                  <a:srgbClr val="000000"/>
                </a:solidFill>
              </a:rPr>
              <a:t>Vizuální sledování „cíle“ a „cesty“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E92D708-2777-4EAB-950E-3875BDDAEA12}"/>
              </a:ext>
            </a:extLst>
          </p:cNvPr>
          <p:cNvSpPr txBox="1"/>
          <p:nvPr/>
        </p:nvSpPr>
        <p:spPr>
          <a:xfrm>
            <a:off x="251520" y="1779662"/>
            <a:ext cx="849694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dirty="0"/>
              <a:t>Klíčové pojmy jsou doplněny jednoduchými symboly a grafickými prvky (čárami, šipkami), které znázorňují souvislosti a postupy. Cíle a cesty máme stále před sebou a máme možnost sledovat nakolik cesta směřuje k cíli. Spojení obrazové a pojmové formy předávané informace umožňuje její snadnější a trvalejší uložení v paměti.</a:t>
            </a:r>
          </a:p>
        </p:txBody>
      </p:sp>
    </p:spTree>
    <p:extLst>
      <p:ext uri="{BB962C8B-B14F-4D97-AF65-F5344CB8AC3E}">
        <p14:creationId xmlns:p14="http://schemas.microsoft.com/office/powerpoint/2010/main" val="3421699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3528392" cy="507703"/>
          </a:xfrm>
        </p:spPr>
        <p:txBody>
          <a:bodyPr/>
          <a:lstStyle/>
          <a:p>
            <a:r>
              <a:rPr lang="cs-CZ" dirty="0">
                <a:solidFill>
                  <a:srgbClr val="000000"/>
                </a:solidFill>
              </a:rPr>
              <a:t>Ukázka myšlenkové mapy</a:t>
            </a: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AutoShape 2" descr="MladýPodnikatel.cz">
            <a:extLst>
              <a:ext uri="{FF2B5EF4-FFF2-40B4-BE49-F238E27FC236}">
                <a16:creationId xmlns:a16="http://schemas.microsoft.com/office/drawing/2014/main" id="{26C552CB-6794-4A88-8FF1-2141BD80BF3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" name="Ovál 2">
            <a:extLst>
              <a:ext uri="{FF2B5EF4-FFF2-40B4-BE49-F238E27FC236}">
                <a16:creationId xmlns:a16="http://schemas.microsoft.com/office/drawing/2014/main" id="{69FCF85A-DC77-44CF-AE0B-077C27EE5065}"/>
              </a:ext>
            </a:extLst>
          </p:cNvPr>
          <p:cNvSpPr/>
          <p:nvPr/>
        </p:nvSpPr>
        <p:spPr>
          <a:xfrm>
            <a:off x="3491880" y="2139702"/>
            <a:ext cx="1584176" cy="1152128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Můj vysnění dům</a:t>
            </a:r>
            <a:endParaRPr lang="sk-SK" dirty="0"/>
          </a:p>
        </p:txBody>
      </p:sp>
      <p:sp>
        <p:nvSpPr>
          <p:cNvPr id="5" name="Ovál 4">
            <a:extLst>
              <a:ext uri="{FF2B5EF4-FFF2-40B4-BE49-F238E27FC236}">
                <a16:creationId xmlns:a16="http://schemas.microsoft.com/office/drawing/2014/main" id="{E156FDB0-EA2C-4838-A94E-9CB016422D54}"/>
              </a:ext>
            </a:extLst>
          </p:cNvPr>
          <p:cNvSpPr/>
          <p:nvPr/>
        </p:nvSpPr>
        <p:spPr>
          <a:xfrm>
            <a:off x="5292080" y="915566"/>
            <a:ext cx="1440160" cy="108012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Obývací pokoj</a:t>
            </a:r>
            <a:endParaRPr lang="sk-SK" dirty="0"/>
          </a:p>
        </p:txBody>
      </p:sp>
      <p:sp>
        <p:nvSpPr>
          <p:cNvPr id="8" name="Ovál 7">
            <a:extLst>
              <a:ext uri="{FF2B5EF4-FFF2-40B4-BE49-F238E27FC236}">
                <a16:creationId xmlns:a16="http://schemas.microsoft.com/office/drawing/2014/main" id="{90FB79EC-E27E-4885-B76E-69ADA150FA96}"/>
              </a:ext>
            </a:extLst>
          </p:cNvPr>
          <p:cNvSpPr/>
          <p:nvPr/>
        </p:nvSpPr>
        <p:spPr>
          <a:xfrm>
            <a:off x="6300192" y="2419350"/>
            <a:ext cx="1440160" cy="108012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Dětský pokoj</a:t>
            </a:r>
            <a:endParaRPr lang="sk-SK" dirty="0"/>
          </a:p>
        </p:txBody>
      </p:sp>
      <p:sp>
        <p:nvSpPr>
          <p:cNvPr id="11" name="Ovál 10">
            <a:extLst>
              <a:ext uri="{FF2B5EF4-FFF2-40B4-BE49-F238E27FC236}">
                <a16:creationId xmlns:a16="http://schemas.microsoft.com/office/drawing/2014/main" id="{AE1944C5-3608-4782-8785-923A30201FB5}"/>
              </a:ext>
            </a:extLst>
          </p:cNvPr>
          <p:cNvSpPr/>
          <p:nvPr/>
        </p:nvSpPr>
        <p:spPr>
          <a:xfrm>
            <a:off x="1226941" y="2412628"/>
            <a:ext cx="1440160" cy="108012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Pracovna</a:t>
            </a:r>
            <a:endParaRPr lang="sk-SK" sz="1600" dirty="0"/>
          </a:p>
        </p:txBody>
      </p:sp>
      <p:sp>
        <p:nvSpPr>
          <p:cNvPr id="12" name="Ovál 11">
            <a:extLst>
              <a:ext uri="{FF2B5EF4-FFF2-40B4-BE49-F238E27FC236}">
                <a16:creationId xmlns:a16="http://schemas.microsoft.com/office/drawing/2014/main" id="{0DD3631F-968D-4CA9-BEB7-B5D3581662D7}"/>
              </a:ext>
            </a:extLst>
          </p:cNvPr>
          <p:cNvSpPr/>
          <p:nvPr/>
        </p:nvSpPr>
        <p:spPr>
          <a:xfrm>
            <a:off x="1389699" y="889081"/>
            <a:ext cx="1440160" cy="108012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Kuchyň</a:t>
            </a:r>
            <a:endParaRPr lang="sk-SK" dirty="0"/>
          </a:p>
        </p:txBody>
      </p:sp>
      <p:sp>
        <p:nvSpPr>
          <p:cNvPr id="13" name="Ovál 12">
            <a:extLst>
              <a:ext uri="{FF2B5EF4-FFF2-40B4-BE49-F238E27FC236}">
                <a16:creationId xmlns:a16="http://schemas.microsoft.com/office/drawing/2014/main" id="{9DC35F28-84CD-461C-9A9A-90FBEC8A509F}"/>
              </a:ext>
            </a:extLst>
          </p:cNvPr>
          <p:cNvSpPr/>
          <p:nvPr/>
        </p:nvSpPr>
        <p:spPr>
          <a:xfrm>
            <a:off x="3515421" y="778369"/>
            <a:ext cx="1440160" cy="108012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1600" dirty="0"/>
              <a:t>2x koupelna</a:t>
            </a:r>
            <a:endParaRPr lang="sk-SK" sz="1600" dirty="0"/>
          </a:p>
        </p:txBody>
      </p:sp>
      <p:sp>
        <p:nvSpPr>
          <p:cNvPr id="14" name="Ovál 13">
            <a:extLst>
              <a:ext uri="{FF2B5EF4-FFF2-40B4-BE49-F238E27FC236}">
                <a16:creationId xmlns:a16="http://schemas.microsoft.com/office/drawing/2014/main" id="{D97180F8-408E-4171-BEC5-92AA111EEC0E}"/>
              </a:ext>
            </a:extLst>
          </p:cNvPr>
          <p:cNvSpPr/>
          <p:nvPr/>
        </p:nvSpPr>
        <p:spPr>
          <a:xfrm>
            <a:off x="4860032" y="3521383"/>
            <a:ext cx="1440160" cy="108012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Šatník</a:t>
            </a:r>
            <a:endParaRPr lang="sk-SK" dirty="0"/>
          </a:p>
        </p:txBody>
      </p:sp>
      <p:sp>
        <p:nvSpPr>
          <p:cNvPr id="15" name="Ovál 14">
            <a:extLst>
              <a:ext uri="{FF2B5EF4-FFF2-40B4-BE49-F238E27FC236}">
                <a16:creationId xmlns:a16="http://schemas.microsoft.com/office/drawing/2014/main" id="{7CB4D881-1B3B-4188-B3E2-AB149DC38666}"/>
              </a:ext>
            </a:extLst>
          </p:cNvPr>
          <p:cNvSpPr/>
          <p:nvPr/>
        </p:nvSpPr>
        <p:spPr>
          <a:xfrm>
            <a:off x="2555776" y="3567928"/>
            <a:ext cx="1440160" cy="108012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/>
              <a:t>2x ložnice</a:t>
            </a:r>
            <a:endParaRPr lang="sk-SK" dirty="0"/>
          </a:p>
        </p:txBody>
      </p:sp>
      <p:cxnSp>
        <p:nvCxnSpPr>
          <p:cNvPr id="7" name="Přímá spojnice se šipkou 6">
            <a:extLst>
              <a:ext uri="{FF2B5EF4-FFF2-40B4-BE49-F238E27FC236}">
                <a16:creationId xmlns:a16="http://schemas.microsoft.com/office/drawing/2014/main" id="{091BE363-1C11-41E5-9E14-0C01780D6AED}"/>
              </a:ext>
            </a:extLst>
          </p:cNvPr>
          <p:cNvCxnSpPr>
            <a:stCxn id="3" idx="0"/>
            <a:endCxn id="13" idx="4"/>
          </p:cNvCxnSpPr>
          <p:nvPr/>
        </p:nvCxnSpPr>
        <p:spPr>
          <a:xfrm flipH="1" flipV="1">
            <a:off x="4235501" y="1858489"/>
            <a:ext cx="48467" cy="28121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Přímá spojnice se šipkou 16">
            <a:extLst>
              <a:ext uri="{FF2B5EF4-FFF2-40B4-BE49-F238E27FC236}">
                <a16:creationId xmlns:a16="http://schemas.microsoft.com/office/drawing/2014/main" id="{DF534D27-5C39-47AA-87FE-8A551FB63843}"/>
              </a:ext>
            </a:extLst>
          </p:cNvPr>
          <p:cNvCxnSpPr>
            <a:stCxn id="3" idx="7"/>
            <a:endCxn id="5" idx="3"/>
          </p:cNvCxnSpPr>
          <p:nvPr/>
        </p:nvCxnSpPr>
        <p:spPr>
          <a:xfrm flipV="1">
            <a:off x="4844059" y="1837506"/>
            <a:ext cx="658928" cy="4709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9" name="Přímá spojnice se šipkou 18">
            <a:extLst>
              <a:ext uri="{FF2B5EF4-FFF2-40B4-BE49-F238E27FC236}">
                <a16:creationId xmlns:a16="http://schemas.microsoft.com/office/drawing/2014/main" id="{D0BAA11D-0D5C-4F36-9AF7-297D00C7E117}"/>
              </a:ext>
            </a:extLst>
          </p:cNvPr>
          <p:cNvCxnSpPr>
            <a:stCxn id="3" idx="1"/>
            <a:endCxn id="12" idx="5"/>
          </p:cNvCxnSpPr>
          <p:nvPr/>
        </p:nvCxnSpPr>
        <p:spPr>
          <a:xfrm flipH="1" flipV="1">
            <a:off x="2618952" y="1811021"/>
            <a:ext cx="1104925" cy="49740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1" name="Přímá spojnice se šipkou 20">
            <a:extLst>
              <a:ext uri="{FF2B5EF4-FFF2-40B4-BE49-F238E27FC236}">
                <a16:creationId xmlns:a16="http://schemas.microsoft.com/office/drawing/2014/main" id="{BC5DA5A5-493B-4BFF-AA01-924BCD8E9BCA}"/>
              </a:ext>
            </a:extLst>
          </p:cNvPr>
          <p:cNvCxnSpPr>
            <a:stCxn id="3" idx="2"/>
            <a:endCxn id="11" idx="6"/>
          </p:cNvCxnSpPr>
          <p:nvPr/>
        </p:nvCxnSpPr>
        <p:spPr>
          <a:xfrm flipH="1">
            <a:off x="2667101" y="2715766"/>
            <a:ext cx="824779" cy="23692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3" name="Přímá spojnice se šipkou 22">
            <a:extLst>
              <a:ext uri="{FF2B5EF4-FFF2-40B4-BE49-F238E27FC236}">
                <a16:creationId xmlns:a16="http://schemas.microsoft.com/office/drawing/2014/main" id="{D4AF144A-F8E0-4DF4-9961-559775A784D0}"/>
              </a:ext>
            </a:extLst>
          </p:cNvPr>
          <p:cNvCxnSpPr>
            <a:stCxn id="3" idx="3"/>
            <a:endCxn id="15" idx="0"/>
          </p:cNvCxnSpPr>
          <p:nvPr/>
        </p:nvCxnSpPr>
        <p:spPr>
          <a:xfrm flipH="1">
            <a:off x="3275856" y="3123105"/>
            <a:ext cx="448021" cy="44482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5" name="Přímá spojnice se šipkou 24">
            <a:extLst>
              <a:ext uri="{FF2B5EF4-FFF2-40B4-BE49-F238E27FC236}">
                <a16:creationId xmlns:a16="http://schemas.microsoft.com/office/drawing/2014/main" id="{ED2EB662-76BA-441C-8AFE-B23CFB8FA1E1}"/>
              </a:ext>
            </a:extLst>
          </p:cNvPr>
          <p:cNvCxnSpPr>
            <a:stCxn id="3" idx="6"/>
            <a:endCxn id="8" idx="2"/>
          </p:cNvCxnSpPr>
          <p:nvPr/>
        </p:nvCxnSpPr>
        <p:spPr>
          <a:xfrm>
            <a:off x="5076056" y="2715766"/>
            <a:ext cx="1224136" cy="24364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7" name="Přímá spojnice se šipkou 26">
            <a:extLst>
              <a:ext uri="{FF2B5EF4-FFF2-40B4-BE49-F238E27FC236}">
                <a16:creationId xmlns:a16="http://schemas.microsoft.com/office/drawing/2014/main" id="{16ECAA8F-96D1-43EF-B6A6-15EE356AB913}"/>
              </a:ext>
            </a:extLst>
          </p:cNvPr>
          <p:cNvCxnSpPr>
            <a:stCxn id="3" idx="5"/>
            <a:endCxn id="14" idx="1"/>
          </p:cNvCxnSpPr>
          <p:nvPr/>
        </p:nvCxnSpPr>
        <p:spPr>
          <a:xfrm>
            <a:off x="4844059" y="3123105"/>
            <a:ext cx="226880" cy="55645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02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00C4DBC9-B9D8-488A-A5BA-2579E875532F}"/>
              </a:ext>
            </a:extLst>
          </p:cNvPr>
          <p:cNvSpPr txBox="1"/>
          <p:nvPr/>
        </p:nvSpPr>
        <p:spPr>
          <a:xfrm>
            <a:off x="1259632" y="1347614"/>
            <a:ext cx="59766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Myšlenková mapa:</a:t>
            </a:r>
          </a:p>
          <a:p>
            <a:endParaRPr lang="cs-CZ" dirty="0"/>
          </a:p>
          <a:p>
            <a:r>
              <a:rPr lang="cs-CZ" dirty="0"/>
              <a:t>Nástroj: https://whimsical.com</a:t>
            </a:r>
          </a:p>
          <a:p>
            <a:endParaRPr lang="cs-CZ" dirty="0"/>
          </a:p>
          <a:p>
            <a:r>
              <a:rPr lang="cs-CZ" dirty="0"/>
              <a:t>Ukázka + postup: https://www.mindmaps.com/successful-mind-mapping-for-startups-and-entrepreneurs/</a:t>
            </a:r>
          </a:p>
        </p:txBody>
      </p:sp>
    </p:spTree>
    <p:extLst>
      <p:ext uri="{BB962C8B-B14F-4D97-AF65-F5344CB8AC3E}">
        <p14:creationId xmlns:p14="http://schemas.microsoft.com/office/powerpoint/2010/main" val="1941122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624736" cy="507703"/>
          </a:xfrm>
        </p:spPr>
        <p:txBody>
          <a:bodyPr anchor="ctr"/>
          <a:lstStyle/>
          <a:p>
            <a:r>
              <a:rPr lang="cs-CZ" sz="2000" dirty="0">
                <a:solidFill>
                  <a:srgbClr val="000000"/>
                </a:solidFill>
              </a:rPr>
              <a:t>Zákazník nebo uživatel?</a:t>
            </a:r>
          </a:p>
        </p:txBody>
      </p:sp>
      <p:sp>
        <p:nvSpPr>
          <p:cNvPr id="4" name="AutoShape 2" descr="MladýPodnikatel.cz">
            <a:extLst>
              <a:ext uri="{FF2B5EF4-FFF2-40B4-BE49-F238E27FC236}">
                <a16:creationId xmlns:a16="http://schemas.microsoft.com/office/drawing/2014/main" id="{26C552CB-6794-4A88-8FF1-2141BD80BF3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241935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026" name="Picture 2" descr="Whats the breeding combination for rare stogg? : r/MySingingMonsters">
            <a:extLst>
              <a:ext uri="{FF2B5EF4-FFF2-40B4-BE49-F238E27FC236}">
                <a16:creationId xmlns:a16="http://schemas.microsoft.com/office/drawing/2014/main" id="{0BDC261D-B979-4946-94E9-91F53C998D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131590"/>
            <a:ext cx="3312368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6365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ama Matka Mamička - Obrázok zdarma na Pixabay">
            <a:extLst>
              <a:ext uri="{FF2B5EF4-FFF2-40B4-BE49-F238E27FC236}">
                <a16:creationId xmlns:a16="http://schemas.microsoft.com/office/drawing/2014/main" id="{374D040D-B773-4413-97AE-9A041FA7A2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15566"/>
            <a:ext cx="2712393" cy="3499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Slovensky mluvící a zpívající dětská panenka PlayTo Katarínka 46 cm">
            <a:extLst>
              <a:ext uri="{FF2B5EF4-FFF2-40B4-BE49-F238E27FC236}">
                <a16:creationId xmlns:a16="http://schemas.microsoft.com/office/drawing/2014/main" id="{C2576440-5D4C-495D-9628-6CEB1B9FA3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203598"/>
            <a:ext cx="3075806" cy="3075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Šipka: doprava 4">
            <a:extLst>
              <a:ext uri="{FF2B5EF4-FFF2-40B4-BE49-F238E27FC236}">
                <a16:creationId xmlns:a16="http://schemas.microsoft.com/office/drawing/2014/main" id="{1E81D1F5-D42D-4B72-B819-98C67644148C}"/>
              </a:ext>
            </a:extLst>
          </p:cNvPr>
          <p:cNvSpPr/>
          <p:nvPr/>
        </p:nvSpPr>
        <p:spPr>
          <a:xfrm>
            <a:off x="3563888" y="2283718"/>
            <a:ext cx="1872208" cy="720080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87315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rmení pro akvarijní rybičky | INVITAL Rostlinna-akvaria.cz">
            <a:extLst>
              <a:ext uri="{FF2B5EF4-FFF2-40B4-BE49-F238E27FC236}">
                <a16:creationId xmlns:a16="http://schemas.microsoft.com/office/drawing/2014/main" id="{22EDCC20-9E9B-4AF3-964B-5645F79364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203598"/>
            <a:ext cx="2281436" cy="2281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Šipka: doprava 8">
            <a:extLst>
              <a:ext uri="{FF2B5EF4-FFF2-40B4-BE49-F238E27FC236}">
                <a16:creationId xmlns:a16="http://schemas.microsoft.com/office/drawing/2014/main" id="{9B839478-63DE-4D7D-A5BA-F1BEB541861C}"/>
              </a:ext>
            </a:extLst>
          </p:cNvPr>
          <p:cNvSpPr/>
          <p:nvPr/>
        </p:nvSpPr>
        <p:spPr>
          <a:xfrm>
            <a:off x="1907704" y="1984276"/>
            <a:ext cx="1872208" cy="720080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 dirty="0"/>
          </a:p>
        </p:txBody>
      </p:sp>
      <p:pic>
        <p:nvPicPr>
          <p:cNvPr id="3076" name="Picture 4" descr="Aquascaping: The Art and Science of Aquariums">
            <a:extLst>
              <a:ext uri="{FF2B5EF4-FFF2-40B4-BE49-F238E27FC236}">
                <a16:creationId xmlns:a16="http://schemas.microsoft.com/office/drawing/2014/main" id="{196146E2-8264-4618-8EFE-A3B3E423A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525" y="1203598"/>
            <a:ext cx="5075806" cy="2538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6626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095DAA-2439-46CC-BF9C-67E3D4505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000000"/>
                </a:solidFill>
              </a:rPr>
              <a:t>První vlaštovky</a:t>
            </a:r>
            <a:endParaRPr lang="sk-SK" dirty="0">
              <a:solidFill>
                <a:srgbClr val="000000"/>
              </a:solidFill>
            </a:endParaRP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D415779C-B9EA-4406-B714-CE205EA2E027}"/>
              </a:ext>
            </a:extLst>
          </p:cNvPr>
          <p:cNvSpPr txBox="1"/>
          <p:nvPr/>
        </p:nvSpPr>
        <p:spPr>
          <a:xfrm>
            <a:off x="827584" y="1491630"/>
            <a:ext cx="66247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Mělo by se jednat o takové zákazníky, kteří </a:t>
            </a:r>
            <a:r>
              <a:rPr lang="cs-CZ" b="1" dirty="0"/>
              <a:t>potřebují váš produkt či službu nejvíce a kteří pro něj budou sdílet vaše nadšení</a:t>
            </a:r>
            <a:r>
              <a:rPr lang="cs-CZ" dirty="0"/>
              <a:t>. Tito zákazníci budou představovat první vlaštovky, pro které budete v první fázi svůj produkt či službu připravovat.</a:t>
            </a:r>
          </a:p>
          <a:p>
            <a:r>
              <a:rPr lang="cs-CZ" b="1" dirty="0"/>
              <a:t>Nevolte za první vlaštovky uživatele, ale zákazníky.</a:t>
            </a:r>
            <a:endParaRPr lang="cs-CZ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26733922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Vlastní 1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307871"/>
      </a:accent6>
      <a:hlink>
        <a:srgbClr val="307871"/>
      </a:hlink>
      <a:folHlink>
        <a:srgbClr val="307871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6344</TotalTime>
  <Words>244</Words>
  <Application>Microsoft Office PowerPoint</Application>
  <PresentationFormat>Předvádění na obrazovce (16:9)</PresentationFormat>
  <Paragraphs>40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SLU</vt:lpstr>
      <vt:lpstr>Podnikání</vt:lpstr>
      <vt:lpstr>Myšlenková mapa</vt:lpstr>
      <vt:lpstr>Vizuální sledování „cíle“ a „cesty“</vt:lpstr>
      <vt:lpstr>Ukázka myšlenkové mapy</vt:lpstr>
      <vt:lpstr>Prezentace aplikace PowerPoint</vt:lpstr>
      <vt:lpstr>Zákazník nebo uživatel?</vt:lpstr>
      <vt:lpstr>Prezentace aplikace PowerPoint</vt:lpstr>
      <vt:lpstr>Prezentace aplikace PowerPoint</vt:lpstr>
      <vt:lpstr>První vlaštovky</vt:lpstr>
      <vt:lpstr>Nyní můžeme začít s…..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Dominik Salat</cp:lastModifiedBy>
  <cp:revision>152</cp:revision>
  <cp:lastPrinted>2019-03-07T11:05:56Z</cp:lastPrinted>
  <dcterms:created xsi:type="dcterms:W3CDTF">2016-07-06T15:42:34Z</dcterms:created>
  <dcterms:modified xsi:type="dcterms:W3CDTF">2022-10-06T10:52:36Z</dcterms:modified>
</cp:coreProperties>
</file>