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321" r:id="rId3"/>
    <p:sldId id="346" r:id="rId4"/>
    <p:sldId id="358" r:id="rId5"/>
    <p:sldId id="349" r:id="rId6"/>
    <p:sldId id="350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45" r:id="rId22"/>
    <p:sldId id="34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B350D-6AF5-47D6-992B-C4C58B8C0976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4B226-95B6-4FB4-8FC9-EDA107599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54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88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15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231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68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9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7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68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368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4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16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51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51738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projektu 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6339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Výchozí podmínky</a:t>
            </a:r>
          </a:p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 projektu</a:t>
            </a:r>
          </a:p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Výstupy, výsledky, přínosy projektu</a:t>
            </a:r>
          </a:p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projektu</a:t>
            </a:r>
          </a:p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RACI matice</a:t>
            </a: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Projektový management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Reczková</a:t>
            </a: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reczkova@opf.slu.cz</a:t>
            </a: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B205</a:t>
            </a: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s názornými příklady (30min)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Organizační struktura a vysvětlení</a:t>
            </a:r>
            <a:r>
              <a:rPr kumimoji="0" lang="cs-CZ" altLang="cs-CZ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projektového zajištění lidmi týmu – </a:t>
            </a:r>
            <a:r>
              <a:rPr kumimoji="0" lang="cs-CZ" altLang="cs-CZ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šablona bod 1.5.1</a:t>
            </a: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dodavatelé: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zastupují zainteresované strany projektu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zodpovědné za návrh, vývoj a implementaci projektu a </a:t>
            </a:r>
            <a:r>
              <a:rPr lang="cs-CZ" altLang="cs-CZ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zodpovídají za kvalitu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ze strany dodavatelů a technickou kompatibilitu projektu.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Poskytují </a:t>
            </a:r>
            <a:r>
              <a:rPr lang="cs-CZ" altLang="cs-CZ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lidské a jiné zdroje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potřebné pro dodání produktu projektu</a:t>
            </a:r>
            <a:endParaRPr lang="cs-CZ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dohled za dodavatele/uživatele/firma: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zodpovídá za správnou realizaci projektu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každý člen projektového dohledu dohlíží na konkrétní oblast projektu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98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s názornými příklady (30min)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Organizační struktura a vysvětlení</a:t>
            </a:r>
            <a:r>
              <a:rPr kumimoji="0" lang="cs-CZ" altLang="cs-CZ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projektového zajištění lidmi týmu – </a:t>
            </a:r>
            <a:r>
              <a:rPr kumimoji="0" lang="cs-CZ" altLang="cs-CZ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šablona bod 1.5.1</a:t>
            </a: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Projektová podpora: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administrátor projektu podřízen projektovému manažerovi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podpora projektovému manažerovi a vedoucímu týmu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například aktualizuje časový harmonogram, udržuje aktuální projektovou dokumentaci</a:t>
            </a:r>
          </a:p>
          <a:p>
            <a:pPr>
              <a:defRPr/>
            </a:pP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49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s názornými příklady (30min)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Organizační struktura a vysvětlení</a:t>
            </a:r>
            <a:r>
              <a:rPr kumimoji="0" lang="cs-CZ" altLang="cs-CZ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projektového zajištění lidmi týmu – </a:t>
            </a:r>
            <a:r>
              <a:rPr kumimoji="0" lang="cs-CZ" altLang="cs-CZ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šablona bod 1.5.1</a:t>
            </a: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manažer: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plánuje, řídí, monitoruje a kontroluje projekt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spoluvlastníkem cílů projektu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vlastníkem výsledků projektu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do funkce buď zvolen vedením firmy, nebo je zvolen v rámci projektové skupiny.</a:t>
            </a:r>
          </a:p>
          <a:p>
            <a:pPr>
              <a:defRPr/>
            </a:pP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69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s názornými příklady (30min)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Organizační struktura a vysvětlení</a:t>
            </a:r>
            <a:r>
              <a:rPr kumimoji="0" lang="cs-CZ" altLang="cs-CZ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projektového zajištění lidmi týmu – </a:t>
            </a:r>
            <a:r>
              <a:rPr kumimoji="0" lang="cs-CZ" altLang="cs-CZ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šablona bod 1.5.1</a:t>
            </a: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Projektová skupina: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skupina lidí zvolena pro realizaci projektu na základě jejich schopností, dovedností, zkušeností a znalostí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větší projekty mají více projektových skupin a ty mají poté své manažery projektové skupiny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členové projektové skupiny mohou být zvoleni z dané organizace nebo i zvenčí</a:t>
            </a:r>
          </a:p>
          <a:p>
            <a:pPr marL="0" indent="0">
              <a:buNone/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55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s názornými příklady (30min)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Organizační struktura a vysvětlení</a:t>
            </a:r>
            <a:r>
              <a:rPr kumimoji="0" lang="cs-CZ" altLang="cs-CZ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projektového zajištění lidmi týmu – </a:t>
            </a:r>
            <a:r>
              <a:rPr kumimoji="0" lang="cs-CZ" altLang="cs-CZ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šablona bod 1.5.1</a:t>
            </a: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Zainteresované strany projektu:</a:t>
            </a:r>
          </a:p>
          <a:p>
            <a:pPr marL="0" indent="0">
              <a:buNone/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4DC6E325-2C8D-3D5B-A588-5722A5920B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8182" y="2364048"/>
            <a:ext cx="8732431" cy="4078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576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s názornými příklady (30min)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RACI matice – 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bod 1.5.2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čemu slouží?</a:t>
            </a:r>
          </a:p>
          <a:p>
            <a:pPr marL="0" indent="0">
              <a:buNone/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přiřazení a zobrazení odpovědností jednotlivých osob či pracovních míst k určitému úkolu (projektu, službě či procesu)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3B247754-3A51-47F0-87FF-D55BCAB404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2311" y="4407137"/>
            <a:ext cx="8478433" cy="11526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76535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s názornými příklady (30min)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10470732" cy="52497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RACI matice – 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bod 1.5.2</a:t>
            </a: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znamená RACI?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Responsible</a:t>
            </a: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kdo úkol realizuje/vykonává, je odpovědný za vykonání svěřeného úkolu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Accountable</a:t>
            </a:r>
            <a:r>
              <a:rPr lang="pl-PL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kdo je odpovědný za celý úkol, je odpovědný za to, co je vykonáno (řídí, rozhoduje)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pl-PL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Consulted</a:t>
            </a:r>
            <a:r>
              <a:rPr lang="pl-PL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kdo může poskytnout cenou radu či konzultaci k úkolu (konzultuje, žádají se informace či se čeká na reakci k dané činnosti) před vykonáním úkolu. 2-way komunikace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pl-PL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Informed</a:t>
            </a:r>
            <a:r>
              <a:rPr lang="pl-PL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kdo má být informován o průběhu úkolu, rozhodnutích v úkolu, nebo co bylo vykonáno. 1-way komunikace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pl-PL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48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s názornými příklady (30min)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RACI matice – 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bod 1.5.2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Pravidla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celkovou odpovědnost (A-</a:t>
            </a:r>
            <a:r>
              <a:rPr lang="cs-CZ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accountability</a:t>
            </a: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má k danému úkolu (činnosti) pouze jedna osoba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Množství zapojených lidí (R-</a:t>
            </a:r>
            <a:r>
              <a:rPr lang="cs-CZ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</a:t>
            </a: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by mělo být přiměřené velikosti a složitosti daného úkolu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každém řádku by měl být jen jedna osoba </a:t>
            </a:r>
            <a:r>
              <a:rPr lang="cs-CZ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Accountable</a:t>
            </a: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minimálně jedna </a:t>
            </a:r>
            <a:r>
              <a:rPr lang="cs-CZ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Responsible</a:t>
            </a: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64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s názornými příklady (30min)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RACI matice – 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bod 1.5.2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56502C9E-C47D-78F5-1D1B-3F49E06AD5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916" y="1643176"/>
            <a:ext cx="6664480" cy="4900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611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s názornými příklady (30min)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RACI matice – 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bod 1.5.2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519905BA-5630-3234-BD01-2D3229BBF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705" y="2397196"/>
            <a:ext cx="10700590" cy="3425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67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5718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Obsah dnešního semináře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Část 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5-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10 min.)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Zpětná vazba na výběr tématu pro projekt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0" i="0" u="none" strike="noStrike" kern="120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představení problematiky s příklady 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(30 min.)</a:t>
            </a: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záměr –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body 1.1. až 1.4. 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Organizační struktura a vysvětlení</a:t>
            </a:r>
            <a:r>
              <a:rPr kumimoji="0" lang="cs-CZ" altLang="cs-CZ" sz="20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projektového zajištění lidmi – </a:t>
            </a:r>
            <a:r>
              <a:rPr kumimoji="0" lang="cs-CZ" altLang="cs-CZ" sz="20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šablona bod 1.5.1</a:t>
            </a: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RACI matice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bod 1.5.2</a:t>
            </a: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Část – samostatná práce ve skupinách 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(55 min.)</a:t>
            </a:r>
            <a:endParaRPr kumimoji="0" lang="en-GB" altLang="cs-CZ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Práce na částech projektu</a:t>
            </a:r>
            <a:r>
              <a:rPr kumimoji="0" lang="cs-CZ" altLang="cs-CZ" sz="20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bod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1.1 až 1.5.2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§))))))))))</a:t>
            </a: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54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s názornými příklady (30min)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RACI matice – 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bod 1.5.2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908615DD-B58B-4471-61BD-C8CDC63F74C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0" b="11269"/>
          <a:stretch/>
        </p:blipFill>
        <p:spPr>
          <a:xfrm>
            <a:off x="395536" y="1424867"/>
            <a:ext cx="11603114" cy="535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022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403556" y="1164853"/>
            <a:ext cx="9775159" cy="5243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cs-CZ" altLang="cs-CZ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na částech projektu – bod 1.1 až 1.5.2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4">
            <a:extLst>
              <a:ext uri="{FF2B5EF4-FFF2-40B4-BE49-F238E27FC236}">
                <a16:creationId xmlns:a16="http://schemas.microsoft.com/office/drawing/2014/main" id="{03FEC05D-C2F6-8023-AC37-5862D9552B7C}"/>
              </a:ext>
            </a:extLst>
          </p:cNvPr>
          <p:cNvSpPr/>
          <p:nvPr/>
        </p:nvSpPr>
        <p:spPr>
          <a:xfrm>
            <a:off x="403557" y="449337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Část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samostatná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práce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ve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skupinách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(55 min.)</a:t>
            </a: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7A9199D8-55E4-FB55-04A0-E4BA3B0A916A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763" y="1582039"/>
            <a:ext cx="6955665" cy="508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78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1132402" y="1564187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Děkuji za pozornost!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Přístě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se budeme zabývat: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Seminární práce 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bo</a:t>
            </a: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1.6 Logický rámec projektu (</a:t>
            </a:r>
            <a:r>
              <a:rPr lang="cs-CZ" altLang="cs-CZ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Logical</a:t>
            </a: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Framework </a:t>
            </a:r>
            <a:r>
              <a:rPr lang="cs-CZ" altLang="cs-CZ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GB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4">
            <a:extLst>
              <a:ext uri="{FF2B5EF4-FFF2-40B4-BE49-F238E27FC236}">
                <a16:creationId xmlns:a16="http://schemas.microsoft.com/office/drawing/2014/main" id="{C58FCF49-ED1F-057D-585D-0D2B1C282A4C}"/>
              </a:ext>
            </a:extLst>
          </p:cNvPr>
          <p:cNvSpPr/>
          <p:nvPr/>
        </p:nvSpPr>
        <p:spPr>
          <a:xfrm>
            <a:off x="403557" y="449337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Otázky?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2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1.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Zpětná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vazba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tématu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(5-10min)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cs-CZ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Finální rozhodnutí pro téma na projekt</a:t>
            </a:r>
          </a:p>
          <a:p>
            <a:pPr marL="0" indent="0" algn="ctr">
              <a:buNone/>
              <a:defRPr/>
            </a:pPr>
            <a:endParaRPr lang="cs-CZ" altLang="cs-CZ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cs-CZ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Otevřete si šablonu pro Projekt </a:t>
            </a:r>
          </a:p>
          <a:p>
            <a:pPr marL="0" indent="0" algn="ctr">
              <a:buNone/>
              <a:defRPr/>
            </a:pPr>
            <a:endParaRPr kumimoji="0" lang="cs-CZ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588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Než začnete…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endParaRPr kumimoji="0" lang="cs-CZ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82FD2F8F-A256-29DC-3849-E63903169D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282" y="1155607"/>
            <a:ext cx="3751436" cy="485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67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952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s názornými příklady (30min)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462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záměr – 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body 1.1. až 1.4. </a:t>
            </a:r>
          </a:p>
          <a:p>
            <a:pPr lvl="0"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F7017ADC-4565-AB33-0D59-630AD4239A4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95535" y="1597982"/>
            <a:ext cx="6180356" cy="4815304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DA6D544-6C09-6ACD-1C01-816BACE5CE7A}"/>
              </a:ext>
            </a:extLst>
          </p:cNvPr>
          <p:cNvSpPr txBox="1"/>
          <p:nvPr/>
        </p:nvSpPr>
        <p:spPr>
          <a:xfrm>
            <a:off x="5536700" y="1482568"/>
            <a:ext cx="4104456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1.1 </a:t>
            </a:r>
            <a:r>
              <a:rPr lang="en-GB" sz="1400" b="1" dirty="0" err="1">
                <a:solidFill>
                  <a:schemeClr val="accent1">
                    <a:lumMod val="50000"/>
                  </a:schemeClr>
                </a:solidFill>
              </a:rPr>
              <a:t>Charitativn</a:t>
            </a:r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í akce na podporu obětí záplav</a:t>
            </a:r>
            <a:endParaRPr lang="en-GB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5F1D3AB-5C3A-0A48-F382-5A605A5A60F9}"/>
              </a:ext>
            </a:extLst>
          </p:cNvPr>
          <p:cNvSpPr txBox="1"/>
          <p:nvPr/>
        </p:nvSpPr>
        <p:spPr>
          <a:xfrm>
            <a:off x="6575891" y="1836778"/>
            <a:ext cx="4509070" cy="160043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1.2 Zničující záplavy v Pákistánu připravili miliony lidí o domov. Tyto záplavy jsou převážně způsobeny klimatickými změnami a to hlavně činností vyspělých zemí, které vyprodukují mnohonásobně větší množství CO2 než země rozvojové a proto neseme částečně zodpovědnost za </a:t>
            </a:r>
            <a:r>
              <a:rPr lang="en-GB" sz="1400" b="1" dirty="0" err="1">
                <a:solidFill>
                  <a:schemeClr val="accent1">
                    <a:lumMod val="50000"/>
                  </a:schemeClr>
                </a:solidFill>
              </a:rPr>
              <a:t>tuto</a:t>
            </a:r>
            <a:r>
              <a:rPr lang="en-GB" sz="1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1400" b="1" dirty="0" err="1">
                <a:solidFill>
                  <a:schemeClr val="accent1">
                    <a:lumMod val="50000"/>
                  </a:schemeClr>
                </a:solidFill>
              </a:rPr>
              <a:t>situaci</a:t>
            </a:r>
            <a:r>
              <a:rPr lang="en-GB" sz="1400" b="1" dirty="0">
                <a:solidFill>
                  <a:schemeClr val="accent1">
                    <a:lumMod val="50000"/>
                  </a:schemeClr>
                </a:solidFill>
              </a:rPr>
              <a:t> a m</a:t>
            </a:r>
            <a:r>
              <a:rPr lang="cs-CZ" sz="1400" b="1" dirty="0" err="1">
                <a:solidFill>
                  <a:schemeClr val="accent1">
                    <a:lumMod val="50000"/>
                  </a:schemeClr>
                </a:solidFill>
              </a:rPr>
              <a:t>ěli</a:t>
            </a:r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 bychom pomoct zasaženým zemím.</a:t>
            </a:r>
            <a:endParaRPr lang="en-GB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866E2D1-3B0A-95E1-BADB-A7F51F1D37F2}"/>
              </a:ext>
            </a:extLst>
          </p:cNvPr>
          <p:cNvSpPr txBox="1"/>
          <p:nvPr/>
        </p:nvSpPr>
        <p:spPr>
          <a:xfrm>
            <a:off x="5628730" y="3426668"/>
            <a:ext cx="4257091" cy="160043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1.3 Primární cíl – vybrat částku 2 000 000 Kč na charitativní akci konané 1. a 2. 10. 2023 v Ostravě</a:t>
            </a:r>
          </a:p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Sekundární cíl – vybrat darované oblečení, boty, hračky a volně prodejné léky.</a:t>
            </a:r>
          </a:p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- Obeznámit alespoň 1/3 návštěvníků s klimatickými změnami a čím jsou způsobeny a jak tyto změny ovlivňuje naše spotřeba, a jak můžeme pomoci.</a:t>
            </a:r>
            <a:endParaRPr lang="en-GB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EFC025F-06D4-3040-D09F-E5F09034C7D7}"/>
              </a:ext>
            </a:extLst>
          </p:cNvPr>
          <p:cNvSpPr txBox="1"/>
          <p:nvPr/>
        </p:nvSpPr>
        <p:spPr>
          <a:xfrm>
            <a:off x="6575890" y="5042118"/>
            <a:ext cx="5466757" cy="147732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1.4 </a:t>
            </a:r>
            <a:r>
              <a:rPr lang="cs-CZ" sz="1600" b="1" dirty="0">
                <a:solidFill>
                  <a:schemeClr val="accent1">
                    <a:lumMod val="50000"/>
                  </a:schemeClr>
                </a:solidFill>
              </a:rPr>
              <a:t>Výstup projektu </a:t>
            </a:r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– vybraná částka 2 000 000 Kč a darované oblečení, boty, hračky, léky.</a:t>
            </a:r>
          </a:p>
          <a:p>
            <a:r>
              <a:rPr lang="cs-CZ" sz="1600" b="1" dirty="0">
                <a:solidFill>
                  <a:schemeClr val="accent1">
                    <a:lumMod val="50000"/>
                  </a:schemeClr>
                </a:solidFill>
              </a:rPr>
              <a:t>Výsledek</a:t>
            </a:r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 – vybraná částka bude použita na výstavbu nových obydlí a vybrané věci budou rozděleny mezi lidi v postižených oblastech</a:t>
            </a:r>
          </a:p>
          <a:p>
            <a:r>
              <a:rPr lang="cs-CZ" sz="1600" b="1" dirty="0">
                <a:solidFill>
                  <a:schemeClr val="accent1">
                    <a:lumMod val="50000"/>
                  </a:schemeClr>
                </a:solidFill>
              </a:rPr>
              <a:t>Přínosy</a:t>
            </a:r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 – Postaveno tolik a tolik obydlí pro tolik a tolik lidí</a:t>
            </a:r>
          </a:p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               - zabezpečeno tolik a tolik lidí potřebnými léky, oblečením atd.</a:t>
            </a:r>
          </a:p>
        </p:txBody>
      </p:sp>
    </p:spTree>
    <p:extLst>
      <p:ext uri="{BB962C8B-B14F-4D97-AF65-F5344CB8AC3E}">
        <p14:creationId xmlns:p14="http://schemas.microsoft.com/office/powerpoint/2010/main" val="193381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s názornými příklady (30min)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Organizační struktura a vysvětlení</a:t>
            </a:r>
            <a:r>
              <a:rPr kumimoji="0" lang="cs-CZ" altLang="cs-CZ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projektového zajištění lidmi týmu – </a:t>
            </a:r>
            <a:r>
              <a:rPr kumimoji="0" lang="cs-CZ" altLang="cs-CZ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šablona bod 1.5.1</a:t>
            </a: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E53DD99-093C-C3F8-2849-D02E4ACCC5F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rcRect t="-307" r="8509"/>
          <a:stretch/>
        </p:blipFill>
        <p:spPr>
          <a:xfrm>
            <a:off x="5040537" y="2006353"/>
            <a:ext cx="6113686" cy="4172505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4A8BB7DF-A336-9811-BCB1-40D5F21F9752}"/>
              </a:ext>
            </a:extLst>
          </p:cNvPr>
          <p:cNvSpPr txBox="1"/>
          <p:nvPr/>
        </p:nvSpPr>
        <p:spPr>
          <a:xfrm rot="20586685">
            <a:off x="406643" y="2946415"/>
            <a:ext cx="4891596" cy="181588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Váš projekt nemusí mít všechny zde uvedené pozice!</a:t>
            </a:r>
          </a:p>
          <a:p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Vyberte jen relevantní Vašemu projektu!</a:t>
            </a:r>
          </a:p>
        </p:txBody>
      </p:sp>
    </p:spTree>
    <p:extLst>
      <p:ext uri="{BB962C8B-B14F-4D97-AF65-F5344CB8AC3E}">
        <p14:creationId xmlns:p14="http://schemas.microsoft.com/office/powerpoint/2010/main" val="145699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s názornými příklady (30min)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Organizační struktura a vysvětlení</a:t>
            </a:r>
            <a:r>
              <a:rPr kumimoji="0" lang="cs-CZ" altLang="cs-CZ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projektového zajištění lidmi týmu – </a:t>
            </a:r>
            <a:r>
              <a:rPr kumimoji="0" lang="cs-CZ" altLang="cs-CZ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šablona bod 1.5.1</a:t>
            </a: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Picture 7">
            <a:extLst>
              <a:ext uri="{FF2B5EF4-FFF2-40B4-BE49-F238E27FC236}">
                <a16:creationId xmlns:a16="http://schemas.microsoft.com/office/drawing/2014/main" id="{EA9F48C4-873F-B2F7-A408-E29AFB66BB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812924"/>
            <a:ext cx="6289545" cy="27887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6069459-16EE-E575-8E15-0751FC925D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1065" y="2812924"/>
            <a:ext cx="4285803" cy="272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121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s názornými příklady (30min)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Organizační struktura a vysvětlení</a:t>
            </a:r>
            <a:r>
              <a:rPr kumimoji="0" lang="cs-CZ" altLang="cs-CZ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projektového zajištění lidmi týmu – </a:t>
            </a:r>
            <a:r>
              <a:rPr kumimoji="0" lang="cs-CZ" altLang="cs-CZ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šablona bod 1.5.1</a:t>
            </a: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Sponzor projektu:</a:t>
            </a: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zodpovědný za inicializaci a financování projektu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podporuje a pravidelně komunikuje s projektovým managerem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 jenom jeden sponzor projektu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sponzor je vlastně zákazník projektové skupiny a rozhoduje, jestli je výsledek projektu akceptovatelný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spolu s managerem projektu je zodpovědný za monitorování času a financí projektu</a:t>
            </a: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41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s názornými příklady (30min)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Organizační struktura a vysvětlení</a:t>
            </a:r>
            <a:r>
              <a:rPr kumimoji="0" lang="cs-CZ" altLang="cs-CZ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projektového zajištění lidmi týmu – </a:t>
            </a:r>
            <a:r>
              <a:rPr kumimoji="0" lang="cs-CZ" altLang="cs-CZ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šablona bod 1.5.1</a:t>
            </a: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uživatelé projektu:</a:t>
            </a: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výsledek neboli produkt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projektu je předán budoucím uživatelům projektu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pacienti a sestry jsou uživatelé nově zrekonstruovaného křídla nemocnice, kde sponzorem byl ředitel nemocnice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rekonstrukce domu – hlavní uživatelé jsou ti, co tam budou bydlet</a:t>
            </a: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výstupem je vývoj a instalace nového počítačového programu ve firmě – hlavní uživatelé jsou ti zaměstnanci, co budou program používat</a:t>
            </a: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80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2958</TotalTime>
  <Words>1188</Words>
  <Application>Microsoft Office PowerPoint</Application>
  <PresentationFormat>Širokoúhlá obrazovka</PresentationFormat>
  <Paragraphs>228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Wingdings</vt:lpstr>
      <vt:lpstr>Motiv Office</vt:lpstr>
      <vt:lpstr>Definice projektu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Project Management Triangle   2. Developing a Project – My schedule tomorrow</dc:title>
  <dc:creator>Lucie Reczkova</dc:creator>
  <cp:lastModifiedBy>Lucie Reczkova (Researcher)</cp:lastModifiedBy>
  <cp:revision>144</cp:revision>
  <dcterms:created xsi:type="dcterms:W3CDTF">2022-09-20T14:18:12Z</dcterms:created>
  <dcterms:modified xsi:type="dcterms:W3CDTF">2023-10-03T06:43:03Z</dcterms:modified>
</cp:coreProperties>
</file>