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321" r:id="rId3"/>
    <p:sldId id="346" r:id="rId4"/>
    <p:sldId id="373" r:id="rId5"/>
    <p:sldId id="374" r:id="rId6"/>
    <p:sldId id="386" r:id="rId7"/>
    <p:sldId id="387" r:id="rId8"/>
    <p:sldId id="388" r:id="rId9"/>
    <p:sldId id="345" r:id="rId10"/>
    <p:sldId id="34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2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B350D-6AF5-47D6-992B-C4C58B8C0976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4B226-95B6-4FB4-8FC9-EDA107599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549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888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15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231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68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99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74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684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368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94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16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513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mp.cz/drozhod.htm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mp.cz/drozhod.htm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451738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>
              <a:ln w="12700">
                <a:solidFill>
                  <a:srgbClr val="44546A">
                    <a:satMod val="1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en-GB" sz="54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</a:t>
            </a:r>
            <a:r>
              <a:rPr lang="cs-CZ" sz="5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projektu 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691640" y="4101075"/>
            <a:ext cx="5844520" cy="16339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Šablona seminární práce bod </a:t>
            </a:r>
            <a:r>
              <a:rPr lang="en-GB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 a</a:t>
            </a: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 2.4</a:t>
            </a:r>
          </a:p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Man</a:t>
            </a:r>
            <a:r>
              <a:rPr lang="en-GB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1867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žerské</a:t>
            </a: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shrnutí</a:t>
            </a:r>
          </a:p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Důvody projektu</a:t>
            </a:r>
          </a:p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Varianty řešení</a:t>
            </a:r>
          </a:p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Očekávané nevýhody</a:t>
            </a: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Projektový management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defRPr/>
            </a:pPr>
            <a:r>
              <a:rPr lang="nl-NL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Lucie Reczková</a:t>
            </a:r>
          </a:p>
          <a:p>
            <a:pPr lvl="0" algn="r">
              <a:defRPr/>
            </a:pPr>
            <a:r>
              <a:rPr lang="nl-NL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reczkova@opf.slu.cz</a:t>
            </a:r>
          </a:p>
          <a:p>
            <a:pPr lvl="0" algn="r">
              <a:defRPr/>
            </a:pPr>
            <a:r>
              <a:rPr lang="nl-NL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B205</a:t>
            </a: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1132402" y="1564187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Děkuji za pozornost!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cs-CZ" altLang="cs-C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Přístě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se budeme zabývat: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Seminární práce </a:t>
            </a: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bo</a:t>
            </a: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2.5.1 Harmonogram projektu – zahájení, ukončení, fáze projektu, milníky apod.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v MS Project </a:t>
            </a:r>
            <a:endParaRPr kumimoji="0" lang="en-GB" altLang="cs-CZ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Obdélník 4">
            <a:extLst>
              <a:ext uri="{FF2B5EF4-FFF2-40B4-BE49-F238E27FC236}">
                <a16:creationId xmlns:a16="http://schemas.microsoft.com/office/drawing/2014/main" id="{C58FCF49-ED1F-057D-585D-0D2B1C282A4C}"/>
              </a:ext>
            </a:extLst>
          </p:cNvPr>
          <p:cNvSpPr/>
          <p:nvPr/>
        </p:nvSpPr>
        <p:spPr>
          <a:xfrm>
            <a:off x="403557" y="449337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Otázky?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029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5718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Obsah dnešního semináře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Část </a:t>
            </a:r>
            <a:r>
              <a:rPr kumimoji="0" lang="cs-CZ" alt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(20 min.)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a zpětná vazba na Logický rámec projektu 1.6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0" i="0" u="none" strike="noStrike" kern="1200" cap="none" spc="0" normalizeH="0" baseline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představení problematiky s příklady </a:t>
            </a:r>
            <a:r>
              <a:rPr kumimoji="0" lang="cs-CZ" alt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(15 min.)</a:t>
            </a: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shrnutí a důvody projektu - 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šablona bod 2.1 a 2.2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000" noProof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Varianty řešení projektu – </a:t>
            </a:r>
            <a:r>
              <a:rPr lang="cs-CZ" altLang="cs-CZ" sz="2000" b="1" noProof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šablona 2.3</a:t>
            </a: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Očekávané nevýhody – 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šablona 2.4</a:t>
            </a: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Část – samostatná práce ve skupinách </a:t>
            </a:r>
            <a:r>
              <a:rPr kumimoji="0" lang="cs-CZ" alt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(55 min.)</a:t>
            </a:r>
            <a:endParaRPr kumimoji="0" lang="en-GB" altLang="cs-CZ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Práce na části</a:t>
            </a:r>
            <a:r>
              <a:rPr kumimoji="0" lang="cs-CZ" altLang="cs-CZ" sz="20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projektu</a:t>
            </a:r>
            <a:r>
              <a:rPr kumimoji="0" lang="cs-CZ" altLang="cs-CZ" sz="20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bod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2.1 – 2.4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§))))))))))</a:t>
            </a: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54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1. (20 min)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cs-CZ" altLang="cs-C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a zpětná vazba na Logický rámec projektu</a:t>
            </a:r>
          </a:p>
          <a:p>
            <a:pPr marL="0" indent="0" algn="ctr">
              <a:buNone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588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představení problematiky s příklady (20 min.)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projektu – Manažerské shrnutí a důvody projektu</a:t>
            </a:r>
            <a:endParaRPr lang="en-GB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44EF3E69-E4B3-598D-6D10-3A2917E191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545" y="1651586"/>
            <a:ext cx="10669523" cy="975717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42F9130B-8A55-48C5-5260-7BB7B509E4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402" y="3725136"/>
            <a:ext cx="10308980" cy="904077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947F5A7F-FCAA-F713-6235-E29133F25F41}"/>
              </a:ext>
            </a:extLst>
          </p:cNvPr>
          <p:cNvSpPr txBox="1"/>
          <p:nvPr/>
        </p:nvSpPr>
        <p:spPr>
          <a:xfrm>
            <a:off x="2112885" y="1610329"/>
            <a:ext cx="8128395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…..je dokument pro řízení projektu, který vysvětluje, jak přínosy projektu převažují nad jeho náklady a proč by měl být projekt realizován.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378EC1D2-61D6-D2F3-EE77-380395BDD387}"/>
              </a:ext>
            </a:extLst>
          </p:cNvPr>
          <p:cNvSpPr txBox="1"/>
          <p:nvPr/>
        </p:nvSpPr>
        <p:spPr>
          <a:xfrm>
            <a:off x="2112884" y="2847014"/>
            <a:ext cx="8128395" cy="12618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Připravuje se ve fázi zahájení projektu a jeho účelem je </a:t>
            </a:r>
            <a:r>
              <a:rPr lang="cs-CZ" sz="28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zahrnout všechny cíle, náklady a přínosy projektu</a:t>
            </a:r>
            <a:r>
              <a:rPr lang="cs-CZ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aby přesvědčily zúčastněné strany o hodnotě projektu.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59F9BC6C-4832-0403-8A78-842248FE5086}"/>
              </a:ext>
            </a:extLst>
          </p:cNvPr>
          <p:cNvSpPr txBox="1"/>
          <p:nvPr/>
        </p:nvSpPr>
        <p:spPr>
          <a:xfrm>
            <a:off x="2112883" y="4157385"/>
            <a:ext cx="8128395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Má klientovi, zákazníkovi nebo zainteresované straně dokázat, že předkládaný projekt je rozumnou investicí. </a:t>
            </a:r>
          </a:p>
          <a:p>
            <a:r>
              <a:rPr lang="cs-CZ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Jakmile manažerské shrnutí schválí zainteresované strany projektu, můžete se zahájit fáze plánování projektu.</a:t>
            </a:r>
          </a:p>
        </p:txBody>
      </p:sp>
    </p:spTree>
    <p:extLst>
      <p:ext uri="{BB962C8B-B14F-4D97-AF65-F5344CB8AC3E}">
        <p14:creationId xmlns:p14="http://schemas.microsoft.com/office/powerpoint/2010/main" val="2805995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představení problematiky s příklady (20 min.)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Varianty – možnosti řešení bod 2.3</a:t>
            </a:r>
          </a:p>
          <a:p>
            <a:pPr marL="0" indent="0">
              <a:buNone/>
              <a:defRPr/>
            </a:pPr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9520669-0BA6-1544-F4DE-43E60106BB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594" y="2167700"/>
            <a:ext cx="10986811" cy="2673898"/>
          </a:xfrm>
          <a:prstGeom prst="rect">
            <a:avLst/>
          </a:prstGeom>
        </p:spPr>
      </p:pic>
      <p:grpSp>
        <p:nvGrpSpPr>
          <p:cNvPr id="9" name="Skupina 8">
            <a:extLst>
              <a:ext uri="{FF2B5EF4-FFF2-40B4-BE49-F238E27FC236}">
                <a16:creationId xmlns:a16="http://schemas.microsoft.com/office/drawing/2014/main" id="{C4BD8973-9CEC-C11D-4740-B7B335DCAD69}"/>
              </a:ext>
            </a:extLst>
          </p:cNvPr>
          <p:cNvGrpSpPr/>
          <p:nvPr/>
        </p:nvGrpSpPr>
        <p:grpSpPr>
          <a:xfrm>
            <a:off x="3923070" y="906380"/>
            <a:ext cx="3932903" cy="5426452"/>
            <a:chOff x="6573076" y="746483"/>
            <a:chExt cx="2553168" cy="3319943"/>
          </a:xfrm>
        </p:grpSpPr>
        <p:sp>
          <p:nvSpPr>
            <p:cNvPr id="10" name="TextovéPole 9">
              <a:extLst>
                <a:ext uri="{FF2B5EF4-FFF2-40B4-BE49-F238E27FC236}">
                  <a16:creationId xmlns:a16="http://schemas.microsoft.com/office/drawing/2014/main" id="{B88FF122-11D2-5ADE-67D9-E9E81FBF545E}"/>
                </a:ext>
              </a:extLst>
            </p:cNvPr>
            <p:cNvSpPr txBox="1"/>
            <p:nvPr/>
          </p:nvSpPr>
          <p:spPr>
            <a:xfrm>
              <a:off x="6573076" y="746483"/>
              <a:ext cx="2553167" cy="32011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800" dirty="0"/>
                <a:t>Definování cíle </a:t>
              </a:r>
            </a:p>
          </p:txBody>
        </p:sp>
        <p:sp>
          <p:nvSpPr>
            <p:cNvPr id="11" name="TextovéPole 10">
              <a:extLst>
                <a:ext uri="{FF2B5EF4-FFF2-40B4-BE49-F238E27FC236}">
                  <a16:creationId xmlns:a16="http://schemas.microsoft.com/office/drawing/2014/main" id="{1EE05CB0-D836-A279-84D6-10AA225883A1}"/>
                </a:ext>
              </a:extLst>
            </p:cNvPr>
            <p:cNvSpPr txBox="1"/>
            <p:nvPr/>
          </p:nvSpPr>
          <p:spPr>
            <a:xfrm>
              <a:off x="6573077" y="1502460"/>
              <a:ext cx="2553167" cy="58373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800" dirty="0"/>
                <a:t>Stanovení alternativ pro dosažení cíle</a:t>
              </a:r>
            </a:p>
          </p:txBody>
        </p:sp>
        <p:sp>
          <p:nvSpPr>
            <p:cNvPr id="12" name="TextovéPole 11">
              <a:extLst>
                <a:ext uri="{FF2B5EF4-FFF2-40B4-BE49-F238E27FC236}">
                  <a16:creationId xmlns:a16="http://schemas.microsoft.com/office/drawing/2014/main" id="{A134DB5E-391F-3418-2950-CED73EEB2E4E}"/>
                </a:ext>
              </a:extLst>
            </p:cNvPr>
            <p:cNvSpPr txBox="1"/>
            <p:nvPr/>
          </p:nvSpPr>
          <p:spPr>
            <a:xfrm>
              <a:off x="6573076" y="2504853"/>
              <a:ext cx="2553167" cy="84735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800" dirty="0"/>
                <a:t>Hodnocení alternativ podle finančních i nefinančních kritérií</a:t>
              </a:r>
            </a:p>
          </p:txBody>
        </p: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D9A8AFEE-D1DA-86F7-DB62-B3FD75DBBAB3}"/>
                </a:ext>
              </a:extLst>
            </p:cNvPr>
            <p:cNvSpPr txBox="1"/>
            <p:nvPr/>
          </p:nvSpPr>
          <p:spPr>
            <a:xfrm>
              <a:off x="6573076" y="3746316"/>
              <a:ext cx="2553167" cy="32011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800" dirty="0"/>
                <a:t>Výběr vhodné varianty</a:t>
              </a:r>
            </a:p>
          </p:txBody>
        </p:sp>
        <p:sp>
          <p:nvSpPr>
            <p:cNvPr id="14" name="Šipka: dolů 13">
              <a:extLst>
                <a:ext uri="{FF2B5EF4-FFF2-40B4-BE49-F238E27FC236}">
                  <a16:creationId xmlns:a16="http://schemas.microsoft.com/office/drawing/2014/main" id="{4F120837-3CA7-9B36-24B3-5DF2C0F79E95}"/>
                </a:ext>
              </a:extLst>
            </p:cNvPr>
            <p:cNvSpPr/>
            <p:nvPr/>
          </p:nvSpPr>
          <p:spPr>
            <a:xfrm>
              <a:off x="7726015" y="1090214"/>
              <a:ext cx="331304" cy="412246"/>
            </a:xfrm>
            <a:prstGeom prst="down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Šipka: dolů 14">
              <a:extLst>
                <a:ext uri="{FF2B5EF4-FFF2-40B4-BE49-F238E27FC236}">
                  <a16:creationId xmlns:a16="http://schemas.microsoft.com/office/drawing/2014/main" id="{65C6BA43-724D-F130-BA81-E14F84FE7A37}"/>
                </a:ext>
              </a:extLst>
            </p:cNvPr>
            <p:cNvSpPr/>
            <p:nvPr/>
          </p:nvSpPr>
          <p:spPr>
            <a:xfrm>
              <a:off x="7726015" y="2117626"/>
              <a:ext cx="331304" cy="412246"/>
            </a:xfrm>
            <a:prstGeom prst="down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Šipka: dolů 15">
              <a:extLst>
                <a:ext uri="{FF2B5EF4-FFF2-40B4-BE49-F238E27FC236}">
                  <a16:creationId xmlns:a16="http://schemas.microsoft.com/office/drawing/2014/main" id="{76D7EC7F-8689-E59F-DA2B-A8E4E4F39BB0}"/>
                </a:ext>
              </a:extLst>
            </p:cNvPr>
            <p:cNvSpPr/>
            <p:nvPr/>
          </p:nvSpPr>
          <p:spPr>
            <a:xfrm>
              <a:off x="7726015" y="3381127"/>
              <a:ext cx="331304" cy="412246"/>
            </a:xfrm>
            <a:prstGeom prst="down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000834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představení problematiky s příklady (20 min.)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Varianty – možnosti řešení bod 2.3</a:t>
            </a:r>
            <a:endParaRPr lang="en-GB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cs-CZ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Pomoc</a:t>
            </a: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 programu na </a:t>
            </a: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http://www.casmp.cz/drozhod.htm</a:t>
            </a: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vytvoříte 2 varianty Vašeho projektu</a:t>
            </a:r>
          </a:p>
          <a:p>
            <a:pPr>
              <a:defRPr/>
            </a:pPr>
            <a:endParaRPr lang="cs-CZ" altLang="cs-C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Tyto 2 varianty pak uvedete do tabulky </a:t>
            </a:r>
            <a:r>
              <a:rPr lang="en-GB" altLang="cs-CZ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ulo</a:t>
            </a:r>
            <a:r>
              <a:rPr lang="cs-CZ" altLang="cs-CZ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žené</a:t>
            </a: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složce dnešního semináře a tato tabulka bude součástí Vašeho projektu.</a:t>
            </a:r>
          </a:p>
          <a:p>
            <a:pPr>
              <a:defRPr/>
            </a:pPr>
            <a:endParaRPr lang="cs-CZ" altLang="cs-C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 si z těchto dvou variant vyberete tu, která je podle hodnocení pro Vás lepší/výhodnější/proveditelnější a s tou pak budete pracovat v bodě 2.4</a:t>
            </a:r>
          </a:p>
          <a:p>
            <a:pPr>
              <a:defRPr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marL="0" indent="0" algn="ctr">
              <a:buNone/>
              <a:defRPr/>
            </a:pPr>
            <a:endParaRPr lang="en-GB" dirty="0">
              <a:hlinkClick r:id="rId3"/>
            </a:endParaRPr>
          </a:p>
          <a:p>
            <a:pPr marL="0" indent="0" algn="ctr">
              <a:buNone/>
              <a:defRPr/>
            </a:pPr>
            <a:endParaRPr lang="en-GB" dirty="0">
              <a:hlinkClick r:id="rId3"/>
            </a:endParaRPr>
          </a:p>
          <a:p>
            <a:pPr marL="0" indent="0" algn="ctr">
              <a:buNone/>
              <a:defRPr/>
            </a:pPr>
            <a:endParaRPr lang="en-GB" dirty="0">
              <a:hlinkClick r:id="rId3"/>
            </a:endParaRP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234D3D74-2D4F-4815-B080-86FA1F5836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1767" y="1035616"/>
            <a:ext cx="8945223" cy="5696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18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představení problematiky s příklady (20 min.)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Varianty – možnosti řešení bod 2.3</a:t>
            </a:r>
          </a:p>
          <a:p>
            <a:pPr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tabulky, kterou budete vyplňovat (uložená ve složce dnešního semináře)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FF2503C1-7021-976C-C24F-98B5D8577E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83144"/>
              </p:ext>
            </p:extLst>
          </p:nvPr>
        </p:nvGraphicFramePr>
        <p:xfrm>
          <a:off x="251519" y="2139518"/>
          <a:ext cx="11333839" cy="4437804"/>
        </p:xfrm>
        <a:graphic>
          <a:graphicData uri="http://schemas.openxmlformats.org/drawingml/2006/table">
            <a:tbl>
              <a:tblPr firstRow="1" firstCol="1" bandRow="1"/>
              <a:tblGrid>
                <a:gridCol w="875807">
                  <a:extLst>
                    <a:ext uri="{9D8B030D-6E8A-4147-A177-3AD203B41FA5}">
                      <a16:colId xmlns:a16="http://schemas.microsoft.com/office/drawing/2014/main" val="71278111"/>
                    </a:ext>
                  </a:extLst>
                </a:gridCol>
                <a:gridCol w="942838">
                  <a:extLst>
                    <a:ext uri="{9D8B030D-6E8A-4147-A177-3AD203B41FA5}">
                      <a16:colId xmlns:a16="http://schemas.microsoft.com/office/drawing/2014/main" val="4258508340"/>
                    </a:ext>
                  </a:extLst>
                </a:gridCol>
                <a:gridCol w="1017563">
                  <a:extLst>
                    <a:ext uri="{9D8B030D-6E8A-4147-A177-3AD203B41FA5}">
                      <a16:colId xmlns:a16="http://schemas.microsoft.com/office/drawing/2014/main" val="21370295"/>
                    </a:ext>
                  </a:extLst>
                </a:gridCol>
                <a:gridCol w="1058222">
                  <a:extLst>
                    <a:ext uri="{9D8B030D-6E8A-4147-A177-3AD203B41FA5}">
                      <a16:colId xmlns:a16="http://schemas.microsoft.com/office/drawing/2014/main" val="244939014"/>
                    </a:ext>
                  </a:extLst>
                </a:gridCol>
                <a:gridCol w="935146">
                  <a:extLst>
                    <a:ext uri="{9D8B030D-6E8A-4147-A177-3AD203B41FA5}">
                      <a16:colId xmlns:a16="http://schemas.microsoft.com/office/drawing/2014/main" val="2530884916"/>
                    </a:ext>
                  </a:extLst>
                </a:gridCol>
                <a:gridCol w="871410">
                  <a:extLst>
                    <a:ext uri="{9D8B030D-6E8A-4147-A177-3AD203B41FA5}">
                      <a16:colId xmlns:a16="http://schemas.microsoft.com/office/drawing/2014/main" val="357404006"/>
                    </a:ext>
                  </a:extLst>
                </a:gridCol>
                <a:gridCol w="898883">
                  <a:extLst>
                    <a:ext uri="{9D8B030D-6E8A-4147-A177-3AD203B41FA5}">
                      <a16:colId xmlns:a16="http://schemas.microsoft.com/office/drawing/2014/main" val="2102494869"/>
                    </a:ext>
                  </a:extLst>
                </a:gridCol>
                <a:gridCol w="942838">
                  <a:extLst>
                    <a:ext uri="{9D8B030D-6E8A-4147-A177-3AD203B41FA5}">
                      <a16:colId xmlns:a16="http://schemas.microsoft.com/office/drawing/2014/main" val="3264384391"/>
                    </a:ext>
                  </a:extLst>
                </a:gridCol>
                <a:gridCol w="895588">
                  <a:extLst>
                    <a:ext uri="{9D8B030D-6E8A-4147-A177-3AD203B41FA5}">
                      <a16:colId xmlns:a16="http://schemas.microsoft.com/office/drawing/2014/main" val="14041041"/>
                    </a:ext>
                  </a:extLst>
                </a:gridCol>
                <a:gridCol w="942838">
                  <a:extLst>
                    <a:ext uri="{9D8B030D-6E8A-4147-A177-3AD203B41FA5}">
                      <a16:colId xmlns:a16="http://schemas.microsoft.com/office/drawing/2014/main" val="2311783190"/>
                    </a:ext>
                  </a:extLst>
                </a:gridCol>
                <a:gridCol w="990088">
                  <a:extLst>
                    <a:ext uri="{9D8B030D-6E8A-4147-A177-3AD203B41FA5}">
                      <a16:colId xmlns:a16="http://schemas.microsoft.com/office/drawing/2014/main" val="120608726"/>
                    </a:ext>
                  </a:extLst>
                </a:gridCol>
                <a:gridCol w="962618">
                  <a:extLst>
                    <a:ext uri="{9D8B030D-6E8A-4147-A177-3AD203B41FA5}">
                      <a16:colId xmlns:a16="http://schemas.microsoft.com/office/drawing/2014/main" val="2547609012"/>
                    </a:ext>
                  </a:extLst>
                </a:gridCol>
              </a:tblGrid>
              <a:tr h="239333">
                <a:tc grid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Varianta 1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Varianta 2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Varianta 3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491896"/>
                  </a:ext>
                </a:extLst>
              </a:tr>
              <a:tr h="19755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Výhody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Škála </a:t>
                      </a:r>
                      <a:b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 nejzávažnější důsledek 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+5 nejlepší důsledek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Nevýhody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Škála </a:t>
                      </a:r>
                      <a:b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 nejzávažnější důsledek 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+5 nejlepší důsledek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Výhody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Škála </a:t>
                      </a:r>
                      <a:b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 nejzávažnější důsledek 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+5 nejlepší důsledek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Nevýhody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Škála </a:t>
                      </a:r>
                      <a:b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 nejzávažnější důsledek 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+5 nejlepší důsledek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Výhody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Škála </a:t>
                      </a:r>
                      <a:b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 nejzávažnější důsledek 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+5 nejlepší důsledek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Nevýhody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Škála </a:t>
                      </a:r>
                      <a:b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 nejzávažnější důsledek 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+5 nejlepší důsledek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623067"/>
                  </a:ext>
                </a:extLst>
              </a:tr>
              <a:tr h="17113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výhoda 1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+5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nevýhoda 1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výhoda 1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+2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nevýhoda 1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výhoda 1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+5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nevýhoda 1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942525"/>
                  </a:ext>
                </a:extLst>
              </a:tr>
              <a:tr h="2393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909830"/>
                  </a:ext>
                </a:extLst>
              </a:tr>
              <a:tr h="2393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CELKEM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833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386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představení problematiky s příklady (20 min.)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Očekávané nevýhody – šablona 2.4</a:t>
            </a:r>
          </a:p>
          <a:p>
            <a:pPr marL="0" indent="0">
              <a:buNone/>
              <a:defRPr/>
            </a:pPr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Vyberete jednu z variant z předešlého bodu 2.3, která se Vám zdá jako nejlepší řešení pro Váš projekt</a:t>
            </a:r>
          </a:p>
          <a:p>
            <a:pPr>
              <a:defRPr/>
            </a:pPr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Popíšete negativa Vámi zvolené varianty.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53FB517-0DEE-38D2-9212-B2CE77F13B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014" y="3946992"/>
            <a:ext cx="10555366" cy="1706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2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403556" y="1164853"/>
            <a:ext cx="9775159" cy="5243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>
              <a:lnSpc>
                <a:spcPct val="90000"/>
              </a:lnSpc>
              <a:spcBef>
                <a:spcPts val="1000"/>
              </a:spcBef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na částech projektu – bod 2.1 až 2.4       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Využijte šablony na varianty uložené v IS ve složce dnešního semináře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Využijte </a:t>
            </a:r>
            <a:r>
              <a:rPr lang="en-GB" dirty="0">
                <a:hlinkClick r:id="rId3"/>
              </a:rPr>
              <a:t>http://www.casmp.cz/drozhod.htm</a:t>
            </a:r>
            <a:r>
              <a:rPr 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 snadný výběr nejlepší varianty</a:t>
            </a:r>
            <a:endParaRPr lang="cs-CZ" dirty="0"/>
          </a:p>
        </p:txBody>
      </p:sp>
      <p:sp>
        <p:nvSpPr>
          <p:cNvPr id="2" name="Obdélník 4">
            <a:extLst>
              <a:ext uri="{FF2B5EF4-FFF2-40B4-BE49-F238E27FC236}">
                <a16:creationId xmlns:a16="http://schemas.microsoft.com/office/drawing/2014/main" id="{03FEC05D-C2F6-8023-AC37-5862D9552B7C}"/>
              </a:ext>
            </a:extLst>
          </p:cNvPr>
          <p:cNvSpPr/>
          <p:nvPr/>
        </p:nvSpPr>
        <p:spPr>
          <a:xfrm>
            <a:off x="403557" y="449337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Část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samostatná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práce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ve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skupinách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(55 min.)</a:t>
            </a:r>
          </a:p>
        </p:txBody>
      </p:sp>
    </p:spTree>
    <p:extLst>
      <p:ext uri="{BB962C8B-B14F-4D97-AF65-F5344CB8AC3E}">
        <p14:creationId xmlns:p14="http://schemas.microsoft.com/office/powerpoint/2010/main" val="14147808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3427</TotalTime>
  <Words>655</Words>
  <Application>Microsoft Office PowerPoint</Application>
  <PresentationFormat>Širokoúhlá obrazovka</PresentationFormat>
  <Paragraphs>164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Motiv Office</vt:lpstr>
      <vt:lpstr>Struktura projektu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Project Management Triangle   2. Developing a Project – My schedule tomorrow</dc:title>
  <dc:creator>Lucie Reczkova</dc:creator>
  <cp:lastModifiedBy>Lucie Reczkova (Researcher)</cp:lastModifiedBy>
  <cp:revision>223</cp:revision>
  <dcterms:created xsi:type="dcterms:W3CDTF">2022-09-20T14:18:12Z</dcterms:created>
  <dcterms:modified xsi:type="dcterms:W3CDTF">2023-10-17T06:52:46Z</dcterms:modified>
</cp:coreProperties>
</file>