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7" r:id="rId2"/>
    <p:sldId id="321" r:id="rId3"/>
    <p:sldId id="346" r:id="rId4"/>
    <p:sldId id="374" r:id="rId5"/>
    <p:sldId id="389" r:id="rId6"/>
    <p:sldId id="404" r:id="rId7"/>
    <p:sldId id="390" r:id="rId8"/>
    <p:sldId id="391" r:id="rId9"/>
    <p:sldId id="392" r:id="rId10"/>
    <p:sldId id="393" r:id="rId11"/>
    <p:sldId id="394" r:id="rId12"/>
    <p:sldId id="395" r:id="rId13"/>
    <p:sldId id="396" r:id="rId14"/>
    <p:sldId id="397" r:id="rId15"/>
    <p:sldId id="398" r:id="rId16"/>
    <p:sldId id="399" r:id="rId17"/>
    <p:sldId id="400" r:id="rId18"/>
    <p:sldId id="401" r:id="rId19"/>
    <p:sldId id="402" r:id="rId20"/>
    <p:sldId id="403" r:id="rId21"/>
    <p:sldId id="345" r:id="rId22"/>
    <p:sldId id="34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6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4B350D-6AF5-47D6-992B-C4C58B8C0976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4B226-95B6-4FB4-8FC9-EDA107599E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549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0888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6158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0231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3680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8995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3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274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5684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7368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45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6949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5168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3513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https://www.youtube.com/embed/vwSLQgqOVJQ?list=PLzj7TwUeMQ3g_ABHdUU7RoGJJm-YFr4_Y" TargetMode="External"/><Relationship Id="rId1" Type="http://schemas.openxmlformats.org/officeDocument/2006/relationships/video" Target="https://www.youtube.com/embed/HVtUKGk0scI?feature=oembed" TargetMode="Externa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1" y="752054"/>
            <a:ext cx="2266000" cy="174477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451738" y="356659"/>
            <a:ext cx="7488832" cy="6144683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1" i="0" u="none" strike="noStrike" kern="1200" cap="none" spc="0" normalizeH="0" baseline="0" noProof="0" dirty="0">
              <a:ln w="12700">
                <a:solidFill>
                  <a:srgbClr val="44546A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623392" y="932723"/>
            <a:ext cx="6816757" cy="288032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5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Harmonogram projektu </a:t>
            </a:r>
            <a:endParaRPr lang="en-GB" sz="5333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691640" y="3675355"/>
            <a:ext cx="5844520" cy="205962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r>
              <a:rPr lang="cs-CZ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Šablona seminární práce bod </a:t>
            </a:r>
            <a:r>
              <a:rPr lang="en-GB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cs-CZ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pPr marL="0" indent="0" algn="r">
              <a:buNone/>
            </a:pPr>
            <a:r>
              <a:rPr lang="cs-CZ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Práce v MS Project</a:t>
            </a:r>
          </a:p>
          <a:p>
            <a:pPr marL="0" indent="0" algn="r">
              <a:buNone/>
            </a:pPr>
            <a:r>
              <a:rPr lang="cs-CZ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Ganttův diagram</a:t>
            </a:r>
          </a:p>
          <a:p>
            <a:pPr marL="0" indent="0" algn="r">
              <a:buNone/>
            </a:pPr>
            <a:r>
              <a:rPr lang="cs-CZ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Zahájení projektu (kalendář + čas)</a:t>
            </a:r>
          </a:p>
          <a:p>
            <a:pPr marL="0" indent="0" algn="r">
              <a:buNone/>
            </a:pPr>
            <a:r>
              <a:rPr lang="cs-CZ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WBS – Struktura rozpisu prací</a:t>
            </a:r>
          </a:p>
          <a:p>
            <a:pPr marL="0" indent="0" algn="r">
              <a:buNone/>
            </a:pPr>
            <a:r>
              <a:rPr lang="cs-CZ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Vazby mezi úkoly</a:t>
            </a:r>
            <a:endParaRPr lang="en-GB" sz="1867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9274729" y="4965171"/>
            <a:ext cx="2688299" cy="1536171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alt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Projektový management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cs-CZ" altLang="cs-CZ" sz="1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defRPr/>
            </a:pPr>
            <a:r>
              <a:rPr lang="nl-NL" alt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Lucie Reczková</a:t>
            </a:r>
          </a:p>
          <a:p>
            <a:pPr lvl="0" algn="r">
              <a:defRPr/>
            </a:pPr>
            <a:r>
              <a:rPr lang="nl-NL" alt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reczkova@opf.slu.cz</a:t>
            </a:r>
          </a:p>
          <a:p>
            <a:pPr lvl="0" algn="r">
              <a:defRPr/>
            </a:pPr>
            <a:r>
              <a:rPr lang="nl-NL" alt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B205</a:t>
            </a:r>
          </a:p>
        </p:txBody>
      </p:sp>
    </p:spTree>
    <p:extLst>
      <p:ext uri="{BB962C8B-B14F-4D97-AF65-F5344CB8AC3E}">
        <p14:creationId xmlns:p14="http://schemas.microsoft.com/office/powerpoint/2010/main" val="1433832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95535" y="444714"/>
            <a:ext cx="80648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Část – MS Project - </a:t>
            </a:r>
            <a:r>
              <a:rPr lang="pl-PL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Informace o projektu a kalendář</a:t>
            </a:r>
            <a:endParaRPr lang="cs-CZ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1035616"/>
            <a:ext cx="5818833" cy="4786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alt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Krok - </a:t>
            </a:r>
            <a:r>
              <a:rPr lang="cs-CZ" altLang="cs-CZ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Vytvoření vlastního Kalendáře</a:t>
            </a:r>
          </a:p>
          <a:p>
            <a:pPr marL="0" indent="0">
              <a:buNone/>
              <a:defRPr/>
            </a:pPr>
            <a:endParaRPr lang="cs-CZ" altLang="cs-CZ" sz="2400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Záložka Projekt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Změnit pracovní dobu        v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pravo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nahoře kliknout Vytvořit nový kalendář        vymyslete název a označit Vytvořit kopii Standardní kalendáře       OK</a:t>
            </a:r>
          </a:p>
          <a:p>
            <a:pPr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Pro kalendář se automaticky nastaví Vámi vytvořený kalendář</a:t>
            </a:r>
          </a:p>
          <a:p>
            <a:pPr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Tyto kalendáře neznají naše svátky a nepracovní dny, proto si je v dalším kroku vytvoříme v kalendáři.</a:t>
            </a:r>
          </a:p>
          <a:p>
            <a:pPr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Kdybychom to neudělali, program by počítal s tím, že pracujeme i o svátcích.</a:t>
            </a:r>
          </a:p>
          <a:p>
            <a:pPr>
              <a:defRPr/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  <a:defRPr/>
            </a:pPr>
            <a:endParaRPr kumimoji="0" lang="en-GB" altLang="cs-CZ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" name="Přímá spojnice se šipkou 1">
            <a:extLst>
              <a:ext uri="{FF2B5EF4-FFF2-40B4-BE49-F238E27FC236}">
                <a16:creationId xmlns:a16="http://schemas.microsoft.com/office/drawing/2014/main" id="{62BE022A-0A02-D686-9F37-39A419CAA26E}"/>
              </a:ext>
            </a:extLst>
          </p:cNvPr>
          <p:cNvCxnSpPr>
            <a:cxnSpLocks/>
          </p:cNvCxnSpPr>
          <p:nvPr/>
        </p:nvCxnSpPr>
        <p:spPr>
          <a:xfrm>
            <a:off x="2536536" y="2015357"/>
            <a:ext cx="361025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ED1FB169-26C8-4E72-6896-4F51AC2C3845}"/>
              </a:ext>
            </a:extLst>
          </p:cNvPr>
          <p:cNvCxnSpPr>
            <a:cxnSpLocks/>
          </p:cNvCxnSpPr>
          <p:nvPr/>
        </p:nvCxnSpPr>
        <p:spPr>
          <a:xfrm>
            <a:off x="5278255" y="2015480"/>
            <a:ext cx="361025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Obrázek 16">
            <a:extLst>
              <a:ext uri="{FF2B5EF4-FFF2-40B4-BE49-F238E27FC236}">
                <a16:creationId xmlns:a16="http://schemas.microsoft.com/office/drawing/2014/main" id="{4123E93F-C345-9568-C69B-EC75E938B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732002"/>
            <a:ext cx="6182923" cy="3674498"/>
          </a:xfrm>
          <a:prstGeom prst="rect">
            <a:avLst/>
          </a:prstGeom>
        </p:spPr>
      </p:pic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2A870201-382C-202A-B3FC-318D0046D033}"/>
              </a:ext>
            </a:extLst>
          </p:cNvPr>
          <p:cNvCxnSpPr>
            <a:cxnSpLocks/>
          </p:cNvCxnSpPr>
          <p:nvPr/>
        </p:nvCxnSpPr>
        <p:spPr>
          <a:xfrm>
            <a:off x="5395145" y="2294966"/>
            <a:ext cx="361025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0173F611-DABF-5B0B-0E53-75BAF2DA6402}"/>
              </a:ext>
            </a:extLst>
          </p:cNvPr>
          <p:cNvCxnSpPr>
            <a:cxnSpLocks/>
          </p:cNvCxnSpPr>
          <p:nvPr/>
        </p:nvCxnSpPr>
        <p:spPr>
          <a:xfrm>
            <a:off x="1718307" y="2811350"/>
            <a:ext cx="361025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ál 19">
            <a:extLst>
              <a:ext uri="{FF2B5EF4-FFF2-40B4-BE49-F238E27FC236}">
                <a16:creationId xmlns:a16="http://schemas.microsoft.com/office/drawing/2014/main" id="{484ED72C-4C37-4D96-9F8D-A58227882074}"/>
              </a:ext>
            </a:extLst>
          </p:cNvPr>
          <p:cNvSpPr/>
          <p:nvPr/>
        </p:nvSpPr>
        <p:spPr>
          <a:xfrm>
            <a:off x="10755779" y="2015357"/>
            <a:ext cx="1360499" cy="304798"/>
          </a:xfrm>
          <a:prstGeom prst="ellipse">
            <a:avLst/>
          </a:prstGeom>
          <a:noFill/>
          <a:ln w="28575">
            <a:solidFill>
              <a:srgbClr val="CF314B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ál 20">
            <a:extLst>
              <a:ext uri="{FF2B5EF4-FFF2-40B4-BE49-F238E27FC236}">
                <a16:creationId xmlns:a16="http://schemas.microsoft.com/office/drawing/2014/main" id="{6665BE64-A4D4-C6FD-A345-27A63AAC044B}"/>
              </a:ext>
            </a:extLst>
          </p:cNvPr>
          <p:cNvSpPr/>
          <p:nvPr/>
        </p:nvSpPr>
        <p:spPr>
          <a:xfrm>
            <a:off x="7552756" y="3961046"/>
            <a:ext cx="1360499" cy="304798"/>
          </a:xfrm>
          <a:prstGeom prst="ellipse">
            <a:avLst/>
          </a:prstGeom>
          <a:noFill/>
          <a:ln w="28575">
            <a:solidFill>
              <a:srgbClr val="CF314B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92E55E5D-35F0-1DC2-E23E-C295257D447B}"/>
              </a:ext>
            </a:extLst>
          </p:cNvPr>
          <p:cNvCxnSpPr>
            <a:cxnSpLocks/>
          </p:cNvCxnSpPr>
          <p:nvPr/>
        </p:nvCxnSpPr>
        <p:spPr>
          <a:xfrm flipV="1">
            <a:off x="7137647" y="4565178"/>
            <a:ext cx="597341" cy="541987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>
            <a:extLst>
              <a:ext uri="{FF2B5EF4-FFF2-40B4-BE49-F238E27FC236}">
                <a16:creationId xmlns:a16="http://schemas.microsoft.com/office/drawing/2014/main" id="{00492019-53F3-E89A-7A9F-2EA81AFBBAA5}"/>
              </a:ext>
            </a:extLst>
          </p:cNvPr>
          <p:cNvCxnSpPr>
            <a:cxnSpLocks/>
          </p:cNvCxnSpPr>
          <p:nvPr/>
        </p:nvCxnSpPr>
        <p:spPr>
          <a:xfrm flipV="1">
            <a:off x="8815467" y="4866110"/>
            <a:ext cx="597341" cy="541987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0623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95535" y="444714"/>
            <a:ext cx="80648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Část – MS Project - </a:t>
            </a:r>
            <a:r>
              <a:rPr lang="pl-PL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Informace o projektu a kalendář</a:t>
            </a:r>
            <a:endParaRPr lang="cs-CZ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1035615"/>
            <a:ext cx="5818833" cy="51343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alt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Krok - </a:t>
            </a:r>
            <a:r>
              <a:rPr lang="cs-CZ" altLang="cs-CZ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Nastavení vlastní pracovní doby</a:t>
            </a:r>
          </a:p>
          <a:p>
            <a:pPr>
              <a:defRPr/>
            </a:pPr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Záložka Projekt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Změnit pracovní dobu        kliknout na záložku Pracovní týdny      a napravo na podrobnosti </a:t>
            </a:r>
          </a:p>
          <a:p>
            <a:pPr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Zde si můžete nastavit pracovní dobu buď podle toho, jak jste to udělali úplně na začátku v Moznostech pro celý projekt nebo si nastavit jinou pracovní dobu</a:t>
            </a:r>
          </a:p>
          <a:p>
            <a:pPr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zde také možné nastavit jinou pracovní dobu jen pro určité dny (týká se i pokud potřebujete pracovat výjimečně o víkendech)</a:t>
            </a:r>
          </a:p>
          <a:p>
            <a:pPr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Dále zde nastavíme výjimky Záložka Výjimka klikneme do prázdného políčka pod název a pojmenujeme        pak klikneme do políčka začátek a z kalendáře vybereme den        pak kliknout na políčko konec        potvrdit OK úplně dole</a:t>
            </a:r>
          </a:p>
          <a:p>
            <a:pPr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aktivuje se kalendář a v něm se označí Vámi zvolený den tmavě červeně.</a:t>
            </a:r>
          </a:p>
          <a:p>
            <a:pPr>
              <a:defRPr/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  <a:defRPr/>
            </a:pPr>
            <a:endParaRPr kumimoji="0" lang="en-GB" altLang="cs-CZ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" name="Přímá spojnice se šipkou 1">
            <a:extLst>
              <a:ext uri="{FF2B5EF4-FFF2-40B4-BE49-F238E27FC236}">
                <a16:creationId xmlns:a16="http://schemas.microsoft.com/office/drawing/2014/main" id="{62BE022A-0A02-D686-9F37-39A419CAA26E}"/>
              </a:ext>
            </a:extLst>
          </p:cNvPr>
          <p:cNvCxnSpPr>
            <a:cxnSpLocks/>
          </p:cNvCxnSpPr>
          <p:nvPr/>
        </p:nvCxnSpPr>
        <p:spPr>
          <a:xfrm>
            <a:off x="2554291" y="1704638"/>
            <a:ext cx="361025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ED1FB169-26C8-4E72-6896-4F51AC2C3845}"/>
              </a:ext>
            </a:extLst>
          </p:cNvPr>
          <p:cNvCxnSpPr>
            <a:cxnSpLocks/>
          </p:cNvCxnSpPr>
          <p:nvPr/>
        </p:nvCxnSpPr>
        <p:spPr>
          <a:xfrm>
            <a:off x="5258021" y="1704638"/>
            <a:ext cx="361025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2A870201-382C-202A-B3FC-318D0046D033}"/>
              </a:ext>
            </a:extLst>
          </p:cNvPr>
          <p:cNvCxnSpPr>
            <a:cxnSpLocks/>
          </p:cNvCxnSpPr>
          <p:nvPr/>
        </p:nvCxnSpPr>
        <p:spPr>
          <a:xfrm>
            <a:off x="4329825" y="1948737"/>
            <a:ext cx="361025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0173F611-DABF-5B0B-0E53-75BAF2DA6402}"/>
              </a:ext>
            </a:extLst>
          </p:cNvPr>
          <p:cNvCxnSpPr>
            <a:cxnSpLocks/>
          </p:cNvCxnSpPr>
          <p:nvPr/>
        </p:nvCxnSpPr>
        <p:spPr>
          <a:xfrm>
            <a:off x="5499676" y="4806224"/>
            <a:ext cx="361025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212112D2-D98E-45A8-CCC8-82A835D5FAF7}"/>
              </a:ext>
            </a:extLst>
          </p:cNvPr>
          <p:cNvCxnSpPr>
            <a:cxnSpLocks/>
          </p:cNvCxnSpPr>
          <p:nvPr/>
        </p:nvCxnSpPr>
        <p:spPr>
          <a:xfrm>
            <a:off x="2158747" y="5331486"/>
            <a:ext cx="361025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039B48FA-6B3D-19E3-0FE0-90ED3DC31CAC}"/>
              </a:ext>
            </a:extLst>
          </p:cNvPr>
          <p:cNvCxnSpPr>
            <a:cxnSpLocks/>
          </p:cNvCxnSpPr>
          <p:nvPr/>
        </p:nvCxnSpPr>
        <p:spPr>
          <a:xfrm>
            <a:off x="3456367" y="5634806"/>
            <a:ext cx="361025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Obrázek 14">
            <a:extLst>
              <a:ext uri="{FF2B5EF4-FFF2-40B4-BE49-F238E27FC236}">
                <a16:creationId xmlns:a16="http://schemas.microsoft.com/office/drawing/2014/main" id="{6178A944-5DCE-5B2A-E21B-5249F184D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490" y="839574"/>
            <a:ext cx="5298010" cy="2684862"/>
          </a:xfrm>
          <a:prstGeom prst="rect">
            <a:avLst/>
          </a:prstGeom>
        </p:spPr>
      </p:pic>
      <p:sp>
        <p:nvSpPr>
          <p:cNvPr id="10" name="Ovál 9">
            <a:extLst>
              <a:ext uri="{FF2B5EF4-FFF2-40B4-BE49-F238E27FC236}">
                <a16:creationId xmlns:a16="http://schemas.microsoft.com/office/drawing/2014/main" id="{D19F2540-D8E6-7C0E-F38D-89E7125A2871}"/>
              </a:ext>
            </a:extLst>
          </p:cNvPr>
          <p:cNvSpPr/>
          <p:nvPr/>
        </p:nvSpPr>
        <p:spPr>
          <a:xfrm>
            <a:off x="6987513" y="1598468"/>
            <a:ext cx="1182597" cy="974939"/>
          </a:xfrm>
          <a:prstGeom prst="ellipse">
            <a:avLst/>
          </a:prstGeom>
          <a:noFill/>
          <a:ln w="28575">
            <a:solidFill>
              <a:srgbClr val="CF314B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12135E93-4D48-CCA1-ED1F-85337DF0B641}"/>
              </a:ext>
            </a:extLst>
          </p:cNvPr>
          <p:cNvCxnSpPr>
            <a:cxnSpLocks/>
          </p:cNvCxnSpPr>
          <p:nvPr/>
        </p:nvCxnSpPr>
        <p:spPr>
          <a:xfrm flipV="1">
            <a:off x="6139450" y="2429611"/>
            <a:ext cx="597341" cy="541987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03F1B9B0-7E31-0C7B-CBC4-A766E70A51A6}"/>
              </a:ext>
            </a:extLst>
          </p:cNvPr>
          <p:cNvCxnSpPr>
            <a:cxnSpLocks/>
          </p:cNvCxnSpPr>
          <p:nvPr/>
        </p:nvCxnSpPr>
        <p:spPr>
          <a:xfrm flipV="1">
            <a:off x="8672302" y="3194198"/>
            <a:ext cx="288265" cy="192633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D824DE7F-51E6-65EA-DA8A-A28C2E808FDD}"/>
              </a:ext>
            </a:extLst>
          </p:cNvPr>
          <p:cNvCxnSpPr>
            <a:cxnSpLocks/>
          </p:cNvCxnSpPr>
          <p:nvPr/>
        </p:nvCxnSpPr>
        <p:spPr>
          <a:xfrm flipV="1">
            <a:off x="10238222" y="2674180"/>
            <a:ext cx="597341" cy="541987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Obrázek 20">
            <a:extLst>
              <a:ext uri="{FF2B5EF4-FFF2-40B4-BE49-F238E27FC236}">
                <a16:creationId xmlns:a16="http://schemas.microsoft.com/office/drawing/2014/main" id="{AAD58929-D20A-B956-EADA-101B699A8F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596" y="3602797"/>
            <a:ext cx="5883150" cy="3025402"/>
          </a:xfrm>
          <a:prstGeom prst="rect">
            <a:avLst/>
          </a:prstGeom>
        </p:spPr>
      </p:pic>
      <p:sp>
        <p:nvSpPr>
          <p:cNvPr id="22" name="Ovál 21">
            <a:extLst>
              <a:ext uri="{FF2B5EF4-FFF2-40B4-BE49-F238E27FC236}">
                <a16:creationId xmlns:a16="http://schemas.microsoft.com/office/drawing/2014/main" id="{753E3722-327C-454C-5C2D-F9EDC735325A}"/>
              </a:ext>
            </a:extLst>
          </p:cNvPr>
          <p:cNvSpPr/>
          <p:nvPr/>
        </p:nvSpPr>
        <p:spPr>
          <a:xfrm>
            <a:off x="10290463" y="3386831"/>
            <a:ext cx="1182597" cy="974939"/>
          </a:xfrm>
          <a:prstGeom prst="ellipse">
            <a:avLst/>
          </a:prstGeom>
          <a:noFill/>
          <a:ln w="28575">
            <a:solidFill>
              <a:srgbClr val="CF314B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Přímá spojnice se šipkou 22">
            <a:extLst>
              <a:ext uri="{FF2B5EF4-FFF2-40B4-BE49-F238E27FC236}">
                <a16:creationId xmlns:a16="http://schemas.microsoft.com/office/drawing/2014/main" id="{351BE448-7605-3942-06B0-6B7E97FCB27E}"/>
              </a:ext>
            </a:extLst>
          </p:cNvPr>
          <p:cNvCxnSpPr>
            <a:cxnSpLocks/>
          </p:cNvCxnSpPr>
          <p:nvPr/>
        </p:nvCxnSpPr>
        <p:spPr>
          <a:xfrm flipV="1">
            <a:off x="5676978" y="5871299"/>
            <a:ext cx="597341" cy="541987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>
            <a:extLst>
              <a:ext uri="{FF2B5EF4-FFF2-40B4-BE49-F238E27FC236}">
                <a16:creationId xmlns:a16="http://schemas.microsoft.com/office/drawing/2014/main" id="{6B760677-DF62-394E-73A5-9AB29CA2960F}"/>
              </a:ext>
            </a:extLst>
          </p:cNvPr>
          <p:cNvCxnSpPr>
            <a:cxnSpLocks/>
          </p:cNvCxnSpPr>
          <p:nvPr/>
        </p:nvCxnSpPr>
        <p:spPr>
          <a:xfrm flipV="1">
            <a:off x="6400668" y="6352681"/>
            <a:ext cx="336123" cy="275517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>
            <a:extLst>
              <a:ext uri="{FF2B5EF4-FFF2-40B4-BE49-F238E27FC236}">
                <a16:creationId xmlns:a16="http://schemas.microsoft.com/office/drawing/2014/main" id="{B78602A7-B8A4-ADB7-A120-0620D9E0DDD1}"/>
              </a:ext>
            </a:extLst>
          </p:cNvPr>
          <p:cNvCxnSpPr>
            <a:cxnSpLocks/>
          </p:cNvCxnSpPr>
          <p:nvPr/>
        </p:nvCxnSpPr>
        <p:spPr>
          <a:xfrm flipV="1">
            <a:off x="8591855" y="6352680"/>
            <a:ext cx="336123" cy="275517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>
            <a:extLst>
              <a:ext uri="{FF2B5EF4-FFF2-40B4-BE49-F238E27FC236}">
                <a16:creationId xmlns:a16="http://schemas.microsoft.com/office/drawing/2014/main" id="{ECCD9C4C-3103-68BD-8924-9D47D41433F2}"/>
              </a:ext>
            </a:extLst>
          </p:cNvPr>
          <p:cNvCxnSpPr>
            <a:cxnSpLocks/>
          </p:cNvCxnSpPr>
          <p:nvPr/>
        </p:nvCxnSpPr>
        <p:spPr>
          <a:xfrm flipV="1">
            <a:off x="9677081" y="6358135"/>
            <a:ext cx="336123" cy="275517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se šipkou 27">
            <a:extLst>
              <a:ext uri="{FF2B5EF4-FFF2-40B4-BE49-F238E27FC236}">
                <a16:creationId xmlns:a16="http://schemas.microsoft.com/office/drawing/2014/main" id="{087A7DA7-F5ED-9DD0-23FC-267A783E0CFC}"/>
              </a:ext>
            </a:extLst>
          </p:cNvPr>
          <p:cNvCxnSpPr>
            <a:cxnSpLocks/>
          </p:cNvCxnSpPr>
          <p:nvPr/>
        </p:nvCxnSpPr>
        <p:spPr>
          <a:xfrm>
            <a:off x="2193266" y="5879142"/>
            <a:ext cx="361025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ál 28">
            <a:extLst>
              <a:ext uri="{FF2B5EF4-FFF2-40B4-BE49-F238E27FC236}">
                <a16:creationId xmlns:a16="http://schemas.microsoft.com/office/drawing/2014/main" id="{9FF79C6A-E794-E285-F244-E2305A231B1A}"/>
              </a:ext>
            </a:extLst>
          </p:cNvPr>
          <p:cNvSpPr/>
          <p:nvPr/>
        </p:nvSpPr>
        <p:spPr>
          <a:xfrm>
            <a:off x="8413109" y="4500670"/>
            <a:ext cx="547458" cy="408374"/>
          </a:xfrm>
          <a:prstGeom prst="ellipse">
            <a:avLst/>
          </a:prstGeom>
          <a:noFill/>
          <a:ln w="28575">
            <a:solidFill>
              <a:srgbClr val="CF314B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369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95535" y="444714"/>
            <a:ext cx="80648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Část – MS Project - </a:t>
            </a:r>
            <a:r>
              <a:rPr lang="pl-PL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Informace o projektu a kalendář</a:t>
            </a:r>
            <a:endParaRPr lang="cs-CZ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1035616"/>
            <a:ext cx="10621652" cy="4786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alt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Krok - </a:t>
            </a:r>
            <a:r>
              <a:rPr lang="cs-CZ" altLang="cs-CZ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Přiřazení kalendáře pro celý projekt</a:t>
            </a:r>
          </a:p>
          <a:p>
            <a:pPr>
              <a:defRPr/>
            </a:pPr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Než začneme pracovat na zadávání úkolů do projektu musíme si přiřadit námi vytvořený kalendář pro celý projekt</a:t>
            </a:r>
          </a:p>
          <a:p>
            <a:pPr>
              <a:defRPr/>
            </a:pPr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Záložka Projekt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Informace o projektu        rozklikneme vpravo políčko Kalendář a zvolíme námi vytvořený kalendář        OK</a:t>
            </a:r>
          </a:p>
          <a:p>
            <a:pPr>
              <a:defRPr/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  <a:defRPr/>
            </a:pPr>
            <a:endParaRPr kumimoji="0" lang="en-GB" altLang="cs-CZ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" name="Přímá spojnice se šipkou 1">
            <a:extLst>
              <a:ext uri="{FF2B5EF4-FFF2-40B4-BE49-F238E27FC236}">
                <a16:creationId xmlns:a16="http://schemas.microsoft.com/office/drawing/2014/main" id="{62BE022A-0A02-D686-9F37-39A419CAA26E}"/>
              </a:ext>
            </a:extLst>
          </p:cNvPr>
          <p:cNvCxnSpPr>
            <a:cxnSpLocks/>
          </p:cNvCxnSpPr>
          <p:nvPr/>
        </p:nvCxnSpPr>
        <p:spPr>
          <a:xfrm>
            <a:off x="2536536" y="2491754"/>
            <a:ext cx="361025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2A870201-382C-202A-B3FC-318D0046D033}"/>
              </a:ext>
            </a:extLst>
          </p:cNvPr>
          <p:cNvCxnSpPr>
            <a:cxnSpLocks/>
          </p:cNvCxnSpPr>
          <p:nvPr/>
        </p:nvCxnSpPr>
        <p:spPr>
          <a:xfrm>
            <a:off x="3335526" y="2712216"/>
            <a:ext cx="361025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0173F611-DABF-5B0B-0E53-75BAF2DA6402}"/>
              </a:ext>
            </a:extLst>
          </p:cNvPr>
          <p:cNvCxnSpPr>
            <a:cxnSpLocks/>
          </p:cNvCxnSpPr>
          <p:nvPr/>
        </p:nvCxnSpPr>
        <p:spPr>
          <a:xfrm>
            <a:off x="5187999" y="2471126"/>
            <a:ext cx="361025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>
            <a:extLst>
              <a:ext uri="{FF2B5EF4-FFF2-40B4-BE49-F238E27FC236}">
                <a16:creationId xmlns:a16="http://schemas.microsoft.com/office/drawing/2014/main" id="{A4F280E7-3348-24C3-F86F-07AC0C6FF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671" y="2979606"/>
            <a:ext cx="8497036" cy="3773007"/>
          </a:xfrm>
          <a:prstGeom prst="rect">
            <a:avLst/>
          </a:prstGeom>
        </p:spPr>
      </p:pic>
      <p:sp>
        <p:nvSpPr>
          <p:cNvPr id="20" name="Ovál 19">
            <a:extLst>
              <a:ext uri="{FF2B5EF4-FFF2-40B4-BE49-F238E27FC236}">
                <a16:creationId xmlns:a16="http://schemas.microsoft.com/office/drawing/2014/main" id="{484ED72C-4C37-4D96-9F8D-A58227882074}"/>
              </a:ext>
            </a:extLst>
          </p:cNvPr>
          <p:cNvSpPr/>
          <p:nvPr/>
        </p:nvSpPr>
        <p:spPr>
          <a:xfrm>
            <a:off x="7732452" y="4089833"/>
            <a:ext cx="2725444" cy="405290"/>
          </a:xfrm>
          <a:prstGeom prst="ellipse">
            <a:avLst/>
          </a:prstGeom>
          <a:noFill/>
          <a:ln w="28575">
            <a:solidFill>
              <a:srgbClr val="CF314B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ál 20">
            <a:extLst>
              <a:ext uri="{FF2B5EF4-FFF2-40B4-BE49-F238E27FC236}">
                <a16:creationId xmlns:a16="http://schemas.microsoft.com/office/drawing/2014/main" id="{6665BE64-A4D4-C6FD-A345-27A63AAC044B}"/>
              </a:ext>
            </a:extLst>
          </p:cNvPr>
          <p:cNvSpPr/>
          <p:nvPr/>
        </p:nvSpPr>
        <p:spPr>
          <a:xfrm>
            <a:off x="2660302" y="2968375"/>
            <a:ext cx="725108" cy="304798"/>
          </a:xfrm>
          <a:prstGeom prst="ellipse">
            <a:avLst/>
          </a:prstGeom>
          <a:noFill/>
          <a:ln w="28575">
            <a:solidFill>
              <a:srgbClr val="CF314B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92E55E5D-35F0-1DC2-E23E-C295257D447B}"/>
              </a:ext>
            </a:extLst>
          </p:cNvPr>
          <p:cNvCxnSpPr>
            <a:cxnSpLocks/>
          </p:cNvCxnSpPr>
          <p:nvPr/>
        </p:nvCxnSpPr>
        <p:spPr>
          <a:xfrm flipV="1">
            <a:off x="1838000" y="3723857"/>
            <a:ext cx="597341" cy="541987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>
            <a:extLst>
              <a:ext uri="{FF2B5EF4-FFF2-40B4-BE49-F238E27FC236}">
                <a16:creationId xmlns:a16="http://schemas.microsoft.com/office/drawing/2014/main" id="{00492019-53F3-E89A-7A9F-2EA81AFBBAA5}"/>
              </a:ext>
            </a:extLst>
          </p:cNvPr>
          <p:cNvCxnSpPr>
            <a:cxnSpLocks/>
          </p:cNvCxnSpPr>
          <p:nvPr/>
        </p:nvCxnSpPr>
        <p:spPr>
          <a:xfrm>
            <a:off x="9341787" y="6045694"/>
            <a:ext cx="0" cy="272003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6369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5" y="984609"/>
            <a:ext cx="10621652" cy="4786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alt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Krok - Vypsání všech úkolů, které budou ve Vašem projektu probíhat</a:t>
            </a:r>
          </a:p>
          <a:p>
            <a:pPr>
              <a:defRPr/>
            </a:pPr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Úkoly se zadávají do sloupečku Název úkolu </a:t>
            </a:r>
          </a:p>
          <a:p>
            <a:pPr>
              <a:defRPr/>
            </a:pPr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Nastavit dobu trvání úkolů ve sloupečku      Doba trvání (d=den, t=týden, h=hodina atd.)</a:t>
            </a:r>
          </a:p>
          <a:p>
            <a:pPr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Všimněte si, že v kolonce Režim úkolu musíte mít automaticky naplánované, ikonka tak jak je zde na obrázku.</a:t>
            </a:r>
          </a:p>
          <a:p>
            <a:pPr>
              <a:defRPr/>
            </a:pPr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Pokud máte tedy automaticky </a:t>
            </a:r>
            <a:r>
              <a:rPr lang="cs-CZ" altLang="cs-CZ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naplánové</a:t>
            </a:r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správně nastaven kalendář, bude se vám samo vypočítávat zahájení i dokončení jednotlivých úkolů.</a:t>
            </a:r>
          </a:p>
          <a:p>
            <a:pPr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cs-CZ" altLang="cs-CZ" sz="2400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  <a:defRPr/>
            </a:pPr>
            <a:endParaRPr kumimoji="0" lang="en-GB" altLang="cs-CZ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95535" y="444714"/>
            <a:ext cx="80648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Část – MS Project – Vkládání úkolů do projektu</a:t>
            </a:r>
          </a:p>
        </p:txBody>
      </p: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0173F611-DABF-5B0B-0E53-75BAF2DA6402}"/>
              </a:ext>
            </a:extLst>
          </p:cNvPr>
          <p:cNvCxnSpPr>
            <a:cxnSpLocks/>
          </p:cNvCxnSpPr>
          <p:nvPr/>
        </p:nvCxnSpPr>
        <p:spPr>
          <a:xfrm>
            <a:off x="5694027" y="2116017"/>
            <a:ext cx="361025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ázek 12">
            <a:extLst>
              <a:ext uri="{FF2B5EF4-FFF2-40B4-BE49-F238E27FC236}">
                <a16:creationId xmlns:a16="http://schemas.microsoft.com/office/drawing/2014/main" id="{41E916D0-CC27-178C-D09D-FEC1A67F8B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67" y="2828817"/>
            <a:ext cx="11796465" cy="2111898"/>
          </a:xfrm>
          <a:prstGeom prst="rect">
            <a:avLst/>
          </a:prstGeom>
        </p:spPr>
      </p:pic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92E55E5D-35F0-1DC2-E23E-C295257D447B}"/>
              </a:ext>
            </a:extLst>
          </p:cNvPr>
          <p:cNvCxnSpPr>
            <a:cxnSpLocks/>
          </p:cNvCxnSpPr>
          <p:nvPr/>
        </p:nvCxnSpPr>
        <p:spPr>
          <a:xfrm>
            <a:off x="1833857" y="3129418"/>
            <a:ext cx="0" cy="342576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>
            <a:extLst>
              <a:ext uri="{FF2B5EF4-FFF2-40B4-BE49-F238E27FC236}">
                <a16:creationId xmlns:a16="http://schemas.microsoft.com/office/drawing/2014/main" id="{00492019-53F3-E89A-7A9F-2EA81AFBBAA5}"/>
              </a:ext>
            </a:extLst>
          </p:cNvPr>
          <p:cNvCxnSpPr>
            <a:cxnSpLocks/>
          </p:cNvCxnSpPr>
          <p:nvPr/>
        </p:nvCxnSpPr>
        <p:spPr>
          <a:xfrm>
            <a:off x="2879806" y="3086424"/>
            <a:ext cx="0" cy="342576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774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5" y="984609"/>
            <a:ext cx="10621652" cy="4786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alt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Krok - Propojení všech úkolů</a:t>
            </a:r>
          </a:p>
          <a:p>
            <a:pPr>
              <a:defRPr/>
            </a:pPr>
            <a:r>
              <a:rPr lang="pl-PL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možnosti jak propojit úkoly</a:t>
            </a:r>
          </a:p>
          <a:p>
            <a:pPr marL="457200" indent="-457200">
              <a:buAutoNum type="arabicPeriod"/>
              <a:defRPr/>
            </a:pPr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Označit dva úkoly a v záložce Úkol      kliknout na ikonku „řetěz“</a:t>
            </a:r>
          </a:p>
          <a:p>
            <a:pPr marL="457200" indent="-457200">
              <a:buAutoNum type="arabicPeriod"/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Všimněte si, že ve sloupci předchůdci se objevil 1 úkol jako předchůdce úkolu druhého. Dále v </a:t>
            </a:r>
            <a:r>
              <a:rPr lang="cs-CZ" altLang="cs-CZ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ganttově</a:t>
            </a:r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diagramu došlo k propojení dvou úkolů.</a:t>
            </a:r>
          </a:p>
          <a:p>
            <a:pPr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cs-CZ" altLang="cs-CZ" sz="2400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  <a:defRPr/>
            </a:pPr>
            <a:endParaRPr kumimoji="0" lang="en-GB" altLang="cs-CZ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95535" y="444714"/>
            <a:ext cx="80648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Část – MS Project – Propojování úkolů v projektu</a:t>
            </a:r>
          </a:p>
        </p:txBody>
      </p: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0173F611-DABF-5B0B-0E53-75BAF2DA6402}"/>
              </a:ext>
            </a:extLst>
          </p:cNvPr>
          <p:cNvCxnSpPr>
            <a:cxnSpLocks/>
          </p:cNvCxnSpPr>
          <p:nvPr/>
        </p:nvCxnSpPr>
        <p:spPr>
          <a:xfrm>
            <a:off x="5196878" y="2107139"/>
            <a:ext cx="361025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rázek 2">
            <a:extLst>
              <a:ext uri="{FF2B5EF4-FFF2-40B4-BE49-F238E27FC236}">
                <a16:creationId xmlns:a16="http://schemas.microsoft.com/office/drawing/2014/main" id="{A7E679C5-1B7D-62C6-8AE3-130779E271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191" y="2711031"/>
            <a:ext cx="10104996" cy="3261643"/>
          </a:xfrm>
          <a:prstGeom prst="rect">
            <a:avLst/>
          </a:prstGeom>
        </p:spPr>
      </p:pic>
      <p:cxnSp>
        <p:nvCxnSpPr>
          <p:cNvPr id="24" name="Přímá spojnice se šipkou 23">
            <a:extLst>
              <a:ext uri="{FF2B5EF4-FFF2-40B4-BE49-F238E27FC236}">
                <a16:creationId xmlns:a16="http://schemas.microsoft.com/office/drawing/2014/main" id="{00492019-53F3-E89A-7A9F-2EA81AFBBAA5}"/>
              </a:ext>
            </a:extLst>
          </p:cNvPr>
          <p:cNvCxnSpPr>
            <a:cxnSpLocks/>
          </p:cNvCxnSpPr>
          <p:nvPr/>
        </p:nvCxnSpPr>
        <p:spPr>
          <a:xfrm>
            <a:off x="3261546" y="4469946"/>
            <a:ext cx="0" cy="342576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92E55E5D-35F0-1DC2-E23E-C295257D447B}"/>
              </a:ext>
            </a:extLst>
          </p:cNvPr>
          <p:cNvCxnSpPr>
            <a:cxnSpLocks/>
          </p:cNvCxnSpPr>
          <p:nvPr/>
        </p:nvCxnSpPr>
        <p:spPr>
          <a:xfrm>
            <a:off x="1796731" y="2368455"/>
            <a:ext cx="0" cy="342576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ál 5">
            <a:extLst>
              <a:ext uri="{FF2B5EF4-FFF2-40B4-BE49-F238E27FC236}">
                <a16:creationId xmlns:a16="http://schemas.microsoft.com/office/drawing/2014/main" id="{7A48FCB3-4603-DC3D-0150-4B9B0116B942}"/>
              </a:ext>
            </a:extLst>
          </p:cNvPr>
          <p:cNvSpPr/>
          <p:nvPr/>
        </p:nvSpPr>
        <p:spPr>
          <a:xfrm>
            <a:off x="5557903" y="3377993"/>
            <a:ext cx="538097" cy="279607"/>
          </a:xfrm>
          <a:prstGeom prst="ellipse">
            <a:avLst/>
          </a:prstGeom>
          <a:noFill/>
          <a:ln w="57150">
            <a:solidFill>
              <a:srgbClr val="CF314B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21BCAB0C-95A4-77BA-3746-019E96467059}"/>
              </a:ext>
            </a:extLst>
          </p:cNvPr>
          <p:cNvCxnSpPr>
            <a:cxnSpLocks/>
          </p:cNvCxnSpPr>
          <p:nvPr/>
        </p:nvCxnSpPr>
        <p:spPr>
          <a:xfrm flipH="1">
            <a:off x="6096000" y="2248174"/>
            <a:ext cx="2129643" cy="1180826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3E335B8C-0026-9871-D8BB-A25357D7D53E}"/>
              </a:ext>
            </a:extLst>
          </p:cNvPr>
          <p:cNvCxnSpPr>
            <a:cxnSpLocks/>
          </p:cNvCxnSpPr>
          <p:nvPr/>
        </p:nvCxnSpPr>
        <p:spPr>
          <a:xfrm flipV="1">
            <a:off x="8833282" y="5184559"/>
            <a:ext cx="1686757" cy="1298108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BE379345-20B5-8082-25BA-33039B5671A0}"/>
              </a:ext>
            </a:extLst>
          </p:cNvPr>
          <p:cNvCxnSpPr>
            <a:cxnSpLocks/>
          </p:cNvCxnSpPr>
          <p:nvPr/>
        </p:nvCxnSpPr>
        <p:spPr>
          <a:xfrm flipH="1" flipV="1">
            <a:off x="6471821" y="5377320"/>
            <a:ext cx="416376" cy="850351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331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5" y="984609"/>
            <a:ext cx="10621652" cy="4786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alt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Krok - Propojení všech úkolů</a:t>
            </a:r>
          </a:p>
          <a:p>
            <a:pPr>
              <a:defRPr/>
            </a:pPr>
            <a:r>
              <a:rPr lang="pl-PL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možnosti jak propojit úkoly</a:t>
            </a:r>
          </a:p>
          <a:p>
            <a:pPr marL="0" indent="0">
              <a:buNone/>
              <a:defRPr/>
            </a:pPr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Zapsat předchůdce úkolu do sloupečku předchůdci (číslo předchůdce je úplně nalevo (je to něco jako ID)</a:t>
            </a:r>
          </a:p>
          <a:p>
            <a:pPr marL="457200" indent="-457200">
              <a:buAutoNum type="arabicPeriod"/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cs-CZ" altLang="cs-CZ" sz="2400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  <a:defRPr/>
            </a:pPr>
            <a:endParaRPr kumimoji="0" lang="en-GB" altLang="cs-CZ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95535" y="444714"/>
            <a:ext cx="80648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Část – MS Project – Propojování úkolů v projektu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04F1923-78B6-4281-3CE9-B70F74FA0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519" y="3429000"/>
            <a:ext cx="9922100" cy="1379340"/>
          </a:xfrm>
          <a:prstGeom prst="rect">
            <a:avLst/>
          </a:prstGeom>
        </p:spPr>
      </p:pic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92E55E5D-35F0-1DC2-E23E-C295257D447B}"/>
              </a:ext>
            </a:extLst>
          </p:cNvPr>
          <p:cNvCxnSpPr>
            <a:cxnSpLocks/>
          </p:cNvCxnSpPr>
          <p:nvPr/>
        </p:nvCxnSpPr>
        <p:spPr>
          <a:xfrm>
            <a:off x="1274424" y="3429000"/>
            <a:ext cx="0" cy="342576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BE379345-20B5-8082-25BA-33039B5671A0}"/>
              </a:ext>
            </a:extLst>
          </p:cNvPr>
          <p:cNvCxnSpPr>
            <a:cxnSpLocks/>
          </p:cNvCxnSpPr>
          <p:nvPr/>
        </p:nvCxnSpPr>
        <p:spPr>
          <a:xfrm flipH="1" flipV="1">
            <a:off x="6596108" y="4118670"/>
            <a:ext cx="523783" cy="286633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1920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5" y="984609"/>
            <a:ext cx="10621652" cy="4786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alt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Krok - Propojení všech úkolů</a:t>
            </a:r>
          </a:p>
          <a:p>
            <a:pPr>
              <a:defRPr/>
            </a:pPr>
            <a:r>
              <a:rPr lang="pl-PL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možnosti jak propojit úkoly</a:t>
            </a:r>
          </a:p>
          <a:p>
            <a:pPr marL="0" indent="0">
              <a:buNone/>
              <a:defRPr/>
            </a:pPr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2x klik na kterýkoliv úkol      objeví se tabulka       klik na záložka Předchůdci </a:t>
            </a:r>
          </a:p>
          <a:p>
            <a:pPr marL="0" indent="0">
              <a:buNone/>
              <a:defRPr/>
            </a:pPr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Klik do políčka pod Název úkolu       objeví se Vám výběr z úkolů        kliknout na ten, který požadujete          OK</a:t>
            </a:r>
          </a:p>
          <a:p>
            <a:pPr marL="457200" indent="-457200">
              <a:buAutoNum type="arabicPeriod"/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cs-CZ" altLang="cs-CZ" sz="2400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  <a:defRPr/>
            </a:pPr>
            <a:endParaRPr kumimoji="0" lang="en-GB" altLang="cs-CZ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95535" y="444714"/>
            <a:ext cx="80648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Část – MS Project – Propojování úkolů v projektu</a:t>
            </a:r>
          </a:p>
        </p:txBody>
      </p:sp>
      <p:cxnSp>
        <p:nvCxnSpPr>
          <p:cNvPr id="2" name="Přímá spojnice se šipkou 1">
            <a:extLst>
              <a:ext uri="{FF2B5EF4-FFF2-40B4-BE49-F238E27FC236}">
                <a16:creationId xmlns:a16="http://schemas.microsoft.com/office/drawing/2014/main" id="{842E48AE-513A-24E2-F23F-1D3FA5EBACD0}"/>
              </a:ext>
            </a:extLst>
          </p:cNvPr>
          <p:cNvCxnSpPr>
            <a:cxnSpLocks/>
          </p:cNvCxnSpPr>
          <p:nvPr/>
        </p:nvCxnSpPr>
        <p:spPr>
          <a:xfrm>
            <a:off x="3980637" y="2107139"/>
            <a:ext cx="361025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26A07D69-76E4-59C4-5BFD-DDA11C0F7629}"/>
              </a:ext>
            </a:extLst>
          </p:cNvPr>
          <p:cNvCxnSpPr>
            <a:cxnSpLocks/>
          </p:cNvCxnSpPr>
          <p:nvPr/>
        </p:nvCxnSpPr>
        <p:spPr>
          <a:xfrm>
            <a:off x="6596108" y="2107139"/>
            <a:ext cx="361025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3B3EE83D-8ACC-A6D0-B0E3-8559690D9FEB}"/>
              </a:ext>
            </a:extLst>
          </p:cNvPr>
          <p:cNvCxnSpPr>
            <a:cxnSpLocks/>
          </p:cNvCxnSpPr>
          <p:nvPr/>
        </p:nvCxnSpPr>
        <p:spPr>
          <a:xfrm>
            <a:off x="10386876" y="2107139"/>
            <a:ext cx="346227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5BA2C275-6FC6-DD67-E792-5F5930E81C3E}"/>
              </a:ext>
            </a:extLst>
          </p:cNvPr>
          <p:cNvCxnSpPr>
            <a:cxnSpLocks/>
          </p:cNvCxnSpPr>
          <p:nvPr/>
        </p:nvCxnSpPr>
        <p:spPr>
          <a:xfrm>
            <a:off x="4607511" y="2561380"/>
            <a:ext cx="361025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ázek 12">
            <a:extLst>
              <a:ext uri="{FF2B5EF4-FFF2-40B4-BE49-F238E27FC236}">
                <a16:creationId xmlns:a16="http://schemas.microsoft.com/office/drawing/2014/main" id="{9B7F3AC1-70C2-FCBC-4E7D-0E949C0CEB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406" y="3112382"/>
            <a:ext cx="9800948" cy="4113151"/>
          </a:xfrm>
          <a:prstGeom prst="rect">
            <a:avLst/>
          </a:prstGeom>
        </p:spPr>
      </p:pic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92E55E5D-35F0-1DC2-E23E-C295257D447B}"/>
              </a:ext>
            </a:extLst>
          </p:cNvPr>
          <p:cNvCxnSpPr>
            <a:cxnSpLocks/>
          </p:cNvCxnSpPr>
          <p:nvPr/>
        </p:nvCxnSpPr>
        <p:spPr>
          <a:xfrm flipV="1">
            <a:off x="2519772" y="5373926"/>
            <a:ext cx="573088" cy="397451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ál 15">
            <a:extLst>
              <a:ext uri="{FF2B5EF4-FFF2-40B4-BE49-F238E27FC236}">
                <a16:creationId xmlns:a16="http://schemas.microsoft.com/office/drawing/2014/main" id="{51A080A1-9694-B73C-066F-07B58D6E02FE}"/>
              </a:ext>
            </a:extLst>
          </p:cNvPr>
          <p:cNvSpPr/>
          <p:nvPr/>
        </p:nvSpPr>
        <p:spPr>
          <a:xfrm>
            <a:off x="5744334" y="4097085"/>
            <a:ext cx="538097" cy="279607"/>
          </a:xfrm>
          <a:prstGeom prst="ellipse">
            <a:avLst/>
          </a:prstGeom>
          <a:noFill/>
          <a:ln w="57150">
            <a:solidFill>
              <a:srgbClr val="CF314B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BE379345-20B5-8082-25BA-33039B5671A0}"/>
              </a:ext>
            </a:extLst>
          </p:cNvPr>
          <p:cNvCxnSpPr>
            <a:cxnSpLocks/>
          </p:cNvCxnSpPr>
          <p:nvPr/>
        </p:nvCxnSpPr>
        <p:spPr>
          <a:xfrm flipH="1" flipV="1">
            <a:off x="7182034" y="4889303"/>
            <a:ext cx="523783" cy="286633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71C27676-E069-85E0-86C2-D39B990970C9}"/>
              </a:ext>
            </a:extLst>
          </p:cNvPr>
          <p:cNvCxnSpPr>
            <a:cxnSpLocks/>
          </p:cNvCxnSpPr>
          <p:nvPr/>
        </p:nvCxnSpPr>
        <p:spPr>
          <a:xfrm flipH="1" flipV="1">
            <a:off x="6531240" y="5341437"/>
            <a:ext cx="523783" cy="286633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19526F02-D79B-38AC-AC80-0D50C4D46EDC}"/>
              </a:ext>
            </a:extLst>
          </p:cNvPr>
          <p:cNvCxnSpPr>
            <a:cxnSpLocks/>
          </p:cNvCxnSpPr>
          <p:nvPr/>
        </p:nvCxnSpPr>
        <p:spPr>
          <a:xfrm flipH="1">
            <a:off x="9607117" y="6418676"/>
            <a:ext cx="291484" cy="321487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>
            <a:extLst>
              <a:ext uri="{FF2B5EF4-FFF2-40B4-BE49-F238E27FC236}">
                <a16:creationId xmlns:a16="http://schemas.microsoft.com/office/drawing/2014/main" id="{947A2132-4FD1-D760-7467-66E131F54C4E}"/>
              </a:ext>
            </a:extLst>
          </p:cNvPr>
          <p:cNvCxnSpPr>
            <a:cxnSpLocks/>
          </p:cNvCxnSpPr>
          <p:nvPr/>
        </p:nvCxnSpPr>
        <p:spPr>
          <a:xfrm>
            <a:off x="3268463" y="2864700"/>
            <a:ext cx="361025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>
            <a:extLst>
              <a:ext uri="{FF2B5EF4-FFF2-40B4-BE49-F238E27FC236}">
                <a16:creationId xmlns:a16="http://schemas.microsoft.com/office/drawing/2014/main" id="{69C830DD-B56C-18F0-6539-B5629CA46D39}"/>
              </a:ext>
            </a:extLst>
          </p:cNvPr>
          <p:cNvCxnSpPr>
            <a:cxnSpLocks/>
          </p:cNvCxnSpPr>
          <p:nvPr/>
        </p:nvCxnSpPr>
        <p:spPr>
          <a:xfrm>
            <a:off x="8701597" y="2561380"/>
            <a:ext cx="361025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17872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5" y="984609"/>
            <a:ext cx="10621652" cy="4786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alt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Krok – Nastavení vazeb mezi jednotlivými úkoly</a:t>
            </a:r>
          </a:p>
          <a:p>
            <a:pPr>
              <a:defRPr/>
            </a:pPr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Tento krok můžete udělat jedině pokud máte úkoly propojené mezi sebou</a:t>
            </a:r>
          </a:p>
          <a:p>
            <a:pPr>
              <a:defRPr/>
            </a:pPr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2x Kliknout na šipku mezi úkoly       zobrazí se Vám podokno Závislost mezi úkoly</a:t>
            </a:r>
          </a:p>
          <a:p>
            <a:pPr marL="0" indent="0">
              <a:buNone/>
              <a:defRPr/>
            </a:pPr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zvolíte </a:t>
            </a:r>
            <a:r>
              <a:rPr lang="cs-CZ" alt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 vazby</a:t>
            </a:r>
          </a:p>
          <a:p>
            <a:pPr marL="0" indent="0">
              <a:buNone/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cs-CZ" alt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Máme 4 typy vazeb:</a:t>
            </a:r>
          </a:p>
          <a:p>
            <a:pPr marL="0" indent="0">
              <a:buNone/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cs-CZ" altLang="cs-CZ" sz="2400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  <a:defRPr/>
            </a:pPr>
            <a:endParaRPr kumimoji="0" lang="en-GB" altLang="cs-CZ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95535" y="444714"/>
            <a:ext cx="80648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Část – MS Project – Typy vazeb úkolů</a:t>
            </a:r>
          </a:p>
        </p:txBody>
      </p:sp>
      <p:cxnSp>
        <p:nvCxnSpPr>
          <p:cNvPr id="2" name="Přímá spojnice se šipkou 1">
            <a:extLst>
              <a:ext uri="{FF2B5EF4-FFF2-40B4-BE49-F238E27FC236}">
                <a16:creationId xmlns:a16="http://schemas.microsoft.com/office/drawing/2014/main" id="{842E48AE-513A-24E2-F23F-1D3FA5EBACD0}"/>
              </a:ext>
            </a:extLst>
          </p:cNvPr>
          <p:cNvCxnSpPr>
            <a:cxnSpLocks/>
          </p:cNvCxnSpPr>
          <p:nvPr/>
        </p:nvCxnSpPr>
        <p:spPr>
          <a:xfrm>
            <a:off x="4788024" y="2107139"/>
            <a:ext cx="361025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26A07D69-76E4-59C4-5BFD-DDA11C0F7629}"/>
              </a:ext>
            </a:extLst>
          </p:cNvPr>
          <p:cNvCxnSpPr>
            <a:cxnSpLocks/>
          </p:cNvCxnSpPr>
          <p:nvPr/>
        </p:nvCxnSpPr>
        <p:spPr>
          <a:xfrm>
            <a:off x="683037" y="2551024"/>
            <a:ext cx="361025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ál 15">
            <a:extLst>
              <a:ext uri="{FF2B5EF4-FFF2-40B4-BE49-F238E27FC236}">
                <a16:creationId xmlns:a16="http://schemas.microsoft.com/office/drawing/2014/main" id="{51A080A1-9694-B73C-066F-07B58D6E02FE}"/>
              </a:ext>
            </a:extLst>
          </p:cNvPr>
          <p:cNvSpPr/>
          <p:nvPr/>
        </p:nvSpPr>
        <p:spPr>
          <a:xfrm>
            <a:off x="8066337" y="705002"/>
            <a:ext cx="538097" cy="279607"/>
          </a:xfrm>
          <a:prstGeom prst="ellipse">
            <a:avLst/>
          </a:prstGeom>
          <a:noFill/>
          <a:ln w="57150">
            <a:solidFill>
              <a:srgbClr val="CF314B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110F916-3A3A-99C0-C8A7-0BEA501027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6515" y="2353907"/>
            <a:ext cx="7600798" cy="1708985"/>
          </a:xfrm>
          <a:prstGeom prst="rect">
            <a:avLst/>
          </a:prstGeom>
        </p:spPr>
      </p:pic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3B3EE83D-8ACC-A6D0-B0E3-8559690D9FEB}"/>
              </a:ext>
            </a:extLst>
          </p:cNvPr>
          <p:cNvCxnSpPr>
            <a:cxnSpLocks/>
          </p:cNvCxnSpPr>
          <p:nvPr/>
        </p:nvCxnSpPr>
        <p:spPr>
          <a:xfrm>
            <a:off x="7143800" y="3416635"/>
            <a:ext cx="346227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BE379345-20B5-8082-25BA-33039B5671A0}"/>
              </a:ext>
            </a:extLst>
          </p:cNvPr>
          <p:cNvCxnSpPr>
            <a:cxnSpLocks/>
          </p:cNvCxnSpPr>
          <p:nvPr/>
        </p:nvCxnSpPr>
        <p:spPr>
          <a:xfrm>
            <a:off x="4427977" y="2269987"/>
            <a:ext cx="6163083" cy="597500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ázek 11">
            <a:extLst>
              <a:ext uri="{FF2B5EF4-FFF2-40B4-BE49-F238E27FC236}">
                <a16:creationId xmlns:a16="http://schemas.microsoft.com/office/drawing/2014/main" id="{04A97E59-AD57-9F3F-566E-C8B4E26D6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3111" y="4022444"/>
            <a:ext cx="6578012" cy="2742332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B1BDE516-F894-CFEB-D7AC-1A90943BB679}"/>
              </a:ext>
            </a:extLst>
          </p:cNvPr>
          <p:cNvSpPr txBox="1"/>
          <p:nvPr/>
        </p:nvSpPr>
        <p:spPr>
          <a:xfrm>
            <a:off x="532660" y="4674785"/>
            <a:ext cx="2983855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Úkol 2 začne po dokončení úkolu 1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11B0CDAC-BA21-46F2-1428-5D3B6547F312}"/>
              </a:ext>
            </a:extLst>
          </p:cNvPr>
          <p:cNvSpPr txBox="1"/>
          <p:nvPr/>
        </p:nvSpPr>
        <p:spPr>
          <a:xfrm>
            <a:off x="295409" y="5511528"/>
            <a:ext cx="2983855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Úkol 1 a úkol 2 skončí ve stejnou dobu, nemusí mít stejný čas zahájení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320FCBA8-7288-418D-BAF2-37F0072CDEC5}"/>
              </a:ext>
            </a:extLst>
          </p:cNvPr>
          <p:cNvSpPr txBox="1"/>
          <p:nvPr/>
        </p:nvSpPr>
        <p:spPr>
          <a:xfrm>
            <a:off x="9388777" y="4536024"/>
            <a:ext cx="2475243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Úkol 1 a úkol 2 začínají ve stejnou dobu, nemusí mít stejný čas dokončení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A645E5B1-AF4F-C249-B6E9-B25BDCAD4016}"/>
              </a:ext>
            </a:extLst>
          </p:cNvPr>
          <p:cNvSpPr txBox="1"/>
          <p:nvPr/>
        </p:nvSpPr>
        <p:spPr>
          <a:xfrm>
            <a:off x="9779566" y="5760576"/>
            <a:ext cx="201690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Úkol 1 začne po dokončení úkolu 2 </a:t>
            </a:r>
          </a:p>
        </p:txBody>
      </p:sp>
      <p:cxnSp>
        <p:nvCxnSpPr>
          <p:cNvPr id="25" name="Přímá spojnice se šipkou 24">
            <a:extLst>
              <a:ext uri="{FF2B5EF4-FFF2-40B4-BE49-F238E27FC236}">
                <a16:creationId xmlns:a16="http://schemas.microsoft.com/office/drawing/2014/main" id="{50C2168D-929D-18C1-0C4C-70B195A5AD97}"/>
              </a:ext>
            </a:extLst>
          </p:cNvPr>
          <p:cNvCxnSpPr>
            <a:cxnSpLocks/>
          </p:cNvCxnSpPr>
          <p:nvPr/>
        </p:nvCxnSpPr>
        <p:spPr>
          <a:xfrm flipV="1">
            <a:off x="3573263" y="4536024"/>
            <a:ext cx="395055" cy="36906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>
            <a:extLst>
              <a:ext uri="{FF2B5EF4-FFF2-40B4-BE49-F238E27FC236}">
                <a16:creationId xmlns:a16="http://schemas.microsoft.com/office/drawing/2014/main" id="{3B1EADAE-48CE-42D3-DAC4-415CD24CAD5A}"/>
              </a:ext>
            </a:extLst>
          </p:cNvPr>
          <p:cNvCxnSpPr>
            <a:cxnSpLocks/>
          </p:cNvCxnSpPr>
          <p:nvPr/>
        </p:nvCxnSpPr>
        <p:spPr>
          <a:xfrm>
            <a:off x="3369051" y="5760576"/>
            <a:ext cx="401739" cy="51401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>
            <a:extLst>
              <a:ext uri="{FF2B5EF4-FFF2-40B4-BE49-F238E27FC236}">
                <a16:creationId xmlns:a16="http://schemas.microsoft.com/office/drawing/2014/main" id="{956F620B-AEAC-7675-CC89-1C6D0E2E22C8}"/>
              </a:ext>
            </a:extLst>
          </p:cNvPr>
          <p:cNvCxnSpPr>
            <a:cxnSpLocks/>
          </p:cNvCxnSpPr>
          <p:nvPr/>
        </p:nvCxnSpPr>
        <p:spPr>
          <a:xfrm flipH="1" flipV="1">
            <a:off x="9481351" y="4342499"/>
            <a:ext cx="663545" cy="201013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se šipkou 30">
            <a:extLst>
              <a:ext uri="{FF2B5EF4-FFF2-40B4-BE49-F238E27FC236}">
                <a16:creationId xmlns:a16="http://schemas.microsoft.com/office/drawing/2014/main" id="{0452EB03-0AA2-D2D0-DC60-394C192418F1}"/>
              </a:ext>
            </a:extLst>
          </p:cNvPr>
          <p:cNvCxnSpPr>
            <a:cxnSpLocks/>
          </p:cNvCxnSpPr>
          <p:nvPr/>
        </p:nvCxnSpPr>
        <p:spPr>
          <a:xfrm flipH="1" flipV="1">
            <a:off x="9899353" y="5685116"/>
            <a:ext cx="691707" cy="46313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se šipkou 32">
            <a:extLst>
              <a:ext uri="{FF2B5EF4-FFF2-40B4-BE49-F238E27FC236}">
                <a16:creationId xmlns:a16="http://schemas.microsoft.com/office/drawing/2014/main" id="{DC6883D7-7144-E83E-E995-58718396AA57}"/>
              </a:ext>
            </a:extLst>
          </p:cNvPr>
          <p:cNvCxnSpPr>
            <a:cxnSpLocks/>
          </p:cNvCxnSpPr>
          <p:nvPr/>
        </p:nvCxnSpPr>
        <p:spPr>
          <a:xfrm flipH="1">
            <a:off x="2254928" y="2769750"/>
            <a:ext cx="414754" cy="1498582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7006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5" y="984609"/>
            <a:ext cx="10621652" cy="4786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alt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Krok – Odsazení úkolů</a:t>
            </a:r>
          </a:p>
          <a:p>
            <a:pPr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Pokud chceme odlišit název a jednotlivé fáze úkolů       Označit do bloku      záložka Úkol kliknout na Zvětšit odsazení úkolu</a:t>
            </a:r>
          </a:p>
          <a:p>
            <a:pPr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Všimněte si, že jsem si vložila jeden úkol nad již vloženými - 1. fáze (postup jako vkládání řádků v excelu, vyberte vložit úkol)</a:t>
            </a:r>
          </a:p>
          <a:p>
            <a:pPr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Pak jsem označila do bloku položky ve sloupci Název úkolu a klikla záložka Úkol a ikonku Zvětšit odsazení úkolu</a:t>
            </a:r>
          </a:p>
          <a:p>
            <a:pPr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Všimněte si, jak se automaticky nastavila doba trvání 1.fáze na 7 dní a označilo se to i v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Ganttově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diagramu.</a:t>
            </a:r>
          </a:p>
          <a:p>
            <a:pPr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cs-CZ" altLang="cs-CZ" sz="2400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  <a:defRPr/>
            </a:pPr>
            <a:endParaRPr kumimoji="0" lang="en-GB" altLang="cs-CZ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95535" y="444714"/>
            <a:ext cx="80648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Část – MS Project – Odsazení úkolů a číslování</a:t>
            </a:r>
          </a:p>
        </p:txBody>
      </p:sp>
      <p:cxnSp>
        <p:nvCxnSpPr>
          <p:cNvPr id="2" name="Přímá spojnice se šipkou 1">
            <a:extLst>
              <a:ext uri="{FF2B5EF4-FFF2-40B4-BE49-F238E27FC236}">
                <a16:creationId xmlns:a16="http://schemas.microsoft.com/office/drawing/2014/main" id="{C83E8BBF-D785-BCB2-D797-3935AAD1F9E0}"/>
              </a:ext>
            </a:extLst>
          </p:cNvPr>
          <p:cNvCxnSpPr>
            <a:cxnSpLocks/>
          </p:cNvCxnSpPr>
          <p:nvPr/>
        </p:nvCxnSpPr>
        <p:spPr>
          <a:xfrm>
            <a:off x="6013624" y="1639754"/>
            <a:ext cx="361025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8B55AC1F-E166-0D67-7A23-F2F913A87DDB}"/>
              </a:ext>
            </a:extLst>
          </p:cNvPr>
          <p:cNvCxnSpPr>
            <a:cxnSpLocks/>
          </p:cNvCxnSpPr>
          <p:nvPr/>
        </p:nvCxnSpPr>
        <p:spPr>
          <a:xfrm>
            <a:off x="8170896" y="1639754"/>
            <a:ext cx="361025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>
            <a:extLst>
              <a:ext uri="{FF2B5EF4-FFF2-40B4-BE49-F238E27FC236}">
                <a16:creationId xmlns:a16="http://schemas.microsoft.com/office/drawing/2014/main" id="{85E2D5C7-9E71-9802-1D37-3B948C421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734" y="1996954"/>
            <a:ext cx="9250531" cy="2930150"/>
          </a:xfrm>
          <a:prstGeom prst="rect">
            <a:avLst/>
          </a:prstGeom>
        </p:spPr>
      </p:pic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484655FF-AD34-7760-EEE2-2102978F32CA}"/>
              </a:ext>
            </a:extLst>
          </p:cNvPr>
          <p:cNvCxnSpPr>
            <a:cxnSpLocks/>
          </p:cNvCxnSpPr>
          <p:nvPr/>
        </p:nvCxnSpPr>
        <p:spPr>
          <a:xfrm>
            <a:off x="3311371" y="1882066"/>
            <a:ext cx="2032986" cy="723736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BE379345-20B5-8082-25BA-33039B5671A0}"/>
              </a:ext>
            </a:extLst>
          </p:cNvPr>
          <p:cNvCxnSpPr>
            <a:cxnSpLocks/>
          </p:cNvCxnSpPr>
          <p:nvPr/>
        </p:nvCxnSpPr>
        <p:spPr>
          <a:xfrm flipV="1">
            <a:off x="10345443" y="3779800"/>
            <a:ext cx="0" cy="2487835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7501B591-36B3-05F4-F824-50BF46F014AD}"/>
              </a:ext>
            </a:extLst>
          </p:cNvPr>
          <p:cNvCxnSpPr>
            <a:cxnSpLocks/>
          </p:cNvCxnSpPr>
          <p:nvPr/>
        </p:nvCxnSpPr>
        <p:spPr>
          <a:xfrm flipH="1" flipV="1">
            <a:off x="4634144" y="3779800"/>
            <a:ext cx="2543450" cy="2487835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92E55E5D-35F0-1DC2-E23E-C295257D447B}"/>
              </a:ext>
            </a:extLst>
          </p:cNvPr>
          <p:cNvCxnSpPr>
            <a:cxnSpLocks/>
          </p:cNvCxnSpPr>
          <p:nvPr/>
        </p:nvCxnSpPr>
        <p:spPr>
          <a:xfrm flipH="1" flipV="1">
            <a:off x="3311371" y="3779800"/>
            <a:ext cx="443883" cy="1147304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ál 16">
            <a:extLst>
              <a:ext uri="{FF2B5EF4-FFF2-40B4-BE49-F238E27FC236}">
                <a16:creationId xmlns:a16="http://schemas.microsoft.com/office/drawing/2014/main" id="{36A892A8-E1F6-DEBC-D0FF-34E6C637D232}"/>
              </a:ext>
            </a:extLst>
          </p:cNvPr>
          <p:cNvSpPr/>
          <p:nvPr/>
        </p:nvSpPr>
        <p:spPr>
          <a:xfrm>
            <a:off x="1988075" y="1964837"/>
            <a:ext cx="538097" cy="279607"/>
          </a:xfrm>
          <a:prstGeom prst="ellipse">
            <a:avLst/>
          </a:prstGeom>
          <a:noFill/>
          <a:ln w="57150">
            <a:solidFill>
              <a:srgbClr val="CF314B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ál 17">
            <a:extLst>
              <a:ext uri="{FF2B5EF4-FFF2-40B4-BE49-F238E27FC236}">
                <a16:creationId xmlns:a16="http://schemas.microsoft.com/office/drawing/2014/main" id="{45025A9C-4BA0-3842-4E53-23666A5A12F0}"/>
              </a:ext>
            </a:extLst>
          </p:cNvPr>
          <p:cNvSpPr/>
          <p:nvPr/>
        </p:nvSpPr>
        <p:spPr>
          <a:xfrm>
            <a:off x="5166778" y="2504549"/>
            <a:ext cx="538097" cy="279607"/>
          </a:xfrm>
          <a:prstGeom prst="ellipse">
            <a:avLst/>
          </a:prstGeom>
          <a:noFill/>
          <a:ln w="57150">
            <a:solidFill>
              <a:srgbClr val="CF314B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" name="Přímá spojnice se šipkou 20">
            <a:extLst>
              <a:ext uri="{FF2B5EF4-FFF2-40B4-BE49-F238E27FC236}">
                <a16:creationId xmlns:a16="http://schemas.microsoft.com/office/drawing/2014/main" id="{250BCBF0-4774-BEEE-81EC-DCE7546F3F38}"/>
              </a:ext>
            </a:extLst>
          </p:cNvPr>
          <p:cNvCxnSpPr>
            <a:cxnSpLocks/>
          </p:cNvCxnSpPr>
          <p:nvPr/>
        </p:nvCxnSpPr>
        <p:spPr>
          <a:xfrm flipV="1">
            <a:off x="2479064" y="4536489"/>
            <a:ext cx="456486" cy="1212396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76322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5" y="984609"/>
            <a:ext cx="10621652" cy="4786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alt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Krok – Očíslování úkolů</a:t>
            </a:r>
          </a:p>
          <a:p>
            <a:pPr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Očíslování úkolů (nebo kód WBS)       vložit nový sloupec před Název úkolu (pravé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tlač.myši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vložit sloupec)       vybrat z nabídky Kód WBS</a:t>
            </a:r>
          </a:p>
          <a:p>
            <a:pPr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cs-CZ" altLang="cs-CZ" sz="2400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  <a:defRPr/>
            </a:pPr>
            <a:endParaRPr kumimoji="0" lang="en-GB" altLang="cs-CZ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95535" y="444714"/>
            <a:ext cx="80648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Část – MS Project – Odsazení úkolů a číslování</a:t>
            </a:r>
          </a:p>
        </p:txBody>
      </p:sp>
      <p:cxnSp>
        <p:nvCxnSpPr>
          <p:cNvPr id="2" name="Přímá spojnice se šipkou 1">
            <a:extLst>
              <a:ext uri="{FF2B5EF4-FFF2-40B4-BE49-F238E27FC236}">
                <a16:creationId xmlns:a16="http://schemas.microsoft.com/office/drawing/2014/main" id="{C83E8BBF-D785-BCB2-D797-3935AAD1F9E0}"/>
              </a:ext>
            </a:extLst>
          </p:cNvPr>
          <p:cNvCxnSpPr>
            <a:cxnSpLocks/>
          </p:cNvCxnSpPr>
          <p:nvPr/>
        </p:nvCxnSpPr>
        <p:spPr>
          <a:xfrm>
            <a:off x="4273119" y="1637139"/>
            <a:ext cx="361025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8B55AC1F-E166-0D67-7A23-F2F913A87DDB}"/>
              </a:ext>
            </a:extLst>
          </p:cNvPr>
          <p:cNvCxnSpPr>
            <a:cxnSpLocks/>
          </p:cNvCxnSpPr>
          <p:nvPr/>
        </p:nvCxnSpPr>
        <p:spPr>
          <a:xfrm>
            <a:off x="1609294" y="1897206"/>
            <a:ext cx="361025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>
            <a:extLst>
              <a:ext uri="{FF2B5EF4-FFF2-40B4-BE49-F238E27FC236}">
                <a16:creationId xmlns:a16="http://schemas.microsoft.com/office/drawing/2014/main" id="{A8CF8B3E-B6F5-E47F-013B-E446F6B9A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205" y="2131913"/>
            <a:ext cx="7246671" cy="4473192"/>
          </a:xfrm>
          <a:prstGeom prst="rect">
            <a:avLst/>
          </a:prstGeom>
        </p:spPr>
      </p:pic>
      <p:sp>
        <p:nvSpPr>
          <p:cNvPr id="17" name="Ovál 16">
            <a:extLst>
              <a:ext uri="{FF2B5EF4-FFF2-40B4-BE49-F238E27FC236}">
                <a16:creationId xmlns:a16="http://schemas.microsoft.com/office/drawing/2014/main" id="{36A892A8-E1F6-DEBC-D0FF-34E6C637D232}"/>
              </a:ext>
            </a:extLst>
          </p:cNvPr>
          <p:cNvSpPr/>
          <p:nvPr/>
        </p:nvSpPr>
        <p:spPr>
          <a:xfrm>
            <a:off x="1300509" y="4856915"/>
            <a:ext cx="538097" cy="279607"/>
          </a:xfrm>
          <a:prstGeom prst="ellipse">
            <a:avLst/>
          </a:prstGeom>
          <a:noFill/>
          <a:ln w="57150">
            <a:solidFill>
              <a:srgbClr val="CF314B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" name="Přímá spojnice se šipkou 20">
            <a:extLst>
              <a:ext uri="{FF2B5EF4-FFF2-40B4-BE49-F238E27FC236}">
                <a16:creationId xmlns:a16="http://schemas.microsoft.com/office/drawing/2014/main" id="{250BCBF0-4774-BEEE-81EC-DCE7546F3F38}"/>
              </a:ext>
            </a:extLst>
          </p:cNvPr>
          <p:cNvCxnSpPr>
            <a:cxnSpLocks/>
          </p:cNvCxnSpPr>
          <p:nvPr/>
        </p:nvCxnSpPr>
        <p:spPr>
          <a:xfrm flipH="1">
            <a:off x="1838606" y="2001085"/>
            <a:ext cx="2021934" cy="2968129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Obrázek 18">
            <a:extLst>
              <a:ext uri="{FF2B5EF4-FFF2-40B4-BE49-F238E27FC236}">
                <a16:creationId xmlns:a16="http://schemas.microsoft.com/office/drawing/2014/main" id="{537F112E-7627-9EFD-8620-9C4375A5C2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7798" y="3365272"/>
            <a:ext cx="6180356" cy="2484335"/>
          </a:xfrm>
          <a:prstGeom prst="rect">
            <a:avLst/>
          </a:prstGeom>
        </p:spPr>
      </p:pic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484655FF-AD34-7760-EEE2-2102978F32CA}"/>
              </a:ext>
            </a:extLst>
          </p:cNvPr>
          <p:cNvCxnSpPr>
            <a:cxnSpLocks/>
          </p:cNvCxnSpPr>
          <p:nvPr/>
        </p:nvCxnSpPr>
        <p:spPr>
          <a:xfrm>
            <a:off x="4308260" y="1704631"/>
            <a:ext cx="3037849" cy="2902808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9218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5718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Obsah dnešního semináře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39915" y="1014577"/>
            <a:ext cx="9694948" cy="5117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Část </a:t>
            </a:r>
            <a:r>
              <a:rPr kumimoji="0" lang="cs-CZ" alt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(20 min.)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Kontrola a zpětná vazba na Logický rámec projektu 1.6 a Strukturu projektu 2.1-2.4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000" b="0" i="0" u="none" strike="noStrike" kern="1200" cap="none" spc="0" normalizeH="0" baseline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Část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představení problematiky s příklady </a:t>
            </a:r>
            <a:r>
              <a:rPr kumimoji="0" lang="cs-CZ" alt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(15 min.)</a:t>
            </a: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Ganttův diagram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Struktura rozpisu prací (WBS –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breakdown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cs-CZ" altLang="cs-CZ" sz="20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Práce v MS Project –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zákládání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nového projektu – přesný postup</a:t>
            </a:r>
            <a:endParaRPr kumimoji="0" lang="cs-CZ" altLang="cs-CZ" sz="20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Část – samostatná práce ve skupinách </a:t>
            </a:r>
            <a:r>
              <a:rPr kumimoji="0" lang="cs-CZ" alt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(55 min.)</a:t>
            </a:r>
            <a:endParaRPr kumimoji="0" lang="en-GB" altLang="cs-CZ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Práce na části</a:t>
            </a:r>
            <a:r>
              <a:rPr kumimoji="0" lang="cs-CZ" altLang="cs-CZ" sz="2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projektu</a:t>
            </a:r>
            <a:r>
              <a:rPr kumimoji="0" lang="cs-CZ" altLang="cs-CZ" sz="2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 MS Project 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postupujte podle jednotlivých kroků představených v předešlé části</a:t>
            </a: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2.5.1.	Zahájení, ukončení, fáze projektu, milníky apod. Využijte pro časové plánování MS Project pro tvorbu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Ganttova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diagramu (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Gantt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Chart).</a:t>
            </a:r>
          </a:p>
          <a:p>
            <a:pPr lvl="0"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2.5.2.	Tvorba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Breakdown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(WBS) – také v MS Project postupně s tvorbou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Ganttova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diagramu.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§))))))))))</a:t>
            </a: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54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5" y="984609"/>
            <a:ext cx="10621652" cy="4786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alt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Krok – Očíslování úkolů</a:t>
            </a:r>
          </a:p>
          <a:p>
            <a:pPr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Očíslování úkolů můžete udělat i tímto způsobem, kde budete mít čísla přímo ve sloupci Název úkolu</a:t>
            </a:r>
          </a:p>
          <a:p>
            <a:pPr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Očíslování úkolů (nebo kód WBS)       záložka Formát       zakliknout číslo osnovy</a:t>
            </a:r>
          </a:p>
          <a:p>
            <a:pPr>
              <a:defRPr/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cs-CZ" altLang="cs-CZ" sz="2400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  <a:defRPr/>
            </a:pPr>
            <a:endParaRPr kumimoji="0" lang="en-GB" altLang="cs-CZ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95535" y="444714"/>
            <a:ext cx="80648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Část – MS Project – Odsazení úkolů a číslování</a:t>
            </a:r>
          </a:p>
        </p:txBody>
      </p:sp>
      <p:cxnSp>
        <p:nvCxnSpPr>
          <p:cNvPr id="2" name="Přímá spojnice se šipkou 1">
            <a:extLst>
              <a:ext uri="{FF2B5EF4-FFF2-40B4-BE49-F238E27FC236}">
                <a16:creationId xmlns:a16="http://schemas.microsoft.com/office/drawing/2014/main" id="{C83E8BBF-D785-BCB2-D797-3935AAD1F9E0}"/>
              </a:ext>
            </a:extLst>
          </p:cNvPr>
          <p:cNvCxnSpPr>
            <a:cxnSpLocks/>
          </p:cNvCxnSpPr>
          <p:nvPr/>
        </p:nvCxnSpPr>
        <p:spPr>
          <a:xfrm>
            <a:off x="4247464" y="2302964"/>
            <a:ext cx="361025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8B55AC1F-E166-0D67-7A23-F2F913A87DDB}"/>
              </a:ext>
            </a:extLst>
          </p:cNvPr>
          <p:cNvCxnSpPr>
            <a:cxnSpLocks/>
          </p:cNvCxnSpPr>
          <p:nvPr/>
        </p:nvCxnSpPr>
        <p:spPr>
          <a:xfrm>
            <a:off x="6314459" y="2302964"/>
            <a:ext cx="361025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>
            <a:extLst>
              <a:ext uri="{FF2B5EF4-FFF2-40B4-BE49-F238E27FC236}">
                <a16:creationId xmlns:a16="http://schemas.microsoft.com/office/drawing/2014/main" id="{ADB1E266-026D-F3FA-51B2-3DBEB18F5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94866"/>
            <a:ext cx="12192000" cy="2976511"/>
          </a:xfrm>
          <a:prstGeom prst="rect">
            <a:avLst/>
          </a:prstGeom>
        </p:spPr>
      </p:pic>
      <p:sp>
        <p:nvSpPr>
          <p:cNvPr id="17" name="Ovál 16">
            <a:extLst>
              <a:ext uri="{FF2B5EF4-FFF2-40B4-BE49-F238E27FC236}">
                <a16:creationId xmlns:a16="http://schemas.microsoft.com/office/drawing/2014/main" id="{36A892A8-E1F6-DEBC-D0FF-34E6C637D232}"/>
              </a:ext>
            </a:extLst>
          </p:cNvPr>
          <p:cNvSpPr/>
          <p:nvPr/>
        </p:nvSpPr>
        <p:spPr>
          <a:xfrm>
            <a:off x="10067279" y="2908185"/>
            <a:ext cx="878888" cy="394308"/>
          </a:xfrm>
          <a:prstGeom prst="ellipse">
            <a:avLst/>
          </a:prstGeom>
          <a:noFill/>
          <a:ln w="57150">
            <a:solidFill>
              <a:srgbClr val="CF314B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F943CABC-DF23-6144-1CEE-546977E6E65D}"/>
              </a:ext>
            </a:extLst>
          </p:cNvPr>
          <p:cNvSpPr/>
          <p:nvPr/>
        </p:nvSpPr>
        <p:spPr>
          <a:xfrm>
            <a:off x="3648722" y="2718856"/>
            <a:ext cx="1855433" cy="369688"/>
          </a:xfrm>
          <a:prstGeom prst="ellipse">
            <a:avLst/>
          </a:prstGeom>
          <a:noFill/>
          <a:ln w="57150">
            <a:solidFill>
              <a:srgbClr val="CF314B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484655FF-AD34-7760-EEE2-2102978F32CA}"/>
              </a:ext>
            </a:extLst>
          </p:cNvPr>
          <p:cNvCxnSpPr>
            <a:cxnSpLocks/>
          </p:cNvCxnSpPr>
          <p:nvPr/>
        </p:nvCxnSpPr>
        <p:spPr>
          <a:xfrm>
            <a:off x="1544715" y="1788021"/>
            <a:ext cx="0" cy="3112453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>
            <a:extLst>
              <a:ext uri="{FF2B5EF4-FFF2-40B4-BE49-F238E27FC236}">
                <a16:creationId xmlns:a16="http://schemas.microsoft.com/office/drawing/2014/main" id="{250BCBF0-4774-BEEE-81EC-DCE7546F3F38}"/>
              </a:ext>
            </a:extLst>
          </p:cNvPr>
          <p:cNvCxnSpPr>
            <a:cxnSpLocks/>
          </p:cNvCxnSpPr>
          <p:nvPr/>
        </p:nvCxnSpPr>
        <p:spPr>
          <a:xfrm flipH="1">
            <a:off x="5080595" y="2378975"/>
            <a:ext cx="725402" cy="337661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5BCE55A3-BB85-71AA-6F75-492EB45C29F8}"/>
              </a:ext>
            </a:extLst>
          </p:cNvPr>
          <p:cNvCxnSpPr>
            <a:cxnSpLocks/>
          </p:cNvCxnSpPr>
          <p:nvPr/>
        </p:nvCxnSpPr>
        <p:spPr>
          <a:xfrm>
            <a:off x="7769722" y="2418090"/>
            <a:ext cx="2297557" cy="579966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39362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403556" y="1164853"/>
            <a:ext cx="9775159" cy="52438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cs-CZ" alt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Vytvořte si strukturu vašeho projektu v MS Project podle výše uvedených kroků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cs-CZ" alt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Video na vytvoření kalendáře: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endParaRPr lang="cs-CZ" altLang="cs-C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spcBef>
                <a:spcPts val="1000"/>
              </a:spcBef>
              <a:buNone/>
              <a:defRPr/>
            </a:pPr>
            <a:endParaRPr lang="cs-CZ" altLang="cs-C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cs-CZ" alt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Video na vkládání úkolů: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endParaRPr lang="cs-CZ" altLang="cs-C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endParaRPr lang="cs-CZ" altLang="cs-C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cs-CZ" altLang="cs-CZ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Videa jsou v angličtině, česky jsem nic nenašla!</a:t>
            </a:r>
          </a:p>
          <a:p>
            <a:pPr marL="0" indent="0">
              <a:lnSpc>
                <a:spcPct val="90000"/>
              </a:lnSpc>
              <a:spcBef>
                <a:spcPts val="1000"/>
              </a:spcBef>
              <a:buNone/>
              <a:defRPr/>
            </a:pPr>
            <a:endParaRPr lang="cs-CZ" dirty="0"/>
          </a:p>
        </p:txBody>
      </p:sp>
      <p:sp>
        <p:nvSpPr>
          <p:cNvPr id="2" name="Obdélník 4">
            <a:extLst>
              <a:ext uri="{FF2B5EF4-FFF2-40B4-BE49-F238E27FC236}">
                <a16:creationId xmlns:a16="http://schemas.microsoft.com/office/drawing/2014/main" id="{03FEC05D-C2F6-8023-AC37-5862D9552B7C}"/>
              </a:ext>
            </a:extLst>
          </p:cNvPr>
          <p:cNvSpPr/>
          <p:nvPr/>
        </p:nvSpPr>
        <p:spPr>
          <a:xfrm>
            <a:off x="403557" y="449337"/>
            <a:ext cx="7224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Část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samostatná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práce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skupinách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Online médium 2" title="MS Project 2016 - Create a Project Calendar">
            <a:hlinkClick r:id="" action="ppaction://media"/>
            <a:extLst>
              <a:ext uri="{FF2B5EF4-FFF2-40B4-BE49-F238E27FC236}">
                <a16:creationId xmlns:a16="http://schemas.microsoft.com/office/drawing/2014/main" id="{C69E0E2D-C223-F099-D7A0-3A9F2C58C85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358021" y="1993900"/>
            <a:ext cx="2540000" cy="1435100"/>
          </a:xfrm>
          <a:prstGeom prst="rect">
            <a:avLst/>
          </a:prstGeom>
        </p:spPr>
      </p:pic>
      <p:pic>
        <p:nvPicPr>
          <p:cNvPr id="5" name="Online médium 4" title="Project 2016 for Beginners Part 7: How to Create Tasks in Microsoft Project 2016">
            <a:hlinkClick r:id="" action="ppaction://media"/>
            <a:extLst>
              <a:ext uri="{FF2B5EF4-FFF2-40B4-BE49-F238E27FC236}">
                <a16:creationId xmlns:a16="http://schemas.microsoft.com/office/drawing/2014/main" id="{5DE9C378-A8B0-210C-5007-6A2234436667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5553970" y="3786758"/>
            <a:ext cx="25400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780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1132402" y="1564187"/>
            <a:ext cx="9927196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altLang="cs-CZ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Děkuji za pozornost!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cs-CZ" altLang="cs-CZ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Přístě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se budeme zabývat: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Seminární práce </a:t>
            </a:r>
            <a:r>
              <a:rPr kumimoji="0" lang="cs-CZ" altLang="cs-CZ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bo</a:t>
            </a:r>
            <a:r>
              <a:rPr lang="cs-CZ" altLang="cs-C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2.5.1 Harmonogram projektu – zahájení, ukončení, fáze projektu, milníky apod.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cs-CZ" altLang="cs-C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Práce v MS Project </a:t>
            </a:r>
            <a:endParaRPr kumimoji="0" lang="en-GB" altLang="cs-CZ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Obdélník 4">
            <a:extLst>
              <a:ext uri="{FF2B5EF4-FFF2-40B4-BE49-F238E27FC236}">
                <a16:creationId xmlns:a16="http://schemas.microsoft.com/office/drawing/2014/main" id="{C58FCF49-ED1F-057D-585D-0D2B1C282A4C}"/>
              </a:ext>
            </a:extLst>
          </p:cNvPr>
          <p:cNvSpPr/>
          <p:nvPr/>
        </p:nvSpPr>
        <p:spPr>
          <a:xfrm>
            <a:off x="403557" y="449337"/>
            <a:ext cx="7224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Otázky?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029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95535" y="444714"/>
            <a:ext cx="80648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Část 1. (20 min)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1035616"/>
            <a:ext cx="10639408" cy="4786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pl-PL" altLang="cs-CZ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Kontrola a zpětná vazba na Logický rámec projektu 1.6 a Strukturu projektu 2.1-2.4</a:t>
            </a:r>
          </a:p>
          <a:p>
            <a:pPr marL="0" indent="0" algn="ctr">
              <a:buNone/>
              <a:defRPr/>
            </a:pPr>
            <a:endParaRPr kumimoji="0" lang="en-GB" altLang="cs-CZ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588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95535" y="444714"/>
            <a:ext cx="80648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Část – představení problematiky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1035616"/>
            <a:ext cx="9845744" cy="4786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Ganttův diagram (</a:t>
            </a:r>
            <a:r>
              <a:rPr lang="cs-CZ" altLang="cs-CZ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Gantt</a:t>
            </a:r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chart)</a:t>
            </a:r>
          </a:p>
          <a:p>
            <a:pPr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grafické znázornění úkolů naplánované v časové posloupnosti </a:t>
            </a:r>
          </a:p>
          <a:p>
            <a:pPr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Vytvoříme ho v MS Project zapsáním </a:t>
            </a:r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jednotlivých úkolů 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programu a přiřazením návaznosti mezi jednotlivými úkoly</a:t>
            </a:r>
          </a:p>
          <a:p>
            <a:pPr>
              <a:defRPr/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  <a:defRPr/>
            </a:pPr>
            <a:endParaRPr kumimoji="0" lang="en-GB" altLang="cs-CZ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BE15A4B6-9078-0DD8-D3C8-D196CDA8FC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5546" y="2519030"/>
            <a:ext cx="7527328" cy="4143484"/>
          </a:xfrm>
          <a:prstGeom prst="rect">
            <a:avLst/>
          </a:prstGeom>
        </p:spPr>
      </p:pic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DC324581-F6CC-5524-3F8C-1F674848DBA4}"/>
              </a:ext>
            </a:extLst>
          </p:cNvPr>
          <p:cNvCxnSpPr>
            <a:cxnSpLocks/>
          </p:cNvCxnSpPr>
          <p:nvPr/>
        </p:nvCxnSpPr>
        <p:spPr>
          <a:xfrm flipH="1">
            <a:off x="3684233" y="2214230"/>
            <a:ext cx="1384264" cy="1505514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8A60D5C0-EF75-B68C-65A6-57DAF0FA51C6}"/>
              </a:ext>
            </a:extLst>
          </p:cNvPr>
          <p:cNvCxnSpPr>
            <a:cxnSpLocks/>
          </p:cNvCxnSpPr>
          <p:nvPr/>
        </p:nvCxnSpPr>
        <p:spPr>
          <a:xfrm flipH="1">
            <a:off x="6962756" y="2867487"/>
            <a:ext cx="3123698" cy="1100831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FE727DA3-2BBF-DAF1-671F-D31D9E91145E}"/>
              </a:ext>
            </a:extLst>
          </p:cNvPr>
          <p:cNvSpPr txBox="1"/>
          <p:nvPr/>
        </p:nvSpPr>
        <p:spPr>
          <a:xfrm>
            <a:off x="10086454" y="2389793"/>
            <a:ext cx="1710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2060"/>
                </a:solidFill>
              </a:rPr>
              <a:t>Ganttův diagram</a:t>
            </a:r>
          </a:p>
        </p:txBody>
      </p:sp>
    </p:spTree>
    <p:extLst>
      <p:ext uri="{BB962C8B-B14F-4D97-AF65-F5344CB8AC3E}">
        <p14:creationId xmlns:p14="http://schemas.microsoft.com/office/powerpoint/2010/main" val="1000834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95535" y="444714"/>
            <a:ext cx="80648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Část – představení problematiky 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1035616"/>
            <a:ext cx="9845744" cy="4786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Struktura rozpisu prací (WBS – </a:t>
            </a:r>
            <a:r>
              <a:rPr lang="cs-CZ" altLang="cs-CZ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breakdown</a:t>
            </a:r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Jedná se o jeden z nástrojů projektového řízení.</a:t>
            </a:r>
          </a:p>
          <a:p>
            <a:pPr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Jde o vytvoření základní struktury prací.</a:t>
            </a:r>
          </a:p>
          <a:p>
            <a:pPr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Překládá se jako rozklad, rozpis práce nebo jako osnova rozpisu práce (odtud WBS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breakdown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Jedná se o jednoduchou analytickou techniku, jejímž cílem je rozložit projekt na jednotlivé činnosti až do takové úrovně podrobnosti, aby k nim bylo možné </a:t>
            </a:r>
            <a:r>
              <a:rPr lang="cs-CZ" altLang="cs-CZ" sz="20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přiřadit odpovědnosti, pracnost a časový horizont.</a:t>
            </a:r>
          </a:p>
          <a:p>
            <a:pPr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Postupuje se od hlavního cíle projektu na podrobnější úrovně (obvykle 3 - 4 úrovně do hloubky). </a:t>
            </a:r>
          </a:p>
          <a:p>
            <a:pPr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Každá struktura musí pokrývat všechny práce / všechny části projektu.</a:t>
            </a:r>
          </a:p>
          <a:p>
            <a:pPr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strukturu není důležitá časová posloupnost.</a:t>
            </a:r>
          </a:p>
          <a:p>
            <a:pPr>
              <a:defRPr/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  <a:defRPr/>
            </a:pPr>
            <a:endParaRPr kumimoji="0" lang="en-GB" altLang="cs-CZ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592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95535" y="444714"/>
            <a:ext cx="80648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Část – MS Project - úvod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1035616"/>
            <a:ext cx="9845744" cy="4786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altLang="cs-C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Než začnete a v průběhu vytváření projektu v MS Project:</a:t>
            </a:r>
          </a:p>
          <a:p>
            <a:pPr>
              <a:defRPr/>
            </a:pPr>
            <a:r>
              <a:rPr lang="cs-CZ" alt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Využijte přípravu z minulých seminářů (Raci matice, logický rámec projektu)</a:t>
            </a:r>
          </a:p>
          <a:p>
            <a:pPr>
              <a:defRPr/>
            </a:pPr>
            <a:endParaRPr lang="cs-CZ" altLang="cs-C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cs-CZ" alt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Zaměřte se na všechny činnosti, které jsou potřebné k naplnění jednotlivých fází a celkového cíle projektu</a:t>
            </a:r>
          </a:p>
          <a:p>
            <a:pPr>
              <a:defRPr/>
            </a:pPr>
            <a:endParaRPr lang="cs-CZ" altLang="cs-C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cs-CZ" alt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Rekapitulujte členy ve vašem týmu a jejich úkoly</a:t>
            </a:r>
          </a:p>
          <a:p>
            <a:pPr>
              <a:defRPr/>
            </a:pPr>
            <a:endParaRPr lang="cs-CZ" altLang="cs-C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cs-CZ" alt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Využijte studijní oporu a tutoriály na YouTube</a:t>
            </a:r>
          </a:p>
          <a:p>
            <a:pPr>
              <a:defRPr/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  <a:defRPr/>
            </a:pPr>
            <a:endParaRPr kumimoji="0" lang="en-GB" altLang="cs-CZ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507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95535" y="444714"/>
            <a:ext cx="80648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Část – </a:t>
            </a:r>
            <a:r>
              <a:rPr lang="cs-CZ" alt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 Project – Založení projektu</a:t>
            </a:r>
            <a:endParaRPr kumimoji="0" lang="en-GB" altLang="cs-CZ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endParaRPr lang="cs-CZ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1035616"/>
            <a:ext cx="6172412" cy="4786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alt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Podobné funkce jako MS Excel -&gt; přidávání/odebírání/kopírování sloupců, řádků</a:t>
            </a:r>
          </a:p>
          <a:p>
            <a:pPr marL="0" indent="0">
              <a:buNone/>
              <a:defRPr/>
            </a:pPr>
            <a:r>
              <a:rPr lang="cs-CZ" altLang="cs-C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Krok </a:t>
            </a:r>
            <a:r>
              <a:rPr lang="cs-CZ" altLang="cs-CZ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Nastavení formátu data</a:t>
            </a:r>
          </a:p>
          <a:p>
            <a:pPr>
              <a:defRPr/>
            </a:pPr>
            <a:r>
              <a:rPr lang="cs-CZ" alt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Otevřete si nový MS Project     Prázdný projekt</a:t>
            </a:r>
          </a:p>
          <a:p>
            <a:pPr>
              <a:defRPr/>
            </a:pPr>
            <a:r>
              <a:rPr lang="cs-CZ" alt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Kliknout   Soubor    Možnosti    Obecné </a:t>
            </a:r>
          </a:p>
          <a:p>
            <a:pPr>
              <a:defRPr/>
            </a:pPr>
            <a:endParaRPr lang="cs-CZ" altLang="cs-C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cs-CZ" alt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Zde nastavit    Formát data     </a:t>
            </a:r>
            <a:r>
              <a:rPr lang="cs-CZ" altLang="cs-CZ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Nastavte nejdelší variantu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46EB5D8-8030-ADC1-B18C-9528BBBE5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7948" y="1524939"/>
            <a:ext cx="6668980" cy="5223163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D2DB7927-F071-35F6-8A1F-0E92344AB8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715" y="5822384"/>
            <a:ext cx="6143816" cy="696403"/>
          </a:xfrm>
          <a:prstGeom prst="rect">
            <a:avLst/>
          </a:prstGeom>
          <a:ln>
            <a:solidFill>
              <a:srgbClr val="002060"/>
            </a:solidFill>
          </a:ln>
        </p:spPr>
      </p:pic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6E8DCEB6-1A21-00CA-EF33-81DAF6607C43}"/>
              </a:ext>
            </a:extLst>
          </p:cNvPr>
          <p:cNvCxnSpPr>
            <a:cxnSpLocks/>
          </p:cNvCxnSpPr>
          <p:nvPr/>
        </p:nvCxnSpPr>
        <p:spPr>
          <a:xfrm>
            <a:off x="4826496" y="3092631"/>
            <a:ext cx="361025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DA848E68-094D-83F0-075E-1FC9D0220741}"/>
              </a:ext>
            </a:extLst>
          </p:cNvPr>
          <p:cNvCxnSpPr>
            <a:cxnSpLocks/>
          </p:cNvCxnSpPr>
          <p:nvPr/>
        </p:nvCxnSpPr>
        <p:spPr>
          <a:xfrm>
            <a:off x="1966406" y="3972999"/>
            <a:ext cx="361025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1D522A1B-6C5F-D636-5534-FFCEF2AFB743}"/>
              </a:ext>
            </a:extLst>
          </p:cNvPr>
          <p:cNvCxnSpPr>
            <a:cxnSpLocks/>
          </p:cNvCxnSpPr>
          <p:nvPr/>
        </p:nvCxnSpPr>
        <p:spPr>
          <a:xfrm>
            <a:off x="3288891" y="3972999"/>
            <a:ext cx="361025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4A8E549B-1D17-BACD-B960-FEECFD1AA660}"/>
              </a:ext>
            </a:extLst>
          </p:cNvPr>
          <p:cNvCxnSpPr>
            <a:cxnSpLocks/>
          </p:cNvCxnSpPr>
          <p:nvPr/>
        </p:nvCxnSpPr>
        <p:spPr>
          <a:xfrm>
            <a:off x="4995170" y="3972999"/>
            <a:ext cx="361025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82338D21-356A-E47E-3DBE-10631E2C4904}"/>
              </a:ext>
            </a:extLst>
          </p:cNvPr>
          <p:cNvCxnSpPr>
            <a:cxnSpLocks/>
          </p:cNvCxnSpPr>
          <p:nvPr/>
        </p:nvCxnSpPr>
        <p:spPr>
          <a:xfrm>
            <a:off x="2454678" y="4985054"/>
            <a:ext cx="332911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B5F251B0-793C-DC44-B421-2A8E8727E0C3}"/>
              </a:ext>
            </a:extLst>
          </p:cNvPr>
          <p:cNvCxnSpPr>
            <a:cxnSpLocks/>
          </p:cNvCxnSpPr>
          <p:nvPr/>
        </p:nvCxnSpPr>
        <p:spPr>
          <a:xfrm>
            <a:off x="4588282" y="4985054"/>
            <a:ext cx="332911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1EAA9661-E43E-9127-9FF8-AD21796CB904}"/>
              </a:ext>
            </a:extLst>
          </p:cNvPr>
          <p:cNvCxnSpPr>
            <a:cxnSpLocks/>
          </p:cNvCxnSpPr>
          <p:nvPr/>
        </p:nvCxnSpPr>
        <p:spPr>
          <a:xfrm flipH="1">
            <a:off x="5013926" y="5305093"/>
            <a:ext cx="195286" cy="484827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ál 22">
            <a:extLst>
              <a:ext uri="{FF2B5EF4-FFF2-40B4-BE49-F238E27FC236}">
                <a16:creationId xmlns:a16="http://schemas.microsoft.com/office/drawing/2014/main" id="{1B6BA67C-9BE9-A869-4728-E3DB8A25F0F9}"/>
              </a:ext>
            </a:extLst>
          </p:cNvPr>
          <p:cNvSpPr/>
          <p:nvPr/>
        </p:nvSpPr>
        <p:spPr>
          <a:xfrm>
            <a:off x="6595146" y="1762483"/>
            <a:ext cx="466437" cy="304800"/>
          </a:xfrm>
          <a:prstGeom prst="ellipse">
            <a:avLst/>
          </a:prstGeom>
          <a:noFill/>
          <a:ln w="57150">
            <a:solidFill>
              <a:srgbClr val="CF314B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ál 23">
            <a:extLst>
              <a:ext uri="{FF2B5EF4-FFF2-40B4-BE49-F238E27FC236}">
                <a16:creationId xmlns:a16="http://schemas.microsoft.com/office/drawing/2014/main" id="{B6466066-B166-7300-F841-23D77C0644DE}"/>
              </a:ext>
            </a:extLst>
          </p:cNvPr>
          <p:cNvSpPr/>
          <p:nvPr/>
        </p:nvSpPr>
        <p:spPr>
          <a:xfrm>
            <a:off x="7960213" y="3092631"/>
            <a:ext cx="2388094" cy="336369"/>
          </a:xfrm>
          <a:prstGeom prst="ellipse">
            <a:avLst/>
          </a:prstGeom>
          <a:noFill/>
          <a:ln w="57150">
            <a:solidFill>
              <a:srgbClr val="CF314B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554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95535" y="444714"/>
            <a:ext cx="80648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Část – </a:t>
            </a:r>
            <a:r>
              <a:rPr lang="cs-CZ" alt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 Project – Založení projektu</a:t>
            </a:r>
            <a:endParaRPr kumimoji="0" lang="en-GB" altLang="cs-CZ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endParaRPr lang="cs-CZ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7" y="1035615"/>
            <a:ext cx="5638322" cy="51876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altLang="cs-C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Krok </a:t>
            </a:r>
            <a:r>
              <a:rPr lang="cs-CZ" altLang="cs-CZ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Nastavení pracovní doby a automatické naplánování úkolů</a:t>
            </a:r>
          </a:p>
          <a:p>
            <a:pPr>
              <a:defRPr/>
            </a:pPr>
            <a:endParaRPr lang="cs-CZ" altLang="cs-C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Kliknout   Soubor     Možnosti     Plán </a:t>
            </a:r>
          </a:p>
          <a:p>
            <a:pPr>
              <a:defRPr/>
            </a:pPr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Možnosti kalendáře pro tento projekt </a:t>
            </a:r>
          </a:p>
          <a:p>
            <a:pPr marL="0" indent="0">
              <a:buNone/>
              <a:defRPr/>
            </a:pPr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Všechny nové projekty</a:t>
            </a:r>
          </a:p>
          <a:p>
            <a:pPr>
              <a:defRPr/>
            </a:pPr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Možnosti plánování pro tento projekt </a:t>
            </a:r>
          </a:p>
          <a:p>
            <a:pPr marL="0" indent="0">
              <a:buNone/>
              <a:defRPr/>
            </a:pPr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Všechny nové projekty</a:t>
            </a:r>
          </a:p>
          <a:p>
            <a:pPr>
              <a:defRPr/>
            </a:pPr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Nově vytvořené úkoly      Automaticky plánované</a:t>
            </a:r>
          </a:p>
          <a:p>
            <a:pPr>
              <a:defRPr/>
            </a:pPr>
            <a:r>
              <a:rPr lang="pl-PL" altLang="cs-CZ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Uložte si projekt pod svým názvem</a:t>
            </a:r>
          </a:p>
          <a:p>
            <a:pPr>
              <a:defRPr/>
            </a:pPr>
            <a:endParaRPr lang="cs-CZ" altLang="cs-C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kumimoji="0" lang="cs-CZ" altLang="cs-CZ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6E8DCEB6-1A21-00CA-EF33-81DAF6607C43}"/>
              </a:ext>
            </a:extLst>
          </p:cNvPr>
          <p:cNvCxnSpPr>
            <a:cxnSpLocks/>
          </p:cNvCxnSpPr>
          <p:nvPr/>
        </p:nvCxnSpPr>
        <p:spPr>
          <a:xfrm>
            <a:off x="4426999" y="2643072"/>
            <a:ext cx="361025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DA848E68-094D-83F0-075E-1FC9D0220741}"/>
              </a:ext>
            </a:extLst>
          </p:cNvPr>
          <p:cNvCxnSpPr>
            <a:cxnSpLocks/>
          </p:cNvCxnSpPr>
          <p:nvPr/>
        </p:nvCxnSpPr>
        <p:spPr>
          <a:xfrm>
            <a:off x="707255" y="4421229"/>
            <a:ext cx="361025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1D522A1B-6C5F-D636-5534-FFCEF2AFB743}"/>
              </a:ext>
            </a:extLst>
          </p:cNvPr>
          <p:cNvCxnSpPr>
            <a:cxnSpLocks/>
          </p:cNvCxnSpPr>
          <p:nvPr/>
        </p:nvCxnSpPr>
        <p:spPr>
          <a:xfrm>
            <a:off x="2933784" y="2643072"/>
            <a:ext cx="361025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4A8E549B-1D17-BACD-B960-FEECFD1AA660}"/>
              </a:ext>
            </a:extLst>
          </p:cNvPr>
          <p:cNvCxnSpPr>
            <a:cxnSpLocks/>
          </p:cNvCxnSpPr>
          <p:nvPr/>
        </p:nvCxnSpPr>
        <p:spPr>
          <a:xfrm>
            <a:off x="707255" y="3571043"/>
            <a:ext cx="361025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ázek 1">
            <a:extLst>
              <a:ext uri="{FF2B5EF4-FFF2-40B4-BE49-F238E27FC236}">
                <a16:creationId xmlns:a16="http://schemas.microsoft.com/office/drawing/2014/main" id="{5B1BF686-C40D-7AB1-7E4D-02578ECFD1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1234" y="1211837"/>
            <a:ext cx="7154747" cy="5261752"/>
          </a:xfrm>
          <a:prstGeom prst="rect">
            <a:avLst/>
          </a:prstGeom>
        </p:spPr>
      </p:pic>
      <p:sp>
        <p:nvSpPr>
          <p:cNvPr id="3" name="Ovál 2">
            <a:extLst>
              <a:ext uri="{FF2B5EF4-FFF2-40B4-BE49-F238E27FC236}">
                <a16:creationId xmlns:a16="http://schemas.microsoft.com/office/drawing/2014/main" id="{11EC339C-6E79-26C2-F125-39AE481C6E30}"/>
              </a:ext>
            </a:extLst>
          </p:cNvPr>
          <p:cNvSpPr/>
          <p:nvPr/>
        </p:nvSpPr>
        <p:spPr>
          <a:xfrm>
            <a:off x="5567422" y="1866612"/>
            <a:ext cx="466437" cy="304800"/>
          </a:xfrm>
          <a:prstGeom prst="ellipse">
            <a:avLst/>
          </a:prstGeom>
          <a:noFill/>
          <a:ln w="57150">
            <a:solidFill>
              <a:srgbClr val="CF314B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00B50967-9B6F-6DCF-1DCE-E9199C52708A}"/>
              </a:ext>
            </a:extLst>
          </p:cNvPr>
          <p:cNvSpPr/>
          <p:nvPr/>
        </p:nvSpPr>
        <p:spPr>
          <a:xfrm>
            <a:off x="7142093" y="1891405"/>
            <a:ext cx="1762210" cy="304800"/>
          </a:xfrm>
          <a:prstGeom prst="ellipse">
            <a:avLst/>
          </a:prstGeom>
          <a:noFill/>
          <a:ln w="28575">
            <a:solidFill>
              <a:srgbClr val="CF314B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1EAA9661-E43E-9127-9FF8-AD21796CB904}"/>
              </a:ext>
            </a:extLst>
          </p:cNvPr>
          <p:cNvCxnSpPr>
            <a:cxnSpLocks/>
          </p:cNvCxnSpPr>
          <p:nvPr/>
        </p:nvCxnSpPr>
        <p:spPr>
          <a:xfrm flipH="1">
            <a:off x="10413518" y="1651247"/>
            <a:ext cx="541527" cy="297981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ál 11">
            <a:extLst>
              <a:ext uri="{FF2B5EF4-FFF2-40B4-BE49-F238E27FC236}">
                <a16:creationId xmlns:a16="http://schemas.microsoft.com/office/drawing/2014/main" id="{00C13B34-31C4-E3C4-9DCB-85C7C770F85A}"/>
              </a:ext>
            </a:extLst>
          </p:cNvPr>
          <p:cNvSpPr/>
          <p:nvPr/>
        </p:nvSpPr>
        <p:spPr>
          <a:xfrm>
            <a:off x="7142093" y="4421229"/>
            <a:ext cx="1762210" cy="304800"/>
          </a:xfrm>
          <a:prstGeom prst="ellipse">
            <a:avLst/>
          </a:prstGeom>
          <a:noFill/>
          <a:ln w="28575">
            <a:solidFill>
              <a:srgbClr val="CF314B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FF82AE37-78B9-F01F-F0C2-35930877D379}"/>
              </a:ext>
            </a:extLst>
          </p:cNvPr>
          <p:cNvCxnSpPr>
            <a:cxnSpLocks/>
          </p:cNvCxnSpPr>
          <p:nvPr/>
        </p:nvCxnSpPr>
        <p:spPr>
          <a:xfrm flipH="1">
            <a:off x="10413518" y="4123248"/>
            <a:ext cx="541527" cy="297981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00A2C3F5-19D2-8A5A-B013-3CB0AC400229}"/>
              </a:ext>
            </a:extLst>
          </p:cNvPr>
          <p:cNvCxnSpPr>
            <a:cxnSpLocks/>
          </p:cNvCxnSpPr>
          <p:nvPr/>
        </p:nvCxnSpPr>
        <p:spPr>
          <a:xfrm flipH="1" flipV="1">
            <a:off x="8812618" y="3041297"/>
            <a:ext cx="899553" cy="387703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8AD14CE7-A5A8-1295-DADD-85D12F98E839}"/>
              </a:ext>
            </a:extLst>
          </p:cNvPr>
          <p:cNvSpPr txBox="1"/>
          <p:nvPr/>
        </p:nvSpPr>
        <p:spPr>
          <a:xfrm>
            <a:off x="9712171" y="3271320"/>
            <a:ext cx="2249010" cy="36933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2060"/>
                </a:solidFill>
              </a:rPr>
              <a:t>Nastavte vše stejně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65504286-4511-7773-DF92-0AA811423BD8}"/>
              </a:ext>
            </a:extLst>
          </p:cNvPr>
          <p:cNvSpPr txBox="1"/>
          <p:nvPr/>
        </p:nvSpPr>
        <p:spPr>
          <a:xfrm>
            <a:off x="10864070" y="4036858"/>
            <a:ext cx="1932886" cy="646331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2060"/>
                </a:solidFill>
              </a:rPr>
              <a:t>Nastavte vše stejně</a:t>
            </a:r>
          </a:p>
        </p:txBody>
      </p:sp>
      <p:cxnSp>
        <p:nvCxnSpPr>
          <p:cNvPr id="27" name="Přímá spojnice se šipkou 26">
            <a:extLst>
              <a:ext uri="{FF2B5EF4-FFF2-40B4-BE49-F238E27FC236}">
                <a16:creationId xmlns:a16="http://schemas.microsoft.com/office/drawing/2014/main" id="{1B4F12B7-E48F-7B0A-0771-D5B32A7E4F45}"/>
              </a:ext>
            </a:extLst>
          </p:cNvPr>
          <p:cNvCxnSpPr>
            <a:cxnSpLocks/>
          </p:cNvCxnSpPr>
          <p:nvPr/>
        </p:nvCxnSpPr>
        <p:spPr>
          <a:xfrm flipH="1">
            <a:off x="10796743" y="4736864"/>
            <a:ext cx="541527" cy="297981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ál 27">
            <a:extLst>
              <a:ext uri="{FF2B5EF4-FFF2-40B4-BE49-F238E27FC236}">
                <a16:creationId xmlns:a16="http://schemas.microsoft.com/office/drawing/2014/main" id="{4BE2CAAE-BA4B-1DA9-9F67-58C51A7F4D54}"/>
              </a:ext>
            </a:extLst>
          </p:cNvPr>
          <p:cNvSpPr/>
          <p:nvPr/>
        </p:nvSpPr>
        <p:spPr>
          <a:xfrm>
            <a:off x="11494744" y="6155769"/>
            <a:ext cx="466437" cy="304800"/>
          </a:xfrm>
          <a:prstGeom prst="ellipse">
            <a:avLst/>
          </a:prstGeom>
          <a:noFill/>
          <a:ln w="57150">
            <a:solidFill>
              <a:srgbClr val="CF314B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" name="Přímá spojnice se šipkou 28">
            <a:extLst>
              <a:ext uri="{FF2B5EF4-FFF2-40B4-BE49-F238E27FC236}">
                <a16:creationId xmlns:a16="http://schemas.microsoft.com/office/drawing/2014/main" id="{D7B123DC-F8BD-94C6-32BC-D8BBAE3152CB}"/>
              </a:ext>
            </a:extLst>
          </p:cNvPr>
          <p:cNvCxnSpPr>
            <a:cxnSpLocks/>
          </p:cNvCxnSpPr>
          <p:nvPr/>
        </p:nvCxnSpPr>
        <p:spPr>
          <a:xfrm>
            <a:off x="3505200" y="4919858"/>
            <a:ext cx="361025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ál 29">
            <a:extLst>
              <a:ext uri="{FF2B5EF4-FFF2-40B4-BE49-F238E27FC236}">
                <a16:creationId xmlns:a16="http://schemas.microsoft.com/office/drawing/2014/main" id="{8BEF1D48-AEC2-E120-459F-018AF53B7B93}"/>
              </a:ext>
            </a:extLst>
          </p:cNvPr>
          <p:cNvSpPr/>
          <p:nvPr/>
        </p:nvSpPr>
        <p:spPr>
          <a:xfrm>
            <a:off x="7092543" y="4700945"/>
            <a:ext cx="1536566" cy="236669"/>
          </a:xfrm>
          <a:prstGeom prst="ellipse">
            <a:avLst/>
          </a:prstGeom>
          <a:noFill/>
          <a:ln w="28575">
            <a:solidFill>
              <a:srgbClr val="CF314B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268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95535" y="444714"/>
            <a:ext cx="80648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Část – MS Project - </a:t>
            </a:r>
            <a:r>
              <a:rPr lang="pl-PL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Informace o projektu a kalendář</a:t>
            </a:r>
            <a:endParaRPr lang="cs-CZ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1035616"/>
            <a:ext cx="5818833" cy="4786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alt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Krok - </a:t>
            </a:r>
            <a:r>
              <a:rPr lang="cs-CZ" altLang="cs-CZ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Nastavení způsobu plánování projektu</a:t>
            </a:r>
          </a:p>
          <a:p>
            <a:pPr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 se může plánovat buď od </a:t>
            </a:r>
          </a:p>
          <a:p>
            <a:pPr marL="0" indent="0">
              <a:buNone/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Datumu zahájení projektu</a:t>
            </a:r>
          </a:p>
          <a:p>
            <a:pPr marL="0" indent="0">
              <a:buNone/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nebo od </a:t>
            </a:r>
          </a:p>
          <a:p>
            <a:pPr marL="0" indent="0">
              <a:buNone/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Datumu dokončení projektu</a:t>
            </a:r>
          </a:p>
          <a:p>
            <a:pPr>
              <a:defRPr/>
            </a:pPr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Záložka Projekt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Informace o </a:t>
            </a:r>
          </a:p>
          <a:p>
            <a:pPr marL="0" indent="0">
              <a:buNone/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Projektu      zvolte datum zahájení / ukončení projektu</a:t>
            </a:r>
          </a:p>
          <a:p>
            <a:pPr>
              <a:defRPr/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Záleží na Vás, co si zvolíte, program pak bude sám plánovat všechny vaše aktivity buď dopředu nebo zpětně.</a:t>
            </a:r>
          </a:p>
          <a:p>
            <a:pPr>
              <a:defRPr/>
            </a:pPr>
            <a:r>
              <a:rPr lang="cs-CZ" altLang="cs-CZ" sz="20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těchto příkladech budeme pracovat s Datumem zahájení projektu</a:t>
            </a:r>
          </a:p>
          <a:p>
            <a:pPr>
              <a:defRPr/>
            </a:pPr>
            <a:r>
              <a:rPr lang="cs-CZ" altLang="cs-CZ" sz="20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Kliknout OK a uložit!</a:t>
            </a:r>
          </a:p>
          <a:p>
            <a:pPr>
              <a:defRPr/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  <a:defRPr/>
            </a:pPr>
            <a:endParaRPr kumimoji="0" lang="en-GB" altLang="cs-CZ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" name="Přímá spojnice se šipkou 1">
            <a:extLst>
              <a:ext uri="{FF2B5EF4-FFF2-40B4-BE49-F238E27FC236}">
                <a16:creationId xmlns:a16="http://schemas.microsoft.com/office/drawing/2014/main" id="{62BE022A-0A02-D686-9F37-39A419CAA26E}"/>
              </a:ext>
            </a:extLst>
          </p:cNvPr>
          <p:cNvCxnSpPr>
            <a:cxnSpLocks/>
          </p:cNvCxnSpPr>
          <p:nvPr/>
        </p:nvCxnSpPr>
        <p:spPr>
          <a:xfrm>
            <a:off x="457679" y="2376742"/>
            <a:ext cx="361025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ED1FB169-26C8-4E72-6896-4F51AC2C3845}"/>
              </a:ext>
            </a:extLst>
          </p:cNvPr>
          <p:cNvCxnSpPr>
            <a:cxnSpLocks/>
          </p:cNvCxnSpPr>
          <p:nvPr/>
        </p:nvCxnSpPr>
        <p:spPr>
          <a:xfrm>
            <a:off x="422169" y="3213207"/>
            <a:ext cx="361025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349A24C4-0845-692C-2026-E80B891A6496}"/>
              </a:ext>
            </a:extLst>
          </p:cNvPr>
          <p:cNvCxnSpPr>
            <a:cxnSpLocks/>
          </p:cNvCxnSpPr>
          <p:nvPr/>
        </p:nvCxnSpPr>
        <p:spPr>
          <a:xfrm>
            <a:off x="2518780" y="3595942"/>
            <a:ext cx="361025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2A814E5B-6BE1-3525-63B9-CC8A1B0C30E3}"/>
              </a:ext>
            </a:extLst>
          </p:cNvPr>
          <p:cNvCxnSpPr>
            <a:cxnSpLocks/>
          </p:cNvCxnSpPr>
          <p:nvPr/>
        </p:nvCxnSpPr>
        <p:spPr>
          <a:xfrm>
            <a:off x="1357282" y="4032428"/>
            <a:ext cx="361025" cy="0"/>
          </a:xfrm>
          <a:prstGeom prst="straightConnector1">
            <a:avLst/>
          </a:prstGeom>
          <a:ln w="762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ázek 8">
            <a:extLst>
              <a:ext uri="{FF2B5EF4-FFF2-40B4-BE49-F238E27FC236}">
                <a16:creationId xmlns:a16="http://schemas.microsoft.com/office/drawing/2014/main" id="{E1AD1E5E-CE9F-3EED-587F-4A80E2FC52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488" y="1788407"/>
            <a:ext cx="6049219" cy="4134427"/>
          </a:xfrm>
          <a:prstGeom prst="rect">
            <a:avLst/>
          </a:prstGeom>
        </p:spPr>
      </p:pic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029D08C0-6274-876C-5205-0C18D3687B36}"/>
              </a:ext>
            </a:extLst>
          </p:cNvPr>
          <p:cNvCxnSpPr/>
          <p:nvPr/>
        </p:nvCxnSpPr>
        <p:spPr>
          <a:xfrm flipH="1">
            <a:off x="8649388" y="1964563"/>
            <a:ext cx="711420" cy="304800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A051785A-D430-14ED-C470-B5F96BC82956}"/>
              </a:ext>
            </a:extLst>
          </p:cNvPr>
          <p:cNvCxnSpPr/>
          <p:nvPr/>
        </p:nvCxnSpPr>
        <p:spPr>
          <a:xfrm flipH="1">
            <a:off x="8649388" y="2572370"/>
            <a:ext cx="711420" cy="304800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BB414C6E-9F84-3E8D-2009-718D5A3A22F6}"/>
              </a:ext>
            </a:extLst>
          </p:cNvPr>
          <p:cNvCxnSpPr>
            <a:cxnSpLocks/>
          </p:cNvCxnSpPr>
          <p:nvPr/>
        </p:nvCxnSpPr>
        <p:spPr>
          <a:xfrm>
            <a:off x="10859928" y="5202315"/>
            <a:ext cx="0" cy="488503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>
            <a:extLst>
              <a:ext uri="{FF2B5EF4-FFF2-40B4-BE49-F238E27FC236}">
                <a16:creationId xmlns:a16="http://schemas.microsoft.com/office/drawing/2014/main" id="{4497D97D-68C9-6C6F-C621-0FF7445D715C}"/>
              </a:ext>
            </a:extLst>
          </p:cNvPr>
          <p:cNvSpPr/>
          <p:nvPr/>
        </p:nvSpPr>
        <p:spPr>
          <a:xfrm>
            <a:off x="5734974" y="2108929"/>
            <a:ext cx="1360499" cy="304798"/>
          </a:xfrm>
          <a:prstGeom prst="ellipse">
            <a:avLst/>
          </a:prstGeom>
          <a:noFill/>
          <a:ln w="28575">
            <a:solidFill>
              <a:srgbClr val="CF314B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id="{4A7378FC-9306-9630-9CD7-34A7AB3392BA}"/>
              </a:ext>
            </a:extLst>
          </p:cNvPr>
          <p:cNvSpPr/>
          <p:nvPr/>
        </p:nvSpPr>
        <p:spPr>
          <a:xfrm>
            <a:off x="5734974" y="2636285"/>
            <a:ext cx="1360499" cy="304798"/>
          </a:xfrm>
          <a:prstGeom prst="ellipse">
            <a:avLst/>
          </a:prstGeom>
          <a:noFill/>
          <a:ln w="28575">
            <a:solidFill>
              <a:srgbClr val="CF314B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ál 15">
            <a:extLst>
              <a:ext uri="{FF2B5EF4-FFF2-40B4-BE49-F238E27FC236}">
                <a16:creationId xmlns:a16="http://schemas.microsoft.com/office/drawing/2014/main" id="{6AB61B48-2776-E2D6-0024-4A5B67A3916D}"/>
              </a:ext>
            </a:extLst>
          </p:cNvPr>
          <p:cNvSpPr/>
          <p:nvPr/>
        </p:nvSpPr>
        <p:spPr>
          <a:xfrm>
            <a:off x="10051164" y="5621395"/>
            <a:ext cx="1360499" cy="304798"/>
          </a:xfrm>
          <a:prstGeom prst="ellipse">
            <a:avLst/>
          </a:prstGeom>
          <a:noFill/>
          <a:ln w="28575">
            <a:solidFill>
              <a:srgbClr val="CF314B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78285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4859</TotalTime>
  <Words>1502</Words>
  <Application>Microsoft Office PowerPoint</Application>
  <PresentationFormat>Širokoúhlá obrazovka</PresentationFormat>
  <Paragraphs>346</Paragraphs>
  <Slides>22</Slides>
  <Notes>0</Notes>
  <HiddenSlides>0</HiddenSlides>
  <MMClips>2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Motiv Office</vt:lpstr>
      <vt:lpstr>Harmonogram projektu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Project Management Triangle   2. Developing a Project – My schedule tomorrow</dc:title>
  <dc:creator>Lucie Reczkova</dc:creator>
  <cp:lastModifiedBy>M R</cp:lastModifiedBy>
  <cp:revision>276</cp:revision>
  <dcterms:created xsi:type="dcterms:W3CDTF">2022-09-20T14:18:12Z</dcterms:created>
  <dcterms:modified xsi:type="dcterms:W3CDTF">2023-10-24T09:37:14Z</dcterms:modified>
</cp:coreProperties>
</file>