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9" r:id="rId2"/>
    <p:sldId id="323" r:id="rId3"/>
    <p:sldId id="324" r:id="rId4"/>
    <p:sldId id="352" r:id="rId5"/>
    <p:sldId id="288" r:id="rId6"/>
    <p:sldId id="390" r:id="rId7"/>
    <p:sldId id="391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92" r:id="rId19"/>
    <p:sldId id="363" r:id="rId20"/>
    <p:sldId id="364" r:id="rId21"/>
    <p:sldId id="365" r:id="rId22"/>
    <p:sldId id="366" r:id="rId23"/>
    <p:sldId id="367" r:id="rId24"/>
    <p:sldId id="350" r:id="rId25"/>
    <p:sldId id="386" r:id="rId26"/>
    <p:sldId id="351" r:id="rId27"/>
    <p:sldId id="334" r:id="rId28"/>
    <p:sldId id="368" r:id="rId29"/>
    <p:sldId id="369" r:id="rId30"/>
    <p:sldId id="370" r:id="rId31"/>
    <p:sldId id="371" r:id="rId32"/>
    <p:sldId id="372" r:id="rId33"/>
    <p:sldId id="373" r:id="rId34"/>
    <p:sldId id="374" r:id="rId35"/>
    <p:sldId id="375" r:id="rId36"/>
    <p:sldId id="376" r:id="rId37"/>
    <p:sldId id="377" r:id="rId38"/>
    <p:sldId id="378" r:id="rId39"/>
    <p:sldId id="379" r:id="rId40"/>
    <p:sldId id="380" r:id="rId41"/>
    <p:sldId id="381" r:id="rId42"/>
    <p:sldId id="384" r:id="rId43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C43CE-8689-4404-AF6E-B56C4C6AC1F9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FE822-E25D-4719-9ADE-44F704588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08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18.09.2023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2B014-81BE-4E95-9C3B-73125155AE3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10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package" Target="../embeddings/Dokument_aplikace_Microsoft_Word.docx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4.emf"/><Relationship Id="rId5" Type="http://schemas.openxmlformats.org/officeDocument/2006/relationships/package" Target="../embeddings/Dokument_aplikace_Microsoft_Word1.docx"/><Relationship Id="rId4" Type="http://schemas.openxmlformats.org/officeDocument/2006/relationships/image" Target="../media/image23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Nákladová funkce</a:t>
            </a: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2362" y="432392"/>
            <a:ext cx="287989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75205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Celkové variabilní náklady na výrobu 40 ks psacích strojů dle předchozího obrázku činí: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dřevo na vrchní desku stolu	39 270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dřevo na boční stěny stolu	21 450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barva a lak 	2 200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spojovací šrouby	1 400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VARIABILNÍ NÁKLADY CELKEM	64 320 Kč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605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2362" y="432392"/>
            <a:ext cx="287989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80745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dirty="0">
                <a:latin typeface="Times New Roman" pitchFamily="18" charset="0"/>
              </a:rPr>
              <a:t>Na 40 ks psacích stolů, připadá za 64 320 Kč variabilních nákladů </a:t>
            </a:r>
            <a:r>
              <a:rPr lang="cs-CZ" i="1" dirty="0">
                <a:latin typeface="Times New Roman" pitchFamily="18" charset="0"/>
              </a:rPr>
              <a:t>N</a:t>
            </a:r>
            <a:r>
              <a:rPr lang="cs-CZ" i="1" baseline="-25000" dirty="0">
                <a:latin typeface="Times New Roman" pitchFamily="18" charset="0"/>
              </a:rPr>
              <a:t>V</a:t>
            </a:r>
            <a:r>
              <a:rPr lang="cs-CZ" i="1" dirty="0">
                <a:latin typeface="Times New Roman" pitchFamily="18" charset="0"/>
              </a:rPr>
              <a:t> = 64 320 Kč</a:t>
            </a:r>
            <a:r>
              <a:rPr lang="en-US" dirty="0">
                <a:latin typeface="Times New Roman" pitchFamily="18" charset="0"/>
                <a:cs typeface="Tahoma" pitchFamily="34" charset="0"/>
              </a:rPr>
              <a:t>;</a:t>
            </a:r>
            <a:r>
              <a:rPr lang="cs-CZ" dirty="0">
                <a:latin typeface="Times New Roman" pitchFamily="18" charset="0"/>
                <a:cs typeface="Tahoma" pitchFamily="34" charset="0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jeden kus psacího stolu vyžaduje jednotkové variabilní náklady v hodnotě: 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 = 64 320 / 40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 = 1 608 Kč/ks 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Potom celková výše variabilních nákladů na libovolný počet vyrobených psacích stolů je: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v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Q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1 608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Q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8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5798" y="432392"/>
            <a:ext cx="7513019" cy="31547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proporcionální závislosti celkových variabilních nákladů N</a:t>
            </a:r>
            <a:r>
              <a:rPr lang="cs-CZ" sz="16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 na objemu produkce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987574"/>
            <a:ext cx="7254964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985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164943" y="315085"/>
            <a:ext cx="7511921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proporcionální závislosti celkových a jednotkových variabilních nákladů v závislosti na objemu produkce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131590"/>
            <a:ext cx="6664042" cy="345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06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164943" y="315085"/>
            <a:ext cx="7511921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lineární a nelineárních závislosti celkových variabilních nákladů na objemu produkce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275606"/>
            <a:ext cx="742565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73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164943" y="315085"/>
            <a:ext cx="7511921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závislosti celkových fixních nákladů F na objemu produkce, služeb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" y="1275606"/>
            <a:ext cx="7960186" cy="359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38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0458" y="181317"/>
            <a:ext cx="6321119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závislosti celkových fixních nákladů F a fixních nákladů vztažených n jednotku produkce f v závislosti na výši produkce Q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904" y="799026"/>
            <a:ext cx="6952074" cy="425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06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832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tabLst>
                <a:tab pos="446088" algn="l"/>
                <a:tab pos="539750" algn="l"/>
              </a:tabLst>
              <a:defRPr/>
            </a:pP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91630"/>
            <a:ext cx="7078240" cy="338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701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5471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Parametrem (parametry) nákladové funkce se rozumí stanovení (kvantifikace) hodnot variabilních nákladů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(jednotkových) a celkových fixních nákladů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 nákladové funkci.</a:t>
            </a:r>
          </a:p>
          <a:p>
            <a:pPr>
              <a:spcBef>
                <a:spcPts val="1800"/>
              </a:spcBef>
              <a:spcAft>
                <a:spcPts val="6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Platí vztah:</a:t>
            </a:r>
          </a:p>
          <a:p>
            <a:pPr>
              <a:spcBef>
                <a:spcPts val="1800"/>
              </a:spcBef>
              <a:spcAft>
                <a:spcPts val="6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 = N</a:t>
            </a:r>
            <a:r>
              <a:rPr lang="cs-CZ" sz="2000" b="1" i="1" baseline="-250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+ F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	(1)</a:t>
            </a:r>
          </a:p>
          <a:p>
            <a:pPr>
              <a:spcBef>
                <a:spcPts val="1800"/>
              </a:spcBef>
              <a:spcAft>
                <a:spcPts val="6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Dále platí:</a:t>
            </a:r>
          </a:p>
          <a:p>
            <a:pPr>
              <a:spcBef>
                <a:spcPts val="1800"/>
              </a:spcBef>
              <a:spcAft>
                <a:spcPts val="6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 = v ∙ Q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064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176" y="1131590"/>
            <a:ext cx="8583709" cy="34917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cs-CZ" sz="1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· Q + </a:t>
            </a:r>
            <a:r>
              <a:rPr lang="cs-CZ" sz="1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cs-CZ" sz="16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1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	variabilní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náklady vztažené na jednotku produkce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jednotkové variabilní náklady)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[Kč/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ks,m,kg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…]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007100" algn="l"/>
                <a:tab pos="6096000" algn="l"/>
              </a:tabLst>
              <a:defRPr/>
            </a:pP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množství (objem, masa)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produkce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ks,m,kg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…]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1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celková výše fixních nákladů za příslušné období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[Kč]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40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1772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Cílem přednášky je představit nákladovou funkci.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Jsou vysvětleny metody stanovování parametrů nákladových funkcí.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176" y="1131590"/>
            <a:ext cx="8583709" cy="28530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případě dříve uváděné modelové situace výroby psacích stolů platí: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  <a:tab pos="5200650" algn="l"/>
                <a:tab pos="529590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Obecná formulace nákladové funkce: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N = v · Q + F</a:t>
            </a:r>
          </a:p>
          <a:p>
            <a:pPr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  <a:tab pos="5200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Konkrétní nákladová funkce pro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měsíční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výrobu psacích stolů:      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N  =  1 608 ·  Q + 450 000</a:t>
            </a:r>
          </a:p>
          <a:p>
            <a:pPr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  <a:tab pos="5200650" algn="l"/>
              </a:tabLst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jednotky                               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[Kč]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14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176" y="1131590"/>
            <a:ext cx="8583709" cy="38502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Přehled vybraných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metodických postupů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k stanovení matematické (grafické) formy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funkce: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klasifikační analýza (expertní analýza),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období,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řešení (bodový diagram),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bodů.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regresní a korelační analýza,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aj.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80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8927" y="315085"/>
            <a:ext cx="598418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Měsíční hodnoty produkce a celkových nákladů převzaté z účetnictví podnikatelského subjektu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" y="1203598"/>
            <a:ext cx="7300684" cy="345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463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09194" y="432392"/>
            <a:ext cx="6826228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(klasifikační analýza)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176" y="1131590"/>
            <a:ext cx="8583709" cy="30469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Metoda </a:t>
            </a:r>
            <a:r>
              <a:rPr lang="cs-CZ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klasifikační analýzy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(expertní)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založena na roztřídění jednotlivých nákladových položek do skupin variabilních a fixních (konstantních) nákladů na základě posouzení jejich chování při měnícím se objemu produkce.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Poznámka: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Druhově stejný typ nákladů nemusí být zařazen „jednoznačně  a trvale“  do jedné z skupin nákladů.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54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29556" y="432392"/>
            <a:ext cx="558550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(klasifikační analýza)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197" y="1059582"/>
            <a:ext cx="6612220" cy="398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148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29556" y="432392"/>
            <a:ext cx="558550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(klasifikační analýza)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419622"/>
            <a:ext cx="7744162" cy="306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8953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8300" y="432392"/>
            <a:ext cx="564802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(metoda dvou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347614"/>
            <a:ext cx="6696744" cy="319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418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8303" y="432392"/>
            <a:ext cx="564802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8352928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buClr>
                <a:srgbClr val="FFC000"/>
              </a:buClr>
              <a:tabLst>
                <a:tab pos="533400" algn="l"/>
                <a:tab pos="3581400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Metoda dvou období využívá ke konstrukci nákladové funkce pouze dva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extrémní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body ve výrobě. Principem řešení je sestavení rovnice přímky s využitím „souřadnic“ dvou extrémních bodů:</a:t>
            </a:r>
          </a:p>
          <a:p>
            <a:pPr>
              <a:spcBef>
                <a:spcPct val="50000"/>
              </a:spcBef>
              <a:buClr>
                <a:srgbClr val="FFC000"/>
              </a:buClr>
              <a:tabLst>
                <a:tab pos="533400" algn="l"/>
                <a:tab pos="3581400" algn="l"/>
              </a:tabLst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FFC000"/>
              </a:buClr>
              <a:buFont typeface="Wingdings" pitchFamily="2" charset="2"/>
              <a:buAutoNum type="arabicPeriod"/>
              <a:tabLst>
                <a:tab pos="533400" algn="l"/>
                <a:tab pos="35814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N 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QMIN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= v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+ F      byly dosazeny souřadnice bodu A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předchozího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diagramu A </a:t>
            </a:r>
          </a:p>
          <a:p>
            <a:pPr>
              <a:spcBef>
                <a:spcPct val="50000"/>
              </a:spcBef>
              <a:buClr>
                <a:srgbClr val="FFC000"/>
              </a:buClr>
              <a:tabLst>
                <a:tab pos="533400" algn="l"/>
                <a:tab pos="35814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                                    	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1600" i="1" baseline="-25000" dirty="0" smtClean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cs-CZ" sz="1600" i="1" baseline="-25000" dirty="0" smtClean="0">
                <a:latin typeface="Times New Roman" pitchFamily="18" charset="0"/>
                <a:cs typeface="Times New Roman" pitchFamily="18" charset="0"/>
              </a:rPr>
              <a:t>QMIN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FFC000"/>
              </a:buClr>
              <a:buFont typeface="Wingdings" pitchFamily="2" charset="2"/>
              <a:buAutoNum type="arabicPeriod"/>
              <a:tabLst>
                <a:tab pos="533400" algn="l"/>
                <a:tab pos="35814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QMAX 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= v ∙ Q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F    byly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dosazeny souřadnice bodu B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předchozího diagramu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>
              <a:spcBef>
                <a:spcPct val="50000"/>
              </a:spcBef>
              <a:buClr>
                <a:srgbClr val="FFC000"/>
              </a:buClr>
              <a:tabLst>
                <a:tab pos="533400" algn="l"/>
                <a:tab pos="35814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600" i="1" baseline="-25000" dirty="0" smtClean="0">
                <a:latin typeface="Times New Roman" pitchFamily="18" charset="0"/>
                <a:cs typeface="Times New Roman" pitchFamily="18" charset="0"/>
              </a:rPr>
              <a:t>QMAX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67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8303" y="432392"/>
            <a:ext cx="564802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225" t="15723" r="-225" b="-5241"/>
          <a:stretch/>
        </p:blipFill>
        <p:spPr>
          <a:xfrm>
            <a:off x="769620" y="1491630"/>
            <a:ext cx="6250652" cy="368997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Tabulka Měsíční výsledky firmy „Parapety s.r.o. v roce 2020 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940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50777" y="432392"/>
            <a:ext cx="514307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(grafická metoda)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987574"/>
            <a:ext cx="6736050" cy="384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714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94887" y="432392"/>
            <a:ext cx="245483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04852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Analýza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nákladové funkce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umožňuje členění nákladů do dvou základních skupin:</a:t>
            </a:r>
          </a:p>
          <a:p>
            <a:pPr marL="803275" lvl="1" indent="-346075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fixní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(konstantní)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náklady,</a:t>
            </a:r>
          </a:p>
          <a:p>
            <a:pPr marL="803275" lvl="1" indent="-346075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variabilní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(proměnné)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náklady.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Uvedené členění nákladů je výsledkem závislosti nákladů na množství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(objemu)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produkce.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fixní náklady (má se na myslí celková výše fixních nákladů za 	určité období) jsou vůči změnám objemu produkce netečné.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64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8352928" cy="32534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lvl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dvou bodů (metoda průměru) </a:t>
            </a:r>
          </a:p>
          <a:p>
            <a:pPr lvl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Vyžaduje údaje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alespoň za čtyři období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Vstupní údaje se seřadí od největšího objemu výroby k nejmenšímu. Pak se soubor vstupních údajů rozdělí na dvě skupiny, pro každou skupinu se vypočítá průměrný objem výroby za jedno období a průměrné náklady za jedno období.</a:t>
            </a:r>
          </a:p>
          <a:p>
            <a:pPr lvl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Vypočtené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průměrné hodnoty se dosadí v obou případech do lineárních rovnic o dvou neznámých se zjistí konstanty nákladové funkce. Postup stanovení parametrů nákladové funkce v této fázi výpočtu je shodný s výpočtem dle metody dvou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období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605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059582"/>
            <a:ext cx="6777578" cy="386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02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4016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Tabulka Měsíční výsledky firmy „Parapety s.r.o. v roce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20XX 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14780"/>
          <a:stretch/>
        </p:blipFill>
        <p:spPr>
          <a:xfrm>
            <a:off x="397694" y="1439140"/>
            <a:ext cx="6191220" cy="35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9847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4016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Tabulka Měsíční výsledky firmy „Parapety s.r.o. v roce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20XX 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t="15703"/>
          <a:stretch/>
        </p:blipFill>
        <p:spPr>
          <a:xfrm>
            <a:off x="539552" y="1432666"/>
            <a:ext cx="5832648" cy="344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90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4016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Tabulka Měsíční výsledky firmy „Parapety s.r.o. v roce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20XX 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360947"/>
            <a:ext cx="5112568" cy="372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2151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21682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Ø Q</a:t>
            </a:r>
            <a:r>
              <a:rPr lang="cs-CZ" b="1" baseline="-25000" dirty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= 5 193,33 ks      Ø N</a:t>
            </a:r>
            <a:r>
              <a:rPr lang="cs-CZ" b="1" baseline="-25000" dirty="0">
                <a:latin typeface="Times New Roman" pitchFamily="18" charset="0"/>
                <a:cs typeface="Times New Roman" pitchFamily="18" charset="0"/>
              </a:rPr>
              <a:t>QMIN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= 2 350 833,3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="1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= 7 431,67 ks     Ø N</a:t>
            </a:r>
            <a:r>
              <a:rPr lang="cs-CZ" b="1" baseline="-25000" dirty="0">
                <a:latin typeface="Times New Roman" pitchFamily="18" charset="0"/>
                <a:cs typeface="Times New Roman" pitchFamily="18" charset="0"/>
              </a:rPr>
              <a:t>QMAX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= 3 243 333,3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Další postup výpočtu shodný s metodou dvou období, tj.: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N = v∙ Q + F</a:t>
            </a:r>
          </a:p>
        </p:txBody>
      </p:sp>
    </p:spTree>
    <p:extLst>
      <p:ext uri="{BB962C8B-B14F-4D97-AF65-F5344CB8AC3E}">
        <p14:creationId xmlns:p14="http://schemas.microsoft.com/office/powerpoint/2010/main" val="18350627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7" y="932529"/>
            <a:ext cx="7272808" cy="26176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Metoda regresní a korelační analýzy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dává nejvěrohodnější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výsledky při sestavování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Její nespornou předností je fakt, že lze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sestrojit i pro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nelineární průběh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 využitím tabulkového programu „Excel“ lze rychle zjistit i korelační koeficient (koeficient spolehlivosti).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Princip metody regresní a korelační analýzy:</a:t>
            </a:r>
          </a:p>
        </p:txBody>
      </p:sp>
    </p:spTree>
    <p:extLst>
      <p:ext uri="{BB962C8B-B14F-4D97-AF65-F5344CB8AC3E}">
        <p14:creationId xmlns:p14="http://schemas.microsoft.com/office/powerpoint/2010/main" val="14217519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7" y="932529"/>
            <a:ext cx="7272808" cy="186974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využitím metody regresní a korelační analýzy lze rovněž stanovit hodnotu korelačního koeficientu </a:t>
            </a:r>
            <a:r>
              <a:rPr lang="cs-CZ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čím více se blíží hodnotě </a:t>
            </a:r>
            <a:r>
              <a:rPr lang="cs-CZ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tím stanovená nákladová funkce lépe popisuje vývoj (závislost ) nákladů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Výpočet parametrů nákladové funkce metodou regresní a korelační analýzy je poměrně pracný. K výpočtu se využívá následujících vztahů:</a:t>
            </a:r>
          </a:p>
        </p:txBody>
      </p:sp>
    </p:spTree>
    <p:extLst>
      <p:ext uri="{BB962C8B-B14F-4D97-AF65-F5344CB8AC3E}">
        <p14:creationId xmlns:p14="http://schemas.microsoft.com/office/powerpoint/2010/main" val="40500242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72" y="1218306"/>
            <a:ext cx="7527374" cy="364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676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218306"/>
            <a:ext cx="6962740" cy="382316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2098" y="4515966"/>
            <a:ext cx="4346366" cy="35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9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94887" y="432392"/>
            <a:ext cx="245483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5163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Nákladová funkce vyjadřuje matematickou (grafickou) formou vztah mezi náklady a objemem produkce.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proporcionální náklady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podproporcionální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náklady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nadproporcionální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náklady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Využití nákladových funkcí:</a:t>
            </a:r>
          </a:p>
          <a:p>
            <a:pPr marL="400050"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 řadě rozhodovacích úloh managementu podniku, </a:t>
            </a:r>
          </a:p>
          <a:p>
            <a:pPr marL="400050"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ale i v soukromé sféře v oblasti osobních rozhodovacích úloh.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1254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"/>
            <a:ext cx="6172200" cy="519521"/>
          </a:xfrm>
        </p:spPr>
        <p:txBody>
          <a:bodyPr/>
          <a:lstStyle/>
          <a:p>
            <a:pPr eaLnBrk="1" hangingPunct="1">
              <a:defRPr/>
            </a:pPr>
            <a:r>
              <a:rPr lang="cs-CZ" sz="21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(regresní a korelační analýza)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277634" y="735547"/>
            <a:ext cx="6588732" cy="4407954"/>
          </a:xfrm>
        </p:spPr>
        <p:txBody>
          <a:bodyPr/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ts val="450"/>
              </a:spcAft>
              <a:buNone/>
              <a:defRPr/>
            </a:pPr>
            <a:endParaRPr lang="cs-CZ" sz="1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ts val="450"/>
              </a:spcAft>
              <a:buNone/>
              <a:defRPr/>
            </a:pPr>
            <a:endParaRPr lang="cs-CZ" sz="1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sz="1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263203"/>
              </p:ext>
            </p:extLst>
          </p:nvPr>
        </p:nvGraphicFramePr>
        <p:xfrm>
          <a:off x="1223628" y="519522"/>
          <a:ext cx="6659166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2" name="Dokument" r:id="rId3" imgW="5918314" imgH="2204956" progId="Word.Document.12">
                  <p:embed/>
                </p:oleObj>
              </mc:Choice>
              <mc:Fallback>
                <p:oleObj name="Dokument" r:id="rId3" imgW="5918314" imgH="2204956" progId="Word.Document.12">
                  <p:embed/>
                  <p:pic>
                    <p:nvPicPr>
                      <p:cNvPr id="1146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628" y="519522"/>
                        <a:ext cx="6659166" cy="2481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947866"/>
              </p:ext>
            </p:extLst>
          </p:nvPr>
        </p:nvGraphicFramePr>
        <p:xfrm>
          <a:off x="1143000" y="3725466"/>
          <a:ext cx="2549129" cy="1418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3" name="Dokument" r:id="rId5" imgW="5918314" imgH="1890631" progId="Word.Document.12">
                  <p:embed/>
                </p:oleObj>
              </mc:Choice>
              <mc:Fallback>
                <p:oleObj name="Dokument" r:id="rId5" imgW="5918314" imgH="1890631" progId="Word.Document.12">
                  <p:embed/>
                  <p:pic>
                    <p:nvPicPr>
                      <p:cNvPr id="1146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42580"/>
                      <a:stretch>
                        <a:fillRect/>
                      </a:stretch>
                    </p:blipFill>
                    <p:spPr bwMode="auto">
                      <a:xfrm>
                        <a:off x="1143000" y="3725466"/>
                        <a:ext cx="2549129" cy="141803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469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0" y="3219822"/>
            <a:ext cx="1200150" cy="342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1469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3219822"/>
            <a:ext cx="657225" cy="185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755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131590"/>
            <a:ext cx="5138906" cy="389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7560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84777" y="432392"/>
            <a:ext cx="5275098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Využití nákladových funkcí v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275606"/>
            <a:ext cx="5544616" cy="317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6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86651" y="432392"/>
            <a:ext cx="527131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(v krátkém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218306"/>
            <a:ext cx="7992888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Krátkodobé nákladové funkce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charakterizují průběh nákladů v krátkém období, tj. v období , ve kterém lze měnit pouze některé výrobní faktory (množství vynakládané lidské práce a spotřebované materiálové vstupy), zatímco výrobní faktor „dlouhodobý hmotný (nehmotný) majetek“  je neměnný.</a:t>
            </a:r>
            <a:br>
              <a:rPr lang="cs-CZ" i="1" dirty="0">
                <a:latin typeface="Times New Roman" pitchFamily="18" charset="0"/>
                <a:cs typeface="Times New Roman" pitchFamily="18" charset="0"/>
              </a:rPr>
            </a:br>
            <a:r>
              <a:rPr lang="cs-CZ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i="1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Objem výroby je limitován vybudovanou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výrobní kapacitou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kterou „formuje“ použitý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dlouhodobý majetek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podobě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fixních nákladů.</a:t>
            </a:r>
            <a:b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Dlouhodobý majetek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lze spojovat s následnou proměnou do podoby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fixních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Proměnné výrobní faktory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(lidská práce, výrobní předměty)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formou spotřeby proměňují ve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variabilní náklady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52189" y="432392"/>
            <a:ext cx="5340244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(v dlouhém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218306"/>
            <a:ext cx="7992888" cy="29161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Dlouhodobé  nákladové funkce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charakterizují průběh nákladů v delším časovém úseku, ve kterém lze změnit všechny výrobní činitele (vybudovat nové výrobní kapacity, vyvinout nové technologické postupy, využít nových poznatků z oblasti primárního výzkumu).</a:t>
            </a:r>
          </a:p>
          <a:p>
            <a:pPr marL="847725" lvl="1" indent="-447675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V dlouhodobé nákladové funkci nejsou </a:t>
            </a:r>
            <a:r>
              <a:rPr lang="cs-CZ" sz="1600" i="1" cap="small" dirty="0">
                <a:latin typeface="Times New Roman" pitchFamily="18" charset="0"/>
                <a:cs typeface="Times New Roman" pitchFamily="18" charset="0"/>
              </a:rPr>
              <a:t>fixní náklady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; veškeré náklady se redukují pouze do podoby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průměrných celkových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nákladů a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marginálních nákladů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47725" lvl="1" indent="-447675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Dlouhodobou nákladovou funkci využívají zejména členové vrcholového managementu podniků při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rozhodování o velikosti podnikatelské jednotky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, druhu výrobního zařízení, jeho výkonu, aplikované výrobní technologie.</a:t>
            </a:r>
          </a:p>
          <a:p>
            <a:pPr marL="847725" lvl="1" indent="-447675">
              <a:defRPr/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Při kalkulaci o nákladech v souvislosti s cenou nabízených výrobků nelze opomenout dopad </a:t>
            </a:r>
            <a:r>
              <a:rPr lang="cs-CZ" sz="16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dopravních nákladů</a:t>
            </a:r>
            <a:endParaRPr lang="en-US" sz="1600" b="1" i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48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01728" y="432392"/>
            <a:ext cx="2841162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>
                <a:latin typeface="Times New Roman" pitchFamily="18" charset="0"/>
                <a:cs typeface="Times New Roman" pitchFamily="18" charset="0"/>
              </a:rPr>
              <a:t>Nákladová 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218306"/>
            <a:ext cx="7992888" cy="24083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Nákladová funkce vyjadřuje matematickou formou (respektive grafickou formou) vztah mezi náklady a objemem produkce.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N = f(Q). </a:t>
            </a:r>
            <a:br>
              <a:rPr lang="cs-CZ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Umožňuje rozdělit celkové náklady na jejich variabilní a fixní složku. </a:t>
            </a:r>
          </a:p>
          <a:p>
            <a:pPr>
              <a:spcBef>
                <a:spcPct val="50000"/>
              </a:spcBef>
              <a:defRPr/>
            </a:pPr>
            <a:endParaRPr lang="cs-CZ" sz="1600" i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 poukazem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uvedené třídění variabilních nákladů (lineární, progresivní, degresivní) je možné obdobné hodnocení vztáhnout na vývoj závislosti celkových nákladů na objemu produkce.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90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350203" y="432392"/>
            <a:ext cx="7082444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Závislost fixních nákladů na množství (objemu ) produkce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27278"/>
            <a:ext cx="7164288" cy="372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146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2362" y="432392"/>
            <a:ext cx="287989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1727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Variabilní náklady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mění svou výši v závislosti na objemu produkce.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Obvykle tvoří variabilní náklady celá plejáda nákladových položek, jednicových nákladů.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1622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2764</TotalTime>
  <Words>1454</Words>
  <Application>Microsoft Office PowerPoint</Application>
  <PresentationFormat>Předvádění na obrazovce (16:9)</PresentationFormat>
  <Paragraphs>136</Paragraphs>
  <Slides>42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Arial</vt:lpstr>
      <vt:lpstr>Calibri</vt:lpstr>
      <vt:lpstr>Tahoma</vt:lpstr>
      <vt:lpstr>Times New Roman</vt:lpstr>
      <vt:lpstr>Wingdings</vt:lpstr>
      <vt:lpstr>SLU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Nákladová funkce (regresní a korelační analýza)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217</cp:revision>
  <cp:lastPrinted>2020-12-01T06:33:05Z</cp:lastPrinted>
  <dcterms:created xsi:type="dcterms:W3CDTF">2016-07-06T15:42:34Z</dcterms:created>
  <dcterms:modified xsi:type="dcterms:W3CDTF">2023-09-18T09:37:47Z</dcterms:modified>
</cp:coreProperties>
</file>