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4" r:id="rId3"/>
    <p:sldId id="310" r:id="rId4"/>
    <p:sldId id="335" r:id="rId5"/>
    <p:sldId id="311" r:id="rId6"/>
    <p:sldId id="312" r:id="rId7"/>
    <p:sldId id="313" r:id="rId8"/>
    <p:sldId id="259" r:id="rId9"/>
    <p:sldId id="314" r:id="rId10"/>
    <p:sldId id="315" r:id="rId11"/>
    <p:sldId id="316" r:id="rId12"/>
    <p:sldId id="317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09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79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11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11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42119" y="483518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zdrojů spočívá v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zdrojů, jejich identifikaci a jejich přidělování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ohledem na potřebné schopnosti.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managementu zdrojů je optimalizace způsobů jejich využívání v rámci časového harmonogramu projektu, stejně jako i neustálé monitorování a řízení těchto zdrojů.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Materiálové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(zařízení, vybavení, informační technologie, dokumenty atd.) nebo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zdroje.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musí mít k úspěšnému plnění požadovaných úkolů potřebné technické, behaviorální a kontextové kompetence - mají adekvátní informace a nástroje pro splnění těchto úkolů.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29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Prioritně bychom měli také analyzovat zdroje, které souvisí s </a:t>
            </a: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kritickou cestou projektu</a:t>
            </a: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r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Právě tyto zdroje (materiál nedodaný včas, přetížení pracovníci projektu aj. nám mohou výrazně zpozdit celý projekt).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42119" y="483518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zdroji by měl projektový manažer pracovat již od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předprojektové fáze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Nejvíce se se zdroji setkáváme právě v části plánování a přípravy projektu, kdy bychom měli určit dostupné zdroje a sestavit analýzu potřebných zdrojů a jejich rozvržení.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Neodmyslitelnou součástí jsou zdroje ve chvíli finanční analýzy, kdy nám určí finanční rámec projektu. Plánování zdrojů je nejčastěji prováděno ve dvou formách: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tabulkové formě (přehled zdrojů a jejich popis),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grafické formě pomocí histogramů, diagramů, síťového grafu.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plánování je potřeba také určit termíny, kdy budou dané zdroje využívány či použity.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5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projektu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Softwarová podpora (Microsoft Project, OpenProj a jiné) je pak schopna vypočítati finanční toky a stanovit konkrétní kalendáře zdrojů v projektu. 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vedení více projektů a zejména u lidských zdrojů bychom neměli opomenout analýzu překryvu zdrojů s jinými projekty. 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180240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procesní kroky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Identifikujte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potřebné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zdroje, a to včetně speciálních, potřebných pro řízení projektu. 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plán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potřeby zdrojů.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Získejte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souhlas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přidělením zdrojů k projektu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liniového managementu.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Zařaďte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odhady a plán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přidělování zdrojů do vykonávání procesu řízení změn.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Řiďte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přidělování úloh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zvláštní důraz věnujte produktivitě nově zařazených pracovníků.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Řiďte 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kontrolujte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zdroje se zřetelem na řízení změn.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případech, kdy došlo k nadhodnocení nebo podhodnocení potřeby zdrojů, eskalujte problém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úroveň řízení programu nebo portfolia za účelem přerozdělení zdrojů.</a:t>
            </a: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Modifikujte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databázi odhadu zdrojů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aktuálními hodnotami, které ukazují skutečně použité zdroje,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to zejména při ukončení projektu.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Dokumentujte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získané poznatky a tyto poznatky užijte v budoucích projektech.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řízení projektu je dána oceněním výsledků různými zainteresovanými stranami.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37661" y="483518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Klíčovým cílem manažerů projektu je dosáhnout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jejich snažení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úspěchu a vyhnout se nezdaru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chtějí si být jisti v tom, že znají uvažovaná kritéria určující  úspěch, nebo nezdar, a že znají způsoby jejich hodnocení – přesná a jasná definice těchto kritérií.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 lze definovat jako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cílů projektu v rámci dohodnutých limitů.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když je úspěšnost řízení projektu s úspěchem projektu spojená, nejedná se o totéž, např. je možné úspěšně řídit projekt, který musí být vzhledem k novému strategickému směru firmy ukončen.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úspěch řízení projektu je důležitá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integrace – kombinace požadavků, aktivit a výsledků projektu s úmyslem dosáhnout cílů a výstupů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7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je považována za jednu z klíčových funkcí projektového manažera.</a:t>
            </a: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integračních činností projektového manažera je vytvoření projektového týmu z vhodných typů spolupracovníků.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integrace zahrnuje všechny procesy, pokusy, snahy a výsledky realizované v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koordinace a kontrola pro dosažení plánovaného cíle.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integrace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vyžaduje vhodnou osobu a adekvátní technické znalosti, organizační, manažerské a sociálně-psychologické dovednosti.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Účinná integrace je v projektech výsledkem hlavních činností: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Operativního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změn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(jejich celkovou koordinaci v celém projektu)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manažerem</a:t>
            </a: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procesní kroky pro úspěšné řízení projektu</a:t>
            </a: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Analyzujte projekt a jeho kontext </a:t>
            </a:r>
            <a:b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(včetně rozhodnutí a dokumentace).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koncepci řízení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požadavků projektu, prodiskutovat návrh se zainteresovanými stranami – odsouhlasení se zákazníkem (formou smlouvy např. o řízení projektu).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plán řízení projektu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sestavte tým, metody, techniky a nástroje řízení projektu.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Naplánujte integrační postupy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včetně managementu (odstranit neslučitelnosti).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Provádějte a kontrolujte plány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projektu a provádějte řízení změn, reportujte o účinnosti řízení projektu.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Shromažďujte dosažené výsledky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jejich interpretaci odpovídajícím zainteresovaným stranám.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Vyhodnoťte úspěchy a nezdary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projektu.</a:t>
            </a: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7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řízení projektu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je schopen ve zmatené a chaotické situaci najít pořádek a vzájemné vazby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972650"/>
            <a:ext cx="4255876" cy="39338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mohl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úspěšně provádět integraci v celém průběhu projektu, musí být schopen systémového myšlení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což je způsob nazírání, který dává přednost celkovému pohledu na důležité části projektu, a to s respektováním všech významných souvislostí.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Protikladem 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nesystémové myšlení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osoba uvažuje o projektu jen v krátkodobém časovém horizontu a to z jednoho pohledu určitého zájmu.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praxi projektového řízení systémové myšlení musí obsahovat jak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analytické myšlení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(schopnost rozpoznat důležité jednotlivosti projektu), tak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 myšlení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(schopnost složit z jednotlivostí smysluplný projekt).</a:t>
            </a: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2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pl-PL"/>
              <a:t>Řízení projektu – dílčí kroky procesu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t="7897"/>
          <a:stretch/>
        </p:blipFill>
        <p:spPr>
          <a:xfrm>
            <a:off x="1259632" y="833239"/>
            <a:ext cx="5622320" cy="347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49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nacházející se v různých fázích realizace mohou vykazovat různé odlišnosti (odchylky) od stanovených plánů.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Závažné odchylky či pochybení projektového manažera může být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důvodem pozastavení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té doby, dokud se neodstraní zjištěné nedostatky, např.: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zjištění příčin výrazných odchylek v oblastech nákladů, 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úkolů členů projektového týmu, 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zdrojů, 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pochybení členů týmu, nesrovnalosti vynakládaní finančních prostředků – účelovost, nesmyslnost, navyšování cen atd.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- mohou nastat změny ze strany zájmových skupin:</a:t>
            </a: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2382" y="730084"/>
            <a:ext cx="4255876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vlastník firmy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má novou odlišnou strategii,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proto může pozastavit probíhající projekt(y), případně je i zrušit nebo naopak modifikovat pro jiné využití;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změní požadavky, kritéria výstupu projektu – může být důvodem k dočasnému pozastavení projektu do doby, než se vše opět „vyjasní“ a dohodnou nové podmínky;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strany zaměstnanců či projektového týmu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obměnění stávajícího týmu – potřebný čas na zaškolení a uvedení do problematiky projektu;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třetích stran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– zadavatel, veřejná instituce atd.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3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dočasné úsilí vynaložené na vytvoření unikátního produktu, služby nebo výsledku.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dle IPMA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“Projekt je časově, nákladově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zdrojově omezený proces realizovaný za účelem vytvoření definovaných výstupů (rámec naplnění projektových cílů) co do kvality, standardu a požadavku“.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dle ISO 10 006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„Projekt je jedinečný proces sestávající z řady koordinovaných a řízených činností s daty zahájení a ukončení, prováděný pro dosažení předem stanoveného cíle, který vyhovuje specifikovaným požadavkům,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včetne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omezení daných časem, náklady a zdroji.“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rozumí projektem jakýkoliv jedinečný sled aktivit a úkolů, který má dán specifický cíl, jenž má být jeho realizací splněn, přičemž je definováno datum začátku a konce uskutečnění a stanoven rámec pro čerpání zdrojů potřebných pro jeho realizaci.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praxi není mnoho projektů, které by skončily zásadním neúspěchem vinou špatného řízení nebo kontroly. 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skutečně katastrofálních konců je výsledkem špatných předpokladů, učiněných ve fázi iniciace, ale nejvíce potíží a problémů má své kořeny ve špatném plánu. 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156542" y="1296338"/>
            <a:ext cx="3766298" cy="3054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zjištění odchylek od plánů se provádí systematická průběžná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projektu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může provádět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nezávislý subjekt,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není součástí projektového týmu (např.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auditor, člen top managementu firmy, dozorčí rady, člen představenstva, jiný pověřený pracovník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nebo naopak se může jednat např. 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projektového manažera, finančního manažera pr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ojektu atd.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817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7092280" y="1203599"/>
            <a:ext cx="1787171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čem tkví společná příčina neúspěchu tolika projektů </a:t>
            </a:r>
            <a:br>
              <a:rPr lang="cs-CZ" sz="18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řadě firem?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/>
              <a:t>Příčiny neúspěchu projektů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71551"/>
            <a:ext cx="671420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43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156542" y="771550"/>
            <a:ext cx="3766298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iniciaci projektu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Nejasná vazba mezi strategickými záměry podniku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následné nesprávné stavení cílů projektu.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Špatná cenová strategie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projektů zpracovávaných externím dodavatelem nebo úvodní odhad nákladů u interních projektů – následný vliv na potíže při návrhu rozpočtu, rozsahu rizik  - opakovaná nedorozumění v kontrolních procesech a následný tlak a nervózní atmosféře v projektovém týmu.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Podceněné nebo naopak nadsazené odhady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spotřeby zdrojů.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nedocenění náročnosti a rizikovosti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nevhodných postupů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realizaci konkrétního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1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11510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plánování projektu: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nejasnosti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nejednoznačnost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formulací cílů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definování projektu,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nedorozumění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komunikaci cílů a záměrů mezi vedením společnosti a projektovým manažerem.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nevhodného modelu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projektového managementu (např. nevhodná organizační struktura) pro konkrétní typ projektu.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zpracování podrobného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rozpisu prací,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nedostatečnost v převodu podrobného rozpisu prací do harmonogramu a rozpočtu projektu.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nebo nadsazení odhadů pracnosti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dopadem do harmonogramu i rozpočtu.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Opomenutí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oblastí a jejich dopadů v plánovacích dokumentech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vynechání některé ze součástí plánu projektu.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Špatné posouzení rizik projektu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nedostatky v předpokladech a plánech budování kvality.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Podlehnutí tlakům a spěchu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vyhotovení „projektové dokumentace“.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40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11510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koordinaci a řízení prací na projektu: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Nedorozumění v komunikaci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projektovým manažerem a projektovým týmem.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v komunikačním plánu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nedostatečná nebo naopak nezvládnutelně objemná komunikace.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Nedostupnost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komunikačních kanálů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část projektového týmu.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výhod osobního styku členů týmu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převládající formalizace a užívání technologií výrazně eliminující vyjadřování a komunikaci mezi členy týmu.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Špatně rozdělené odpo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vědnosti a schopnosti rozhodování, pomalé a komplikované rozhodovací a schvalovací procesy, nejasně nastavené priority.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Nedostatečný rozsah autority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manažera projektu, konflikty liniového a projektového řízení, nízká podpora nadřízeného managementu.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75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11510"/>
            <a:ext cx="4104456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koordinaci a řízení prací na projektu: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Nedůslednost v delegování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pověřování k plnění úkolů.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mezilidských vztahů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osobní rozpory špatně zvládnuté osobní ambice jednotlivců, nekonstruktivní soutěživost.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monitorování a kontrole projektu: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plánovaných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kontrolních postupů.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Nedůslednost a nepravidelnost provádění kontrol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chyby měření, subjektivní odhady, benevolence k záměrnému zkreslování výsledků.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významu kontrol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ověřování kvality mezivýsledků předávaných mezi členy projektového týmu v jednotlivých fázích nebo krocích zpracování.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Špatně navržená korekční opatření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pomalé rozhodování  o jejich aplikaci.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Opomenutí kontroly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oblastech řízení rizik a řízení kvality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9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059582"/>
            <a:ext cx="2880320" cy="352839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Odlišnosti – odchylky 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Obvyklé příčiny problémů a potíží v projektu, které mohou být důvodem pro pozastavení či ukončení projektu lze vysledovat v různých fázích projektu:</a:t>
            </a:r>
          </a:p>
          <a:p>
            <a:pPr marL="0" indent="0">
              <a:buNone/>
            </a:pPr>
            <a:endParaRPr lang="pl-PL" sz="14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419622"/>
            <a:ext cx="4104456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uzavření projektu: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Podcenění rozsahu a náročnosti dokončovacích prací a administrativních úkonů.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Předčasné převedení pracovních zdrojů na jiné projekty.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Nedostatky ve formulacích akceptačních kritérií, přílišná volnost ve výkladu naplnění cílů projektu.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9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třeba určitým způsobem řídit a je charakterizován čtyřmi typickými znaky: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projekt musí mít jasný cíl, výsledek či užitek, tedy něco, co má realizovat, vytvořit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změnit;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trvání projektu je dočasné, tzn. projekt je v čase omezený sled činností, obvykle v řádu měsíců;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provádí se pouze jednou, jedná se o neopakovatelný, unikátní sled činností, který vyžaduje specifický způsob řízení - projektové řízení;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projekty se realizují pomocí zdrojů – lidských, finančních a materiálních. Řídit projekty znamená řídit lidi tak, aby byly hospodárně využity disponibilní zdroje při současném plnění požadavků zadavatele projektu při respektování časového harmonogramu a rozpočtu.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88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Prince2 </a:t>
            </a:r>
            <a:b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charakterizuje </a:t>
            </a:r>
          </a:p>
          <a:p>
            <a:pPr marL="0" indent="0" algn="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F3B4859-5EC5-415A-9F0B-E0190A716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07465"/>
              </p:ext>
            </p:extLst>
          </p:nvPr>
        </p:nvGraphicFramePr>
        <p:xfrm>
          <a:off x="3844516" y="1265481"/>
          <a:ext cx="5040560" cy="3571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08086">
                  <a:extLst>
                    <a:ext uri="{9D8B030D-6E8A-4147-A177-3AD203B41FA5}">
                      <a16:colId xmlns:a16="http://schemas.microsoft.com/office/drawing/2014/main" val="3137662888"/>
                    </a:ext>
                  </a:extLst>
                </a:gridCol>
                <a:gridCol w="3532474">
                  <a:extLst>
                    <a:ext uri="{9D8B030D-6E8A-4147-A177-3AD203B41FA5}">
                      <a16:colId xmlns:a16="http://schemas.microsoft.com/office/drawing/2014/main" val="3125703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Charakteristika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Vysvětlení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82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Změna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Všechny projekty přináší změnu k zaběhlé, dennodenní činnosti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982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Dočasnost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Projekty nejsou navždy, mají svůj předpokládaný termín ukončení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1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Napříč strukturou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Na projektech spolupracují lidé s různými dovednostmi, z různých týmů, oddělení a dokonce i různých organizací (externí týmy)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86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Unikátnost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Každý projekt je odlišný, unikátní. I v případě opakovaného projektu je možné nacházet odlišnosti – jiný tým lidí, jiné roční období, jiná lokalita, jiné prostředí firmy…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089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Nejistota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Protože vytváříme něco nového, unikátního, nevíme přesně předem, jaké všechny hrozby a příležitosti bude třeba řešit. Projekty mají vyšší míru nejistoty, než běžná, dennodenní činnost.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51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52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rozdělit např. </a:t>
            </a:r>
            <a:b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dílčích kategorií:</a:t>
            </a: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projekty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unikátní, jedinečný, neopakovatelný, dlouhodobý, spojuje mnoho činností, speciální organizační struktura, vysoké náklady, mnoho zdrojů, velký počet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subprojektů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…,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projekty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střednědobý, nižší rozsah činností, dočasné přiřazení pracovníků, větší organizační jednotka, dekompozice na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subprojekty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odpovídající zdroje a náklady…,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projekty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malý projekt, krátkodobý (v řádech měsíců), relativně jednoduše definovaný cíl, realizovatelný jednou osobou, několik málo činností, v omezené míře lze využít standardizovaných postupů…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projektu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7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rozdělit např. </a:t>
            </a:r>
            <a:b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dílčích kategorií.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příklady tohoto typu programů můžeme zařadit vývoj kompletního sortimentu příbuzných produktů, národní kampaň proti závislosti na drogách, nový systém dopravy, kampaň na ochranu proti hluku či standardizaci informací v komplexní oblasti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věcně souvisejících, společně řízených projektů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organizačních změn, které byly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společně spuštěny za účelem dosažení cílů programu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Součástí programu mohou být i další činnosti, které nejsou přímou součástí jednotlivých projektů, které jsou do programu zahrnuty. Přínosy programu lze očekávat až po ukončení celého programu.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programový manažer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řídí pomocí projektových manažerů, zajišťuje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interakci s liniovými manažery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uskutečnění změny a je zodpovědný za řízení přínosů.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však zodpovědný za dosažení přínosů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opět se totiž jedná o zodpovědnost liniového managementu a zadavatele programu.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(program, portfolio)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8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rozdělit např. </a:t>
            </a:r>
            <a:b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dílčích kategorií.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organizaci může existovat několik portfolií současně. Může například existovat portfolio na podnikové úrovni, které se bude sestávat z několika organizačních jednotek pod dohledem vrcholového managementu. Obdobně může mít každá organizační jednotka vlastní portfolia, která budou řízena managementem jednotky.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Portfolio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projektů a případně programů,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nemusí být nutně nějak propojeny,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které byly dány dohromady za účelem řízení, kontroly, koordinace a optimalizace. Projekty se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vzájemně ovlivňují většinou pouze sdílenými zdroji a jejich časovým rámcem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Manažer portfolia o důležitých záležitostech na úrovni portfolia informuje management organizace a současně uvede možnosti řešení těchto záležitostí.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portfolia je v rámci organizace s liniovým řízením stálá funkce. Zatímco konkrétní projekty a programy portfolia existují omezenou dobu, portfolio samotné zůstává. Na této pozici obvykle nalezneme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ředitele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(IPMA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A®), který v sobě slučuje znalosti a zkušenosti s projekty se sladěním portfolia se strategií organizace.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(program, portfolio)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444208" y="1268255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Propojení mezi strategií a řízením projektů, programů </a:t>
            </a:r>
            <a:b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portfolia projektů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/>
              <a:t>Projektová hierarchie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223"/>
            <a:ext cx="5897191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88032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Atributy projektu</a:t>
            </a: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31712" y="398999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realizován jen jednou za úplně stejných podmínek, ve svém stejném obsahu a rozsahu je podruhé neopakovatelný. 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míra rizika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rizika jsou přirozenou součástí projektů, bezrizikové akce je mnohem snadnější realizovat, tudíž pro ně není nutné používat projektové řízení.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komplexní činností, provázaných dílčích aktivit. Nejedná se jen o jednu dílčí činnost.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tým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tak složitý a komplexní, že je pro jeho realizaci potřeba projektový tým, projekt je jen obtížně řešitelný jedním člověkem.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(termín, náklady, zdroje) – projekt je omezený termínem, náklady a dostupnými zdroji.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Acykličnost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Složitost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6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14470</TotalTime>
  <Words>2737</Words>
  <Application>Microsoft Office PowerPoint</Application>
  <PresentationFormat>Předvádění na obrazovce (16:9)</PresentationFormat>
  <Paragraphs>341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SLU</vt:lpstr>
      <vt:lpstr>Charakteristika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Projektová hierarchie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Řízení projektu – dílčí kroky procesu</vt:lpstr>
      <vt:lpstr>Prezentace aplikace PowerPoint</vt:lpstr>
      <vt:lpstr>Prezentace aplikace PowerPoint</vt:lpstr>
      <vt:lpstr>Prezentace aplikace PowerPoint</vt:lpstr>
      <vt:lpstr>Příčiny neúspěchu projektů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133</cp:revision>
  <dcterms:created xsi:type="dcterms:W3CDTF">2016-07-06T15:42:34Z</dcterms:created>
  <dcterms:modified xsi:type="dcterms:W3CDTF">2022-10-13T06:03:56Z</dcterms:modified>
</cp:coreProperties>
</file>