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sldIdLst>
    <p:sldId id="256" r:id="rId2"/>
    <p:sldId id="269" r:id="rId3"/>
    <p:sldId id="395" r:id="rId4"/>
    <p:sldId id="397" r:id="rId5"/>
    <p:sldId id="396" r:id="rId6"/>
    <p:sldId id="392" r:id="rId7"/>
    <p:sldId id="393" r:id="rId8"/>
    <p:sldId id="394" r:id="rId9"/>
    <p:sldId id="398" r:id="rId10"/>
    <p:sldId id="399" r:id="rId11"/>
    <p:sldId id="400" r:id="rId12"/>
    <p:sldId id="401" r:id="rId13"/>
    <p:sldId id="402" r:id="rId14"/>
    <p:sldId id="403" r:id="rId15"/>
    <p:sldId id="273" r:id="rId16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7" d="100"/>
          <a:sy n="77" d="100"/>
        </p:scale>
        <p:origin x="103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4547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7647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30412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1206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952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563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42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815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7427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3005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6955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6560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760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Návratnost investic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PROJEKTOVÝ MANAGEMENT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10.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CBA - zásady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2400" b="1" dirty="0">
                <a:solidFill>
                  <a:schemeClr val="bg2"/>
                </a:solidFill>
              </a:rPr>
              <a:t>Výpočet ukazatelů ekonomické výkonnosti vyjádřené v penězích. </a:t>
            </a:r>
            <a:r>
              <a:rPr lang="cs-CZ" sz="2400" dirty="0">
                <a:solidFill>
                  <a:schemeClr val="bg2"/>
                </a:solidFill>
              </a:rPr>
              <a:t>Analýza nákladů a přínosů vychází ze souboru předem stanovených cílů projektu, přičemž všem pozitivním (přínosy) a negativním (náklady) účinkům intervence na blahobyt </a:t>
            </a:r>
            <a:r>
              <a:rPr lang="cs-CZ" sz="2400" b="1" dirty="0">
                <a:solidFill>
                  <a:schemeClr val="bg2"/>
                </a:solidFill>
              </a:rPr>
              <a:t>přiřazuje peněžní hodnotu</a:t>
            </a:r>
            <a:r>
              <a:rPr lang="cs-CZ" sz="2400" dirty="0">
                <a:solidFill>
                  <a:schemeClr val="bg2"/>
                </a:solidFill>
              </a:rPr>
              <a:t>. Tyto hodnoty jsou diskontovány a pak sečteny s cílem vypočíst čistý celkový přínos. Celková výkonnost projektu se měří ukazateli, a to ekonomickou čistou současnou hodnotou (ENPV – </a:t>
            </a:r>
            <a:r>
              <a:rPr lang="cs-CZ" sz="2400" dirty="0" err="1">
                <a:solidFill>
                  <a:schemeClr val="bg2"/>
                </a:solidFill>
              </a:rPr>
              <a:t>Economic</a:t>
            </a:r>
            <a:r>
              <a:rPr lang="cs-CZ" sz="2400" dirty="0">
                <a:solidFill>
                  <a:schemeClr val="bg2"/>
                </a:solidFill>
              </a:rPr>
              <a:t> Net </a:t>
            </a:r>
            <a:r>
              <a:rPr lang="cs-CZ" sz="2400" dirty="0" err="1">
                <a:solidFill>
                  <a:schemeClr val="bg2"/>
                </a:solidFill>
              </a:rPr>
              <a:t>Present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Value</a:t>
            </a:r>
            <a:r>
              <a:rPr lang="cs-CZ" sz="2400" dirty="0">
                <a:solidFill>
                  <a:schemeClr val="bg2"/>
                </a:solidFill>
              </a:rPr>
              <a:t>), vyjádřenou v penězích, a ekonomickou mírou návratnosti (ERR – </a:t>
            </a:r>
            <a:r>
              <a:rPr lang="cs-CZ" sz="2400" dirty="0" err="1">
                <a:solidFill>
                  <a:schemeClr val="bg2"/>
                </a:solidFill>
              </a:rPr>
              <a:t>Economic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Rate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of</a:t>
            </a:r>
            <a:r>
              <a:rPr lang="cs-CZ" sz="2400" dirty="0">
                <a:solidFill>
                  <a:schemeClr val="bg2"/>
                </a:solidFill>
              </a:rPr>
              <a:t> Return), což </a:t>
            </a:r>
            <a:r>
              <a:rPr lang="cs-CZ" sz="2400" b="1" dirty="0">
                <a:solidFill>
                  <a:schemeClr val="bg2"/>
                </a:solidFill>
              </a:rPr>
              <a:t>umožňuje konkurenční projekty nebo alternativy porovnat a seřadit</a:t>
            </a:r>
            <a:r>
              <a:rPr lang="cs-CZ" sz="2400" dirty="0">
                <a:solidFill>
                  <a:schemeClr val="bg2"/>
                </a:solidFill>
              </a:rPr>
              <a:t>.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452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CBA - zásady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3000" b="1" dirty="0">
                <a:solidFill>
                  <a:schemeClr val="bg2"/>
                </a:solidFill>
              </a:rPr>
              <a:t>Přírůstkový přístup – </a:t>
            </a:r>
            <a:r>
              <a:rPr lang="cs-CZ" sz="3000" dirty="0">
                <a:solidFill>
                  <a:schemeClr val="bg2"/>
                </a:solidFill>
              </a:rPr>
              <a:t>CBA porovnává scénář s projektem se srovnávacím základním scénářem bez projektu. Přírůstkový přístup vychází z těchto požadavků:</a:t>
            </a:r>
          </a:p>
          <a:p>
            <a:pPr algn="just">
              <a:buNone/>
            </a:pPr>
            <a:r>
              <a:rPr lang="cs-CZ" sz="3000" b="1" dirty="0">
                <a:solidFill>
                  <a:schemeClr val="bg2"/>
                </a:solidFill>
              </a:rPr>
              <a:t>1. srovnávací scénář musí popsat, co by se stalo v případě neexistence projektu. </a:t>
            </a:r>
            <a:r>
              <a:rPr lang="cs-CZ" sz="3000" dirty="0">
                <a:solidFill>
                  <a:schemeClr val="bg2"/>
                </a:solidFill>
              </a:rPr>
              <a:t>V tomto scénáři jsou vypracovány odhady všech peněžních toků souvisejících s operacemi v rámci projektu za každý rok během trvání projektu.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423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CBA - zásady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2400" b="1" dirty="0">
                <a:solidFill>
                  <a:schemeClr val="bg2"/>
                </a:solidFill>
              </a:rPr>
              <a:t>2. </a:t>
            </a:r>
            <a:r>
              <a:rPr lang="cs-CZ" sz="2400" dirty="0">
                <a:solidFill>
                  <a:schemeClr val="bg2"/>
                </a:solidFill>
              </a:rPr>
              <a:t>v případě </a:t>
            </a:r>
            <a:r>
              <a:rPr lang="cs-CZ" sz="2400" b="1" dirty="0">
                <a:solidFill>
                  <a:schemeClr val="bg2"/>
                </a:solidFill>
              </a:rPr>
              <a:t>investic zaměřených na zlepšení stávajícího aktiva</a:t>
            </a:r>
            <a:r>
              <a:rPr lang="cs-CZ" sz="2400" dirty="0">
                <a:solidFill>
                  <a:schemeClr val="bg2"/>
                </a:solidFill>
              </a:rPr>
              <a:t> by měl zahrnovat </a:t>
            </a:r>
            <a:r>
              <a:rPr lang="cs-CZ" sz="2400" b="1" dirty="0">
                <a:solidFill>
                  <a:schemeClr val="bg2"/>
                </a:solidFill>
              </a:rPr>
              <a:t>náklady a výnosy/přínosy při provozování a udržování služby na úrovni</a:t>
            </a:r>
            <a:r>
              <a:rPr lang="cs-CZ" sz="2400" dirty="0">
                <a:solidFill>
                  <a:schemeClr val="bg2"/>
                </a:solidFill>
              </a:rPr>
              <a:t>, která je stále funkční (zachování současného stavu – business as </a:t>
            </a:r>
            <a:r>
              <a:rPr lang="cs-CZ" sz="2400" dirty="0" err="1">
                <a:solidFill>
                  <a:schemeClr val="bg2"/>
                </a:solidFill>
              </a:rPr>
              <a:t>usual</a:t>
            </a:r>
            <a:r>
              <a:rPr lang="cs-CZ" sz="2400" dirty="0">
                <a:solidFill>
                  <a:schemeClr val="bg2"/>
                </a:solidFill>
              </a:rPr>
              <a:t>  BAU), nebo dokonce malé adaptační investice, které by se uskutečnily v každém případě (minimální změny – do-minimum).</a:t>
            </a:r>
          </a:p>
          <a:p>
            <a:pPr algn="just">
              <a:buNone/>
            </a:pPr>
            <a:r>
              <a:rPr lang="cs-CZ" sz="2400" b="1" dirty="0">
                <a:solidFill>
                  <a:schemeClr val="bg2"/>
                </a:solidFill>
              </a:rPr>
              <a:t>3. analýza nákladů a přínosů zohledňuje rozdíl mezi peněžními toky ve scénáři s projektem a peněžními toky ve srovnávacím scénáři. Finanční a ekonomické ukazatele výkonnosti se počítají pouze na základě přírůstku peněžních toků.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449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CBA -příklad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Zájezd do Paříže – za předpokladu stejných možností ubytování, stravy a vstupů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V rámci projektu cena = 4 100 Kč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Mimo projekt = 5 800 Kč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Rozdíl v ceně = 1 700 Kč.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Zájezd by byl v rámci tohoto projektu levnější, a to proto, že je dohodnuta individuálně s cestovkou a s finanční podporou OPF.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114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CBA -příklad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2000" dirty="0">
                <a:solidFill>
                  <a:schemeClr val="bg2"/>
                </a:solidFill>
              </a:rPr>
              <a:t>V rámci projektu = možnost komunikovat je benefit získaný tím, že se zájezdu zúčastníme, máme možnost komunikovat v cizím jazyce tam, ale také možnost seznámit se a v případě zájmu s novým kamarádem komunikovat i nadále přes sociální sítě.</a:t>
            </a:r>
          </a:p>
          <a:p>
            <a:pPr algn="just">
              <a:buNone/>
            </a:pPr>
            <a:r>
              <a:rPr lang="cs-CZ" sz="2000" dirty="0">
                <a:solidFill>
                  <a:schemeClr val="bg2"/>
                </a:solidFill>
              </a:rPr>
              <a:t>Mimo projekt = lze využít například služby jazykové školy, kde si můžeme platit pravidelné hodiny komunikace v cizím jazyce, ovšem cena této služby se pohybuje v rozmezí zhruba od 200 Kč - 1100 Kč.</a:t>
            </a:r>
          </a:p>
          <a:p>
            <a:pPr algn="just">
              <a:buNone/>
            </a:pPr>
            <a:r>
              <a:rPr lang="cs-CZ" sz="2000" dirty="0">
                <a:solidFill>
                  <a:schemeClr val="bg2"/>
                </a:solidFill>
              </a:rPr>
              <a:t>V případě, že zájemce s námi pojede na tento zájezd, může se seznámit, najít si kamaráda, se kterým bude pravidelně komunikovat v cizím jazyce, kdyby takto však chtěl komunikovat i bez toho, aniž by se na zájezdu s někým seznámil, s největší pravděpodobností by si tuto službu musel zaplatit a vyšlo by ho v průměru na 650 Kč za hodinu.</a:t>
            </a:r>
          </a:p>
          <a:p>
            <a:pPr algn="just">
              <a:buNone/>
            </a:pPr>
            <a:r>
              <a:rPr lang="cs-CZ" sz="2000" dirty="0">
                <a:solidFill>
                  <a:schemeClr val="bg2"/>
                </a:solidFill>
              </a:rPr>
              <a:t>Vezmeme-li si příklad:</a:t>
            </a:r>
          </a:p>
          <a:p>
            <a:pPr algn="just">
              <a:buNone/>
            </a:pPr>
            <a:r>
              <a:rPr lang="cs-CZ" sz="2000" dirty="0">
                <a:solidFill>
                  <a:schemeClr val="bg2"/>
                </a:solidFill>
              </a:rPr>
              <a:t>- komunikace v cizím jazyce s využitím našeho zájezdu = 0 Kč/měsíc</a:t>
            </a:r>
          </a:p>
          <a:p>
            <a:pPr algn="just">
              <a:buNone/>
            </a:pPr>
            <a:r>
              <a:rPr lang="cs-CZ" sz="2000" dirty="0">
                <a:solidFill>
                  <a:schemeClr val="bg2"/>
                </a:solidFill>
              </a:rPr>
              <a:t>- komunikace v cizím jazyce bez využití našeho zájezdu = 2600 Kč/ měsíc.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340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700808"/>
            <a:ext cx="5832475" cy="12969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Děkuji za pozornost.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Zástupný symbol pro online obrázek 4">
            <a:extLst>
              <a:ext uri="{FF2B5EF4-FFF2-40B4-BE49-F238E27FC236}">
                <a16:creationId xmlns:a16="http://schemas.microsoft.com/office/drawing/2014/main" id="{6DA820B8-2895-41C2-8274-F6A94E4F54F8}"/>
              </a:ext>
            </a:extLst>
          </p:cNvPr>
          <p:cNvPicPr>
            <a:picLocks noGrp="1" noChangeAspect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276872"/>
            <a:ext cx="3810000" cy="366672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224136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bod č. 2.7 šablony seminární práce – Návratnost investic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916832"/>
            <a:ext cx="8136904" cy="4607792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2.7.	Návratnost investic – srovnání celkových přínosů a nevýhod s náklady projektu. Posouzení investice by mělo ukázat, jak bude projekt financovaný.  Každý projekt je unikátní a nelze obecně stanovit, která metoda je vhodnější. Dle typu a zaměření projektu na výstupy (benefity) postupujte při výběru vhodné metody.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Metody k hodnocení návratnosti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Používané metody pro hodnocení ekonomické efektivnosti investičních projektů</a:t>
            </a:r>
          </a:p>
          <a:p>
            <a:pPr marL="514350" indent="-514350" algn="just">
              <a:buAutoNum type="arabicPeriod"/>
            </a:pPr>
            <a:r>
              <a:rPr lang="cs-CZ" sz="3000" b="1" dirty="0">
                <a:solidFill>
                  <a:schemeClr val="bg2"/>
                </a:solidFill>
              </a:rPr>
              <a:t>Metoda výnosnosti investic – ROI </a:t>
            </a:r>
            <a:r>
              <a:rPr lang="cs-CZ" sz="3000" dirty="0">
                <a:solidFill>
                  <a:schemeClr val="bg2"/>
                </a:solidFill>
              </a:rPr>
              <a:t>(Return on </a:t>
            </a:r>
            <a:r>
              <a:rPr lang="cs-CZ" sz="3000" dirty="0" err="1">
                <a:solidFill>
                  <a:schemeClr val="bg2"/>
                </a:solidFill>
              </a:rPr>
              <a:t>Investment</a:t>
            </a:r>
            <a:r>
              <a:rPr lang="cs-CZ" sz="3000" dirty="0">
                <a:solidFill>
                  <a:schemeClr val="bg2"/>
                </a:solidFill>
              </a:rPr>
              <a:t>). Cílovým efektem je zde zisk.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Tato metoda se používá při hodnocení ziskových typů projektů. To znamená, že jde o projekty, které přímo vygenerují příjmy a výnosy.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Jak se počítá?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30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ROI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Kde: 	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ROI	výnosnost projektu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I	velikost investičních výdajů,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CF	roční Cash </a:t>
            </a:r>
            <a:r>
              <a:rPr lang="cs-CZ" sz="2400" dirty="0" err="1">
                <a:solidFill>
                  <a:schemeClr val="bg2"/>
                </a:solidFill>
              </a:rPr>
              <a:t>Flow</a:t>
            </a:r>
            <a:endParaRPr lang="cs-CZ" sz="24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t	časové období od 1 do n,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n	životnost projektu.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ROI ≥ 0…projekt je přijatelný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ROI &lt; 0…projekt je nepřijatelný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1E104EC9-A302-415E-8C38-72B176075C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7233726"/>
              </p:ext>
            </p:extLst>
          </p:nvPr>
        </p:nvGraphicFramePr>
        <p:xfrm>
          <a:off x="5292080" y="2204864"/>
          <a:ext cx="3384376" cy="1872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Rovnice" r:id="rId4" imgW="1358640" imgH="609480" progId="Equation.3">
                  <p:embed/>
                </p:oleObj>
              </mc:Choice>
              <mc:Fallback>
                <p:oleObj name="Rovnice" r:id="rId4" imgW="1358640" imgH="609480" progId="Equation.3">
                  <p:embed/>
                  <p:pic>
                    <p:nvPicPr>
                      <p:cNvPr id="5" name="Object 2">
                        <a:extLst>
                          <a:ext uri="{FF2B5EF4-FFF2-40B4-BE49-F238E27FC236}">
                            <a16:creationId xmlns:a16="http://schemas.microsoft.com/office/drawing/2014/main" id="{CFB84C80-7DDA-4663-A37B-D8C0CD9A07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2204864"/>
                        <a:ext cx="3384376" cy="18722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7924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Příklad využití ROI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</a:t>
            </a:r>
            <a:r>
              <a:rPr lang="cs-CZ" sz="2800" dirty="0">
                <a:solidFill>
                  <a:schemeClr val="bg2"/>
                </a:solidFill>
              </a:rPr>
              <a:t>U projektu je zisk tvořen z prodeje lístků. Akceptačním kritériem je prodat 80 % kapacity sportovní haly a tolerance je maximálně nižší prodej o 1 000 vstupenek. Očekávaný minimální počet prodaných lístků činí 7 000, jedna vstupenka 1 000 Kč, zisk činí 7 000 000 Kč. 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	I = velikost investičních výdajů, 5 000 000Kč.</a:t>
            </a:r>
          </a:p>
          <a:p>
            <a:pPr algn="just">
              <a:buNone/>
            </a:pPr>
            <a:r>
              <a:rPr lang="cs-CZ" sz="2800" b="1" dirty="0">
                <a:solidFill>
                  <a:schemeClr val="bg2"/>
                </a:solidFill>
              </a:rPr>
              <a:t>    ROI = (7 000 000-5 000 000)/(5 000 000)= 0,4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	Akceptační kritérium, aby projekt byl přijatelný je ROI ≥ 0. Projekt je přijatelný.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358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en-US" sz="3300" b="1" dirty="0" err="1">
                <a:solidFill>
                  <a:schemeClr val="bg2"/>
                </a:solidFill>
                <a:effectLst/>
                <a:latin typeface="+mn-lt"/>
              </a:rPr>
              <a:t>Metoda</a:t>
            </a:r>
            <a:r>
              <a:rPr lang="en-US" sz="3300" b="1" dirty="0">
                <a:solidFill>
                  <a:schemeClr val="bg2"/>
                </a:solidFill>
                <a:effectLst/>
                <a:latin typeface="+mn-lt"/>
              </a:rPr>
              <a:t> </a:t>
            </a:r>
            <a:r>
              <a:rPr lang="en-US" sz="3300" b="1" dirty="0" err="1">
                <a:solidFill>
                  <a:schemeClr val="bg2"/>
                </a:solidFill>
                <a:effectLst/>
                <a:latin typeface="+mn-lt"/>
              </a:rPr>
              <a:t>doby</a:t>
            </a:r>
            <a:r>
              <a:rPr lang="en-US" sz="3300" b="1" dirty="0">
                <a:solidFill>
                  <a:schemeClr val="bg2"/>
                </a:solidFill>
                <a:effectLst/>
                <a:latin typeface="+mn-lt"/>
              </a:rPr>
              <a:t> </a:t>
            </a:r>
            <a:r>
              <a:rPr lang="en-US" sz="3300" b="1" dirty="0" err="1">
                <a:solidFill>
                  <a:schemeClr val="bg2"/>
                </a:solidFill>
                <a:effectLst/>
                <a:latin typeface="+mn-lt"/>
              </a:rPr>
              <a:t>splacení</a:t>
            </a:r>
            <a:r>
              <a:rPr lang="en-US" sz="3300" b="1" dirty="0">
                <a:solidFill>
                  <a:schemeClr val="bg2"/>
                </a:solidFill>
                <a:effectLst/>
                <a:latin typeface="+mn-lt"/>
              </a:rPr>
              <a:t> – Payback Method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572156"/>
            <a:ext cx="8136904" cy="495246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Prostá doba návratnosti 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V případě, že roční hotovostní tok CF je stále stejný, je možné výpočet prosté doby návratnosti PB  použít vztah: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I = velikost investičních výdajů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CF =	roční Cash </a:t>
            </a:r>
            <a:r>
              <a:rPr lang="cs-CZ" sz="3000" dirty="0" err="1">
                <a:solidFill>
                  <a:schemeClr val="bg2"/>
                </a:solidFill>
              </a:rPr>
              <a:t>flow</a:t>
            </a: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					„n“ je rok, ve kterém 					se investice splatí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AD57C2F8-77D0-4A6C-8C15-8E01A1B2B0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8305606"/>
              </p:ext>
            </p:extLst>
          </p:nvPr>
        </p:nvGraphicFramePr>
        <p:xfrm>
          <a:off x="4644008" y="3068960"/>
          <a:ext cx="1913652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Rovnice" r:id="rId4" imgW="672840" imgH="444240" progId="Equation.3">
                  <p:embed/>
                </p:oleObj>
              </mc:Choice>
              <mc:Fallback>
                <p:oleObj name="Rovnice" r:id="rId4" imgW="672840" imgH="444240" progId="Equation.3">
                  <p:embed/>
                  <p:pic>
                    <p:nvPicPr>
                      <p:cNvPr id="7" name="Object 2">
                        <a:extLst>
                          <a:ext uri="{FF2B5EF4-FFF2-40B4-BE49-F238E27FC236}">
                            <a16:creationId xmlns:a16="http://schemas.microsoft.com/office/drawing/2014/main" id="{8C544550-3948-4DCB-99F1-8275F71FF2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3068960"/>
                        <a:ext cx="1913652" cy="10801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id="{468A4593-D64A-434D-8630-BF17D2EC0A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4148390"/>
              </p:ext>
            </p:extLst>
          </p:nvPr>
        </p:nvGraphicFramePr>
        <p:xfrm>
          <a:off x="539552" y="5229200"/>
          <a:ext cx="3240360" cy="1295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Rovnice" r:id="rId6" imgW="1358640" imgH="431640" progId="Equation.3">
                  <p:embed/>
                </p:oleObj>
              </mc:Choice>
              <mc:Fallback>
                <p:oleObj name="Rovnice" r:id="rId6" imgW="1358640" imgH="431640" progId="Equation.3">
                  <p:embed/>
                  <p:pic>
                    <p:nvPicPr>
                      <p:cNvPr id="8" name="Object 3">
                        <a:extLst>
                          <a:ext uri="{FF2B5EF4-FFF2-40B4-BE49-F238E27FC236}">
                            <a16:creationId xmlns:a16="http://schemas.microsoft.com/office/drawing/2014/main" id="{711D1A6D-DFB6-4CB1-BF15-1F030F38EC1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5229200"/>
                        <a:ext cx="3240360" cy="12954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4549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Příklad PB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Jsou 3 varianty projektu. Který je z pohledu PB nejlepší? Který je naopak nejvýnosnější v dlouhodobém horizontu?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Jaké jsou nevýhody u tohoto výpočtu? K čemu např. nepřihlíží?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761290-8062-4ADB-BB60-41BFF77D06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3140968"/>
            <a:ext cx="7774632" cy="1466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182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189412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Metody návratnosti </a:t>
            </a:r>
            <a:br>
              <a:rPr lang="cs-CZ" sz="33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pro neziskové projekty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060848"/>
            <a:ext cx="8136904" cy="4463776"/>
          </a:xfrm>
        </p:spPr>
        <p:txBody>
          <a:bodyPr/>
          <a:lstStyle/>
          <a:p>
            <a:pPr algn="just">
              <a:buNone/>
            </a:pPr>
            <a:r>
              <a:rPr lang="cs-CZ" b="1" dirty="0">
                <a:solidFill>
                  <a:schemeClr val="bg2"/>
                </a:solidFill>
              </a:rPr>
              <a:t>Metoda CBA</a:t>
            </a:r>
          </a:p>
          <a:p>
            <a:pPr algn="just">
              <a:buNone/>
            </a:pPr>
            <a:r>
              <a:rPr lang="cs-CZ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Nákladově výstupové metody hodnocení</a:t>
            </a:r>
            <a:r>
              <a:rPr lang="en-GB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GB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Metoda</a:t>
            </a:r>
            <a:r>
              <a:rPr lang="cs-CZ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nákladů a užitku (</a:t>
            </a:r>
            <a:r>
              <a:rPr lang="cs-CZ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Cost</a:t>
            </a:r>
            <a:r>
              <a:rPr lang="cs-CZ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-Benefit </a:t>
            </a:r>
            <a:r>
              <a:rPr lang="cs-CZ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Analysis</a:t>
            </a:r>
            <a:r>
              <a:rPr lang="cs-CZ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  <a:p>
            <a:pPr algn="just">
              <a:buNone/>
            </a:pPr>
            <a:r>
              <a:rPr lang="cs-CZ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Metoda je </a:t>
            </a:r>
            <a:r>
              <a:rPr lang="cs-CZ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popisnější, počítá s porovnáním scénářů aktivit realizovaných v rámci projektu a mimo projekt.</a:t>
            </a:r>
            <a:endParaRPr lang="cs-CZ" dirty="0">
              <a:solidFill>
                <a:schemeClr val="bg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cs-CZ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03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CBA - zásady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3000" b="1" dirty="0">
                <a:solidFill>
                  <a:schemeClr val="bg2"/>
                </a:solidFill>
              </a:rPr>
              <a:t>Náklady obětované příležitosti </a:t>
            </a:r>
            <a:r>
              <a:rPr lang="cs-CZ" sz="3000" dirty="0">
                <a:solidFill>
                  <a:schemeClr val="bg2"/>
                </a:solidFill>
              </a:rPr>
              <a:t>zboží nebo služeb se definují jako potenciální zisk z nejlepší obětované alternativy v případě, že je třeba vybrat z několika vzájemně se vylučujících alternativ.</a:t>
            </a:r>
          </a:p>
          <a:p>
            <a:pPr algn="just">
              <a:buNone/>
            </a:pPr>
            <a:r>
              <a:rPr lang="cs-CZ" sz="3000" b="1" dirty="0">
                <a:solidFill>
                  <a:schemeClr val="bg2"/>
                </a:solidFill>
              </a:rPr>
              <a:t>Faktor času </a:t>
            </a:r>
            <a:r>
              <a:rPr lang="cs-CZ" sz="3000" dirty="0">
                <a:solidFill>
                  <a:schemeClr val="bg2"/>
                </a:solidFill>
              </a:rPr>
              <a:t>- nastavit správný časový horizont; předpovědět budoucí náklady a přínosy (výhled); stanovit vhodné diskontní sazby pro výpočet současné hodnoty budoucích nákladů a přínosů; vzít v úvahu nejistotu na základě posouzení rizik projektu.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55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15400</TotalTime>
  <Words>1197</Words>
  <Application>Microsoft Office PowerPoint</Application>
  <PresentationFormat>Předvádění na obrazovce (4:3)</PresentationFormat>
  <Paragraphs>100</Paragraphs>
  <Slides>15</Slides>
  <Notes>13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Vzletný</vt:lpstr>
      <vt:lpstr>Rovnice</vt:lpstr>
      <vt:lpstr>Prezentace aplikace PowerPoint</vt:lpstr>
      <vt:lpstr>bod č. 2.7 šablony seminární práce – Návratnost investic</vt:lpstr>
      <vt:lpstr>Metody k hodnocení návratnosti</vt:lpstr>
      <vt:lpstr>ROI</vt:lpstr>
      <vt:lpstr>Příklad využití ROI</vt:lpstr>
      <vt:lpstr>Metoda doby splacení – Payback Method</vt:lpstr>
      <vt:lpstr>Příklad PB</vt:lpstr>
      <vt:lpstr>Metody návratnosti  pro neziskové projekty</vt:lpstr>
      <vt:lpstr>CBA - zásady</vt:lpstr>
      <vt:lpstr>CBA - zásady</vt:lpstr>
      <vt:lpstr>CBA - zásady</vt:lpstr>
      <vt:lpstr>CBA - zásady</vt:lpstr>
      <vt:lpstr>CBA -příklad</vt:lpstr>
      <vt:lpstr>CBA -příklad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267</cp:revision>
  <cp:lastPrinted>1601-01-01T00:00:00Z</cp:lastPrinted>
  <dcterms:created xsi:type="dcterms:W3CDTF">2005-09-23T13:42:26Z</dcterms:created>
  <dcterms:modified xsi:type="dcterms:W3CDTF">2023-11-28T10:59:38Z</dcterms:modified>
</cp:coreProperties>
</file>