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0"/>
  </p:notesMasterIdLst>
  <p:sldIdLst>
    <p:sldId id="256" r:id="rId2"/>
    <p:sldId id="269" r:id="rId3"/>
    <p:sldId id="407" r:id="rId4"/>
    <p:sldId id="408" r:id="rId5"/>
    <p:sldId id="409" r:id="rId6"/>
    <p:sldId id="410" r:id="rId7"/>
    <p:sldId id="411" r:id="rId8"/>
    <p:sldId id="405" r:id="rId9"/>
  </p:sldIdLst>
  <p:sldSz cx="9144000" cy="6858000" type="screen4x3"/>
  <p:notesSz cx="6794500" cy="9931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2787"/>
    <p:restoredTop sz="90929"/>
  </p:normalViewPr>
  <p:slideViewPr>
    <p:cSldViewPr>
      <p:cViewPr varScale="1">
        <p:scale>
          <a:sx n="77" d="100"/>
          <a:sy n="77" d="100"/>
        </p:scale>
        <p:origin x="1037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48100" y="0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7571A94-FE0F-4BE3-9501-E23B4914FAB6}" type="datetimeFigureOut">
              <a:rPr lang="cs-CZ" smtClean="0"/>
              <a:t>12.12.2023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63638" y="1241425"/>
            <a:ext cx="4467225" cy="33512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450" y="4779963"/>
            <a:ext cx="5435600" cy="391001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48100" y="9432925"/>
            <a:ext cx="2944813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B94D97-5373-4298-8B4E-E1196774D879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02365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14547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57251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3483163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651560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00576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3B94D97-5373-4298-8B4E-E1196774D879}" type="slidenum">
              <a:rPr lang="cs-CZ" smtClean="0"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5929691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"/>
          <p:cNvGrpSpPr>
            <a:grpSpLocks/>
          </p:cNvGrpSpPr>
          <p:nvPr/>
        </p:nvGrpSpPr>
        <p:grpSpPr bwMode="auto">
          <a:xfrm>
            <a:off x="-1035050" y="1552575"/>
            <a:ext cx="10179050" cy="5305425"/>
            <a:chOff x="-652" y="978"/>
            <a:chExt cx="6412" cy="3342"/>
          </a:xfrm>
        </p:grpSpPr>
        <p:sp>
          <p:nvSpPr>
            <p:cNvPr id="5" name="Freeform 3"/>
            <p:cNvSpPr>
              <a:spLocks/>
            </p:cNvSpPr>
            <p:nvPr/>
          </p:nvSpPr>
          <p:spPr bwMode="auto">
            <a:xfrm>
              <a:off x="2061" y="1707"/>
              <a:ext cx="3699" cy="2613"/>
            </a:xfrm>
            <a:custGeom>
              <a:avLst/>
              <a:gdLst/>
              <a:ahLst/>
              <a:cxnLst>
                <a:cxn ang="0">
                  <a:pos x="1523" y="2611"/>
                </a:cxn>
                <a:cxn ang="0">
                  <a:pos x="3698" y="2612"/>
                </a:cxn>
                <a:cxn ang="0">
                  <a:pos x="3698" y="2228"/>
                </a:cxn>
                <a:cxn ang="0">
                  <a:pos x="0" y="0"/>
                </a:cxn>
                <a:cxn ang="0">
                  <a:pos x="160" y="118"/>
                </a:cxn>
                <a:cxn ang="0">
                  <a:pos x="292" y="219"/>
                </a:cxn>
                <a:cxn ang="0">
                  <a:pos x="441" y="347"/>
                </a:cxn>
                <a:cxn ang="0">
                  <a:pos x="585" y="482"/>
                </a:cxn>
                <a:cxn ang="0">
                  <a:pos x="796" y="711"/>
                </a:cxn>
                <a:cxn ang="0">
                  <a:pos x="983" y="955"/>
                </a:cxn>
                <a:cxn ang="0">
                  <a:pos x="1119" y="1168"/>
                </a:cxn>
                <a:cxn ang="0">
                  <a:pos x="1238" y="1388"/>
                </a:cxn>
                <a:cxn ang="0">
                  <a:pos x="1331" y="1608"/>
                </a:cxn>
                <a:cxn ang="0">
                  <a:pos x="1400" y="1809"/>
                </a:cxn>
                <a:cxn ang="0">
                  <a:pos x="1447" y="1979"/>
                </a:cxn>
                <a:cxn ang="0">
                  <a:pos x="1490" y="2190"/>
                </a:cxn>
                <a:cxn ang="0">
                  <a:pos x="1511" y="2374"/>
                </a:cxn>
                <a:cxn ang="0">
                  <a:pos x="1523" y="2611"/>
                </a:cxn>
              </a:cxnLst>
              <a:rect l="0" t="0" r="r" b="b"/>
              <a:pathLst>
                <a:path w="3699" h="2613">
                  <a:moveTo>
                    <a:pt x="1523" y="2611"/>
                  </a:moveTo>
                  <a:lnTo>
                    <a:pt x="3698" y="2612"/>
                  </a:lnTo>
                  <a:lnTo>
                    <a:pt x="3698" y="2228"/>
                  </a:lnTo>
                  <a:lnTo>
                    <a:pt x="0" y="0"/>
                  </a:lnTo>
                  <a:lnTo>
                    <a:pt x="160" y="118"/>
                  </a:lnTo>
                  <a:lnTo>
                    <a:pt x="292" y="219"/>
                  </a:lnTo>
                  <a:lnTo>
                    <a:pt x="441" y="347"/>
                  </a:lnTo>
                  <a:lnTo>
                    <a:pt x="585" y="482"/>
                  </a:lnTo>
                  <a:lnTo>
                    <a:pt x="796" y="711"/>
                  </a:lnTo>
                  <a:lnTo>
                    <a:pt x="983" y="955"/>
                  </a:lnTo>
                  <a:lnTo>
                    <a:pt x="1119" y="1168"/>
                  </a:lnTo>
                  <a:lnTo>
                    <a:pt x="1238" y="1388"/>
                  </a:lnTo>
                  <a:lnTo>
                    <a:pt x="1331" y="1608"/>
                  </a:lnTo>
                  <a:lnTo>
                    <a:pt x="1400" y="1809"/>
                  </a:lnTo>
                  <a:lnTo>
                    <a:pt x="1447" y="1979"/>
                  </a:lnTo>
                  <a:lnTo>
                    <a:pt x="1490" y="2190"/>
                  </a:lnTo>
                  <a:lnTo>
                    <a:pt x="1511" y="2374"/>
                  </a:lnTo>
                  <a:lnTo>
                    <a:pt x="1523" y="2611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Arc 4"/>
            <p:cNvSpPr>
              <a:spLocks/>
            </p:cNvSpPr>
            <p:nvPr/>
          </p:nvSpPr>
          <p:spPr bwMode="auto">
            <a:xfrm>
              <a:off x="-652" y="978"/>
              <a:ext cx="4237" cy="3342"/>
            </a:xfrm>
            <a:custGeom>
              <a:avLst/>
              <a:gdLst>
                <a:gd name="T0" fmla="*/ 6 w 21600"/>
                <a:gd name="T1" fmla="*/ 0 h 21231"/>
                <a:gd name="T2" fmla="*/ 32 w 21600"/>
                <a:gd name="T3" fmla="*/ 13 h 21231"/>
                <a:gd name="T4" fmla="*/ 0 w 21600"/>
                <a:gd name="T5" fmla="*/ 13 h 2123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231" fill="none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</a:path>
                <a:path w="21600" h="21231" stroke="0" extrusionOk="0">
                  <a:moveTo>
                    <a:pt x="3976" y="0"/>
                  </a:moveTo>
                  <a:cubicBezTo>
                    <a:pt x="14194" y="1914"/>
                    <a:pt x="21600" y="10835"/>
                    <a:pt x="21600" y="21231"/>
                  </a:cubicBezTo>
                  <a:lnTo>
                    <a:pt x="0" y="21231"/>
                  </a:lnTo>
                  <a:lnTo>
                    <a:pt x="3976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3077" name="Rectangle 5"/>
          <p:cNvSpPr>
            <a:spLocks noGrp="1" noChangeArrowheads="1"/>
          </p:cNvSpPr>
          <p:nvPr>
            <p:ph type="ctrTitle" sz="quarter"/>
          </p:nvPr>
        </p:nvSpPr>
        <p:spPr>
          <a:xfrm>
            <a:off x="1293813" y="762000"/>
            <a:ext cx="77724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685800" y="3429000"/>
            <a:ext cx="6400800" cy="1752600"/>
          </a:xfrm>
        </p:spPr>
        <p:txBody>
          <a:bodyPr lIns="92075" tIns="46038" rIns="92075" bIns="46038" anchor="ctr"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FD21F-7B72-4377-9B6B-E8C859DC25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818F26-F1E9-4590-B6EC-E9E6238C03B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A64DF8-5DE6-45A3-A84D-185E2F5D8F3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ClipArt" preserve="1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6C3E8-819E-4156-9800-AC3EAADBB9F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FB4AF0-E47D-4C47-987B-6A94EAAE91E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6569EB-4052-4500-9DB1-B81EC4C0F43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CC6111-84F6-4D9F-A650-6DF77B8EB66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B3542-ADA3-4CA9-A07E-88D3B768A7F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16AE1F-3DC3-4E0F-87A4-B26FD0376A3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10E9C1-8D4F-49E0-8561-2FCF7F82006F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83DDA5-73ED-41CA-B7B9-FA45EFCAC74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Klepnutím lze upravit styly předlohy textu.</a:t>
            </a:r>
          </a:p>
        </p:txBody>
      </p:sp>
      <p:sp>
        <p:nvSpPr>
          <p:cNvPr id="5" name="Rectangle 7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1E8EF4E-FB7C-4C4A-B9E7-5B20452941D0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0"/>
          <p:cNvGrpSpPr>
            <a:grpSpLocks/>
          </p:cNvGrpSpPr>
          <p:nvPr/>
        </p:nvGrpSpPr>
        <p:grpSpPr bwMode="auto">
          <a:xfrm>
            <a:off x="0" y="1588"/>
            <a:ext cx="9132888" cy="6845300"/>
            <a:chOff x="0" y="1"/>
            <a:chExt cx="5753" cy="4312"/>
          </a:xfrm>
        </p:grpSpPr>
        <p:sp>
          <p:nvSpPr>
            <p:cNvPr id="2051" name="Freeform 3"/>
            <p:cNvSpPr>
              <a:spLocks/>
            </p:cNvSpPr>
            <p:nvPr/>
          </p:nvSpPr>
          <p:spPr bwMode="auto">
            <a:xfrm>
              <a:off x="3394" y="999"/>
              <a:ext cx="2359" cy="3314"/>
            </a:xfrm>
            <a:custGeom>
              <a:avLst/>
              <a:gdLst/>
              <a:ahLst/>
              <a:cxnLst>
                <a:cxn ang="0">
                  <a:pos x="1905" y="3312"/>
                </a:cxn>
                <a:cxn ang="0">
                  <a:pos x="2358" y="3313"/>
                </a:cxn>
                <a:cxn ang="0">
                  <a:pos x="2358" y="1437"/>
                </a:cxn>
                <a:cxn ang="0">
                  <a:pos x="0" y="0"/>
                </a:cxn>
                <a:cxn ang="0">
                  <a:pos x="201" y="150"/>
                </a:cxn>
                <a:cxn ang="0">
                  <a:pos x="366" y="279"/>
                </a:cxn>
                <a:cxn ang="0">
                  <a:pos x="552" y="441"/>
                </a:cxn>
                <a:cxn ang="0">
                  <a:pos x="732" y="612"/>
                </a:cxn>
                <a:cxn ang="0">
                  <a:pos x="996" y="903"/>
                </a:cxn>
                <a:cxn ang="0">
                  <a:pos x="1230" y="1212"/>
                </a:cxn>
                <a:cxn ang="0">
                  <a:pos x="1400" y="1482"/>
                </a:cxn>
                <a:cxn ang="0">
                  <a:pos x="1548" y="1761"/>
                </a:cxn>
                <a:cxn ang="0">
                  <a:pos x="1665" y="2040"/>
                </a:cxn>
                <a:cxn ang="0">
                  <a:pos x="1751" y="2295"/>
                </a:cxn>
                <a:cxn ang="0">
                  <a:pos x="1809" y="2511"/>
                </a:cxn>
                <a:cxn ang="0">
                  <a:pos x="1863" y="2778"/>
                </a:cxn>
                <a:cxn ang="0">
                  <a:pos x="1890" y="3012"/>
                </a:cxn>
                <a:cxn ang="0">
                  <a:pos x="1905" y="3312"/>
                </a:cxn>
              </a:cxnLst>
              <a:rect l="0" t="0" r="r" b="b"/>
              <a:pathLst>
                <a:path w="2359" h="3314">
                  <a:moveTo>
                    <a:pt x="1905" y="3312"/>
                  </a:moveTo>
                  <a:lnTo>
                    <a:pt x="2358" y="3313"/>
                  </a:lnTo>
                  <a:lnTo>
                    <a:pt x="2358" y="1437"/>
                  </a:lnTo>
                  <a:lnTo>
                    <a:pt x="0" y="0"/>
                  </a:lnTo>
                  <a:lnTo>
                    <a:pt x="201" y="150"/>
                  </a:lnTo>
                  <a:lnTo>
                    <a:pt x="366" y="279"/>
                  </a:lnTo>
                  <a:lnTo>
                    <a:pt x="552" y="441"/>
                  </a:lnTo>
                  <a:lnTo>
                    <a:pt x="732" y="612"/>
                  </a:lnTo>
                  <a:lnTo>
                    <a:pt x="996" y="903"/>
                  </a:lnTo>
                  <a:lnTo>
                    <a:pt x="1230" y="1212"/>
                  </a:lnTo>
                  <a:lnTo>
                    <a:pt x="1400" y="1482"/>
                  </a:lnTo>
                  <a:lnTo>
                    <a:pt x="1548" y="1761"/>
                  </a:lnTo>
                  <a:lnTo>
                    <a:pt x="1665" y="2040"/>
                  </a:lnTo>
                  <a:lnTo>
                    <a:pt x="1751" y="2295"/>
                  </a:lnTo>
                  <a:lnTo>
                    <a:pt x="1809" y="2511"/>
                  </a:lnTo>
                  <a:lnTo>
                    <a:pt x="1863" y="2778"/>
                  </a:lnTo>
                  <a:lnTo>
                    <a:pt x="1890" y="3012"/>
                  </a:lnTo>
                  <a:lnTo>
                    <a:pt x="1905" y="3312"/>
                  </a:lnTo>
                </a:path>
              </a:pathLst>
            </a:custGeom>
            <a:gradFill rotWithShape="0">
              <a:gsLst>
                <a:gs pos="0">
                  <a:schemeClr val="accent2">
                    <a:gamma/>
                    <a:shade val="46275"/>
                    <a:invGamma/>
                  </a:schemeClr>
                </a:gs>
                <a:gs pos="100000">
                  <a:schemeClr val="accent2"/>
                </a:gs>
              </a:gsLst>
              <a:lin ang="0" scaled="1"/>
            </a:gradFill>
            <a:ln w="9525" cap="rnd">
              <a:noFill/>
              <a:round/>
              <a:headEnd/>
              <a:tailEnd/>
            </a:ln>
            <a:effectLst/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033" name="Arc 4"/>
            <p:cNvSpPr>
              <a:spLocks/>
            </p:cNvSpPr>
            <p:nvPr/>
          </p:nvSpPr>
          <p:spPr bwMode="auto">
            <a:xfrm>
              <a:off x="0" y="1"/>
              <a:ext cx="5298" cy="4312"/>
            </a:xfrm>
            <a:custGeom>
              <a:avLst/>
              <a:gdLst>
                <a:gd name="T0" fmla="*/ 0 w 21600"/>
                <a:gd name="T1" fmla="*/ 0 h 21600"/>
                <a:gd name="T2" fmla="*/ 78 w 21600"/>
                <a:gd name="T3" fmla="*/ 34 h 21600"/>
                <a:gd name="T4" fmla="*/ 0 w 21600"/>
                <a:gd name="T5" fmla="*/ 34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12700" cap="rnd">
              <a:solidFill>
                <a:schemeClr val="accent2"/>
              </a:solidFill>
              <a:round/>
              <a:headEnd type="none" w="sm" len="sm"/>
              <a:tailEnd type="none" w="sm" len="sm"/>
            </a:ln>
          </p:spPr>
          <p:txBody>
            <a:bodyPr wrap="none" anchor="ctr"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205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6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057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0DA583FF-9F5D-469C-B3BB-B1E3900B7B18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1031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4060" r:id="rId1"/>
    <p:sldLayoutId id="2147484061" r:id="rId2"/>
    <p:sldLayoutId id="2147484062" r:id="rId3"/>
    <p:sldLayoutId id="2147484063" r:id="rId4"/>
    <p:sldLayoutId id="2147484064" r:id="rId5"/>
    <p:sldLayoutId id="2147484065" r:id="rId6"/>
    <p:sldLayoutId id="2147484066" r:id="rId7"/>
    <p:sldLayoutId id="2147484067" r:id="rId8"/>
    <p:sldLayoutId id="2147484068" r:id="rId9"/>
    <p:sldLayoutId id="2147484069" r:id="rId10"/>
    <p:sldLayoutId id="2147484070" r:id="rId11"/>
    <p:sldLayoutId id="214748407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itchFamily="2" charset="2"/>
        <a:buChar char="l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9000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0000"/>
        <a:buFont typeface="Wingdings" pitchFamily="2" charset="2"/>
        <a:buChar char="l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accent1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4365625"/>
            <a:ext cx="7772400" cy="1007591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1500" b="1" i="1" dirty="0">
                <a:solidFill>
                  <a:schemeClr val="bg2"/>
                </a:solidFill>
              </a:rPr>
              <a:t>	</a:t>
            </a:r>
          </a:p>
          <a:p>
            <a:pPr algn="ctr" eaLnBrk="1" hangingPunct="1">
              <a:lnSpc>
                <a:spcPct val="90000"/>
              </a:lnSpc>
              <a:buNone/>
            </a:pPr>
            <a:r>
              <a:rPr lang="pl-PL" sz="3500" b="1" dirty="0">
                <a:solidFill>
                  <a:schemeClr val="bg2"/>
                </a:solidFill>
              </a:rPr>
              <a:t>Závěrečné shrnutí, prezentace</a:t>
            </a:r>
            <a:endParaRPr lang="cs-CZ" sz="2400" b="1" i="1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2205038"/>
            <a:ext cx="9144000" cy="1944687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sz="3600" b="1" dirty="0">
                <a:latin typeface="Arial" pitchFamily="34" charset="0"/>
                <a:cs typeface="Arial" pitchFamily="34" charset="0"/>
              </a:rPr>
              <a:t>PROJEKTOVÝ MANAGEMENT</a:t>
            </a:r>
            <a:endParaRPr lang="pt-BR" sz="36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000" b="1" dirty="0">
              <a:latin typeface="Arial" pitchFamily="34" charset="0"/>
              <a:cs typeface="Arial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b="1" dirty="0">
                <a:latin typeface="Arial" pitchFamily="34" charset="0"/>
                <a:cs typeface="Arial" pitchFamily="34" charset="0"/>
              </a:rPr>
              <a:t>13. seminář</a:t>
            </a:r>
          </a:p>
        </p:txBody>
      </p:sp>
      <p:sp>
        <p:nvSpPr>
          <p:cNvPr id="2" name="TextovéPole 1"/>
          <p:cNvSpPr txBox="1"/>
          <p:nvPr/>
        </p:nvSpPr>
        <p:spPr>
          <a:xfrm>
            <a:off x="1619672" y="5373216"/>
            <a:ext cx="619268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dirty="0">
                <a:solidFill>
                  <a:schemeClr val="bg2"/>
                </a:solidFill>
              </a:rPr>
              <a:t>Ing. Helena Marková, Ph.D.</a:t>
            </a:r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758812" y="235496"/>
            <a:ext cx="11733052" cy="7079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cs-CZ"/>
          </a:p>
        </p:txBody>
      </p:sp>
      <p:pic>
        <p:nvPicPr>
          <p:cNvPr id="1025" name="obrázek 2" descr="SLU-znacka-OPF-horizo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547262"/>
            <a:ext cx="3937883" cy="12241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75" grpId="0" build="p" autoUpdateAnimBg="0" advAuto="3000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83568" y="692696"/>
            <a:ext cx="7774632" cy="1008112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Zpracování závěrečného shrnutí projektu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556792"/>
            <a:ext cx="8136904" cy="5184576"/>
          </a:xfrm>
        </p:spPr>
        <p:txBody>
          <a:bodyPr/>
          <a:lstStyle/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5.	Závěr – vyhodnocení a souhrn hlavních poznatků projektu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5.1.	Zda je projekt žádoucí – náklady vs. přínosy vs. rizika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5.2.	Zda je projekt životaschopný – projekt může dodat výstupy, výsledky (produkty)</a:t>
            </a:r>
          </a:p>
          <a:p>
            <a:pPr algn="just">
              <a:buNone/>
            </a:pPr>
            <a:r>
              <a:rPr lang="cs-CZ" sz="3000" dirty="0">
                <a:solidFill>
                  <a:schemeClr val="bg2"/>
                </a:solidFill>
              </a:rPr>
              <a:t>5.3.	Zda je projekt dosažitelný – produkt(y) projektu zajistí přínosy (hodnotu)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8680" y="620985"/>
            <a:ext cx="7774632" cy="12238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Na co se soustředit při závěrečné kontrole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136904" cy="5112568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konzistence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soulad jednotlivých částí projektu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naplnění všech bodů osnovy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správné vyhodnocení přijatelnosti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Jsou uvedené aktivity reálné?</a:t>
            </a:r>
          </a:p>
          <a:p>
            <a:pPr algn="just"/>
            <a:endParaRPr lang="cs-CZ" sz="3000" dirty="0">
              <a:solidFill>
                <a:schemeClr val="bg2"/>
              </a:solidFill>
            </a:endParaRP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36812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8680" y="620985"/>
            <a:ext cx="7774632" cy="12238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Prezentace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136904" cy="5112568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co chci sdělit světu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příprava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rozdělení rolí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shrnutí přínosu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49705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8680" y="620985"/>
            <a:ext cx="7774632" cy="12238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Prezentující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136904" cy="5112568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vypíchni „fakta“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prezentace jako podpora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příprava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785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8680" y="620985"/>
            <a:ext cx="7774632" cy="12238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Prezentace 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136904" cy="5112568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 pravidlo 5 x 5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5 odrážek po pěti slovech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ne moc obrázků, podstatné </a:t>
            </a:r>
            <a:r>
              <a:rPr lang="cs-CZ" sz="3000" dirty="0" err="1">
                <a:solidFill>
                  <a:schemeClr val="bg2"/>
                </a:solidFill>
              </a:rPr>
              <a:t>info</a:t>
            </a:r>
            <a:endParaRPr lang="cs-CZ" sz="3000" dirty="0">
              <a:solidFill>
                <a:schemeClr val="bg2"/>
              </a:solidFill>
            </a:endParaRP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klíčová slova pak okomentuješ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6298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>
          <a:xfrm>
            <a:off x="648680" y="620985"/>
            <a:ext cx="7774632" cy="1223839"/>
          </a:xfrm>
        </p:spPr>
        <p:txBody>
          <a:bodyPr/>
          <a:lstStyle/>
          <a:p>
            <a:pPr eaLnBrk="1" hangingPunct="1">
              <a:defRPr/>
            </a:pPr>
            <a:r>
              <a:rPr lang="cs-CZ" sz="3300" b="1" dirty="0">
                <a:solidFill>
                  <a:schemeClr val="bg2"/>
                </a:solidFill>
                <a:effectLst/>
                <a:latin typeface="+mn-lt"/>
              </a:rPr>
              <a:t>Hodnocení semináře</a:t>
            </a:r>
          </a:p>
        </p:txBody>
      </p:sp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7544" y="1628800"/>
            <a:ext cx="8136904" cy="5112568"/>
          </a:xfrm>
        </p:spPr>
        <p:txBody>
          <a:bodyPr/>
          <a:lstStyle/>
          <a:p>
            <a:pPr algn="just"/>
            <a:r>
              <a:rPr lang="cs-CZ" sz="3000" dirty="0">
                <a:solidFill>
                  <a:schemeClr val="bg2"/>
                </a:solidFill>
              </a:rPr>
              <a:t> 25 bodů za práci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podíl jednotlivých členů zmínit v prezentaci</a:t>
            </a:r>
          </a:p>
          <a:p>
            <a:pPr algn="just"/>
            <a:r>
              <a:rPr lang="cs-CZ" sz="3000" dirty="0">
                <a:solidFill>
                  <a:schemeClr val="bg2"/>
                </a:solidFill>
              </a:rPr>
              <a:t>5 bodů za prezentaci</a:t>
            </a:r>
          </a:p>
        </p:txBody>
      </p:sp>
      <p:sp>
        <p:nvSpPr>
          <p:cNvPr id="4" name="Obdélník 3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 PROJEKTOVÝ MANANAGEMENT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40746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40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4" grpId="0" autoUpdateAnimBg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7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899592" y="1700808"/>
            <a:ext cx="5832475" cy="1296987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3500" b="1" dirty="0">
                <a:solidFill>
                  <a:schemeClr val="bg2"/>
                </a:solidFill>
              </a:rPr>
              <a:t>Děkuji za pozornost.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cs-CZ" sz="3500" dirty="0"/>
              <a:t>Děkuji vám za pozornost, přeji příjemný den.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0"/>
            <a:ext cx="9144000" cy="549275"/>
          </a:xfrm>
          <a:prstGeom prst="rect">
            <a:avLst/>
          </a:prstGeom>
          <a:solidFill>
            <a:srgbClr val="0054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fontAlgn="auto">
              <a:spcBef>
                <a:spcPts val="600"/>
              </a:spcBef>
              <a:spcAft>
                <a:spcPts val="0"/>
              </a:spcAft>
              <a:defRPr/>
            </a:pPr>
            <a:r>
              <a:rPr lang="cs-CZ" sz="1500" b="1" dirty="0">
                <a:latin typeface="Arial" pitchFamily="34" charset="0"/>
                <a:cs typeface="Arial" pitchFamily="34" charset="0"/>
              </a:rPr>
              <a:t>PROJEKTOVÝ MANAGEMENT 					   PEM SU OPF</a:t>
            </a:r>
            <a:endParaRPr lang="pt-BR" sz="1500" b="1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Zástupný symbol pro online obrázek 4">
            <a:extLst>
              <a:ext uri="{FF2B5EF4-FFF2-40B4-BE49-F238E27FC236}">
                <a16:creationId xmlns:a16="http://schemas.microsoft.com/office/drawing/2014/main" id="{6DA820B8-2895-41C2-8274-F6A94E4F54F8}"/>
              </a:ext>
            </a:extLst>
          </p:cNvPr>
          <p:cNvPicPr>
            <a:picLocks noGrp="1" noChangeAspect="1"/>
          </p:cNvPicPr>
          <p:nvPr>
            <p:ph type="clipArt" sz="half" idx="2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48200" y="2276872"/>
            <a:ext cx="3810000" cy="3666728"/>
          </a:xfrm>
        </p:spPr>
      </p:pic>
    </p:spTree>
    <p:extLst>
      <p:ext uri="{BB962C8B-B14F-4D97-AF65-F5344CB8AC3E}">
        <p14:creationId xmlns:p14="http://schemas.microsoft.com/office/powerpoint/2010/main" val="27479573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afterEffect">
                                  <p:stCondLst>
                                    <p:cond delay="30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30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600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7" grpId="0" build="p" autoUpdateAnimBg="0" advAuto="30000"/>
    </p:bldLst>
  </p:timing>
</p:sld>
</file>

<file path=ppt/theme/theme1.xml><?xml version="1.0" encoding="utf-8"?>
<a:theme xmlns:a="http://schemas.openxmlformats.org/drawingml/2006/main" name="Vzletný">
  <a:themeElements>
    <a:clrScheme name="Vzletný 1">
      <a:dk1>
        <a:srgbClr val="000000"/>
      </a:dk1>
      <a:lt1>
        <a:srgbClr val="FFFFFF"/>
      </a:lt1>
      <a:dk2>
        <a:srgbClr val="0000FF"/>
      </a:dk2>
      <a:lt2>
        <a:srgbClr val="FFCC66"/>
      </a:lt2>
      <a:accent1>
        <a:srgbClr val="00FFFF"/>
      </a:accent1>
      <a:accent2>
        <a:srgbClr val="3366FF"/>
      </a:accent2>
      <a:accent3>
        <a:srgbClr val="AAAAFF"/>
      </a:accent3>
      <a:accent4>
        <a:srgbClr val="DADADA"/>
      </a:accent4>
      <a:accent5>
        <a:srgbClr val="AAFFFF"/>
      </a:accent5>
      <a:accent6>
        <a:srgbClr val="2D5CE7"/>
      </a:accent6>
      <a:hlink>
        <a:srgbClr val="FF0033"/>
      </a:hlink>
      <a:folHlink>
        <a:srgbClr val="FFFF00"/>
      </a:folHlink>
    </a:clrScheme>
    <a:fontScheme name="Vzletný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Vzletný 1">
        <a:dk1>
          <a:srgbClr val="000000"/>
        </a:dk1>
        <a:lt1>
          <a:srgbClr val="FFFFFF"/>
        </a:lt1>
        <a:dk2>
          <a:srgbClr val="0000FF"/>
        </a:dk2>
        <a:lt2>
          <a:srgbClr val="FFCC66"/>
        </a:lt2>
        <a:accent1>
          <a:srgbClr val="00FFFF"/>
        </a:accent1>
        <a:accent2>
          <a:srgbClr val="3366FF"/>
        </a:accent2>
        <a:accent3>
          <a:srgbClr val="AAAAFF"/>
        </a:accent3>
        <a:accent4>
          <a:srgbClr val="DADADA"/>
        </a:accent4>
        <a:accent5>
          <a:srgbClr val="AAFFFF"/>
        </a:accent5>
        <a:accent6>
          <a:srgbClr val="2D5CE7"/>
        </a:accent6>
        <a:hlink>
          <a:srgbClr val="FF0033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2">
        <a:dk1>
          <a:srgbClr val="000000"/>
        </a:dk1>
        <a:lt1>
          <a:srgbClr val="FFFFFF"/>
        </a:lt1>
        <a:dk2>
          <a:srgbClr val="000000"/>
        </a:dk2>
        <a:lt2>
          <a:srgbClr val="CCECFF"/>
        </a:lt2>
        <a:accent1>
          <a:srgbClr val="6699FF"/>
        </a:accent1>
        <a:accent2>
          <a:srgbClr val="66CCFF"/>
        </a:accent2>
        <a:accent3>
          <a:srgbClr val="FFFFFF"/>
        </a:accent3>
        <a:accent4>
          <a:srgbClr val="000000"/>
        </a:accent4>
        <a:accent5>
          <a:srgbClr val="B8CAFF"/>
        </a:accent5>
        <a:accent6>
          <a:srgbClr val="5CB9E7"/>
        </a:accent6>
        <a:hlink>
          <a:srgbClr val="CC99FF"/>
        </a:hlink>
        <a:folHlink>
          <a:srgbClr val="00CC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CBCBCB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D4D4D4"/>
        </a:accent6>
        <a:hlink>
          <a:srgbClr val="5F5F5F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zletný 4">
        <a:dk1>
          <a:srgbClr val="000000"/>
        </a:dk1>
        <a:lt1>
          <a:srgbClr val="FFFFFF"/>
        </a:lt1>
        <a:dk2>
          <a:srgbClr val="008080"/>
        </a:dk2>
        <a:lt2>
          <a:srgbClr val="FFCC66"/>
        </a:lt2>
        <a:accent1>
          <a:srgbClr val="0099CC"/>
        </a:accent1>
        <a:accent2>
          <a:srgbClr val="009999"/>
        </a:accent2>
        <a:accent3>
          <a:srgbClr val="AAC0C0"/>
        </a:accent3>
        <a:accent4>
          <a:srgbClr val="DADADA"/>
        </a:accent4>
        <a:accent5>
          <a:srgbClr val="AACAE2"/>
        </a:accent5>
        <a:accent6>
          <a:srgbClr val="008A8A"/>
        </a:accent6>
        <a:hlink>
          <a:srgbClr val="6600CC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zletný 5">
        <a:dk1>
          <a:srgbClr val="000000"/>
        </a:dk1>
        <a:lt1>
          <a:srgbClr val="FFFFFF"/>
        </a:lt1>
        <a:dk2>
          <a:srgbClr val="993300"/>
        </a:dk2>
        <a:lt2>
          <a:srgbClr val="FFCC66"/>
        </a:lt2>
        <a:accent1>
          <a:srgbClr val="FF6633"/>
        </a:accent1>
        <a:accent2>
          <a:srgbClr val="CC6600"/>
        </a:accent2>
        <a:accent3>
          <a:srgbClr val="CAADAA"/>
        </a:accent3>
        <a:accent4>
          <a:srgbClr val="DADADA"/>
        </a:accent4>
        <a:accent5>
          <a:srgbClr val="FFB8AD"/>
        </a:accent5>
        <a:accent6>
          <a:srgbClr val="B95C00"/>
        </a:accent6>
        <a:hlink>
          <a:srgbClr val="CC0000"/>
        </a:hlink>
        <a:folHlink>
          <a:srgbClr val="FFFF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C:\Templates\Presentation Designs\Vzletný.pot</Template>
  <TotalTime>15955</TotalTime>
  <Words>267</Words>
  <Application>Microsoft Office PowerPoint</Application>
  <PresentationFormat>Předvádění na obrazovce (4:3)</PresentationFormat>
  <Paragraphs>50</Paragraphs>
  <Slides>8</Slides>
  <Notes>6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13" baseType="lpstr">
      <vt:lpstr>Arial</vt:lpstr>
      <vt:lpstr>Calibri</vt:lpstr>
      <vt:lpstr>Times New Roman</vt:lpstr>
      <vt:lpstr>Wingdings</vt:lpstr>
      <vt:lpstr>Vzletný</vt:lpstr>
      <vt:lpstr>Prezentace aplikace PowerPoint</vt:lpstr>
      <vt:lpstr>Zpracování závěrečného shrnutí projektu</vt:lpstr>
      <vt:lpstr>Na co se soustředit při závěrečné kontrole</vt:lpstr>
      <vt:lpstr>Prezentace</vt:lpstr>
      <vt:lpstr>Prezentující</vt:lpstr>
      <vt:lpstr>Prezentace </vt:lpstr>
      <vt:lpstr>Hodnocení semináře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Řízení lidských zdrojů   Přednáška č. 2</dc:title>
  <dc:creator>patrik</dc:creator>
  <cp:lastModifiedBy>Helena Marková</cp:lastModifiedBy>
  <cp:revision>282</cp:revision>
  <cp:lastPrinted>1601-01-01T00:00:00Z</cp:lastPrinted>
  <dcterms:created xsi:type="dcterms:W3CDTF">2005-09-23T13:42:26Z</dcterms:created>
  <dcterms:modified xsi:type="dcterms:W3CDTF">2023-12-12T12:19:01Z</dcterms:modified>
</cp:coreProperties>
</file>