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sldIdLst>
    <p:sldId id="256" r:id="rId2"/>
    <p:sldId id="269" r:id="rId3"/>
    <p:sldId id="392" r:id="rId4"/>
    <p:sldId id="393" r:id="rId5"/>
    <p:sldId id="347" r:id="rId6"/>
    <p:sldId id="394" r:id="rId7"/>
    <p:sldId id="395" r:id="rId8"/>
    <p:sldId id="339" r:id="rId9"/>
    <p:sldId id="396" r:id="rId10"/>
    <p:sldId id="397" r:id="rId11"/>
    <p:sldId id="398" r:id="rId12"/>
    <p:sldId id="399" r:id="rId13"/>
    <p:sldId id="400" r:id="rId14"/>
    <p:sldId id="401" r:id="rId15"/>
    <p:sldId id="336" r:id="rId16"/>
    <p:sldId id="387" r:id="rId17"/>
    <p:sldId id="388" r:id="rId18"/>
    <p:sldId id="389" r:id="rId19"/>
    <p:sldId id="273" r:id="rId20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549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901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863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419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645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arkova@opf.slu.cz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2%20pm-cz-raci-matrix_2023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Dílčí části projektu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2.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  <a:p>
            <a:pPr algn="ctr"/>
            <a:r>
              <a:rPr lang="cs-CZ" dirty="0">
                <a:solidFill>
                  <a:schemeClr val="bg2"/>
                </a:solidFill>
                <a:hlinkClick r:id="rId2"/>
              </a:rPr>
              <a:t>markova@opf.slu.cz</a:t>
            </a:r>
            <a:r>
              <a:rPr lang="cs-CZ" dirty="0">
                <a:solidFill>
                  <a:schemeClr val="bg2"/>
                </a:solidFill>
              </a:rPr>
              <a:t>, B205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Organizační struktura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dodavatelé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zastupují zainteresované strany projektu zodpovědné za návrh, vývoj a implementaci projektu a zodpovídá za kvalitu ze strany dodavatelů a technickou kompatibilitu projektu.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Poskytuje lidské a jiné zdroje potřebné pro dodání produktu projektu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dohled za dodavatele/uživatele/firma: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zodpovídá za správnou realizaci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každý člen projektového dohledu dohlíží na konkrétní oblast projektu</a:t>
            </a:r>
          </a:p>
          <a:p>
            <a:pPr marL="0" indent="0">
              <a:buNone/>
              <a:defRPr/>
            </a:pP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93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Organizační struktura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 podpora: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administrátor projektu podřízen projektovému manažerovi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podpora projektovému manažerovi a vedoucímu týmu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například aktualizuje časový harmonogram, udržuje aktuální projektovou dokumentaci</a:t>
            </a:r>
          </a:p>
          <a:p>
            <a:pPr marL="0" indent="0">
              <a:buNone/>
              <a:defRPr/>
            </a:pP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91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Organizační struktura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manažer: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plánuje, řídí, monitoruje a kontroluje projekt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spoluvlastníkem cílů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vlastníkem výsledků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do funkce buď zvolen vedením firmy, nebo je zvolen v rámci projektové skupiny.</a:t>
            </a:r>
          </a:p>
          <a:p>
            <a:pPr marL="0" indent="0">
              <a:buNone/>
              <a:defRPr/>
            </a:pP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57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Organizační struktura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Zainteresované strany</a:t>
            </a:r>
          </a:p>
          <a:p>
            <a:pPr marL="0" indent="0">
              <a:buNone/>
              <a:defRPr/>
            </a:pP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70D05E0-44D1-4743-8EFF-0AB8DFB8E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68" y="2348880"/>
            <a:ext cx="8732431" cy="407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72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Organizační struktura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Zpracujte organizační strukturu Vašeho projektu.</a:t>
            </a:r>
          </a:p>
          <a:p>
            <a:pPr marL="0" indent="0">
              <a:buNone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Zhodnoťte náročnost a podle toho vytvořte role a strukturu. </a:t>
            </a:r>
          </a:p>
          <a:p>
            <a:pPr marL="0" indent="0">
              <a:buNone/>
              <a:defRPr/>
            </a:pPr>
            <a:endParaRPr lang="cs-CZ" alt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CC86BBB-4DA8-45AF-819F-0917C4D3E5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933056"/>
            <a:ext cx="2353444" cy="235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40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RACI (S) matice – rozdělení rolí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 </a:t>
            </a:r>
            <a:r>
              <a:rPr lang="cs-CZ" sz="2900" dirty="0">
                <a:solidFill>
                  <a:srgbClr val="FF0000"/>
                </a:solidFill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 pm-cz-raci-matrix_2023.xlsx</a:t>
            </a:r>
            <a:endParaRPr lang="cs-CZ" sz="2900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Začni sepsáním skupin činností do řádků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činnosti v matici jsou vlastně WBS </a:t>
            </a:r>
            <a:r>
              <a:rPr lang="cs-CZ" sz="2900" dirty="0">
                <a:solidFill>
                  <a:schemeClr val="bg2"/>
                </a:solidFill>
                <a:sym typeface="Wingdings" panose="05000000000000000000" pitchFamily="2" charset="2"/>
              </a:rPr>
              <a:t>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</a:t>
            </a:r>
            <a:r>
              <a:rPr lang="cs-CZ" sz="2900" dirty="0" err="1">
                <a:solidFill>
                  <a:schemeClr val="bg2"/>
                </a:solidFill>
              </a:rPr>
              <a:t>Work</a:t>
            </a:r>
            <a:r>
              <a:rPr lang="cs-CZ" sz="2900" dirty="0">
                <a:solidFill>
                  <a:schemeClr val="bg2"/>
                </a:solidFill>
              </a:rPr>
              <a:t> </a:t>
            </a:r>
            <a:r>
              <a:rPr lang="cs-CZ" sz="2900" dirty="0" err="1">
                <a:solidFill>
                  <a:schemeClr val="bg2"/>
                </a:solidFill>
              </a:rPr>
              <a:t>Breakdown</a:t>
            </a:r>
            <a:r>
              <a:rPr lang="cs-CZ" sz="2900" dirty="0">
                <a:solidFill>
                  <a:schemeClr val="bg2"/>
                </a:solidFill>
              </a:rPr>
              <a:t> </a:t>
            </a:r>
            <a:r>
              <a:rPr lang="cs-CZ" sz="2900" dirty="0" err="1">
                <a:solidFill>
                  <a:schemeClr val="bg2"/>
                </a:solidFill>
              </a:rPr>
              <a:t>Structure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hierarchický rozpad cíle projektu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 Všechny důležité role do sloupců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3. Přiřazení odpovědností do buněk.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4. Kontrola!!</a:t>
            </a:r>
          </a:p>
          <a:p>
            <a:pPr algn="just">
              <a:buFontTx/>
              <a:buChar char="-"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	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3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87A96242-7879-4DD4-A76E-7EE6990AA30E}"/>
              </a:ext>
            </a:extLst>
          </p:cNvPr>
          <p:cNvSpPr/>
          <p:nvPr/>
        </p:nvSpPr>
        <p:spPr bwMode="auto">
          <a:xfrm>
            <a:off x="899592" y="2852936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798D937-B7AB-430F-A7E4-852EDEDF10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9076" y="4773208"/>
            <a:ext cx="1777380" cy="177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68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RACI (S) matice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34B093EB-54DA-4790-AC1D-450216BC6A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831408"/>
              </p:ext>
            </p:extLst>
          </p:nvPr>
        </p:nvGraphicFramePr>
        <p:xfrm>
          <a:off x="467544" y="2009774"/>
          <a:ext cx="7990656" cy="4299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Worksheet" r:id="rId3" imgW="6286390" imgH="2838646" progId="Excel.Sheet.12">
                  <p:embed/>
                </p:oleObj>
              </mc:Choice>
              <mc:Fallback>
                <p:oleObj name="Worksheet" r:id="rId3" imgW="6286390" imgH="28386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2009774"/>
                        <a:ext cx="7990656" cy="4299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910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22889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RACI (S) matice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0C3DE1F8-E35B-450A-BE6D-6693F075D4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075906"/>
              </p:ext>
            </p:extLst>
          </p:nvPr>
        </p:nvGraphicFramePr>
        <p:xfrm>
          <a:off x="322412" y="1065011"/>
          <a:ext cx="8496944" cy="5532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Worksheet" r:id="rId3" imgW="6286390" imgH="3981352" progId="Excel.Sheet.12">
                  <p:embed/>
                </p:oleObj>
              </mc:Choice>
              <mc:Fallback>
                <p:oleObj name="Worksheet" r:id="rId3" imgW="6286390" imgH="39813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2412" y="1065011"/>
                        <a:ext cx="8496944" cy="5532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139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Úkoly do příštího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Dopracuj podrobně matici RACI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Logický rámec projektu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45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Jak dopadl „zítřejší den“?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Naplnění cíle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Dodržení rozpočtu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Čas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Rizika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Přínos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Co byl největší problém?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Pravidla při zpracování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Pište datum poslední změny, ať v tom nemáte chaos.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F1F56B4-781D-4438-9B53-4790C8120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572156"/>
            <a:ext cx="4176464" cy="312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95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Definice projektu – Co je to projekt?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1.1 Název projektu</a:t>
            </a:r>
          </a:p>
          <a:p>
            <a:pPr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(Uspořádání SWAP bazaru v obci Lhotka)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1.2 Výchozí podmínky</a:t>
            </a:r>
          </a:p>
          <a:p>
            <a:pPr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(Popis situace, která mne vede k rozhodnutí pro uspořádání takové akce. Mohu popsat i širší souvislosti: charitativní záměr, možnosti recyklace, cirkulární ekonomika atd.)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1.3 Dekompozice projektu (primární a sekundární cíle – záměr a cíl)</a:t>
            </a:r>
          </a:p>
          <a:p>
            <a:pPr algn="just">
              <a:buNone/>
            </a:pPr>
            <a:r>
              <a:rPr lang="cs-CZ" sz="1800" dirty="0">
                <a:solidFill>
                  <a:schemeClr val="bg2"/>
                </a:solidFill>
              </a:rPr>
              <a:t>(definování primárního cíle např. sběr oblečení a potřeb pro potřebné v určitém objemu a založení </a:t>
            </a:r>
            <a:r>
              <a:rPr lang="cs-CZ" sz="1800" dirty="0" err="1">
                <a:solidFill>
                  <a:schemeClr val="bg2"/>
                </a:solidFill>
              </a:rPr>
              <a:t>komunitity</a:t>
            </a:r>
            <a:r>
              <a:rPr lang="cs-CZ" sz="1800" dirty="0">
                <a:solidFill>
                  <a:schemeClr val="bg2"/>
                </a:solidFill>
              </a:rPr>
              <a:t> alespoň 20 lidí pro opakovanou realizaci. Sekundární cíl je využití nepotřebného oblečení a upozornění na možnosti třídění věcí, které tvoří 5% objemu odpadu, z něhož 90% nemá další využití)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26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Definice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1.4 Výstup, výsledek, přínosy</a:t>
            </a:r>
          </a:p>
          <a:p>
            <a:pPr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(DOBŘE TO ROZPITVEJTE, LÉPE SE VÁM BUDE PROJEKT HODNOTIT, POKUD SI TAM DÁTE KONKRÉTNÍ MĚŘITELNÉ UKAZATELE. </a:t>
            </a:r>
          </a:p>
          <a:p>
            <a:pPr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Výstup: Pro SWAP bazar je to odvoz oblečení do konkrétních sbírek v určitém objemu a struktuře a založení komunity o </a:t>
            </a:r>
            <a:r>
              <a:rPr lang="cs-CZ" sz="2000" dirty="0" err="1">
                <a:solidFill>
                  <a:schemeClr val="bg2"/>
                </a:solidFill>
              </a:rPr>
              <a:t>urč</a:t>
            </a:r>
            <a:r>
              <a:rPr lang="cs-CZ" sz="2000" dirty="0">
                <a:solidFill>
                  <a:schemeClr val="bg2"/>
                </a:solidFill>
              </a:rPr>
              <a:t>. počtu členů.</a:t>
            </a:r>
          </a:p>
          <a:p>
            <a:pPr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Výsledek: Komunita bude pokračovat v pořádání obdobných aktivit a vybrané oblečení bude dále sloužit.</a:t>
            </a:r>
          </a:p>
          <a:p>
            <a:pPr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Přínosy: enviromentální, humanitární.)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895AAA4-DD73-4C81-9E01-034587720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4381119"/>
            <a:ext cx="2137420" cy="213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Definice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1.5 Organizační struktura </a:t>
            </a:r>
          </a:p>
          <a:p>
            <a:pPr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Zvolte vhodné organizační členění dle náročnosti projektu.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D1D1F16-A965-4876-88AB-A70B07B580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081" y="2668909"/>
            <a:ext cx="4285803" cy="272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7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Organizační struktura dle PRINCE2*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Role – jasné pravomoci a povinnosti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Projektový výbor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Projektový manažer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Týmový manažer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*https://www.cleverandsmart.cz/prince2-v-kostce/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Je to britská metodika řízení projektů s důrazem na produkt. Průběžné hodnocení. Business case.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Organizační struktura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Sponzor projektu:</a:t>
            </a:r>
            <a:endParaRPr lang="en-GB" alt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zodpovědný za inicializaci a financování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podporuje a pravidelně komunikuje s projektovým managerem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 jenom jeden sponzor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sponzor je vlastně zákazník projektové skupiny a rozhoduje, jestli je výsledek projektu akceptovatelný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spolu s managerem projektu je zodpovědný za monitorování času a financí projektu</a:t>
            </a: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61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Organizační struktura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uživatelé projektu:</a:t>
            </a:r>
            <a:endParaRPr lang="en-GB" alt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výsledek neboli produkt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projektu je předán budoucím uživatelům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pacienti a sestry jsou uživatelé nově zrekonstruovaného křídla nemocnice, kde sponzorem byl ředitel nemocnice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rekonstrukce domu – hlavní uživatelé jsou ti, co tam budou bydlet</a:t>
            </a:r>
            <a:endParaRPr kumimoji="0" lang="cs-CZ" altLang="cs-CZ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výstupem je vývoj a instalace nového počítačového programu ve firmě – hlavní uživatelé jsou ti zaměstnanci, co budou program používat</a:t>
            </a:r>
          </a:p>
          <a:p>
            <a:pPr marL="0" indent="0">
              <a:buNone/>
              <a:defRPr/>
            </a:pP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55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9722</TotalTime>
  <Words>906</Words>
  <Application>Microsoft Office PowerPoint</Application>
  <PresentationFormat>Předvádění na obrazovce (4:3)</PresentationFormat>
  <Paragraphs>130</Paragraphs>
  <Slides>19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Vzletný</vt:lpstr>
      <vt:lpstr>Worksheet</vt:lpstr>
      <vt:lpstr>Prezentace aplikace PowerPoint</vt:lpstr>
      <vt:lpstr>Jak dopadl „zítřejší den“?</vt:lpstr>
      <vt:lpstr>Pravidla při zpracování</vt:lpstr>
      <vt:lpstr>Definice projektu – Co je to projekt?</vt:lpstr>
      <vt:lpstr>Definice projektu</vt:lpstr>
      <vt:lpstr>Definice projektu</vt:lpstr>
      <vt:lpstr>Organizační struktura dle PRINCE2*</vt:lpstr>
      <vt:lpstr>Organizační struktura</vt:lpstr>
      <vt:lpstr>Organizační struktura</vt:lpstr>
      <vt:lpstr>Organizační struktura</vt:lpstr>
      <vt:lpstr>Organizační struktura</vt:lpstr>
      <vt:lpstr>Organizační struktura</vt:lpstr>
      <vt:lpstr>Organizační struktura</vt:lpstr>
      <vt:lpstr>Organizační struktura</vt:lpstr>
      <vt:lpstr>RACI (S) matice – rozdělení rolí</vt:lpstr>
      <vt:lpstr>RACI (S) matice</vt:lpstr>
      <vt:lpstr>RACI (S) matice</vt:lpstr>
      <vt:lpstr>Úkoly do příštího semináře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219</cp:revision>
  <cp:lastPrinted>1601-01-01T00:00:00Z</cp:lastPrinted>
  <dcterms:created xsi:type="dcterms:W3CDTF">2005-09-23T13:42:26Z</dcterms:created>
  <dcterms:modified xsi:type="dcterms:W3CDTF">2023-10-03T10:00:33Z</dcterms:modified>
</cp:coreProperties>
</file>