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394" r:id="rId3"/>
    <p:sldId id="40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387" r:id="rId14"/>
    <p:sldId id="388" r:id="rId15"/>
    <p:sldId id="347" r:id="rId16"/>
    <p:sldId id="406" r:id="rId17"/>
    <p:sldId id="405" r:id="rId18"/>
    <p:sldId id="339" r:id="rId19"/>
    <p:sldId id="336" r:id="rId20"/>
    <p:sldId id="390" r:id="rId21"/>
    <p:sldId id="391" r:id="rId22"/>
    <p:sldId id="340" r:id="rId23"/>
    <p:sldId id="389" r:id="rId24"/>
    <p:sldId id="273" r:id="rId25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103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71A94-FE0F-4BE3-9501-E23B4914FAB6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94D97-5373-4298-8B4E-E1196774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23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B94D97-5373-4298-8B4E-E1196774D87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41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B94D97-5373-4298-8B4E-E1196774D87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68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B94D97-5373-4298-8B4E-E1196774D87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64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4D97-5373-4298-8B4E-E1196774D87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863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4D97-5373-4298-8B4E-E1196774D87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70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4D97-5373-4298-8B4E-E1196774D87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384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4D97-5373-4298-8B4E-E1196774D87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645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4D97-5373-4298-8B4E-E1196774D87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986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4D97-5373-4298-8B4E-E1196774D87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62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6 w 21600"/>
                <a:gd name="T1" fmla="*/ 0 h 21231"/>
                <a:gd name="T2" fmla="*/ 32 w 21600"/>
                <a:gd name="T3" fmla="*/ 13 h 21231"/>
                <a:gd name="T4" fmla="*/ 0 w 21600"/>
                <a:gd name="T5" fmla="*/ 13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D21F-7B72-4377-9B6B-E8C859DC25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8F26-F1E9-4590-B6EC-E9E6238C03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4DF8-5DE6-45A3-A84D-185E2F5D8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C3E8-819E-4156-9800-AC3EAADBB9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4AF0-E47D-4C47-987B-6A94EAAE91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69EB-4052-4500-9DB1-B81EC4C0F4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6111-84F6-4D9F-A650-6DF77B8EB6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3542-ADA3-4CA9-A07E-88D3B768A7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AE1F-3DC3-4E0F-87A4-B26FD0376A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E9C1-8D4F-49E0-8561-2FCF7F8200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DDA5-73ED-41CA-B7B9-FA45EFCAC7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EF4E-FB7C-4C4A-B9E7-5B20452941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78 w 21600"/>
                <a:gd name="T3" fmla="*/ 34 h 21600"/>
                <a:gd name="T4" fmla="*/ 0 w 21600"/>
                <a:gd name="T5" fmla="*/ 3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A583FF-9F5D-469C-B3BB-B1E3900B7B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2%20pm-cz-raci-matrix_2023.xls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49725"/>
            <a:ext cx="7772400" cy="126160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500" b="1" i="1" dirty="0">
                <a:solidFill>
                  <a:schemeClr val="bg2"/>
                </a:solidFill>
              </a:rPr>
              <a:t>	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500" b="1" dirty="0">
                <a:solidFill>
                  <a:schemeClr val="bg2"/>
                </a:solidFill>
              </a:rPr>
              <a:t>RACI. WBS. Metoda logického rámce – 1. 5. - 1. 6. šablony</a:t>
            </a:r>
            <a:endParaRPr lang="cs-CZ" sz="2400" b="1" i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2205038"/>
            <a:ext cx="9144000" cy="1944687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PROJEKTOVÝ MANAGEMENT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3. seminář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19672" y="537321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2"/>
                </a:solidFill>
              </a:rPr>
              <a:t>Ing. Helena Marková, Ph.D.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8812" y="235496"/>
            <a:ext cx="11733052" cy="70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2" descr="SLU-znacka-OPF-horiz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7262"/>
            <a:ext cx="393788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30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Organizační struktura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Zainteresované strany</a:t>
            </a:r>
          </a:p>
          <a:p>
            <a:pPr marL="0" indent="0">
              <a:buNone/>
              <a:defRPr/>
            </a:pPr>
            <a:endParaRPr kumimoji="0" lang="en-GB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PROJEKTOVÝ MANAGEMENT					   PEM SU OPF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0D05E0-44D1-4743-8EFF-0AB8DFB8E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68" y="2348880"/>
            <a:ext cx="8732431" cy="407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2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Organizační struktura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Zpracujte organizační strukturu Vašeho projektu.</a:t>
            </a:r>
          </a:p>
          <a:p>
            <a:pPr marL="0" indent="0">
              <a:buNone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Zhodnoťte náročnost a podle toho vytvořte role a strukturu. </a:t>
            </a:r>
          </a:p>
          <a:p>
            <a:pPr marL="0" indent="0">
              <a:buNone/>
              <a:defRPr/>
            </a:pPr>
            <a:endParaRPr lang="cs-CZ" alt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kumimoji="0" lang="en-GB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PROJEKTOVÝ MANAGEMENT					   PEM SU OPF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CC86BBB-4DA8-45AF-819F-0917C4D3E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33056"/>
            <a:ext cx="2353444" cy="23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RACI (S) matice – rozdělení rolí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1. </a:t>
            </a:r>
            <a:r>
              <a:rPr lang="cs-CZ" sz="2900" dirty="0">
                <a:solidFill>
                  <a:srgbClr val="FF0000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pm-cz-raci-matrix_2023.xlsx</a:t>
            </a:r>
            <a:endParaRPr lang="cs-CZ" sz="2900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Začni sepsáním skupin činností do řádků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			činnosti v matici jsou vlastně WBS </a:t>
            </a:r>
            <a:r>
              <a:rPr lang="cs-CZ" sz="2900" dirty="0">
                <a:solidFill>
                  <a:schemeClr val="bg2"/>
                </a:solidFill>
                <a:sym typeface="Wingdings" panose="05000000000000000000" pitchFamily="2" charset="2"/>
              </a:rPr>
              <a:t>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 </a:t>
            </a:r>
            <a:r>
              <a:rPr lang="cs-CZ" sz="2900" dirty="0" err="1">
                <a:solidFill>
                  <a:schemeClr val="bg2"/>
                </a:solidFill>
              </a:rPr>
              <a:t>Work</a:t>
            </a:r>
            <a:r>
              <a:rPr lang="cs-CZ" sz="2900" dirty="0">
                <a:solidFill>
                  <a:schemeClr val="bg2"/>
                </a:solidFill>
              </a:rPr>
              <a:t> </a:t>
            </a:r>
            <a:r>
              <a:rPr lang="cs-CZ" sz="2900" dirty="0" err="1">
                <a:solidFill>
                  <a:schemeClr val="bg2"/>
                </a:solidFill>
              </a:rPr>
              <a:t>Breakdown</a:t>
            </a:r>
            <a:r>
              <a:rPr lang="cs-CZ" sz="2900" dirty="0">
                <a:solidFill>
                  <a:schemeClr val="bg2"/>
                </a:solidFill>
              </a:rPr>
              <a:t> </a:t>
            </a:r>
            <a:r>
              <a:rPr lang="cs-CZ" sz="2900" dirty="0" err="1">
                <a:solidFill>
                  <a:schemeClr val="bg2"/>
                </a:solidFill>
              </a:rPr>
              <a:t>Structure</a:t>
            </a:r>
            <a:endParaRPr lang="cs-CZ" sz="2900" dirty="0">
              <a:solidFill>
                <a:schemeClr val="bg2"/>
              </a:solidFill>
            </a:endParaRPr>
          </a:p>
          <a:p>
            <a:pPr algn="just">
              <a:buFontTx/>
              <a:buChar char="-"/>
            </a:pPr>
            <a:r>
              <a:rPr lang="cs-CZ" sz="2900" dirty="0">
                <a:solidFill>
                  <a:schemeClr val="bg2"/>
                </a:solidFill>
              </a:rPr>
              <a:t>hierarchický rozpad cíle projektu. Jsou to pracovní balíky, které Vás dovedou k cíli a </a:t>
            </a:r>
            <a:r>
              <a:rPr lang="cs-CZ" sz="2900" u="sng" dirty="0">
                <a:solidFill>
                  <a:schemeClr val="bg2"/>
                </a:solidFill>
              </a:rPr>
              <a:t>můžete je ocenit</a:t>
            </a:r>
            <a:r>
              <a:rPr lang="cs-CZ" sz="29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2. Všechny důležité role do sloupců</a:t>
            </a:r>
          </a:p>
          <a:p>
            <a:pPr marL="0" indent="0"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3. Přiřazení odpovědností do buněk.</a:t>
            </a:r>
          </a:p>
          <a:p>
            <a:pPr marL="0" indent="0"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4. Kontrola!!</a:t>
            </a:r>
          </a:p>
          <a:p>
            <a:pPr algn="just">
              <a:buFontTx/>
              <a:buChar char="-"/>
            </a:pPr>
            <a:endParaRPr lang="cs-CZ" sz="2900" dirty="0">
              <a:solidFill>
                <a:schemeClr val="bg2"/>
              </a:solidFill>
            </a:endParaRP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				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 </a:t>
            </a:r>
          </a:p>
          <a:p>
            <a:pPr algn="just">
              <a:buNone/>
            </a:pPr>
            <a:endParaRPr lang="cs-CZ" sz="3000" b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PROJEKTOVÝ MANAGEMENT 					   PEM SU OPF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87A96242-7879-4DD4-A76E-7EE6990AA30E}"/>
              </a:ext>
            </a:extLst>
          </p:cNvPr>
          <p:cNvSpPr/>
          <p:nvPr/>
        </p:nvSpPr>
        <p:spPr bwMode="auto">
          <a:xfrm>
            <a:off x="899592" y="285293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3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RACI (S) matice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algn="just">
              <a:buNone/>
            </a:pPr>
            <a:endParaRPr lang="cs-CZ" sz="2900" dirty="0">
              <a:solidFill>
                <a:schemeClr val="bg2"/>
              </a:solidFill>
            </a:endParaRPr>
          </a:p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PROJEKTOVÝ MANAGEMENT 					   PEM SU OPF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34B093EB-54DA-4790-AC1D-450216BC6A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544" y="2009774"/>
          <a:ext cx="7990656" cy="4299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6286390" imgH="2838646" progId="Excel.Sheet.12">
                  <p:embed/>
                </p:oleObj>
              </mc:Choice>
              <mc:Fallback>
                <p:oleObj name="Worksheet" r:id="rId3" imgW="6286390" imgH="2838646" progId="Excel.Shee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34B093EB-54DA-4790-AC1D-450216BC6A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009774"/>
                        <a:ext cx="7990656" cy="4299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1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7"/>
            <a:ext cx="7774632" cy="228892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RACI (S) matice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algn="just">
              <a:buNone/>
            </a:pPr>
            <a:endParaRPr lang="cs-CZ" sz="2900" dirty="0">
              <a:solidFill>
                <a:schemeClr val="bg2"/>
              </a:solidFill>
            </a:endParaRPr>
          </a:p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PROJEKTOVÝ MANAGEMENT 					   PEM SU OPF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0C3DE1F8-E35B-450A-BE6D-6693F075D4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412" y="1065011"/>
          <a:ext cx="8496944" cy="5532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3" imgW="6286390" imgH="3981352" progId="Excel.Sheet.12">
                  <p:embed/>
                </p:oleObj>
              </mc:Choice>
              <mc:Fallback>
                <p:oleObj name="Worksheet" r:id="rId3" imgW="6286390" imgH="3981352" progId="Excel.Shee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0C3DE1F8-E35B-450A-BE6D-6693F075D4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412" y="1065011"/>
                        <a:ext cx="8496944" cy="5532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3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Příklad projektové RACI matice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PROJEKTOVÝ MANANAGEMENT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FB0DA0-DEFC-4ECD-8644-0D16194658CF}"/>
              </a:ext>
            </a:extLst>
          </p:cNvPr>
          <p:cNvPicPr/>
          <p:nvPr/>
        </p:nvPicPr>
        <p:blipFill rotWithShape="1">
          <a:blip r:embed="rId3"/>
          <a:srcRect l="22486" t="18518" r="23777" b="11522"/>
          <a:stretch/>
        </p:blipFill>
        <p:spPr bwMode="auto">
          <a:xfrm>
            <a:off x="107504" y="1571624"/>
            <a:ext cx="8496944" cy="5169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94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Příklad projektové RACI matice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PROJEKTOVÝ MANANAGEMENT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2" descr="VYSOKÉ UČENÍ TECHNICKÉ V BRNĚ BRNO UNIVERSITY OF TECHNOLOGY - PDF Free  Download">
            <a:extLst>
              <a:ext uri="{FF2B5EF4-FFF2-40B4-BE49-F238E27FC236}">
                <a16:creationId xmlns:a16="http://schemas.microsoft.com/office/drawing/2014/main" id="{49917312-C952-4DEE-9198-DA2B8033C9E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0487"/>
            <a:ext cx="8136904" cy="516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1612DA7-3351-4C9D-AC2B-5E0CA4FE2C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386908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8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Logický rámec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Základní otázky pro obsahové shrnutí projektu: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PROČ?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- širší cíl a účel, konkrétní cíl a účel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CO?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- definuj výstupy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JAK?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- definuj aktivity a dostupné zdroje</a:t>
            </a:r>
          </a:p>
          <a:p>
            <a:pPr algn="just">
              <a:buNone/>
            </a:pPr>
            <a:endParaRPr lang="cs-CZ" sz="2900" dirty="0">
              <a:solidFill>
                <a:schemeClr val="bg2"/>
              </a:solidFill>
            </a:endParaRPr>
          </a:p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PROJEKTOVÝ MANANAGEMENT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Struktura matice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1"/>
            <a:ext cx="8136904" cy="5255864"/>
          </a:xfrm>
        </p:spPr>
        <p:txBody>
          <a:bodyPr/>
          <a:lstStyle/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    4 řádky, zobrazují vztahy mezi celkovými cíli, dílčími cíli, výsledky projektu a aktivitami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           4 sloupce, objektivně ověřitelné ukazatele a zdroje, měří se efektivita zdrojů, klíčové indikátory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Vazby (logika)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-horizontální=sloupec rozšiřuje informace předešlého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-vertikální=splnění aktivit vede k dosažení očekávaných výstupů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-diagonální=postup na vyšší úroveň rámce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PROJEKTOVÝ MANAGEMENT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E63D4F73-60BF-452D-BE17-8E7D575EB535}"/>
              </a:ext>
            </a:extLst>
          </p:cNvPr>
          <p:cNvSpPr/>
          <p:nvPr/>
        </p:nvSpPr>
        <p:spPr bwMode="auto">
          <a:xfrm>
            <a:off x="443402" y="2469448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250309B4-890A-4F8F-BD5F-0EDBFFD7F0F6}"/>
              </a:ext>
            </a:extLst>
          </p:cNvPr>
          <p:cNvSpPr/>
          <p:nvPr/>
        </p:nvSpPr>
        <p:spPr bwMode="auto">
          <a:xfrm>
            <a:off x="441252" y="149104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Vertikální logika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Jestliže provedeme tyto Aktivity → dosáhneme těchto Výstupů a výsledků →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Jestliže jsme dosáhli těchto Výstupů a výsledků → lze očekávat tuto změnu (Účel projektu) → 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Jestliže jsme splnili tento Účel projektu → přispěli jsme k naplnění tohoto obecného cíle.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				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 </a:t>
            </a:r>
          </a:p>
          <a:p>
            <a:pPr algn="just">
              <a:buNone/>
            </a:pPr>
            <a:endParaRPr lang="cs-CZ" sz="3000" b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PROJEKTOVÝ MANAGEMENT 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Obsah semináře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Kontrola zpracování – last </a:t>
            </a:r>
            <a:r>
              <a:rPr lang="cs-CZ" sz="2900" dirty="0" err="1">
                <a:solidFill>
                  <a:schemeClr val="bg2"/>
                </a:solidFill>
              </a:rPr>
              <a:t>lesson</a:t>
            </a:r>
            <a:endParaRPr lang="cs-CZ" sz="2900" dirty="0">
              <a:solidFill>
                <a:schemeClr val="bg2"/>
              </a:solidFill>
            </a:endParaRP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Organizační struktura projektu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RACI matice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WBS – co to je a proč je důležitá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Logický rámec</a:t>
            </a:r>
          </a:p>
          <a:p>
            <a:pPr algn="just">
              <a:buNone/>
            </a:pPr>
            <a:endParaRPr lang="cs-CZ" sz="2900" dirty="0">
              <a:solidFill>
                <a:schemeClr val="bg2"/>
              </a:solidFill>
            </a:endParaRPr>
          </a:p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PROJEKTOVÝ MANANAGEMENT					   PEM SU OPF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7"/>
            <a:ext cx="7774632" cy="549276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Jak vyplňovat matici logického rámce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5" y="1935532"/>
            <a:ext cx="10014001" cy="6459342"/>
          </a:xfrm>
        </p:spPr>
        <p:txBody>
          <a:bodyPr/>
          <a:lstStyle/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				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 </a:t>
            </a:r>
          </a:p>
          <a:p>
            <a:pPr algn="just">
              <a:buNone/>
            </a:pPr>
            <a:endParaRPr lang="cs-CZ" sz="3000" b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PROJEKTOVÝ MANAGEMENT 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7739416D-74E6-439F-8B3A-B27B163CC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151" y="1755573"/>
            <a:ext cx="1125342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6" name="Plátno 26">
            <a:extLst>
              <a:ext uri="{FF2B5EF4-FFF2-40B4-BE49-F238E27FC236}">
                <a16:creationId xmlns:a16="http://schemas.microsoft.com/office/drawing/2014/main" id="{679603EF-B68D-4DB0-9C7B-B61EE76F6B4E}"/>
              </a:ext>
            </a:extLst>
          </p:cNvPr>
          <p:cNvGrpSpPr>
            <a:grpSpLocks/>
          </p:cNvGrpSpPr>
          <p:nvPr/>
        </p:nvGrpSpPr>
        <p:grpSpPr bwMode="auto">
          <a:xfrm>
            <a:off x="467544" y="1385394"/>
            <a:ext cx="7990656" cy="4923925"/>
            <a:chOff x="0" y="0"/>
            <a:chExt cx="57607" cy="35280"/>
          </a:xfrm>
        </p:grpSpPr>
        <p:sp>
          <p:nvSpPr>
            <p:cNvPr id="7" name="AutoShape 28">
              <a:extLst>
                <a:ext uri="{FF2B5EF4-FFF2-40B4-BE49-F238E27FC236}">
                  <a16:creationId xmlns:a16="http://schemas.microsoft.com/office/drawing/2014/main" id="{B3458C67-F7AD-4AD5-B48B-E41EAD0942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57607" cy="35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8" name="Picture 32">
              <a:extLst>
                <a:ext uri="{FF2B5EF4-FFF2-40B4-BE49-F238E27FC236}">
                  <a16:creationId xmlns:a16="http://schemas.microsoft.com/office/drawing/2014/main" id="{B57B218B-7C34-414E-90B0-6794A725F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3"/>
              <a:ext cx="53006" cy="27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33">
              <a:extLst>
                <a:ext uri="{FF2B5EF4-FFF2-40B4-BE49-F238E27FC236}">
                  <a16:creationId xmlns:a16="http://schemas.microsoft.com/office/drawing/2014/main" id="{A550CFD0-A66A-4FDC-8862-416919DE0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47" y="8174"/>
              <a:ext cx="0" cy="1483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Text Box 34">
              <a:extLst>
                <a:ext uri="{FF2B5EF4-FFF2-40B4-BE49-F238E27FC236}">
                  <a16:creationId xmlns:a16="http://schemas.microsoft.com/office/drawing/2014/main" id="{884CDB7D-9BD6-423C-8A92-C9A9C7E00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1" y="7283"/>
              <a:ext cx="2492" cy="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3900" tIns="33228" rIns="63900" bIns="3322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35">
              <a:extLst>
                <a:ext uri="{FF2B5EF4-FFF2-40B4-BE49-F238E27FC236}">
                  <a16:creationId xmlns:a16="http://schemas.microsoft.com/office/drawing/2014/main" id="{CD73FA4D-C530-4D4B-86E7-A4218AC17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6" y="20453"/>
              <a:ext cx="2492" cy="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3900" tIns="33228" rIns="63900" bIns="3322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36">
              <a:extLst>
                <a:ext uri="{FF2B5EF4-FFF2-40B4-BE49-F238E27FC236}">
                  <a16:creationId xmlns:a16="http://schemas.microsoft.com/office/drawing/2014/main" id="{7E24745A-078D-4691-8420-50628DCCE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3" y="25053"/>
              <a:ext cx="2492" cy="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3900" tIns="33228" rIns="63900" bIns="3322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37">
              <a:extLst>
                <a:ext uri="{FF2B5EF4-FFF2-40B4-BE49-F238E27FC236}">
                  <a16:creationId xmlns:a16="http://schemas.microsoft.com/office/drawing/2014/main" id="{2CBC0A3D-BEC6-4B1B-988D-664370F8B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47" y="8005"/>
              <a:ext cx="2491" cy="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3900" tIns="33228" rIns="63900" bIns="3322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38">
              <a:extLst>
                <a:ext uri="{FF2B5EF4-FFF2-40B4-BE49-F238E27FC236}">
                  <a16:creationId xmlns:a16="http://schemas.microsoft.com/office/drawing/2014/main" id="{6A28C274-1424-4CB6-B2A9-180FD1B2F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6" y="11252"/>
              <a:ext cx="2492" cy="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3900" tIns="33228" rIns="63900" bIns="3322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39">
              <a:extLst>
                <a:ext uri="{FF2B5EF4-FFF2-40B4-BE49-F238E27FC236}">
                  <a16:creationId xmlns:a16="http://schemas.microsoft.com/office/drawing/2014/main" id="{0026AA37-5EC9-4D3C-B59F-314A67914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6" y="15672"/>
              <a:ext cx="2492" cy="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3900" tIns="33228" rIns="63900" bIns="3322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Line 40">
              <a:extLst>
                <a:ext uri="{FF2B5EF4-FFF2-40B4-BE49-F238E27FC236}">
                  <a16:creationId xmlns:a16="http://schemas.microsoft.com/office/drawing/2014/main" id="{FDBFC985-E3F7-4671-8E05-BC34819038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206" y="22494"/>
              <a:ext cx="31707" cy="562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Text Box 41">
              <a:extLst>
                <a:ext uri="{FF2B5EF4-FFF2-40B4-BE49-F238E27FC236}">
                  <a16:creationId xmlns:a16="http://schemas.microsoft.com/office/drawing/2014/main" id="{E749840B-6BAA-4716-A044-0A5984240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8" y="14139"/>
              <a:ext cx="2492" cy="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3900" tIns="33228" rIns="63900" bIns="3322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42">
              <a:extLst>
                <a:ext uri="{FF2B5EF4-FFF2-40B4-BE49-F238E27FC236}">
                  <a16:creationId xmlns:a16="http://schemas.microsoft.com/office/drawing/2014/main" id="{F3492815-CEFC-4258-9912-5EDD060BC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34" y="28639"/>
              <a:ext cx="3698" cy="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3900" tIns="33228" rIns="63900" bIns="3322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43">
              <a:extLst>
                <a:ext uri="{FF2B5EF4-FFF2-40B4-BE49-F238E27FC236}">
                  <a16:creationId xmlns:a16="http://schemas.microsoft.com/office/drawing/2014/main" id="{34613D0A-23E3-4186-968D-F91AAB8EB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15" y="9538"/>
              <a:ext cx="2492" cy="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3900" tIns="33228" rIns="63900" bIns="3322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44">
              <a:extLst>
                <a:ext uri="{FF2B5EF4-FFF2-40B4-BE49-F238E27FC236}">
                  <a16:creationId xmlns:a16="http://schemas.microsoft.com/office/drawing/2014/main" id="{A652BFB7-5CD3-4965-AA97-C46BC45E5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15" y="18739"/>
              <a:ext cx="2492" cy="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3900" tIns="33228" rIns="63900" bIns="3322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Line 45">
              <a:extLst>
                <a:ext uri="{FF2B5EF4-FFF2-40B4-BE49-F238E27FC236}">
                  <a16:creationId xmlns:a16="http://schemas.microsoft.com/office/drawing/2014/main" id="{2B117CEB-4EF2-4761-9893-6DDDBF234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77" y="21986"/>
              <a:ext cx="2913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Line 46">
              <a:extLst>
                <a:ext uri="{FF2B5EF4-FFF2-40B4-BE49-F238E27FC236}">
                  <a16:creationId xmlns:a16="http://schemas.microsoft.com/office/drawing/2014/main" id="{4E57525F-7DB9-4451-9ECC-870ECB1E4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258" y="18412"/>
              <a:ext cx="29655" cy="35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Line 47">
              <a:extLst>
                <a:ext uri="{FF2B5EF4-FFF2-40B4-BE49-F238E27FC236}">
                  <a16:creationId xmlns:a16="http://schemas.microsoft.com/office/drawing/2014/main" id="{0EF15A34-D006-45B7-ADD8-A0A860280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77" y="17386"/>
              <a:ext cx="2913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Line 48">
              <a:extLst>
                <a:ext uri="{FF2B5EF4-FFF2-40B4-BE49-F238E27FC236}">
                  <a16:creationId xmlns:a16="http://schemas.microsoft.com/office/drawing/2014/main" id="{EB997998-537B-4FE8-A7FF-70FAC6E37F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258" y="13801"/>
              <a:ext cx="29655" cy="358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Line 49">
              <a:extLst>
                <a:ext uri="{FF2B5EF4-FFF2-40B4-BE49-F238E27FC236}">
                  <a16:creationId xmlns:a16="http://schemas.microsoft.com/office/drawing/2014/main" id="{4D518C02-6725-48C2-9F70-3C60AAEF0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77" y="12786"/>
              <a:ext cx="2913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Line 50">
              <a:extLst>
                <a:ext uri="{FF2B5EF4-FFF2-40B4-BE49-F238E27FC236}">
                  <a16:creationId xmlns:a16="http://schemas.microsoft.com/office/drawing/2014/main" id="{0DDFFE88-8193-4C22-BFA3-5FE9BE208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258" y="9200"/>
              <a:ext cx="29655" cy="358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Oval 51">
              <a:extLst>
                <a:ext uri="{FF2B5EF4-FFF2-40B4-BE49-F238E27FC236}">
                  <a16:creationId xmlns:a16="http://schemas.microsoft.com/office/drawing/2014/main" id="{FF18FEB1-6ECE-45CC-8553-E7DA863C8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" y="0"/>
              <a:ext cx="52161" cy="3528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90000" tIns="46800" rIns="90000" bIns="4680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52">
              <a:extLst>
                <a:ext uri="{FF2B5EF4-FFF2-40B4-BE49-F238E27FC236}">
                  <a16:creationId xmlns:a16="http://schemas.microsoft.com/office/drawing/2014/main" id="{AD256260-7D16-4E99-9C61-ED388B4E8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0" y="6133"/>
              <a:ext cx="1330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Text Box 53">
              <a:extLst>
                <a:ext uri="{FF2B5EF4-FFF2-40B4-BE49-F238E27FC236}">
                  <a16:creationId xmlns:a16="http://schemas.microsoft.com/office/drawing/2014/main" id="{714602CE-101C-44EB-B4A9-ABD74B5A1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0" y="5953"/>
              <a:ext cx="3698" cy="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3900" tIns="33228" rIns="63900" bIns="3322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11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Text Box 54">
              <a:extLst>
                <a:ext uri="{FF2B5EF4-FFF2-40B4-BE49-F238E27FC236}">
                  <a16:creationId xmlns:a16="http://schemas.microsoft.com/office/drawing/2014/main" id="{99CEAF64-42B3-4470-8603-D67078BF6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88" y="5953"/>
              <a:ext cx="3698" cy="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3900" tIns="33228" rIns="63900" bIns="3322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12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1" name="Rectangle 42">
            <a:extLst>
              <a:ext uri="{FF2B5EF4-FFF2-40B4-BE49-F238E27FC236}">
                <a16:creationId xmlns:a16="http://schemas.microsoft.com/office/drawing/2014/main" id="{F96E4651-001B-46AB-B973-DF683AA00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151" y="5740198"/>
            <a:ext cx="1125342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66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7"/>
            <a:ext cx="7774632" cy="549276"/>
          </a:xfrm>
        </p:spPr>
        <p:txBody>
          <a:bodyPr/>
          <a:lstStyle/>
          <a:p>
            <a:pPr algn="just"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Jak od naplnění aktivit postoupit k cíli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85395"/>
            <a:ext cx="8136904" cy="5139229"/>
          </a:xfrm>
        </p:spPr>
        <p:txBody>
          <a:bodyPr/>
          <a:lstStyle/>
          <a:p>
            <a:pPr algn="just">
              <a:buNone/>
            </a:pPr>
            <a:endParaRPr lang="cs-CZ" sz="2900" dirty="0">
              <a:solidFill>
                <a:schemeClr val="bg2"/>
              </a:solidFill>
            </a:endParaRP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				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 </a:t>
            </a:r>
          </a:p>
          <a:p>
            <a:pPr algn="just">
              <a:buNone/>
            </a:pPr>
            <a:endParaRPr lang="cs-CZ" sz="3000" b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PROJEKTOVÝ MANAGEMENT 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93D28A-858F-4461-811C-10D9CC2D977D}"/>
              </a:ext>
            </a:extLst>
          </p:cNvPr>
          <p:cNvPicPr/>
          <p:nvPr/>
        </p:nvPicPr>
        <p:blipFill>
          <a:blip r:embed="rId3" cstate="print"/>
          <a:srcRect l="14215" t="33058" r="12228" b="10538"/>
          <a:stretch>
            <a:fillRect/>
          </a:stretch>
        </p:blipFill>
        <p:spPr bwMode="auto">
          <a:xfrm>
            <a:off x="467544" y="1595437"/>
            <a:ext cx="7990656" cy="478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64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Pojmy a souvislosti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28735"/>
            <a:ext cx="8136904" cy="5095889"/>
          </a:xfrm>
        </p:spPr>
        <p:txBody>
          <a:bodyPr/>
          <a:lstStyle/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Aktivity = činnosti, které se musí udělat, projekt se z nich skládá.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Prostředky = věcný popis hlavních vstupů pro realizaci.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Výsledky = ukazatele, které vypadnou z realizovaných aktivit a vedou k dosažení účelu.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Účel/záměr = odvozen od hlavního problému, k jehož vyřešení by měl projekt přispět.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PROJEKTOVÝ MANAGEMENT 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6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Zpracování MLR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Šablona projektu, bod 1.6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Odpovědi na otázky – proč, co, jak?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Sestavení tabulky – cíle, účel, výsledky, aktivity a dále postup dle pokynů MLR.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Kontrola logické souslednosti.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Pozor na předběžné podmínky a rizika.</a:t>
            </a:r>
          </a:p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PROJEKTOVÝ MANAGEMENT 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700808"/>
            <a:ext cx="5832475" cy="12969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3500" b="1" dirty="0">
                <a:solidFill>
                  <a:schemeClr val="bg2"/>
                </a:solidFill>
              </a:rPr>
              <a:t>Děkuji za pozornost.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500" dirty="0"/>
              <a:t>Děkuji vám za pozornost, přeji příjemný den.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PROJEKTOVÝ MANAGEMENT 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nline obrázek 4">
            <a:extLst>
              <a:ext uri="{FF2B5EF4-FFF2-40B4-BE49-F238E27FC236}">
                <a16:creationId xmlns:a16="http://schemas.microsoft.com/office/drawing/2014/main" id="{6DA820B8-2895-41C2-8274-F6A94E4F54F8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6872"/>
            <a:ext cx="3810000" cy="36667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30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Definice projektu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1.5 Organizační struktura </a:t>
            </a:r>
          </a:p>
          <a:p>
            <a:pPr algn="just">
              <a:buNone/>
            </a:pPr>
            <a:r>
              <a:rPr lang="cs-CZ" sz="2000" dirty="0">
                <a:solidFill>
                  <a:schemeClr val="bg2"/>
                </a:solidFill>
              </a:rPr>
              <a:t>Zvolte vhodné organizační členění dle náročnosti projektu.</a:t>
            </a:r>
          </a:p>
          <a:p>
            <a:pPr algn="just">
              <a:buNone/>
            </a:pPr>
            <a:endParaRPr lang="cs-CZ" sz="2900" dirty="0">
              <a:solidFill>
                <a:schemeClr val="bg2"/>
              </a:solidFill>
            </a:endParaRPr>
          </a:p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PROJEKTOVÝ MANANAGEMENT					   PEM SU OPF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1D1F16-A965-4876-88AB-A70B07B58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81" y="2668909"/>
            <a:ext cx="4285803" cy="272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Organizační struktura dle PRINCE2*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Role – jasné pravomoci a povinnosti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Projektový výbor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Projektový manažer</a:t>
            </a:r>
          </a:p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Týmový manažer</a:t>
            </a:r>
          </a:p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*https://www.cleverandsmart.cz/prince2-v-kostce/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Je to britská metodika řízení projektů s důrazem na produkt. Průběžné hodnocení. Business case.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PROJEKTOVÝ MANAGEMENT					   PEM SU OPF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Organizační struktura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Sponzor projektu:</a:t>
            </a:r>
            <a:endParaRPr lang="en-GB" alt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zodpovědný za inicializaci a financování projektu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podporuje a pravidelně komunikuje s projektovým managerem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 jenom jeden sponzor projektu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sponzor je vlastně zákazník projektové skupiny a rozhoduje, jestli je výsledek projektu akceptovatelný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spolu s managerem projektu je zodpovědný za monitorování času a financí projektu</a:t>
            </a: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PROJEKTOVÝ MANAGEMENT					   PEM SU OPF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Organizační struktura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uživatelé projektu:</a:t>
            </a:r>
            <a:endParaRPr lang="en-GB" alt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výsledek neboli produkt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projektu je předán budoucím uživatelům projektu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pacienti a sestry jsou uživatelé nově zrekonstruovaného křídla nemocnice, kde sponzorem byl ředitel nemocnice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rekonstrukce domu – hlavní uživatelé jsou ti, co tam budou bydlet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výstupem je vývoj a instalace nového počítačového programu ve firmě – hlavní uživatelé jsou ti zaměstnanci, kteří budou program používat</a:t>
            </a:r>
          </a:p>
          <a:p>
            <a:pPr marL="0" indent="0">
              <a:buNone/>
              <a:defRPr/>
            </a:pPr>
            <a:endParaRPr kumimoji="0" lang="en-GB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PROJEKTOVÝ MANAGEMENT					   PEM SU OPF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5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Organizační struktura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dodavatelé</a:t>
            </a: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zastupují zainteresované strany projektu zodpovědné za návrh, vývoj a implementaci projektu a zodpovídá za kvalitu ze strany dodavatelů a technickou kompatibilitu projektu.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Poskytuje lidské a jiné zdroje potřebné pro dodání produktu projektu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dohled za dodavatele/uživatele/firma: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zodpovídá za správnou realizaci projektu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každý člen projektového dohledu dohlíží na konkrétní oblast projektu</a:t>
            </a:r>
          </a:p>
          <a:p>
            <a:pPr marL="0" indent="0">
              <a:buNone/>
              <a:defRPr/>
            </a:pPr>
            <a:endParaRPr kumimoji="0" lang="en-GB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PROJEKTOVÝ MANAGEMENT					   PEM SU OPF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Organizační struktura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podpora: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administrátor projektu podřízen projektovému manažerovi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podpora projektovému manažerovi a vedoucímu týmu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například aktualizuje časový harmonogram, udržuje aktuální projektovou dokumentaci</a:t>
            </a:r>
          </a:p>
          <a:p>
            <a:pPr marL="0" indent="0">
              <a:buNone/>
              <a:defRPr/>
            </a:pPr>
            <a:endParaRPr kumimoji="0" lang="en-GB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PROJEKTOVÝ MANAGEMENT					   PEM SU OPF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1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Organizační struktura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plánuje, řídí, monitoruje a kontroluje projekt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spoluvlastníkem cílů projektu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vlastníkem výsledků projektu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do funkce buď zvolen vedením firmy, nebo je zvolen v rámci projektové skupiny.</a:t>
            </a:r>
          </a:p>
          <a:p>
            <a:pPr marL="0" indent="0">
              <a:buNone/>
              <a:defRPr/>
            </a:pPr>
            <a:endParaRPr kumimoji="0" lang="en-GB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PROJEKTOVÝ MANAGEMENT					   PEM SU OPF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theme/theme1.xml><?xml version="1.0" encoding="utf-8"?>
<a:theme xmlns:a="http://schemas.openxmlformats.org/drawingml/2006/main" name="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C:\Templates\Presentation Designs\Vzletný.pot</Template>
  <TotalTime>11185</TotalTime>
  <Words>1069</Words>
  <Application>Microsoft Office PowerPoint</Application>
  <PresentationFormat>Předvádění na obrazovce (4:3)</PresentationFormat>
  <Paragraphs>162</Paragraphs>
  <Slides>24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Vzletný</vt:lpstr>
      <vt:lpstr>Worksheet</vt:lpstr>
      <vt:lpstr>Prezentace aplikace PowerPoint</vt:lpstr>
      <vt:lpstr>Obsah semináře</vt:lpstr>
      <vt:lpstr>Definice projektu</vt:lpstr>
      <vt:lpstr>Organizační struktura dle PRINCE2*</vt:lpstr>
      <vt:lpstr>Organizační struktura</vt:lpstr>
      <vt:lpstr>Organizační struktura</vt:lpstr>
      <vt:lpstr>Organizační struktura</vt:lpstr>
      <vt:lpstr>Organizační struktura</vt:lpstr>
      <vt:lpstr>Organizační struktura</vt:lpstr>
      <vt:lpstr>Organizační struktura</vt:lpstr>
      <vt:lpstr>Organizační struktura</vt:lpstr>
      <vt:lpstr>RACI (S) matice – rozdělení rolí</vt:lpstr>
      <vt:lpstr>RACI (S) matice</vt:lpstr>
      <vt:lpstr>RACI (S) matice</vt:lpstr>
      <vt:lpstr>Příklad projektové RACI matice</vt:lpstr>
      <vt:lpstr>Příklad projektové RACI matice</vt:lpstr>
      <vt:lpstr>Logický rámec</vt:lpstr>
      <vt:lpstr>Struktura matice</vt:lpstr>
      <vt:lpstr>Vertikální logika</vt:lpstr>
      <vt:lpstr>Jak vyplňovat matici logického rámce</vt:lpstr>
      <vt:lpstr>Jak od naplnění aktivit postoupit k cíli</vt:lpstr>
      <vt:lpstr>Pojmy a souvislosti</vt:lpstr>
      <vt:lpstr>Zpracování MLR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lidských zdrojů   Přednáška č. 2</dc:title>
  <dc:creator>patrik</dc:creator>
  <cp:lastModifiedBy>Helena Marková</cp:lastModifiedBy>
  <cp:revision>226</cp:revision>
  <cp:lastPrinted>1601-01-01T00:00:00Z</cp:lastPrinted>
  <dcterms:created xsi:type="dcterms:W3CDTF">2005-09-23T13:42:26Z</dcterms:created>
  <dcterms:modified xsi:type="dcterms:W3CDTF">2023-10-10T10:26:42Z</dcterms:modified>
</cp:coreProperties>
</file>