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405" r:id="rId3"/>
    <p:sldId id="339" r:id="rId4"/>
    <p:sldId id="336" r:id="rId5"/>
    <p:sldId id="390" r:id="rId6"/>
    <p:sldId id="391" r:id="rId7"/>
    <p:sldId id="340" r:id="rId8"/>
    <p:sldId id="389" r:id="rId9"/>
    <p:sldId id="269" r:id="rId10"/>
    <p:sldId id="273" r:id="rId11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B94D97-5373-4298-8B4E-E1196774D87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384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B94D97-5373-4298-8B4E-E1196774D87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4645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B94D97-5373-4298-8B4E-E1196774D87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986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B94D97-5373-4298-8B4E-E1196774D87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0626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tj8D92Zt6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0NPxGgGM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49725"/>
            <a:ext cx="7772400" cy="10794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chemeClr val="bg2"/>
                </a:solidFill>
              </a:rPr>
              <a:t>Metoda logického rámce.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chemeClr val="bg2"/>
                </a:solidFill>
              </a:rPr>
              <a:t>Struktura projektu – bod 2.1 až 2.4</a:t>
            </a:r>
            <a:endParaRPr lang="cs-CZ" sz="28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4.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Logický rámec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Základní otázky pro obsahové shrnutí projektu: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PROČ?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- širší cíl a účel, konkrétní cíl a účel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CO?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- definuj výstupy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- definuj aktivity a dostupné zdroje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PROJEKTOVÝ MANANAGEMENT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22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Struktura matice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1"/>
            <a:ext cx="8136904" cy="5255864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 4 řádky, zobrazují vztahy mezi celkovými cíli, dílčími cíli, výsledky projektu a aktivitami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        4 sloupce, objektivně ověřitelné ukazatele a zdroje, měří se efektivita zdrojů, klíčové indikátory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Vazby (logika)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-horizontální=sloupec rozšiřuje informace předešlého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-vertikální=splnění aktivit vede k dosažení očekávaných výstupů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-diagonální=postup na vyšší úroveň rámce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PROJEKTOVÝ MANAGEMENT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E63D4F73-60BF-452D-BE17-8E7D575EB535}"/>
              </a:ext>
            </a:extLst>
          </p:cNvPr>
          <p:cNvSpPr/>
          <p:nvPr/>
        </p:nvSpPr>
        <p:spPr bwMode="auto">
          <a:xfrm>
            <a:off x="443402" y="2469448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250309B4-890A-4F8F-BD5F-0EDBFFD7F0F6}"/>
              </a:ext>
            </a:extLst>
          </p:cNvPr>
          <p:cNvSpPr/>
          <p:nvPr/>
        </p:nvSpPr>
        <p:spPr bwMode="auto">
          <a:xfrm>
            <a:off x="441252" y="1491040"/>
            <a:ext cx="484632" cy="97840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61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Vertikální logika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Jestliže provedeme tyto Aktivity → dosáhneme těchto Výstupů a výsledků →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Jestliže jsme dosáhli těchto Výstupů a výsledků → lze očekávat tuto změnu (Účel projektu) →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Jestliže jsme splnili tento Účel projektu → přispěli jsme k naplnění tohoto obecného cíle.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PROJEKTOVÝ MANAGEMENT 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8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vyplňovat matici logického rámce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695" y="1935532"/>
            <a:ext cx="10014001" cy="6459342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PROJEKTOVÝ MANAGEMENT 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29">
            <a:extLst>
              <a:ext uri="{FF2B5EF4-FFF2-40B4-BE49-F238E27FC236}">
                <a16:creationId xmlns:a16="http://schemas.microsoft.com/office/drawing/2014/main" id="{7739416D-74E6-439F-8B3A-B27B163CC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151" y="1755573"/>
            <a:ext cx="1125342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6" name="Plátno 26">
            <a:extLst>
              <a:ext uri="{FF2B5EF4-FFF2-40B4-BE49-F238E27FC236}">
                <a16:creationId xmlns:a16="http://schemas.microsoft.com/office/drawing/2014/main" id="{679603EF-B68D-4DB0-9C7B-B61EE76F6B4E}"/>
              </a:ext>
            </a:extLst>
          </p:cNvPr>
          <p:cNvGrpSpPr>
            <a:grpSpLocks/>
          </p:cNvGrpSpPr>
          <p:nvPr/>
        </p:nvGrpSpPr>
        <p:grpSpPr bwMode="auto">
          <a:xfrm>
            <a:off x="467544" y="1385394"/>
            <a:ext cx="7990656" cy="4923925"/>
            <a:chOff x="0" y="0"/>
            <a:chExt cx="57607" cy="35280"/>
          </a:xfrm>
        </p:grpSpPr>
        <p:sp>
          <p:nvSpPr>
            <p:cNvPr id="7" name="AutoShape 28">
              <a:extLst>
                <a:ext uri="{FF2B5EF4-FFF2-40B4-BE49-F238E27FC236}">
                  <a16:creationId xmlns:a16="http://schemas.microsoft.com/office/drawing/2014/main" id="{B3458C67-F7AD-4AD5-B48B-E41EAD09420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57607" cy="35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pic>
          <p:nvPicPr>
            <p:cNvPr id="8" name="Picture 32">
              <a:extLst>
                <a:ext uri="{FF2B5EF4-FFF2-40B4-BE49-F238E27FC236}">
                  <a16:creationId xmlns:a16="http://schemas.microsoft.com/office/drawing/2014/main" id="{B57B218B-7C34-414E-90B0-6794A725F2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33"/>
              <a:ext cx="53006" cy="27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Line 33">
              <a:extLst>
                <a:ext uri="{FF2B5EF4-FFF2-40B4-BE49-F238E27FC236}">
                  <a16:creationId xmlns:a16="http://schemas.microsoft.com/office/drawing/2014/main" id="{A550CFD0-A66A-4FDC-8862-416919DE04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647" y="8174"/>
              <a:ext cx="0" cy="1483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oval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Text Box 34">
              <a:extLst>
                <a:ext uri="{FF2B5EF4-FFF2-40B4-BE49-F238E27FC236}">
                  <a16:creationId xmlns:a16="http://schemas.microsoft.com/office/drawing/2014/main" id="{884CDB7D-9BD6-423C-8A92-C9A9C7E006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21" y="7283"/>
              <a:ext cx="2492" cy="3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" name="Text Box 35">
              <a:extLst>
                <a:ext uri="{FF2B5EF4-FFF2-40B4-BE49-F238E27FC236}">
                  <a16:creationId xmlns:a16="http://schemas.microsoft.com/office/drawing/2014/main" id="{CD73FA4D-C530-4D4B-86E7-A4218AC173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6" y="20453"/>
              <a:ext cx="2492" cy="3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4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" name="Text Box 36">
              <a:extLst>
                <a:ext uri="{FF2B5EF4-FFF2-40B4-BE49-F238E27FC236}">
                  <a16:creationId xmlns:a16="http://schemas.microsoft.com/office/drawing/2014/main" id="{7E24745A-078D-4691-8420-50628DCCE7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73" y="25053"/>
              <a:ext cx="2492" cy="3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6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" name="Text Box 37">
              <a:extLst>
                <a:ext uri="{FF2B5EF4-FFF2-40B4-BE49-F238E27FC236}">
                  <a16:creationId xmlns:a16="http://schemas.microsoft.com/office/drawing/2014/main" id="{2CBC0A3D-BEC6-4B1B-988D-664370F8BA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47" y="8005"/>
              <a:ext cx="2491" cy="3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5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" name="Text Box 38">
              <a:extLst>
                <a:ext uri="{FF2B5EF4-FFF2-40B4-BE49-F238E27FC236}">
                  <a16:creationId xmlns:a16="http://schemas.microsoft.com/office/drawing/2014/main" id="{6A28C274-1424-4CB6-B2A9-180FD1B2F0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6" y="11252"/>
              <a:ext cx="2492" cy="3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2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Text Box 39">
              <a:extLst>
                <a:ext uri="{FF2B5EF4-FFF2-40B4-BE49-F238E27FC236}">
                  <a16:creationId xmlns:a16="http://schemas.microsoft.com/office/drawing/2014/main" id="{0026AA37-5EC9-4D3C-B59F-314A67914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6" y="15672"/>
              <a:ext cx="2492" cy="3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3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6" name="Line 40">
              <a:extLst>
                <a:ext uri="{FF2B5EF4-FFF2-40B4-BE49-F238E27FC236}">
                  <a16:creationId xmlns:a16="http://schemas.microsoft.com/office/drawing/2014/main" id="{FDBFC985-E3F7-4671-8E05-BC34819038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206" y="22494"/>
              <a:ext cx="31707" cy="56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oval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" name="Text Box 41">
              <a:extLst>
                <a:ext uri="{FF2B5EF4-FFF2-40B4-BE49-F238E27FC236}">
                  <a16:creationId xmlns:a16="http://schemas.microsoft.com/office/drawing/2014/main" id="{E749840B-6BAA-4716-A044-0A59842403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58" y="14139"/>
              <a:ext cx="2492" cy="3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8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42">
              <a:extLst>
                <a:ext uri="{FF2B5EF4-FFF2-40B4-BE49-F238E27FC236}">
                  <a16:creationId xmlns:a16="http://schemas.microsoft.com/office/drawing/2014/main" id="{F3492815-CEFC-4258-9912-5EDD060BC5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34" y="28639"/>
              <a:ext cx="3698" cy="3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10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9" name="Text Box 43">
              <a:extLst>
                <a:ext uri="{FF2B5EF4-FFF2-40B4-BE49-F238E27FC236}">
                  <a16:creationId xmlns:a16="http://schemas.microsoft.com/office/drawing/2014/main" id="{34613D0A-23E3-4186-968D-F91AAB8EB4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15" y="9538"/>
              <a:ext cx="2492" cy="3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9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0" name="Text Box 44">
              <a:extLst>
                <a:ext uri="{FF2B5EF4-FFF2-40B4-BE49-F238E27FC236}">
                  <a16:creationId xmlns:a16="http://schemas.microsoft.com/office/drawing/2014/main" id="{A652BFB7-5CD3-4965-AA97-C46BC45E58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15" y="18739"/>
              <a:ext cx="2492" cy="3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7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1" name="Line 45">
              <a:extLst>
                <a:ext uri="{FF2B5EF4-FFF2-40B4-BE49-F238E27FC236}">
                  <a16:creationId xmlns:a16="http://schemas.microsoft.com/office/drawing/2014/main" id="{2B117CEB-4EF2-4761-9893-6DDDBF2340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77" y="21986"/>
              <a:ext cx="2913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oval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" name="Line 46">
              <a:extLst>
                <a:ext uri="{FF2B5EF4-FFF2-40B4-BE49-F238E27FC236}">
                  <a16:creationId xmlns:a16="http://schemas.microsoft.com/office/drawing/2014/main" id="{4E57525F-7DB9-4451-9ECC-870ECB1E44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258" y="18412"/>
              <a:ext cx="29655" cy="35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oval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" name="Line 47">
              <a:extLst>
                <a:ext uri="{FF2B5EF4-FFF2-40B4-BE49-F238E27FC236}">
                  <a16:creationId xmlns:a16="http://schemas.microsoft.com/office/drawing/2014/main" id="{0EF15A34-D006-45B7-ADD8-A0A860280B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77" y="17386"/>
              <a:ext cx="2913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oval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" name="Line 48">
              <a:extLst>
                <a:ext uri="{FF2B5EF4-FFF2-40B4-BE49-F238E27FC236}">
                  <a16:creationId xmlns:a16="http://schemas.microsoft.com/office/drawing/2014/main" id="{EB997998-537B-4FE8-A7FF-70FAC6E37F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258" y="13801"/>
              <a:ext cx="29655" cy="358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oval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" name="Line 49">
              <a:extLst>
                <a:ext uri="{FF2B5EF4-FFF2-40B4-BE49-F238E27FC236}">
                  <a16:creationId xmlns:a16="http://schemas.microsoft.com/office/drawing/2014/main" id="{4D518C02-6725-48C2-9F70-3C60AAEF08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77" y="12786"/>
              <a:ext cx="2913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oval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" name="Line 50">
              <a:extLst>
                <a:ext uri="{FF2B5EF4-FFF2-40B4-BE49-F238E27FC236}">
                  <a16:creationId xmlns:a16="http://schemas.microsoft.com/office/drawing/2014/main" id="{0DDFFE88-8193-4C22-BFA3-5FE9BE2089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258" y="9200"/>
              <a:ext cx="29655" cy="358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oval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" name="Oval 51">
              <a:extLst>
                <a:ext uri="{FF2B5EF4-FFF2-40B4-BE49-F238E27FC236}">
                  <a16:creationId xmlns:a16="http://schemas.microsoft.com/office/drawing/2014/main" id="{FF18FEB1-6ECE-45CC-8553-E7DA863C8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6" y="0"/>
              <a:ext cx="52161" cy="3528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0000" tIns="46800" rIns="90000" bIns="46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" name="Line 52">
              <a:extLst>
                <a:ext uri="{FF2B5EF4-FFF2-40B4-BE49-F238E27FC236}">
                  <a16:creationId xmlns:a16="http://schemas.microsoft.com/office/drawing/2014/main" id="{AD256260-7D16-4E99-9C61-ED388B4E8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00" y="6133"/>
              <a:ext cx="1330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oval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" name="Text Box 53">
              <a:extLst>
                <a:ext uri="{FF2B5EF4-FFF2-40B4-BE49-F238E27FC236}">
                  <a16:creationId xmlns:a16="http://schemas.microsoft.com/office/drawing/2014/main" id="{714602CE-101C-44EB-B4A9-ABD74B5A19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00" y="5953"/>
              <a:ext cx="3698" cy="3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11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0" name="Text Box 54">
              <a:extLst>
                <a:ext uri="{FF2B5EF4-FFF2-40B4-BE49-F238E27FC236}">
                  <a16:creationId xmlns:a16="http://schemas.microsoft.com/office/drawing/2014/main" id="{99CEAF64-42B3-4470-8603-D67078BF6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88" y="5953"/>
              <a:ext cx="3698" cy="3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900" tIns="33228" rIns="63900" bIns="3322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7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12</a:t>
              </a:r>
              <a:endPara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1" name="Rectangle 42">
            <a:extLst>
              <a:ext uri="{FF2B5EF4-FFF2-40B4-BE49-F238E27FC236}">
                <a16:creationId xmlns:a16="http://schemas.microsoft.com/office/drawing/2014/main" id="{F96E4651-001B-46AB-B973-DF683AA00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151" y="5740198"/>
            <a:ext cx="1125342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66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od naplnění aktivit postoupit k cíli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5"/>
            <a:ext cx="8136904" cy="5139229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PROJEKTOVÝ MANAGEMENT 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F93D28A-858F-4461-811C-10D9CC2D977D}"/>
              </a:ext>
            </a:extLst>
          </p:cNvPr>
          <p:cNvPicPr/>
          <p:nvPr/>
        </p:nvPicPr>
        <p:blipFill>
          <a:blip r:embed="rId3" cstate="print"/>
          <a:srcRect l="14215" t="33058" r="12228" b="10538"/>
          <a:stretch>
            <a:fillRect/>
          </a:stretch>
        </p:blipFill>
        <p:spPr bwMode="auto">
          <a:xfrm>
            <a:off x="467544" y="1595437"/>
            <a:ext cx="7990656" cy="4785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644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Pojmy a souvislosti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Aktivity = činnosti, které se musí udělat, projekt se z nich skládá.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Prostředky = věcný popis hlavních vstupů pro realizaci.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Výsledky = ukazatele, které vypadnou z realizovaných aktivit a vedou k dosažení účelu.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Účel/záměr = odvozen od hlavního problému, k jehož vyřešení by měl projekt přispět.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PROJEKTOVÝ MANAGEMENT 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46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Zpracování MLR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Šablona projektu, bod 1.6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Odpovědi na otázky – proč, co, jak?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Sestavení tabulky – cíle, účel, výsledky, aktivity a dále postup dle pokynů MLR.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Kontrola logické souslednosti.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Pozor na předběžné podmínky a rizika.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PROJEKTOVÝ MANAGEMENT 					   PEM SU OPF</a:t>
            </a:r>
            <a:endParaRPr kumimoji="0" lang="pt-BR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45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Kontrola LFM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Logický rámec – zpracování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Videonávod</a:t>
            </a:r>
            <a:r>
              <a:rPr lang="cs-CZ" sz="2900" dirty="0">
                <a:solidFill>
                  <a:schemeClr val="bg2"/>
                </a:solidFill>
              </a:rPr>
              <a:t> pro sestavení logického rámce: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  <a:hlinkClick r:id="rId3"/>
              </a:rPr>
              <a:t>https://www.youtube.com/watch?v=_tj8D92Zt60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  <a:hlinkClick r:id="rId4"/>
              </a:rPr>
              <a:t>https://www.youtube.com/watch?v=d0NPxGgGMtM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9968</TotalTime>
  <Words>473</Words>
  <Application>Microsoft Office PowerPoint</Application>
  <PresentationFormat>Předvádění na obrazovce (4:3)</PresentationFormat>
  <Paragraphs>81</Paragraphs>
  <Slides>10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Vzletný</vt:lpstr>
      <vt:lpstr>Prezentace aplikace PowerPoint</vt:lpstr>
      <vt:lpstr>Logický rámec</vt:lpstr>
      <vt:lpstr>Struktura matice</vt:lpstr>
      <vt:lpstr>Vertikální logika</vt:lpstr>
      <vt:lpstr>Jak vyplňovat matici logického rámce</vt:lpstr>
      <vt:lpstr>Jak od naplnění aktivit postoupit k cíli</vt:lpstr>
      <vt:lpstr>Pojmy a souvislosti</vt:lpstr>
      <vt:lpstr>Zpracování MLR</vt:lpstr>
      <vt:lpstr>Kontrola LFM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228</cp:revision>
  <cp:lastPrinted>1601-01-01T00:00:00Z</cp:lastPrinted>
  <dcterms:created xsi:type="dcterms:W3CDTF">2005-09-23T13:42:26Z</dcterms:created>
  <dcterms:modified xsi:type="dcterms:W3CDTF">2023-10-16T20:39:08Z</dcterms:modified>
</cp:coreProperties>
</file>