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256" r:id="rId2"/>
    <p:sldId id="269" r:id="rId3"/>
    <p:sldId id="395" r:id="rId4"/>
    <p:sldId id="397" r:id="rId5"/>
    <p:sldId id="396" r:id="rId6"/>
    <p:sldId id="347" r:id="rId7"/>
    <p:sldId id="392" r:id="rId8"/>
    <p:sldId id="393" r:id="rId9"/>
    <p:sldId id="394" r:id="rId10"/>
    <p:sldId id="390" r:id="rId11"/>
    <p:sldId id="391" r:id="rId12"/>
    <p:sldId id="385" r:id="rId13"/>
    <p:sldId id="386" r:id="rId14"/>
    <p:sldId id="398" r:id="rId15"/>
    <p:sldId id="399" r:id="rId16"/>
    <p:sldId id="400" r:id="rId17"/>
    <p:sldId id="273" r:id="rId18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626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656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760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256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563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815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863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427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300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695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986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722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  <p:sldLayoutId id="21474840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UqbhkJWt_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OuOZVoTwqm8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MS Project – </a:t>
            </a:r>
            <a:r>
              <a:rPr lang="cs-CZ" sz="3500" b="1" dirty="0" err="1">
                <a:solidFill>
                  <a:schemeClr val="bg2"/>
                </a:solidFill>
              </a:rPr>
              <a:t>Ganttův</a:t>
            </a:r>
            <a:r>
              <a:rPr lang="cs-CZ" sz="3500" b="1" dirty="0">
                <a:solidFill>
                  <a:schemeClr val="bg2"/>
                </a:solidFill>
              </a:rPr>
              <a:t> diagram, WBS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6.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na 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5"/>
            <a:ext cx="8136904" cy="513922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Obvyklou technikou získání struktury prací je tzv. dekompozice, rozpad.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Postup rozpadu probíhá obvykle dle filozofie TOP–DOWN, tedy postupem od hlavních výstupů a výsledků (dodávek), přes dílčí výstupy a komponenty až na pracovní balíky (dodávky) na nejnižší úrovni.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62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549276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Kontrola správnosti 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85395"/>
            <a:ext cx="8136904" cy="513922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WBS na nejnižší úrovni obsahuje fyzicky předatelné výstupy (produkty), výsledky práce.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Tyto pracovní balíky lze věrohodně ocenit (práce nutná na jejich vytvoření, náklady, čas).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Zároveň se projektový tým pohybuje na přiměřené míře detailu, ne v přílišném detailu a ani příliš obecně.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Rozpracovanost pracovních balíků (nakolik jsou fyzicky dokončeny) a postup prací, jimiž budou výstupy vyprodukovány, jsou měřitelné.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Lze k nim jednoznačně přiřadit zodpovědnost.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			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endParaRPr lang="cs-CZ" sz="30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4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12474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564905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fontAlgn="auto">
              <a:spcAft>
                <a:spcPts val="0"/>
              </a:spcAft>
              <a:buNone/>
            </a:pP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WBS</a:t>
            </a:r>
          </a:p>
          <a:p>
            <a:pPr marL="0" indent="0" algn="r" fontAlgn="auto">
              <a:spcAft>
                <a:spcPts val="0"/>
              </a:spcAft>
              <a:buNone/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400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 Breakdown Structure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Diskutabilní je otázka detailnosti WBS, kde platí dvě zlatá pravidla:</a:t>
            </a:r>
          </a:p>
          <a:p>
            <a:pPr fontAlgn="auto">
              <a:spcAft>
                <a:spcPts val="0"/>
              </a:spcAft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je riziko 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projektu, tím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detailnější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má být dekompozice úkolů.</a:t>
            </a:r>
          </a:p>
          <a:p>
            <a:pPr fontAlgn="auto">
              <a:spcAft>
                <a:spcPts val="0"/>
              </a:spcAft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zkušenější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projektový tým, tím může mít dekompozice </a:t>
            </a:r>
            <a:r>
              <a:rPr lang="pl-PL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hrubší</a:t>
            </a:r>
            <a:r>
              <a:rPr lang="pl-PL" sz="14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charakter.</a:t>
            </a:r>
          </a:p>
          <a:p>
            <a:pPr fontAlgn="auto">
              <a:spcAft>
                <a:spcPts val="0"/>
              </a:spcAft>
            </a:pPr>
            <a:endParaRPr lang="pl-PL" sz="14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cs-CZ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673989"/>
            <a:ext cx="4255876" cy="3816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Cílem WBS je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strukturalizovat, hierarchizovat a racionalizovat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desítky, někdy i stovky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projektových úkolů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(činností, aktivit) do přehledné a pochopitelné podoby. 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Funkční zobrazení – grafické (nejlépe v MS Project) - WBS připomíná návrh organizační struktury ve společnosti.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Dekompozice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rozpad - postup rozpadu probíhá dle filozofie </a:t>
            </a: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 – DOWN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tedy postupem od nejobecnějších popisů (názvů výstupů, produktů) k označení konkrétních pracovních balíků (činností, případně souhrnných činností).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126876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 fontAlgn="auto"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08418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11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12474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8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2564905"/>
            <a:ext cx="2880320" cy="2880319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14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Grafické zobrazení je vhodné použít například při společném brainstormingu projektového týmu, kdy se diskutuje menší skupina úkolů.</a:t>
            </a: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pl-PL" sz="1400" b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WBS většinou zpracovává projektový manažer  vždy před začátkem realizace projektu.</a:t>
            </a:r>
            <a:endParaRPr lang="pl-PL" sz="140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pl-PL" sz="1400" b="1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fontAlgn="auto">
              <a:spcAft>
                <a:spcPts val="0"/>
              </a:spcAft>
              <a:buNone/>
            </a:pPr>
            <a:endParaRPr lang="cs-CZ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1673988"/>
            <a:ext cx="4255876" cy="41312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rozpisu prací – WBS:</a:t>
            </a: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rozkladu prací,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strukturovaná dekompozice práce, každá struktura musí pokrývat všechny práce,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orientováno na ucelené části díla – jak detailně rozdělit práci,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souhrnné činnosti – souhrnná činnost je složena z několika detailních činností,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detailní činnosti (vytvoření hierarchie činností),</a:t>
            </a: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vejde se jen do celkového rozsahu projektu – hlídat si hranice projektu.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fontAlgn="auto">
              <a:spcAft>
                <a:spcPts val="0"/>
              </a:spcAft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126876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Sestavení rozpisu činností projektu</a:t>
            </a:r>
          </a:p>
          <a:p>
            <a:pPr algn="l" fontAlgn="auto"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08418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1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Zdroje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Zobrazení si vytvoř Seznam zdrojů.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Vyplň všechny sloupce.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Ve sloupci Typ zvol, zda se jedná o Práci (to jsou definovaní členové projektového týmu, nebo pracovní skupiny), Materiál nebo Náklady (např. telefon, internet, PHM, který můžeme definovat až souhrnnou položkou).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</a:t>
            </a:r>
            <a:r>
              <a:rPr lang="cs-CZ" sz="2900" dirty="0" err="1">
                <a:solidFill>
                  <a:schemeClr val="bg2"/>
                </a:solidFill>
              </a:rPr>
              <a:t>Ganttově</a:t>
            </a:r>
            <a:r>
              <a:rPr lang="cs-CZ" sz="2900" dirty="0">
                <a:solidFill>
                  <a:schemeClr val="bg2"/>
                </a:solidFill>
              </a:rPr>
              <a:t> zobrazení vlož také sloupec Zdroj a Náklady – přehledné zobrazení.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5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Podklady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Využij v co největší míře přípravu, kterou máš z minulých seminářů.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Znovu se zaměř na všechny činnosti, které jsou potřebné.</a:t>
            </a: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Rekapituj</a:t>
            </a:r>
            <a:r>
              <a:rPr lang="cs-CZ" sz="2900" dirty="0">
                <a:solidFill>
                  <a:schemeClr val="bg2"/>
                </a:solidFill>
              </a:rPr>
              <a:t> členy týmu – opravdu máš všechny úkoly pokryté lidmi?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Materiál, který je nutný k realizaci, vychází ze správně a úplně definovaných </a:t>
            </a:r>
            <a:r>
              <a:rPr lang="cs-CZ" sz="2900" dirty="0" err="1">
                <a:solidFill>
                  <a:schemeClr val="bg2"/>
                </a:solidFill>
              </a:rPr>
              <a:t>podúkolů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 správnou práci s MS Project využij studijní oporu a tutoriály na YouTube (v AJ).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45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Tutoriály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endParaRPr lang="cs-CZ" sz="2900" dirty="0">
              <a:solidFill>
                <a:schemeClr val="bg2"/>
              </a:solidFill>
              <a:hlinkClick r:id="rId3"/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3"/>
              </a:rPr>
              <a:t>https://www.youtube.com/watch?v=iUqbhkJWt_4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>
                <a:solidFill>
                  <a:schemeClr val="bg2"/>
                </a:solidFill>
                <a:hlinkClick r:id="rId4"/>
              </a:rPr>
              <a:t>https://www.youtube.com/watch?v=OuOZVoTwqm8</a:t>
            </a:r>
            <a:endParaRPr lang="cs-CZ" sz="300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3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2.5 Harmonogram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2.5.1 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Zahájení, ukončení, fáze projektu, milníky apod. Využijte pro časové plánování MS Project pro tvorbu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Ganttova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diagramu (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Chart).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2.5.2 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Tvorba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Breakdown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Structure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(WBS) – také v MS Project postupně s tvorbou </a:t>
            </a:r>
            <a:r>
              <a:rPr lang="cs-CZ" sz="2900" dirty="0" err="1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Ganttova</a:t>
            </a:r>
            <a:r>
              <a:rPr lang="cs-CZ" sz="2900" dirty="0">
                <a:solidFill>
                  <a:schemeClr val="bg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diagramu.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Ganttův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diagram?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grafické znázornění naplánované posloupnosti v čase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využívá se pro řízení projektů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 řádcích jsou aktivity, úkoly rozepsané dle WBS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ve sloupcích časová posloupnost navazujících úkolů s vazbami</a:t>
            </a:r>
          </a:p>
          <a:p>
            <a:pPr algn="just">
              <a:buFontTx/>
              <a:buChar char="-"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30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Co je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Ganttův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diagram?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DAC030E-522D-4BB9-BB14-53AB533D13CF}"/>
              </a:ext>
            </a:extLst>
          </p:cNvPr>
          <p:cNvPicPr/>
          <p:nvPr/>
        </p:nvPicPr>
        <p:blipFill rotWithShape="1">
          <a:blip r:embed="rId3"/>
          <a:srcRect b="4817"/>
          <a:stretch/>
        </p:blipFill>
        <p:spPr bwMode="auto">
          <a:xfrm>
            <a:off x="467544" y="1715770"/>
            <a:ext cx="8136903" cy="48088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792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Založení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Soubor – Možnosti – Plán - Formát data (ta nejdelší varianta nejlépe)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kartě Plán si nastavíte pracovní dobu – Možnosti kalendáře – Všechny nové projekty – nastav si tam pracovní týden.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 Možnosti plánování pro Všechny nové projekty zadej Automatické plánování projektů.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Informace o projektu a kalendář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 – Informace o projektu – nastav Plánování od a Datum zahájení projektu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Důležité je vytvoření Kalendáře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opět v záložce Projekt – Změnit pracovní dobu – Pro kalendář – Standardní nebo Vytvořit nový kalendář / zadáš-li, objeví se v roletě Pro kalendář. Označíš v záložce Pracovní týdny pracovní dny a v nich pracovní dobu. V záložce Výjimky zadej svátky, nebo jiné nepracovní dny.</a:t>
            </a:r>
          </a:p>
          <a:p>
            <a:pPr marL="0" indent="0"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Přiřazení vlastního kalendáře – Projekt – Informace o projektu – nastav z nabídky Vlastní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Nastavení úkolů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Projekt – Název úkolu (vypiš všechny činnosti, které budou v projektu realizovány) – Doba trvání (automaticky ve dnech, jinak nastavit 1 d, 1 m, 1 t, 1 </a:t>
            </a:r>
            <a:r>
              <a:rPr lang="cs-CZ" sz="2900" dirty="0" err="1">
                <a:solidFill>
                  <a:schemeClr val="bg2"/>
                </a:solidFill>
              </a:rPr>
              <a:t>měs</a:t>
            </a:r>
            <a:r>
              <a:rPr lang="cs-CZ" sz="2900" dirty="0">
                <a:solidFill>
                  <a:schemeClr val="bg2"/>
                </a:solidFill>
              </a:rPr>
              <a:t>)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Propojení úkolů – označ úkoly ve sloupci, vyber Úkol – ikona řetězení (úkoly navážeš na sebe) – kliknutím na šipku vyber druh vazby.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    - další typ propojení je přes sloupec Předchůdci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 - i přes nabídku daného úkolu (pravé </a:t>
            </a:r>
            <a:r>
              <a:rPr lang="cs-CZ" sz="3000" dirty="0" err="1">
                <a:solidFill>
                  <a:schemeClr val="bg2"/>
                </a:solidFill>
              </a:rPr>
              <a:t>tl</a:t>
            </a:r>
            <a:r>
              <a:rPr lang="cs-CZ" sz="3000" dirty="0">
                <a:solidFill>
                  <a:schemeClr val="bg2"/>
                </a:solidFill>
              </a:rPr>
              <a:t>. myši)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54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Import úkolů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Projdi si znova v RACI plánované úkoly, včetně jejich řazení do fází.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Zkopíruj úkoly z RACI matice (</a:t>
            </a:r>
            <a:r>
              <a:rPr lang="cs-CZ" sz="2900" dirty="0" err="1">
                <a:solidFill>
                  <a:schemeClr val="bg2"/>
                </a:solidFill>
              </a:rPr>
              <a:t>xls</a:t>
            </a:r>
            <a:r>
              <a:rPr lang="cs-CZ" sz="2900" dirty="0">
                <a:solidFill>
                  <a:schemeClr val="bg2"/>
                </a:solidFill>
              </a:rPr>
              <a:t>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 jednotlivých úkolů vytvoř souhrnný úkol (je to hierarchické třídění) – označ skupinu </a:t>
            </a:r>
            <a:r>
              <a:rPr lang="cs-CZ" sz="2900" dirty="0" err="1">
                <a:solidFill>
                  <a:schemeClr val="bg2"/>
                </a:solidFill>
              </a:rPr>
              <a:t>podúkolů</a:t>
            </a:r>
            <a:r>
              <a:rPr lang="cs-CZ" sz="2900" dirty="0">
                <a:solidFill>
                  <a:schemeClr val="bg2"/>
                </a:solidFill>
              </a:rPr>
              <a:t>, jako první ve sloupci je název souhrnného úkolu, vyber  menu Úkol ikonu odsazení (24:00).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Doplň k úkolům délku trvání ve dnech, případně hodinách.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Vytvoř souhrnný úkol projektu - Formát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8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WBS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Podúkoly</a:t>
            </a:r>
            <a:r>
              <a:rPr lang="cs-CZ" sz="2900" dirty="0">
                <a:solidFill>
                  <a:schemeClr val="bg2"/>
                </a:solidFill>
              </a:rPr>
              <a:t> vytvářej tak, aby byl jasný jejich konec, výstup.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Jejich struktura musí pokrývat všechny činnosti, které jsou nutné k naplnění cíle.</a:t>
            </a:r>
          </a:p>
          <a:p>
            <a:pPr algn="just">
              <a:buNone/>
            </a:pPr>
            <a:r>
              <a:rPr lang="cs-CZ" sz="2900" dirty="0" err="1">
                <a:solidFill>
                  <a:schemeClr val="bg2"/>
                </a:solidFill>
              </a:rPr>
              <a:t>Podúkol</a:t>
            </a:r>
            <a:r>
              <a:rPr lang="cs-CZ" sz="2900" dirty="0">
                <a:solidFill>
                  <a:schemeClr val="bg2"/>
                </a:solidFill>
              </a:rPr>
              <a:t> je nutné ocenit – někdo ho musí udělat, </a:t>
            </a:r>
            <a:r>
              <a:rPr lang="cs-CZ" sz="2900" dirty="0" err="1">
                <a:solidFill>
                  <a:schemeClr val="bg2"/>
                </a:solidFill>
              </a:rPr>
              <a:t>příp.k</a:t>
            </a:r>
            <a:r>
              <a:rPr lang="cs-CZ" sz="2900" dirty="0">
                <a:solidFill>
                  <a:schemeClr val="bg2"/>
                </a:solidFill>
              </a:rPr>
              <a:t> němu přiřadit materiálové náklady.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Vlož odsazení – číslování WBS.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 vytvoření diagramu je nutné definovat předchůdce.</a:t>
            </a: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12704</TotalTime>
  <Words>1194</Words>
  <Application>Microsoft Office PowerPoint</Application>
  <PresentationFormat>Předvádění na obrazovce (4:3)</PresentationFormat>
  <Paragraphs>143</Paragraphs>
  <Slides>17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Vzletný</vt:lpstr>
      <vt:lpstr>Prezentace aplikace PowerPoint</vt:lpstr>
      <vt:lpstr>2.5 Harmonogram projektu</vt:lpstr>
      <vt:lpstr>Co je Ganttův diagram?</vt:lpstr>
      <vt:lpstr>Co je Ganttův diagram?</vt:lpstr>
      <vt:lpstr>Založení projektu</vt:lpstr>
      <vt:lpstr>Informace o projektu a kalendář</vt:lpstr>
      <vt:lpstr>Nastavení úkolů</vt:lpstr>
      <vt:lpstr>Import úkolů</vt:lpstr>
      <vt:lpstr>WBS</vt:lpstr>
      <vt:lpstr>Jak na WBS</vt:lpstr>
      <vt:lpstr>Kontrola správnosti WBS</vt:lpstr>
      <vt:lpstr>Prezentace aplikace PowerPoint</vt:lpstr>
      <vt:lpstr>Prezentace aplikace PowerPoint</vt:lpstr>
      <vt:lpstr>Zdroje</vt:lpstr>
      <vt:lpstr>Podklady</vt:lpstr>
      <vt:lpstr>Tutoriály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247</cp:revision>
  <cp:lastPrinted>1601-01-01T00:00:00Z</cp:lastPrinted>
  <dcterms:created xsi:type="dcterms:W3CDTF">2005-09-23T13:42:26Z</dcterms:created>
  <dcterms:modified xsi:type="dcterms:W3CDTF">2023-10-30T22:39:46Z</dcterms:modified>
</cp:coreProperties>
</file>