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69" r:id="rId3"/>
    <p:sldId id="395" r:id="rId4"/>
    <p:sldId id="397" r:id="rId5"/>
    <p:sldId id="396" r:id="rId6"/>
    <p:sldId id="392" r:id="rId7"/>
    <p:sldId id="393" r:id="rId8"/>
    <p:sldId id="394" r:id="rId9"/>
    <p:sldId id="398" r:id="rId10"/>
    <p:sldId id="400" r:id="rId11"/>
    <p:sldId id="401" r:id="rId12"/>
    <p:sldId id="399" r:id="rId13"/>
    <p:sldId id="402" r:id="rId14"/>
    <p:sldId id="273" r:id="rId1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282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89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3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verandsmart.cz/wp-content/uploads/analyza-rizik.gi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Hlavní rizika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9.-10.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RIPRAN – krok 2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Kvantifikace rizika: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Můžete i slovně kvantifikovat.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pojnice: pravoúhlá 4">
            <a:extLst>
              <a:ext uri="{FF2B5EF4-FFF2-40B4-BE49-F238E27FC236}">
                <a16:creationId xmlns:a16="http://schemas.microsoft.com/office/drawing/2014/main" id="{028F8223-5979-4C00-B64E-ACFD7778AF3D}"/>
              </a:ext>
            </a:extLst>
          </p:cNvPr>
          <p:cNvCxnSpPr/>
          <p:nvPr/>
        </p:nvCxnSpPr>
        <p:spPr bwMode="auto">
          <a:xfrm>
            <a:off x="7524328" y="4797152"/>
            <a:ext cx="914400" cy="914400"/>
          </a:xfrm>
          <a:prstGeom prst="bentConnector3">
            <a:avLst>
              <a:gd name="adj1" fmla="val 136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2AD5A22-8E38-4471-B8B5-159676A82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582081"/>
              </p:ext>
            </p:extLst>
          </p:nvPr>
        </p:nvGraphicFramePr>
        <p:xfrm>
          <a:off x="503548" y="2348881"/>
          <a:ext cx="8136905" cy="2782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415">
                  <a:extLst>
                    <a:ext uri="{9D8B030D-6E8A-4147-A177-3AD203B41FA5}">
                      <a16:colId xmlns:a16="http://schemas.microsoft.com/office/drawing/2014/main" val="483264356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441885896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399877578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3257399340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571767733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133425828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3802100205"/>
                    </a:ext>
                  </a:extLst>
                </a:gridCol>
              </a:tblGrid>
              <a:tr h="587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solidFill>
                            <a:schemeClr val="bg2"/>
                          </a:solidFill>
                          <a:effectLst/>
                        </a:rPr>
                        <a:t>Poř</a:t>
                      </a:r>
                      <a:r>
                        <a:rPr lang="cs-CZ" sz="1400" dirty="0">
                          <a:solidFill>
                            <a:schemeClr val="bg2"/>
                          </a:solidFill>
                          <a:effectLst/>
                        </a:rPr>
                        <a:t>. číslo rizika</a:t>
                      </a:r>
                      <a:endParaRPr lang="cs-CZ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hrozba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scénář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Poznámka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Pravděpodobnost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Dopad na projekt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Hodnota rizika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8473178"/>
                  </a:ext>
                </a:extLst>
              </a:tr>
              <a:tr h="130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1.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Výskyt chřipkové epidemie v jarním období březen-duben.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Onemocní téměř 30 % zaměstnanců.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effectLst/>
                        </a:rPr>
                        <a:t>Předpokládáme počasí podle předpovědi jako v předchozím roce.</a:t>
                      </a:r>
                      <a:endParaRPr lang="cs-CZ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50%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Výpadek pracovní kapacity a zpoždění zakázky o 3 měsíce – penále 600 000 Kč.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300 000 Kč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7624916"/>
                  </a:ext>
                </a:extLst>
              </a:tr>
              <a:tr h="24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2.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……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………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………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…..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…..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effectLst/>
                        </a:rPr>
                        <a:t>….</a:t>
                      </a:r>
                      <a:endParaRPr lang="cs-CZ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3775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2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RIPRAN – krok 3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572156"/>
            <a:ext cx="8136904" cy="495246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Opatření na snížení hodnoty rizika: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Místo tabulkové můžete využít i textovou formu.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pojnice: pravoúhlá 4">
            <a:extLst>
              <a:ext uri="{FF2B5EF4-FFF2-40B4-BE49-F238E27FC236}">
                <a16:creationId xmlns:a16="http://schemas.microsoft.com/office/drawing/2014/main" id="{028F8223-5979-4C00-B64E-ACFD7778AF3D}"/>
              </a:ext>
            </a:extLst>
          </p:cNvPr>
          <p:cNvCxnSpPr/>
          <p:nvPr/>
        </p:nvCxnSpPr>
        <p:spPr bwMode="auto">
          <a:xfrm>
            <a:off x="7524328" y="4797152"/>
            <a:ext cx="914400" cy="914400"/>
          </a:xfrm>
          <a:prstGeom prst="bentConnector3">
            <a:avLst>
              <a:gd name="adj1" fmla="val 136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8ED7108-9289-43FF-BF76-DAFBCFE51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473553"/>
              </p:ext>
            </p:extLst>
          </p:nvPr>
        </p:nvGraphicFramePr>
        <p:xfrm>
          <a:off x="503548" y="2204864"/>
          <a:ext cx="8136904" cy="2710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6171">
                  <a:extLst>
                    <a:ext uri="{9D8B030D-6E8A-4147-A177-3AD203B41FA5}">
                      <a16:colId xmlns:a16="http://schemas.microsoft.com/office/drawing/2014/main" val="1686070958"/>
                    </a:ext>
                  </a:extLst>
                </a:gridCol>
                <a:gridCol w="1809954">
                  <a:extLst>
                    <a:ext uri="{9D8B030D-6E8A-4147-A177-3AD203B41FA5}">
                      <a16:colId xmlns:a16="http://schemas.microsoft.com/office/drawing/2014/main" val="2050947243"/>
                    </a:ext>
                  </a:extLst>
                </a:gridCol>
                <a:gridCol w="2608049">
                  <a:extLst>
                    <a:ext uri="{9D8B030D-6E8A-4147-A177-3AD203B41FA5}">
                      <a16:colId xmlns:a16="http://schemas.microsoft.com/office/drawing/2014/main" val="2014631897"/>
                    </a:ext>
                  </a:extLst>
                </a:gridCol>
                <a:gridCol w="1832730">
                  <a:extLst>
                    <a:ext uri="{9D8B030D-6E8A-4147-A177-3AD203B41FA5}">
                      <a16:colId xmlns:a16="http://schemas.microsoft.com/office/drawing/2014/main" val="3975034801"/>
                    </a:ext>
                  </a:extLst>
                </a:gridCol>
              </a:tblGrid>
              <a:tr h="1023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solidFill>
                            <a:schemeClr val="bg2"/>
                          </a:solidFill>
                          <a:effectLst/>
                        </a:rPr>
                        <a:t>Poř</a:t>
                      </a:r>
                      <a:r>
                        <a:rPr lang="cs-CZ" sz="1400" dirty="0">
                          <a:solidFill>
                            <a:schemeClr val="bg2"/>
                          </a:solidFill>
                          <a:effectLst/>
                        </a:rPr>
                        <a:t>. číslo rizika</a:t>
                      </a:r>
                      <a:endParaRPr lang="cs-CZ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Návrh na opatření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Předpokládané náklady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Termín realizace opatření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Osobní odpovědnost (vlastník rizika)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Nová hodnota sníženého rizika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5968164"/>
                  </a:ext>
                </a:extLst>
              </a:tr>
              <a:tr h="1231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effectLst/>
                        </a:rPr>
                        <a:t>1.</a:t>
                      </a:r>
                      <a:endParaRPr lang="cs-CZ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Očkování proti chřipce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20 00 Kč vakcína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Očkování v lednu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 Dohodnuto s podnikovým lékařem – odsouhlaseno zaměstnanci na pracovních poradách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Výjimečná onemocnění budou kompenzována přesčasy – nulová hodnota rizika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638105"/>
                  </a:ext>
                </a:extLst>
              </a:tr>
              <a:tr h="1942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2.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….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solidFill>
                            <a:schemeClr val="bg2"/>
                          </a:solidFill>
                          <a:effectLst/>
                        </a:rPr>
                        <a:t>…</a:t>
                      </a:r>
                      <a:endParaRPr lang="cs-CZ" sz="14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bg2"/>
                          </a:solidFill>
                          <a:effectLst/>
                        </a:rPr>
                        <a:t>….</a:t>
                      </a:r>
                      <a:endParaRPr lang="cs-CZ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2416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21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Výsledná podoba RIPRAN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428735"/>
            <a:ext cx="8136904" cy="5095889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786226C-66FE-4EB5-9687-5EBBFBA88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548" y="1428735"/>
            <a:ext cx="8136904" cy="480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Rozpočet na rizika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Vrátíme se k sestavování rozpočtu.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 analýzy rizik.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Výstupem je identifikace hlavních hrozeb a opatření k jejich eliminaci, nebo přímo proti vzniku a rozvoji dané hrozby.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Patří sem i např. pojištění.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22413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4. Hlavní rizika projektu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4.1. Analýza rizik – metoda RIPRAN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136904" cy="4607792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Analýza rizik je důležitá pro zpracování části semestrální práce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2.6.4.	Rozpočet na rizika.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Budou vysvětleny pojmy, fáze, postup analýzy rizik.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Cílem analýzy rizik je identifikovat hrozby a zranitelnost projektu na základě pravděpodobnosti a dopadu, který by to na projekt mohlo mít.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pojmy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Aktivum (</a:t>
            </a:r>
            <a:r>
              <a:rPr lang="cs-CZ" sz="3000" dirty="0" err="1">
                <a:solidFill>
                  <a:schemeClr val="bg2"/>
                </a:solidFill>
              </a:rPr>
              <a:t>asset</a:t>
            </a:r>
            <a:r>
              <a:rPr lang="cs-CZ" sz="3000" dirty="0">
                <a:solidFill>
                  <a:schemeClr val="bg2"/>
                </a:solidFill>
              </a:rPr>
              <a:t>) – vše, co má hodnotu a mělo by být chráněno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Hrozba (</a:t>
            </a:r>
            <a:r>
              <a:rPr lang="cs-CZ" sz="3000" dirty="0" err="1">
                <a:solidFill>
                  <a:schemeClr val="bg2"/>
                </a:solidFill>
              </a:rPr>
              <a:t>threat</a:t>
            </a:r>
            <a:r>
              <a:rPr lang="cs-CZ" sz="3000" dirty="0">
                <a:solidFill>
                  <a:schemeClr val="bg2"/>
                </a:solidFill>
              </a:rPr>
              <a:t>) – událost, která může způsobit poškození, dostupnost aktiva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Zranitelnost (vulnerability) – slabina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Riziko (risk) – pravděpodobnost, že hrozba využije slabinu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Opatření (</a:t>
            </a:r>
            <a:r>
              <a:rPr lang="cs-CZ" sz="3000" dirty="0" err="1">
                <a:solidFill>
                  <a:schemeClr val="bg2"/>
                </a:solidFill>
              </a:rPr>
              <a:t>countermeasure</a:t>
            </a:r>
            <a:r>
              <a:rPr lang="cs-CZ" sz="3000" dirty="0">
                <a:solidFill>
                  <a:schemeClr val="bg2"/>
                </a:solidFill>
              </a:rPr>
              <a:t>) – to, co sníží zranitelnost vůči hrozbě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Hrozba není riziko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Hrozba sama o sobě nepředstavuje riziko. Až když nevykryjeme slabinu, je hrozba rizikem pro projekt.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1" descr="Analýza rizik">
            <a:hlinkClick r:id="rId3"/>
            <a:extLst>
              <a:ext uri="{FF2B5EF4-FFF2-40B4-BE49-F238E27FC236}">
                <a16:creationId xmlns:a16="http://schemas.microsoft.com/office/drawing/2014/main" id="{BB43D148-2544-4535-9AE8-FD6B44DD60BB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2780927"/>
            <a:ext cx="5832648" cy="408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Způsoby analýzy rizik dle ISO/IEC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Základní přístup – pouze opatření dle katalogu, bez analýzy.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Neformální přístup – na základě rychlé, orientační analýzy.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Formální přístup – detailní analýza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Kombinovaný přístup – detailní analýza cílená dle orientační analýzy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Jednotlivé kroky analýzy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136904" cy="5255864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Identifikace respondentů (kdo je respondent?)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Získání informací (jaké jsou vhodné způsoby?)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Analýza informací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Interpretace informací (co je cílem?)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Verifikace informací (co si pod tím představit?)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Dokumentace informací (forma, obsah)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Fáze analýzy rizik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Analýza aktiv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Analýza hrozeb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Analýza zranitelnosti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Stanovení výše rizika nebo škody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Tzn. Analýza rizik = co, proč, jak a kde se co může stát a koho se to bude týkat.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Metoda RIPRAN (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RIsk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PRoject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Analysis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640960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            je to reprezentativní soubor rizik (protože nejsme schopni postihnout všechno)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Východiska: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HROZBA  SCÉNÁŘ  PRAVDĚPODOBNOST  ZTRÁTA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Hrozba je nebezpečí, které našemu projektu hrozí.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Scénář je následek hrozby.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Pravděpodobnost v intervalu 0 – 1.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Ztráta pro projekt, vzniklá realizací scénáře.</a:t>
            </a:r>
          </a:p>
          <a:p>
            <a:pPr algn="ctr">
              <a:buNone/>
            </a:pPr>
            <a:r>
              <a:rPr lang="cs-CZ" sz="2800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chemeClr val="bg2"/>
                </a:solidFill>
              </a:rPr>
              <a:t>Hodnota rizika = pravděpodobnost x ztráta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A3517264-447A-4F0F-8FE9-8DF00D359852}"/>
              </a:ext>
            </a:extLst>
          </p:cNvPr>
          <p:cNvSpPr/>
          <p:nvPr/>
        </p:nvSpPr>
        <p:spPr bwMode="auto">
          <a:xfrm>
            <a:off x="395536" y="177281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1D0AF2E2-E9B6-4135-ABC0-7C86A4D85D80}"/>
              </a:ext>
            </a:extLst>
          </p:cNvPr>
          <p:cNvCxnSpPr>
            <a:cxnSpLocks/>
          </p:cNvCxnSpPr>
          <p:nvPr/>
        </p:nvCxnSpPr>
        <p:spPr bwMode="auto">
          <a:xfrm>
            <a:off x="539552" y="3861048"/>
            <a:ext cx="144016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RIPRAN – krok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Vytvořte si tabulku, identifikujte nebezpečí: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Odpovězte si na otázky: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Co se může v projektu stát nepříznivého?…H – S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Nebo naopak co může být příčinou, že to v projektu nastane?…S - H 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5CD66E9D-935D-41BA-96D5-A22504C92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16716"/>
              </p:ext>
            </p:extLst>
          </p:nvPr>
        </p:nvGraphicFramePr>
        <p:xfrm>
          <a:off x="395536" y="2276872"/>
          <a:ext cx="8244915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259">
                  <a:extLst>
                    <a:ext uri="{9D8B030D-6E8A-4147-A177-3AD203B41FA5}">
                      <a16:colId xmlns:a16="http://schemas.microsoft.com/office/drawing/2014/main" val="3451532076"/>
                    </a:ext>
                  </a:extLst>
                </a:gridCol>
                <a:gridCol w="2155552">
                  <a:extLst>
                    <a:ext uri="{9D8B030D-6E8A-4147-A177-3AD203B41FA5}">
                      <a16:colId xmlns:a16="http://schemas.microsoft.com/office/drawing/2014/main" val="2760953670"/>
                    </a:ext>
                  </a:extLst>
                </a:gridCol>
                <a:gridCol w="2155552">
                  <a:extLst>
                    <a:ext uri="{9D8B030D-6E8A-4147-A177-3AD203B41FA5}">
                      <a16:colId xmlns:a16="http://schemas.microsoft.com/office/drawing/2014/main" val="1619457495"/>
                    </a:ext>
                  </a:extLst>
                </a:gridCol>
                <a:gridCol w="2155552">
                  <a:extLst>
                    <a:ext uri="{9D8B030D-6E8A-4147-A177-3AD203B41FA5}">
                      <a16:colId xmlns:a16="http://schemas.microsoft.com/office/drawing/2014/main" val="82259490"/>
                    </a:ext>
                  </a:extLst>
                </a:gridCol>
              </a:tblGrid>
              <a:tr h="322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solidFill>
                            <a:schemeClr val="bg2"/>
                          </a:solidFill>
                          <a:effectLst/>
                        </a:rPr>
                        <a:t>Poř</a:t>
                      </a: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. číslo rizika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Hrozba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Scénář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Poznámka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9377316"/>
                  </a:ext>
                </a:extLst>
              </a:tr>
              <a:tr h="10110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1.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Výskyt chřipkové epidemie v jarním období březen-duben.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Onemocní téměř 30 % zaměstnanců.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Předpokládáme počasí podle předpovědi jako v předchozím roce.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550343"/>
                  </a:ext>
                </a:extLst>
              </a:tr>
              <a:tr h="322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2.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……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………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………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5823619"/>
                  </a:ext>
                </a:extLst>
              </a:tr>
            </a:tbl>
          </a:graphicData>
        </a:graphic>
      </p:graphicFrame>
      <p:cxnSp>
        <p:nvCxnSpPr>
          <p:cNvPr id="5" name="Spojnice: pravoúhlá 4">
            <a:extLst>
              <a:ext uri="{FF2B5EF4-FFF2-40B4-BE49-F238E27FC236}">
                <a16:creationId xmlns:a16="http://schemas.microsoft.com/office/drawing/2014/main" id="{028F8223-5979-4C00-B64E-ACFD7778AF3D}"/>
              </a:ext>
            </a:extLst>
          </p:cNvPr>
          <p:cNvCxnSpPr/>
          <p:nvPr/>
        </p:nvCxnSpPr>
        <p:spPr bwMode="auto">
          <a:xfrm>
            <a:off x="7524328" y="4797152"/>
            <a:ext cx="914400" cy="914400"/>
          </a:xfrm>
          <a:prstGeom prst="bentConnector3">
            <a:avLst>
              <a:gd name="adj1" fmla="val 136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15264</TotalTime>
  <Words>805</Words>
  <Application>Microsoft Office PowerPoint</Application>
  <PresentationFormat>Předvádění na obrazovce (4:3)</PresentationFormat>
  <Paragraphs>153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Wingdings</vt:lpstr>
      <vt:lpstr>Vzletný</vt:lpstr>
      <vt:lpstr>Prezentace aplikace PowerPoint</vt:lpstr>
      <vt:lpstr>4. Hlavní rizika projektu  4.1. Analýza rizik – metoda RIPRAN</vt:lpstr>
      <vt:lpstr>Základní pojmy</vt:lpstr>
      <vt:lpstr>Hrozba není riziko</vt:lpstr>
      <vt:lpstr>Způsoby analýzy rizik dle ISO/IEC </vt:lpstr>
      <vt:lpstr>Jednotlivé kroky analýzy</vt:lpstr>
      <vt:lpstr>Fáze analýzy rizik</vt:lpstr>
      <vt:lpstr>Metoda RIPRAN (RIsk PRoject Analysis)</vt:lpstr>
      <vt:lpstr>RIPRAN – krok 1</vt:lpstr>
      <vt:lpstr>RIPRAN – krok 2</vt:lpstr>
      <vt:lpstr>RIPRAN – krok 3</vt:lpstr>
      <vt:lpstr>Výsledná podoba RIPRAN </vt:lpstr>
      <vt:lpstr>Rozpočet na rizika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267</cp:revision>
  <cp:lastPrinted>1601-01-01T00:00:00Z</cp:lastPrinted>
  <dcterms:created xsi:type="dcterms:W3CDTF">2005-09-23T13:42:26Z</dcterms:created>
  <dcterms:modified xsi:type="dcterms:W3CDTF">2023-11-21T10:28:19Z</dcterms:modified>
</cp:coreProperties>
</file>