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321" r:id="rId3"/>
    <p:sldId id="346" r:id="rId4"/>
    <p:sldId id="349" r:id="rId5"/>
    <p:sldId id="350" r:id="rId6"/>
    <p:sldId id="347" r:id="rId7"/>
    <p:sldId id="351" r:id="rId8"/>
    <p:sldId id="353" r:id="rId9"/>
    <p:sldId id="355" r:id="rId10"/>
    <p:sldId id="352" r:id="rId11"/>
    <p:sldId id="354" r:id="rId12"/>
    <p:sldId id="356" r:id="rId13"/>
    <p:sldId id="357" r:id="rId14"/>
    <p:sldId id="345" r:id="rId15"/>
    <p:sldId id="34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video" Target="https://www.youtube.com/embed/SlR8JwLeCTM" TargetMode="External"/><Relationship Id="rId1" Type="http://schemas.openxmlformats.org/officeDocument/2006/relationships/video" Target="https://www.youtube.com/embed/OfN8DxFRVQQ" TargetMode="External"/><Relationship Id="rId6" Type="http://schemas.openxmlformats.org/officeDocument/2006/relationships/hyperlink" Target="https://www.youtube.com/watch?v=SlR8JwLeCTM" TargetMode="External"/><Relationship Id="rId5" Type="http://schemas.openxmlformats.org/officeDocument/2006/relationships/hyperlink" Target="https://www.youtube.com/watch?v=OfN8DxFRVQQ" TargetMode="Externa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projektového managementu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projektový management, projekt, kritérium 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SMART, 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projektu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 projektu by měl být SMART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4415" y="1035616"/>
            <a:ext cx="7407936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Postavit rodinný dům v určité lokalitě/ koupit a zrekonstruovat byt v určité lokalitě</a:t>
            </a: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Kolik kvalifikačních kurzů a pro kolik lidí?</a:t>
            </a:r>
          </a:p>
          <a:p>
            <a:pPr marL="0" indent="0">
              <a:buNone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neboli dosažitelný, v případě vytvoření trhu- přiměřená velikost místa/nájmu; web stránky- funkčnost, nákladnost zřízení a vedení.</a:t>
            </a: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kvalifikace, které jsou na trhu opravdu požadovány a které jsou schopni tito lidé zvládnout se naučit</a:t>
            </a: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časové ohraničení, do kdy má být cíle dosaženo – například do domu/bytu se chceme nastěhovat do 1. roku.</a:t>
            </a: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Obrázek 8" descr="Obsah obrázku text, černá tabule, rukopis, křída&#10;&#10;Popis byl vytvořen automaticky">
            <a:extLst>
              <a:ext uri="{FF2B5EF4-FFF2-40B4-BE49-F238E27FC236}">
                <a16:creationId xmlns:a16="http://schemas.microsoft.com/office/drawing/2014/main" id="{CE0671D4-A020-D8EC-2E67-DC9596CE9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744215"/>
            <a:ext cx="4348211" cy="289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5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trojimpe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rativ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89CB085-9EDB-A712-6590-85A6694DFB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72" y="1740022"/>
            <a:ext cx="8132769" cy="4816257"/>
          </a:xfrm>
          <a:prstGeom prst="rect">
            <a:avLst/>
          </a:prstGeom>
        </p:spPr>
      </p:pic>
      <p:grpSp>
        <p:nvGrpSpPr>
          <p:cNvPr id="7" name="Skupina 6">
            <a:extLst>
              <a:ext uri="{FF2B5EF4-FFF2-40B4-BE49-F238E27FC236}">
                <a16:creationId xmlns:a16="http://schemas.microsoft.com/office/drawing/2014/main" id="{50F2C6DC-5843-942A-34DA-F73A1F952ACB}"/>
              </a:ext>
            </a:extLst>
          </p:cNvPr>
          <p:cNvGrpSpPr/>
          <p:nvPr/>
        </p:nvGrpSpPr>
        <p:grpSpPr>
          <a:xfrm>
            <a:off x="6762397" y="110384"/>
            <a:ext cx="3578177" cy="2740242"/>
            <a:chOff x="519562" y="2204864"/>
            <a:chExt cx="8104876" cy="3936643"/>
          </a:xfrm>
        </p:grpSpPr>
        <p:sp>
          <p:nvSpPr>
            <p:cNvPr id="9" name="TextBox 2">
              <a:extLst>
                <a:ext uri="{FF2B5EF4-FFF2-40B4-BE49-F238E27FC236}">
                  <a16:creationId xmlns:a16="http://schemas.microsoft.com/office/drawing/2014/main" id="{729E01B8-4C88-2911-2EB4-28AFF571316B}"/>
                </a:ext>
              </a:extLst>
            </p:cNvPr>
            <p:cNvSpPr txBox="1"/>
            <p:nvPr/>
          </p:nvSpPr>
          <p:spPr>
            <a:xfrm>
              <a:off x="2523945" y="3881658"/>
              <a:ext cx="3985760" cy="842637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cs-CZ" sz="3200" b="1" dirty="0">
                  <a:solidFill>
                    <a:srgbClr val="002060"/>
                  </a:solidFill>
                </a:rPr>
                <a:t>PROJEKT</a:t>
              </a:r>
            </a:p>
          </p:txBody>
        </p: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F0C76839-0719-87BA-991E-90756364EA2A}"/>
                </a:ext>
              </a:extLst>
            </p:cNvPr>
            <p:cNvGrpSpPr/>
            <p:nvPr/>
          </p:nvGrpSpPr>
          <p:grpSpPr>
            <a:xfrm>
              <a:off x="519562" y="2204864"/>
              <a:ext cx="8104876" cy="3936643"/>
              <a:chOff x="519562" y="2204864"/>
              <a:chExt cx="8104876" cy="3936643"/>
            </a:xfrm>
          </p:grpSpPr>
          <p:sp>
            <p:nvSpPr>
              <p:cNvPr id="11" name="TextBox 1">
                <a:extLst>
                  <a:ext uri="{FF2B5EF4-FFF2-40B4-BE49-F238E27FC236}">
                    <a16:creationId xmlns:a16="http://schemas.microsoft.com/office/drawing/2014/main" id="{081402D3-CC39-229C-1A57-9A924AF165DA}"/>
                  </a:ext>
                </a:extLst>
              </p:cNvPr>
              <p:cNvSpPr txBox="1"/>
              <p:nvPr/>
            </p:nvSpPr>
            <p:spPr>
              <a:xfrm>
                <a:off x="5014492" y="2204864"/>
                <a:ext cx="3454153" cy="1463528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>
                    <a:solidFill>
                      <a:srgbClr val="002060"/>
                    </a:solidFill>
                  </a:rPr>
                  <a:t>realizace pomocí zdrojů</a:t>
                </a:r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9" name="TextBox 4">
                <a:extLst>
                  <a:ext uri="{FF2B5EF4-FFF2-40B4-BE49-F238E27FC236}">
                    <a16:creationId xmlns:a16="http://schemas.microsoft.com/office/drawing/2014/main" id="{08D60B0E-9B48-8C95-0CD4-9FEF96216272}"/>
                  </a:ext>
                </a:extLst>
              </p:cNvPr>
              <p:cNvSpPr txBox="1"/>
              <p:nvPr/>
            </p:nvSpPr>
            <p:spPr>
              <a:xfrm>
                <a:off x="519562" y="4944075"/>
                <a:ext cx="3600400" cy="1197432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solidFill>
                      <a:srgbClr val="002060"/>
                    </a:solidFill>
                  </a:rPr>
                  <a:t>časově ohraničený</a:t>
                </a:r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0" name="TextBox 5">
                <a:extLst>
                  <a:ext uri="{FF2B5EF4-FFF2-40B4-BE49-F238E27FC236}">
                    <a16:creationId xmlns:a16="http://schemas.microsoft.com/office/drawing/2014/main" id="{BE298924-B36B-980B-0898-49C142E9FC40}"/>
                  </a:ext>
                </a:extLst>
              </p:cNvPr>
              <p:cNvSpPr txBox="1"/>
              <p:nvPr/>
            </p:nvSpPr>
            <p:spPr>
              <a:xfrm>
                <a:off x="5170285" y="4967331"/>
                <a:ext cx="3454153" cy="1020034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002060"/>
                    </a:solidFill>
                  </a:rPr>
                  <a:t>jasně stanovený cíl</a:t>
                </a:r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2305F7D4-CE46-59CA-CF8B-6895F70CD877}"/>
                  </a:ext>
                </a:extLst>
              </p:cNvPr>
              <p:cNvSpPr txBox="1"/>
              <p:nvPr/>
            </p:nvSpPr>
            <p:spPr>
              <a:xfrm>
                <a:off x="846717" y="2355989"/>
                <a:ext cx="3221227" cy="1020034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002060"/>
                    </a:solidFill>
                  </a:rPr>
                  <a:t>jedinečný produkt</a:t>
                </a:r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24" name="TextBox 4">
            <a:extLst>
              <a:ext uri="{FF2B5EF4-FFF2-40B4-BE49-F238E27FC236}">
                <a16:creationId xmlns:a16="http://schemas.microsoft.com/office/drawing/2014/main" id="{AF80DA9A-9916-910F-56DE-2F6C4871D386}"/>
              </a:ext>
            </a:extLst>
          </p:cNvPr>
          <p:cNvSpPr txBox="1"/>
          <p:nvPr/>
        </p:nvSpPr>
        <p:spPr>
          <a:xfrm>
            <a:off x="7710175" y="3751999"/>
            <a:ext cx="1834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definované činnosti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4">
            <a:extLst>
              <a:ext uri="{FF2B5EF4-FFF2-40B4-BE49-F238E27FC236}">
                <a16:creationId xmlns:a16="http://schemas.microsoft.com/office/drawing/2014/main" id="{AAF9AEA2-286C-A7BF-B019-050073164B77}"/>
              </a:ext>
            </a:extLst>
          </p:cNvPr>
          <p:cNvSpPr txBox="1"/>
          <p:nvPr/>
        </p:nvSpPr>
        <p:spPr>
          <a:xfrm>
            <a:off x="1073760" y="2999031"/>
            <a:ext cx="1496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rozpočet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Grafický objekt 25" descr="Zpět obrys">
            <a:extLst>
              <a:ext uri="{FF2B5EF4-FFF2-40B4-BE49-F238E27FC236}">
                <a16:creationId xmlns:a16="http://schemas.microsoft.com/office/drawing/2014/main" id="{DBE1F838-36D9-25A1-E9A1-18BD9E7E1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1280820" y="3278614"/>
            <a:ext cx="749799" cy="749799"/>
          </a:xfrm>
          <a:prstGeom prst="rect">
            <a:avLst/>
          </a:prstGeom>
        </p:spPr>
      </p:pic>
      <p:pic>
        <p:nvPicPr>
          <p:cNvPr id="27" name="Grafický objekt 26" descr="Zpět obrys">
            <a:extLst>
              <a:ext uri="{FF2B5EF4-FFF2-40B4-BE49-F238E27FC236}">
                <a16:creationId xmlns:a16="http://schemas.microsoft.com/office/drawing/2014/main" id="{F898F5F1-006C-A9D3-87C6-F76C789860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414918">
            <a:off x="6960376" y="3543078"/>
            <a:ext cx="749799" cy="749799"/>
          </a:xfrm>
          <a:prstGeom prst="rect">
            <a:avLst/>
          </a:prstGeom>
        </p:spPr>
      </p:pic>
      <p:pic>
        <p:nvPicPr>
          <p:cNvPr id="2" name="Obrázek 1" descr="Obsah obrázku text, černá tabule, rukopis, křída">
            <a:extLst>
              <a:ext uri="{FF2B5EF4-FFF2-40B4-BE49-F238E27FC236}">
                <a16:creationId xmlns:a16="http://schemas.microsoft.com/office/drawing/2014/main" id="{EA142F64-B90E-6CD1-957F-9E0855588FF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97" y="975069"/>
            <a:ext cx="2187566" cy="1458377"/>
          </a:xfrm>
          <a:prstGeom prst="rect">
            <a:avLst/>
          </a:prstGeom>
        </p:spPr>
      </p:pic>
      <p:sp>
        <p:nvSpPr>
          <p:cNvPr id="6" name="Grafický objekt 22" descr="Zpět obrys">
            <a:extLst>
              <a:ext uri="{FF2B5EF4-FFF2-40B4-BE49-F238E27FC236}">
                <a16:creationId xmlns:a16="http://schemas.microsoft.com/office/drawing/2014/main" id="{348D1F61-FED1-ABD4-A8E3-63A18B2D4264}"/>
              </a:ext>
            </a:extLst>
          </p:cNvPr>
          <p:cNvSpPr/>
          <p:nvPr/>
        </p:nvSpPr>
        <p:spPr>
          <a:xfrm rot="17688422">
            <a:off x="5109533" y="1388917"/>
            <a:ext cx="1221226" cy="950416"/>
          </a:xfrm>
          <a:custGeom>
            <a:avLst/>
            <a:gdLst>
              <a:gd name="connsiteX0" fmla="*/ 344907 w 1221226"/>
              <a:gd name="connsiteY0" fmla="*/ 344790 h 950416"/>
              <a:gd name="connsiteX1" fmla="*/ 64139 w 1221226"/>
              <a:gd name="connsiteY1" fmla="*/ 344790 h 950416"/>
              <a:gd name="connsiteX2" fmla="*/ 63974 w 1221226"/>
              <a:gd name="connsiteY2" fmla="*/ 344622 h 950416"/>
              <a:gd name="connsiteX3" fmla="*/ 64023 w 1221226"/>
              <a:gd name="connsiteY3" fmla="*/ 344507 h 950416"/>
              <a:gd name="connsiteX4" fmla="*/ 384985 w 1221226"/>
              <a:gd name="connsiteY4" fmla="*/ 23544 h 950416"/>
              <a:gd name="connsiteX5" fmla="*/ 361441 w 1221226"/>
              <a:gd name="connsiteY5" fmla="*/ 0 h 950416"/>
              <a:gd name="connsiteX6" fmla="*/ 0 w 1221226"/>
              <a:gd name="connsiteY6" fmla="*/ 361441 h 950416"/>
              <a:gd name="connsiteX7" fmla="*/ 361441 w 1221226"/>
              <a:gd name="connsiteY7" fmla="*/ 722882 h 950416"/>
              <a:gd name="connsiteX8" fmla="*/ 384985 w 1221226"/>
              <a:gd name="connsiteY8" fmla="*/ 699338 h 950416"/>
              <a:gd name="connsiteX9" fmla="*/ 64023 w 1221226"/>
              <a:gd name="connsiteY9" fmla="*/ 378375 h 950416"/>
              <a:gd name="connsiteX10" fmla="*/ 64024 w 1221226"/>
              <a:gd name="connsiteY10" fmla="*/ 378140 h 950416"/>
              <a:gd name="connsiteX11" fmla="*/ 64139 w 1221226"/>
              <a:gd name="connsiteY11" fmla="*/ 378092 h 950416"/>
              <a:gd name="connsiteX12" fmla="*/ 344907 w 1221226"/>
              <a:gd name="connsiteY12" fmla="*/ 378092 h 950416"/>
              <a:gd name="connsiteX13" fmla="*/ 1190289 w 1221226"/>
              <a:gd name="connsiteY13" fmla="*/ 950417 h 950416"/>
              <a:gd name="connsiteX14" fmla="*/ 1221227 w 1221226"/>
              <a:gd name="connsiteY14" fmla="*/ 938028 h 950416"/>
              <a:gd name="connsiteX15" fmla="*/ 344907 w 1221226"/>
              <a:gd name="connsiteY15" fmla="*/ 344790 h 950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21226" h="950416">
                <a:moveTo>
                  <a:pt x="344907" y="344790"/>
                </a:moveTo>
                <a:lnTo>
                  <a:pt x="64139" y="344790"/>
                </a:lnTo>
                <a:cubicBezTo>
                  <a:pt x="64048" y="344788"/>
                  <a:pt x="63974" y="344714"/>
                  <a:pt x="63974" y="344622"/>
                </a:cubicBezTo>
                <a:cubicBezTo>
                  <a:pt x="63976" y="344579"/>
                  <a:pt x="63993" y="344537"/>
                  <a:pt x="64023" y="344507"/>
                </a:cubicBezTo>
                <a:lnTo>
                  <a:pt x="384985" y="23544"/>
                </a:lnTo>
                <a:lnTo>
                  <a:pt x="361441" y="0"/>
                </a:lnTo>
                <a:lnTo>
                  <a:pt x="0" y="361441"/>
                </a:lnTo>
                <a:lnTo>
                  <a:pt x="361441" y="722882"/>
                </a:lnTo>
                <a:lnTo>
                  <a:pt x="384985" y="699338"/>
                </a:lnTo>
                <a:lnTo>
                  <a:pt x="64023" y="378375"/>
                </a:lnTo>
                <a:cubicBezTo>
                  <a:pt x="63958" y="378310"/>
                  <a:pt x="63959" y="378203"/>
                  <a:pt x="64024" y="378140"/>
                </a:cubicBezTo>
                <a:cubicBezTo>
                  <a:pt x="64056" y="378110"/>
                  <a:pt x="64096" y="378092"/>
                  <a:pt x="64139" y="378092"/>
                </a:cubicBezTo>
                <a:lnTo>
                  <a:pt x="344907" y="378092"/>
                </a:lnTo>
                <a:cubicBezTo>
                  <a:pt x="717587" y="376853"/>
                  <a:pt x="1053014" y="603936"/>
                  <a:pt x="1190289" y="950417"/>
                </a:cubicBezTo>
                <a:lnTo>
                  <a:pt x="1221227" y="938028"/>
                </a:lnTo>
                <a:cubicBezTo>
                  <a:pt x="1078912" y="578887"/>
                  <a:pt x="731216" y="343508"/>
                  <a:pt x="344907" y="344790"/>
                </a:cubicBezTo>
                <a:close/>
              </a:path>
            </a:pathLst>
          </a:custGeom>
          <a:solidFill>
            <a:schemeClr val="lt1"/>
          </a:solidFill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cs-CZ"/>
          </a:p>
        </p:txBody>
      </p:sp>
      <p:pic>
        <p:nvPicPr>
          <p:cNvPr id="13" name="Grafický objekt 12" descr="Zpět obrys">
            <a:extLst>
              <a:ext uri="{FF2B5EF4-FFF2-40B4-BE49-F238E27FC236}">
                <a16:creationId xmlns:a16="http://schemas.microsoft.com/office/drawing/2014/main" id="{4B70792B-72D2-1A4E-39D3-CDEF7F7B07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3792715">
            <a:off x="3132215" y="953607"/>
            <a:ext cx="1183943" cy="1183943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A70C0E25-5124-48E8-8231-2F641DAD2587}"/>
              </a:ext>
            </a:extLst>
          </p:cNvPr>
          <p:cNvSpPr txBox="1"/>
          <p:nvPr/>
        </p:nvSpPr>
        <p:spPr>
          <a:xfrm>
            <a:off x="6811023" y="4862056"/>
            <a:ext cx="4856721" cy="95410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Pro zajištění úspěchu projektu sledujeme 3 důležité proměnné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34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trojimpe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rativ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5FE1F63-8528-27B7-473B-85367BE8C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234" y="1487680"/>
            <a:ext cx="8136904" cy="475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772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339095"/>
            <a:ext cx="9775159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Stanovit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kvantifikovatelný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-SMART)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Časový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harmonogram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dne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logika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sestavení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sousledu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činností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čas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činnosti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Rozpočet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k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aktivitám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přiřadit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zdroje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osobní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náklady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vyčíslit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Kč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Rizika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endParaRPr kumimoji="0" lang="en-GB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Doporučení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Omezený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čas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den: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zahájení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00:01 –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konec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24:00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Všechny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jsou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zaměřeny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dosažení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výsledku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přínosu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který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je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možné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ověřit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Nacenit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všechny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zdroje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ráno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snídaně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cesta,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nákupy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atd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…,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skrytá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režie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spotřeba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energií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bydlení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služby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atd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Sumarizovat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hlavní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zjištění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celkový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rozpočet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„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zítřejšího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dne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noProof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říklad: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mého dne je sehnat všechnu potřebnou literaturu ke všem mým předmětům.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6" y="449337"/>
            <a:ext cx="76129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Cvičení 1.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Vypracovat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Můj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zítřejší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den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(30min)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40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339095"/>
            <a:ext cx="9775159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Vytvoření týmů - 2 – 3 studenti max. (5min)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minut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sepis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nápadů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týmu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určete si záměr a cíl podle SMART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Vybrat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možnosti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Určit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"+" a "-"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vybraných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možností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výhody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nevýhody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zda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realizovat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jako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zde také podle kritéria SMART)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Vybrat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finální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nápad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který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bude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realizován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s tímto nápadem budete pracovat po zbytek semestru!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Úkol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téma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Vašeho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(15min)</a:t>
            </a:r>
          </a:p>
        </p:txBody>
      </p:sp>
    </p:spTree>
    <p:extLst>
      <p:ext uri="{BB962C8B-B14F-4D97-AF65-F5344CB8AC3E}">
        <p14:creationId xmlns:p14="http://schemas.microsoft.com/office/powerpoint/2010/main" val="141478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1. Definice projektu (1.1. až 1.5)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5-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Náplň seminářů během semestru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</a:t>
            </a:r>
            <a:r>
              <a:rPr kumimoji="0" lang="en-GB" altLang="cs-CZ" sz="20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(30 min.)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 je to projektový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managemen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 je to projekt, jaké má fáze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fáze projektu – inicializace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Kritérium 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SMART 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trojimperativ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(55 min.)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projektu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Zítřejší den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(30min)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skupiny pro projekt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(5min)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2.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Vybrat téma Vašeho projektu (15min)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Náplň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seminářů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semestru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Vysvětlení problematiky  a ř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ešení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praktických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úkolů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MS Project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(semináře 5. a 6.)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práce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Harmonogram seminářů najdete na IS – Interaktivní osnova – Organizace výuky, hodnocení komunikace.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462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–&gt; IS-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interaktivní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Úkoly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testy,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Zpracovávání seminární práce během seminářů – každý seminář se bude zabývat určitou částí seminární práce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Bodování – celkem 30 bodů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Upload do 17. 12. 2023 do 24:00 do IS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v posledním týdnu výuky 19.12./20.12. 2023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1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management v kostce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Stručně a přehledně fáze inicializace a plánování projektu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Každé video má jenom 8 až 9 minut</a:t>
            </a:r>
          </a:p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Doporučuji shlédnout!</a:t>
            </a: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https://www.youtube.com/watch?v=OfN8DxFRVQQ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https://www.youtube.com/watch?v=SlR8JwLeCTM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nline médium 1" title="Projektové řízení 1">
            <a:hlinkClick r:id="" action="ppaction://media"/>
            <a:extLst>
              <a:ext uri="{FF2B5EF4-FFF2-40B4-BE49-F238E27FC236}">
                <a16:creationId xmlns:a16="http://schemas.microsoft.com/office/drawing/2014/main" id="{B005359F-BAB9-4B0B-ABC6-FB0BE003196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498601" y="3302526"/>
            <a:ext cx="5234335" cy="2944314"/>
          </a:xfrm>
          <a:prstGeom prst="rect">
            <a:avLst/>
          </a:prstGeom>
        </p:spPr>
      </p:pic>
      <p:pic>
        <p:nvPicPr>
          <p:cNvPr id="3" name="Online médium 2" title="Projektové řízení 2">
            <a:hlinkClick r:id="" action="ppaction://media"/>
            <a:extLst>
              <a:ext uri="{FF2B5EF4-FFF2-40B4-BE49-F238E27FC236}">
                <a16:creationId xmlns:a16="http://schemas.microsoft.com/office/drawing/2014/main" id="{EB0B45D4-7ACC-42BA-94BF-AD656B8233BB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8"/>
          <a:stretch>
            <a:fillRect/>
          </a:stretch>
        </p:blipFill>
        <p:spPr>
          <a:xfrm>
            <a:off x="5836001" y="3302526"/>
            <a:ext cx="5234336" cy="294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9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projektový management?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Vycházíme ze základní definice managementu   </a:t>
            </a:r>
            <a:endParaRPr lang="cs-CZ" altLang="cs-CZ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management je plánování, organizování, řízení a kontrola zdrojů organizace za účelem dosažení specifického cíle v určitém časovém úseku</a:t>
            </a: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Obrázek 5" descr="Obsah obrázku Grafika, kruh, grafický design, typografie&#10;&#10;Popis byl vytvořen automaticky">
            <a:extLst>
              <a:ext uri="{FF2B5EF4-FFF2-40B4-BE49-F238E27FC236}">
                <a16:creationId xmlns:a16="http://schemas.microsoft.com/office/drawing/2014/main" id="{3C069EC4-F41E-1C65-32F1-60F628C5B6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552" y="1278194"/>
            <a:ext cx="2563456" cy="25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7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projekt?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F6B9832-77EF-630E-716A-3857D387D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038" y="1296139"/>
            <a:ext cx="4645007" cy="325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cs-CZ" sz="3000" b="0" i="0" u="none" strike="noStrike" kern="0" cap="none" spc="0" normalizeH="0" baseline="0" noProof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D7B405C3-2AC1-1D0C-DD6B-BC06644A6275}"/>
              </a:ext>
            </a:extLst>
          </p:cNvPr>
          <p:cNvSpPr txBox="1"/>
          <p:nvPr/>
        </p:nvSpPr>
        <p:spPr>
          <a:xfrm>
            <a:off x="4146722" y="3022145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cs-CZ" sz="4000" b="1" dirty="0">
                <a:solidFill>
                  <a:srgbClr val="002060"/>
                </a:solidFill>
              </a:rPr>
              <a:t>PROJEKT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D4EF1431-756D-0A8F-EEE6-C0D8B53A6320}"/>
              </a:ext>
            </a:extLst>
          </p:cNvPr>
          <p:cNvGrpSpPr/>
          <p:nvPr/>
        </p:nvGrpSpPr>
        <p:grpSpPr>
          <a:xfrm>
            <a:off x="1895600" y="1755379"/>
            <a:ext cx="8104876" cy="3347242"/>
            <a:chOff x="519562" y="2204864"/>
            <a:chExt cx="8104876" cy="3347242"/>
          </a:xfrm>
        </p:grpSpPr>
        <p:sp>
          <p:nvSpPr>
            <p:cNvPr id="14" name="TextBox 1">
              <a:extLst>
                <a:ext uri="{FF2B5EF4-FFF2-40B4-BE49-F238E27FC236}">
                  <a16:creationId xmlns:a16="http://schemas.microsoft.com/office/drawing/2014/main" id="{C0A27759-2B60-A05B-EA8E-9CB0F103FD6B}"/>
                </a:ext>
              </a:extLst>
            </p:cNvPr>
            <p:cNvSpPr txBox="1"/>
            <p:nvPr/>
          </p:nvSpPr>
          <p:spPr>
            <a:xfrm>
              <a:off x="5014491" y="2204864"/>
              <a:ext cx="345415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000" dirty="0">
                  <a:solidFill>
                    <a:srgbClr val="002060"/>
                  </a:solidFill>
                </a:rPr>
                <a:t>realizace pomocí zdrojů</a:t>
              </a:r>
              <a:endParaRPr lang="en-GB" sz="3000" dirty="0">
                <a:solidFill>
                  <a:srgbClr val="002060"/>
                </a:solidFill>
              </a:endParaRPr>
            </a:p>
          </p:txBody>
        </p:sp>
        <p:sp>
          <p:nvSpPr>
            <p:cNvPr id="15" name="TextBox 4">
              <a:extLst>
                <a:ext uri="{FF2B5EF4-FFF2-40B4-BE49-F238E27FC236}">
                  <a16:creationId xmlns:a16="http://schemas.microsoft.com/office/drawing/2014/main" id="{925D0123-9F2E-4D35-D220-B9CB705FEA1F}"/>
                </a:ext>
              </a:extLst>
            </p:cNvPr>
            <p:cNvSpPr txBox="1"/>
            <p:nvPr/>
          </p:nvSpPr>
          <p:spPr>
            <a:xfrm>
              <a:off x="519562" y="4944075"/>
              <a:ext cx="36003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>
                  <a:solidFill>
                    <a:srgbClr val="002060"/>
                  </a:solidFill>
                </a:rPr>
                <a:t>časově ohraničený</a:t>
              </a:r>
              <a:endParaRPr lang="en-GB" sz="3200" dirty="0">
                <a:solidFill>
                  <a:srgbClr val="002060"/>
                </a:solidFill>
              </a:endParaRPr>
            </a:p>
          </p:txBody>
        </p:sp>
        <p:sp>
          <p:nvSpPr>
            <p:cNvPr id="16" name="TextBox 5">
              <a:extLst>
                <a:ext uri="{FF2B5EF4-FFF2-40B4-BE49-F238E27FC236}">
                  <a16:creationId xmlns:a16="http://schemas.microsoft.com/office/drawing/2014/main" id="{8A1B5E72-751F-EB55-EC31-A20D29E48122}"/>
                </a:ext>
              </a:extLst>
            </p:cNvPr>
            <p:cNvSpPr txBox="1"/>
            <p:nvPr/>
          </p:nvSpPr>
          <p:spPr>
            <a:xfrm>
              <a:off x="5170286" y="4967331"/>
              <a:ext cx="3454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>
                  <a:solidFill>
                    <a:srgbClr val="002060"/>
                  </a:solidFill>
                </a:rPr>
                <a:t>jasně stanovený cíl</a:t>
              </a:r>
              <a:endParaRPr lang="en-GB" sz="3200" dirty="0">
                <a:solidFill>
                  <a:srgbClr val="002060"/>
                </a:solidFill>
              </a:endParaRPr>
            </a:p>
          </p:txBody>
        </p:sp>
        <p:sp>
          <p:nvSpPr>
            <p:cNvPr id="17" name="TextBox 6">
              <a:extLst>
                <a:ext uri="{FF2B5EF4-FFF2-40B4-BE49-F238E27FC236}">
                  <a16:creationId xmlns:a16="http://schemas.microsoft.com/office/drawing/2014/main" id="{4A5C0EC0-562A-1591-61DA-AB52EB171CE7}"/>
                </a:ext>
              </a:extLst>
            </p:cNvPr>
            <p:cNvSpPr txBox="1"/>
            <p:nvPr/>
          </p:nvSpPr>
          <p:spPr>
            <a:xfrm>
              <a:off x="683568" y="2355989"/>
              <a:ext cx="33843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>
                  <a:solidFill>
                    <a:srgbClr val="002060"/>
                  </a:solidFill>
                </a:rPr>
                <a:t>jedinečný produkt</a:t>
              </a:r>
              <a:endParaRPr lang="en-GB" sz="32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5729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má projekt fáze?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F6B9832-77EF-630E-716A-3857D387D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038" y="1296139"/>
            <a:ext cx="4645007" cy="325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cs-CZ" sz="3000" b="0" i="0" u="none" strike="noStrike" kern="0" cap="none" spc="0" normalizeH="0" baseline="0" noProof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53E142F-9E35-96F3-CF4A-63A43B171C1B}"/>
              </a:ext>
            </a:extLst>
          </p:cNvPr>
          <p:cNvSpPr txBox="1">
            <a:spLocks noChangeArrowheads="1"/>
          </p:cNvSpPr>
          <p:nvPr/>
        </p:nvSpPr>
        <p:spPr>
          <a:xfrm>
            <a:off x="467543" y="1845544"/>
            <a:ext cx="10274437" cy="475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Inicializace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Plánování</a:t>
            </a:r>
            <a:endParaRPr lang="cs-CZ" sz="3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Realizace	</a:t>
            </a: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					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Monitorování	</a:t>
            </a: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	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Uzavření</a:t>
            </a: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	</a:t>
            </a:r>
            <a:endParaRPr lang="cs-CZ" sz="3000" dirty="0">
              <a:solidFill>
                <a:srgbClr val="002060"/>
              </a:solidFill>
            </a:endParaRPr>
          </a:p>
        </p:txBody>
      </p:sp>
      <p:pic>
        <p:nvPicPr>
          <p:cNvPr id="7" name="Obrázek 6" descr="Obsah obrázku text, snímek obrazovky, Písmo, kruh">
            <a:extLst>
              <a:ext uri="{FF2B5EF4-FFF2-40B4-BE49-F238E27FC236}">
                <a16:creationId xmlns:a16="http://schemas.microsoft.com/office/drawing/2014/main" id="{5D9D85E2-D645-8E7B-2637-4DA6EAF2DA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283" y="1845544"/>
            <a:ext cx="8031446" cy="410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23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Fáze Inicializace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 této fázi si stanovujeme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Projektový záměr 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pro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 projekt realizujeme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Najít bydlení pro rodinu, zlepšit šanci na zaměstnání uprchlíků, zlepšit možnosti drobných výrobců nabídnout své výrobky širší veřejnosti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C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íl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projektu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Postavení domů/koupě a rekonstrukce bytu, vytvoření rekvalifikačních kurzů pro uprchlíky, vytvořit pravidelně se konající trhy/vytvořit online stránky, kde můžou drobní výrobci své výrobky nabízet a prodávat.</a:t>
            </a: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E9045DA9-7414-5AE8-31FB-5AE6B7309386}"/>
              </a:ext>
            </a:extLst>
          </p:cNvPr>
          <p:cNvSpPr/>
          <p:nvPr/>
        </p:nvSpPr>
        <p:spPr>
          <a:xfrm>
            <a:off x="537579" y="1603723"/>
            <a:ext cx="403454" cy="2041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1956BCCC-2B6F-9318-0A93-06EA0E3390BA}"/>
              </a:ext>
            </a:extLst>
          </p:cNvPr>
          <p:cNvSpPr/>
          <p:nvPr/>
        </p:nvSpPr>
        <p:spPr>
          <a:xfrm>
            <a:off x="537579" y="3335785"/>
            <a:ext cx="403454" cy="2041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86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766</Words>
  <Application>Microsoft Office PowerPoint</Application>
  <PresentationFormat>Širokoúhlá obrazovka</PresentationFormat>
  <Paragraphs>161</Paragraphs>
  <Slides>15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Úvod do projektového managementu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79</cp:revision>
  <dcterms:created xsi:type="dcterms:W3CDTF">2022-09-20T14:18:12Z</dcterms:created>
  <dcterms:modified xsi:type="dcterms:W3CDTF">2023-09-26T06:50:55Z</dcterms:modified>
</cp:coreProperties>
</file>