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5"/>
  </p:notesMasterIdLst>
  <p:sldIdLst>
    <p:sldId id="257" r:id="rId3"/>
    <p:sldId id="347" r:id="rId4"/>
    <p:sldId id="358" r:id="rId5"/>
    <p:sldId id="348" r:id="rId6"/>
    <p:sldId id="350" r:id="rId7"/>
    <p:sldId id="351" r:id="rId8"/>
    <p:sldId id="352" r:id="rId9"/>
    <p:sldId id="353" r:id="rId10"/>
    <p:sldId id="354" r:id="rId11"/>
    <p:sldId id="355" r:id="rId12"/>
    <p:sldId id="356" r:id="rId13"/>
    <p:sldId id="35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FAD"/>
    <a:srgbClr val="CF314B"/>
    <a:srgbClr val="006666"/>
    <a:srgbClr val="2569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Světlý styl 1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Světlý styl 3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2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BCC278-C2CD-4288-9E30-79A5A585C1EA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F22A00-20D3-49BC-A2A9-632975CFB8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391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47684-9EC2-4376-998A-6109F41EF18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C94D73-AB6D-4B37-8C26-BC045ED9B3D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341191-9051-4D9E-B978-791995EAB4A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830EE44-B7F3-4579-9B8C-689AEB540A1F}" type="datetime1">
              <a:rPr lang="en-GB"/>
              <a:pPr lvl="0"/>
              <a:t>05/12/2023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662B1D-0691-4209-8D2A-BFEDFB9E9F0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0F5A4-6C3C-49D8-9953-013E3DF02AE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9683643-8134-4867-A5E7-DC1D33FF956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86704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56985-46F5-4C85-B2E1-322E92BEBA0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4D0257-106C-4FD8-A159-4B004C87B108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36FDD9-8ACB-40AD-912B-A01F6A75C32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4F75690-D42D-44B7-8CC6-F63910ADF647}" type="datetime1">
              <a:rPr lang="en-GB"/>
              <a:pPr lvl="0"/>
              <a:t>05/12/2023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333507-7EAC-443E-B701-A409A770086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2AAC2E-1F62-4599-89D5-E378262C345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25A1BC5-3CED-49DF-890F-17FEC0A579F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524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D91257-9F83-404E-A84C-36F9D72D9F3E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05B836-C288-48D6-B8BF-6E294ACD237F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524EC1-BCE0-48EC-A1C3-2756FD468D2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7FE6B0E-9632-45AD-B68C-F513DD103CAF}" type="datetime1">
              <a:rPr lang="en-GB"/>
              <a:pPr lvl="0"/>
              <a:t>05/12/2023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D6483F-24C4-48C0-8F98-C58EFB01858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863B9-CF06-477B-B444-9FB011F7B51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F9DE0EE-7EFC-45C3-AB3D-BAE2C8EEC216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386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2464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7692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0825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06279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0975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21629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32388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4244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C519E-6D58-4B3E-A4B1-6F77E4A0634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2D8DE-77AC-4595-8126-A62AC15C74D6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60A06F-CCFA-4881-92B4-943960ED439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4C02525-251F-46F6-8F07-7598EB0A52AB}" type="datetime1">
              <a:rPr lang="en-GB"/>
              <a:pPr lvl="0"/>
              <a:t>05/12/2023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9107F-1B75-40E8-8CF8-B840E0C131A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5EB35-68C3-4CC5-8E39-010E2373092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0476513-2564-4DA5-8BFF-34651336BF5F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3200634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37984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99396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53280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6544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0368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290FD-4A61-4C60-97AF-CE5B4FCF61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4AB4EA-6EF0-4ACE-8218-0677095E76A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B96D93-2355-4F60-A46E-50F0C20DCBE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07BED8B-9B05-46ED-BF5C-B5F226E4645A}" type="datetime1">
              <a:rPr lang="en-GB"/>
              <a:pPr lvl="0"/>
              <a:t>05/12/2023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98DBD4-56C3-4E66-BC19-6FD22A01390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33FF0C-1BC8-4D0E-9970-F44AF96F8A1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C864D14-9EE0-49F4-8C06-5A91B67C017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621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3AF55-6753-4ECC-8823-07C053F9859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15C7F-CE10-40F7-AE3C-26BE977B9A4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38FE46-5B68-4E27-8809-498285ECF42E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74C3D0-06D6-4681-BB31-70C3565C9EE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99C8C9-ED65-4B80-869E-B13833EC421A}" type="datetime1">
              <a:rPr lang="en-GB"/>
              <a:pPr lvl="0"/>
              <a:t>05/12/2023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9A57E4-EFC3-40AC-83E5-7908B2CF8AD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E3B212-57E5-46B8-9E6D-81BFF44F83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900442E-9A69-495F-A3EE-A1AD1A16247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842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2B770-F757-41A2-A686-5E02A7D5818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CBFC42-5490-4247-8D1E-F04316CC6A9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B39B06-6179-4659-A8DD-4314C069C312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07C2B1-05BC-43F6-AB09-53FA4A19444A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AAD654-5F4D-4F6C-84ED-9EAA894094DA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69CEC2-8557-4B4A-8CC5-20196F06B5B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B127E83-521A-455A-B99B-F4DC49969221}" type="datetime1">
              <a:rPr lang="en-GB"/>
              <a:pPr lvl="0"/>
              <a:t>05/12/2023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220B6C-0666-40F7-8250-A3D82602D80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445C75-E386-4D7E-96A9-5C0B8E93FD8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33FFD55-1343-4C97-ADDF-21A4B20EA98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507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B6254-9E48-4054-B9B3-CB8F0F4AF9C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C65EDB-0CC1-4376-B0A6-6572021A46F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6CE946C-B14B-4569-AA57-1DF7AB86FE9E}" type="datetime1">
              <a:rPr lang="en-GB"/>
              <a:pPr lvl="0"/>
              <a:t>05/12/2023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0B89CB-CCE1-41AC-9C3F-B721589F514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2AF7C3-0243-4F49-8A53-CB1A909257F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BDCAFD0-5B4E-4726-949D-D751A9AD755B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755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E47F75-C5C2-4682-95CB-836BDDC4E2D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AF5E14-64D6-431E-919F-60B29EED154A}" type="datetime1">
              <a:rPr lang="en-GB"/>
              <a:pPr lvl="0"/>
              <a:t>05/12/2023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2D294D-4BA8-4483-B409-11BF95B7897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C947E7-41EA-4505-8C6A-2290C06C54B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4BF7BA0-A8D0-4326-BFE8-52BE5CCE99E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849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C2B68-C63C-4931-AC52-A4D84BDA06A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92AE7F-BFA3-4BD4-9F16-7A88AC7C21A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85A985-0CC9-456E-8ED5-8F641AD30612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E5688F-EAA2-4382-87A2-1B7512C0350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5AF4869-D8B6-494E-87A0-F805844B7991}" type="datetime1">
              <a:rPr lang="en-GB"/>
              <a:pPr lvl="0"/>
              <a:t>05/12/2023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A94DD4-1292-40D1-A181-FD62402C75F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232A93-03AF-4DF7-9A1B-C80B37C69B4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25CE13D-3D91-4D0E-B88F-F0E17D7DA46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928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7C3D6-4532-45D5-A1C0-C40A4B6139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7A7DB6-E3AA-4FF3-8DB1-94755ED0667B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lang="en-GB" sz="3200"/>
            </a:lvl1pPr>
          </a:lstStyle>
          <a:p>
            <a:pPr lvl="0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12B63D-F173-4742-9CA1-DB18037C2682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610D88-CB8F-4E86-8366-DCA0E43C0F7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9CFA9F2-3C60-4928-8025-C91D8E61EAE5}" type="datetime1">
              <a:rPr lang="en-GB"/>
              <a:pPr lvl="0"/>
              <a:t>05/12/2023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DA0071-3E16-4BAF-ACB5-405F9A34B1B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E440CF-0BA3-4A54-8934-0CE35E492B5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224DC25-F1CF-4E87-8408-4E98835B0E4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853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CD173B-A758-4BBA-8A5B-86FDD06BD51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8C7951-722A-4850-BD59-8CB3E4419A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1B7BBB-107A-4D08-B516-221296CD8274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A1830B2C-21ED-4DE6-810D-0EE8CC4C0261}" type="datetime1">
              <a:rPr lang="en-GB"/>
              <a:pPr lvl="0"/>
              <a:t>05/12/2023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638A9E-EB75-4FE6-B921-43B788B04F15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F6B38-ADDF-4B79-B3B4-D85121000423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A924FB8D-7DF7-4C74-881C-69F7AD3D8442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4167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1" y="752054"/>
            <a:ext cx="2266000" cy="174477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451738" y="356659"/>
            <a:ext cx="7488832" cy="6144683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1" i="0" u="none" strike="noStrike" kern="1200" cap="none" spc="0" normalizeH="0" baseline="0" noProof="0" dirty="0">
              <a:ln w="12700">
                <a:solidFill>
                  <a:srgbClr val="44546A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623392" y="932723"/>
            <a:ext cx="6816757" cy="288032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5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Popis produktu projektu</a:t>
            </a:r>
            <a:br>
              <a:rPr lang="cs-CZ" sz="5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5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Závěr projektu </a:t>
            </a:r>
            <a:endParaRPr lang="en-GB" sz="5333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2351584" y="4101075"/>
            <a:ext cx="5184576" cy="16339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Bod 3.</a:t>
            </a:r>
            <a:r>
              <a:rPr lang="en-GB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cs-CZ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až 3</a:t>
            </a:r>
            <a:r>
              <a:rPr lang="en-GB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.8</a:t>
            </a:r>
            <a:r>
              <a:rPr lang="cs-CZ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šablony projektu</a:t>
            </a:r>
          </a:p>
          <a:p>
            <a:pPr marL="0" indent="0" algn="r">
              <a:buNone/>
            </a:pPr>
            <a:r>
              <a:rPr lang="cs-CZ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Bod 5.1 až 5.3 šablony projektu</a:t>
            </a:r>
            <a:endParaRPr lang="en-GB" sz="1867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9274729" y="4965171"/>
            <a:ext cx="2688299" cy="1536171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alt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Projektový management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cs-CZ" altLang="cs-CZ" sz="1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defRPr/>
            </a:pPr>
            <a:r>
              <a:rPr lang="nl-NL" alt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Lucie Reczková</a:t>
            </a:r>
          </a:p>
          <a:p>
            <a:pPr lvl="0" algn="r">
              <a:defRPr/>
            </a:pPr>
            <a:r>
              <a:rPr lang="nl-NL" alt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reczkova@opf.slu.cz</a:t>
            </a:r>
          </a:p>
          <a:p>
            <a:pPr lvl="0" algn="r">
              <a:defRPr/>
            </a:pPr>
            <a:r>
              <a:rPr lang="nl-NL" alt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B205</a:t>
            </a:r>
          </a:p>
        </p:txBody>
      </p:sp>
    </p:spTree>
    <p:extLst>
      <p:ext uri="{BB962C8B-B14F-4D97-AF65-F5344CB8AC3E}">
        <p14:creationId xmlns:p14="http://schemas.microsoft.com/office/powerpoint/2010/main" val="1433832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8594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Popis výsledného výstupu projektu – Hodnotový </a:t>
            </a:r>
            <a:r>
              <a:rPr kumimoji="0" lang="cs-CZ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kanvas</a:t>
            </a: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příklad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39915" y="1236527"/>
            <a:ext cx="9694948" cy="5117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altLang="cs-C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altLang="cs-C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altLang="cs-C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D78AEE4B-CA4E-98CA-823A-BAD38A62AC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409" y="1028713"/>
            <a:ext cx="9231548" cy="578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557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67377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Popis výsledného výstupu projektu – bod 3.6 – 3.8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39915" y="1236527"/>
            <a:ext cx="9694948" cy="5117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3.6.	Akceptační kritéria – </a:t>
            </a:r>
            <a:r>
              <a:rPr kumimoji="0" lang="cs-CZ" altLang="cs-CZ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seznam měřitelných kritérií</a:t>
            </a:r>
            <a:r>
              <a:rPr kumimoji="0" lang="cs-CZ" altLang="cs-CZ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která mají být splněna, aby byl konečný produkt projektu akceptován.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3.7.	Tolerance kvality – jakékoliv tolerance, které mohou být aplikovány na akceptační kritéria.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3.8.	Odpovědnost za akceptaci – kdo je zodpovědný za akceptaci (sponzor projektu).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altLang="cs-C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altLang="cs-C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altLang="cs-C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259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00976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Závěr – vyhodnocení a souhrn hlavních poznatků projektu – bod 5.1 – 5.3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39915" y="1236527"/>
            <a:ext cx="9694948" cy="5117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5.1.	Zda je projekt žádoucí – </a:t>
            </a:r>
            <a:r>
              <a:rPr lang="cs-CZ" alt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porovnání a zvážení - </a:t>
            </a:r>
            <a:r>
              <a:rPr kumimoji="0" lang="cs-CZ" altLang="cs-CZ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náklady vs. přínosy vs. rizika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5.2.	Zda je projekt životaschopný – projekt může dodat výstupy</a:t>
            </a:r>
            <a:r>
              <a:rPr lang="cs-CZ" alt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(produkt projektu).</a:t>
            </a:r>
            <a:endParaRPr kumimoji="0" lang="cs-CZ" altLang="cs-CZ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5.3.	Zda je projekt dosažitelný – produkt(y) projektu zajistí</a:t>
            </a:r>
            <a:r>
              <a:rPr lang="cs-CZ" alt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výsledky a</a:t>
            </a:r>
            <a:r>
              <a:rPr kumimoji="0" lang="cs-CZ" altLang="cs-CZ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přínosy (hodnotu) (viz. bod 1.4 šablony).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altLang="cs-C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altLang="cs-C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altLang="cs-C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187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5718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Obsah dnešního semináře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39915" y="1236527"/>
            <a:ext cx="9694948" cy="5117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cs-CZ" altLang="cs-CZ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Kontrola a zpětná vazba práce z minulého/minulých semináře/ů</a:t>
            </a:r>
          </a:p>
          <a:p>
            <a:pPr lvl="0">
              <a:defRPr/>
            </a:pPr>
            <a:r>
              <a:rPr lang="cs-CZ" altLang="cs-CZ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čím potřebujete poradit?</a:t>
            </a:r>
          </a:p>
          <a:p>
            <a:pPr lvl="0">
              <a:defRPr/>
            </a:pPr>
            <a:endParaRPr lang="cs-CZ" altLang="cs-CZ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cs-CZ" altLang="cs-CZ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Váš dnešní úkol </a:t>
            </a:r>
            <a:endParaRPr lang="en-GB" altLang="cs-CZ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  <a:defRPr/>
            </a:pPr>
            <a:r>
              <a:rPr lang="en-GB" altLang="cs-CZ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</a:t>
            </a:r>
            <a:r>
              <a:rPr lang="cs-CZ" altLang="cs-CZ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bod 3.</a:t>
            </a:r>
            <a:r>
              <a:rPr lang="en-GB" altLang="cs-CZ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altLang="cs-CZ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cs-CZ" altLang="cs-CZ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  <a:r>
              <a:rPr lang="en-GB" altLang="cs-CZ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cs-CZ" altLang="cs-CZ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Popis produktu </a:t>
            </a:r>
            <a:r>
              <a:rPr lang="en-GB" altLang="cs-CZ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projektu výstup projektu</a:t>
            </a:r>
            <a:endParaRPr lang="en-GB" altLang="cs-CZ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  <a:defRPr/>
            </a:pPr>
            <a:r>
              <a:rPr lang="en-GB" altLang="cs-CZ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cs-CZ" altLang="cs-CZ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bod 5.1 </a:t>
            </a:r>
            <a:r>
              <a:rPr lang="en-GB" altLang="cs-CZ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cs-CZ" altLang="cs-CZ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5.3 Závěr vyhodnocení a souhrn hlavních poznatků projektu</a:t>
            </a:r>
            <a:endParaRPr lang="en-GB" altLang="cs-CZ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Tx/>
              <a:buChar char="-"/>
              <a:defRPr/>
            </a:pPr>
            <a:endParaRPr lang="cs-CZ" altLang="cs-CZ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cs-CZ" altLang="cs-CZ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681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8074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b="1" kern="0" dirty="0">
                <a:solidFill>
                  <a:srgbClr val="002060"/>
                </a:solidFill>
                <a:latin typeface="Times New Roman"/>
              </a:rPr>
              <a:t>Prezentace Vašich projektů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39915" y="1236527"/>
            <a:ext cx="9694948" cy="5117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altLang="cs-CZ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Stručně a přehledně představit Váš projekt</a:t>
            </a:r>
          </a:p>
          <a:p>
            <a:pPr>
              <a:defRPr/>
            </a:pPr>
            <a:r>
              <a:rPr lang="cs-CZ" altLang="cs-CZ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Nejlépe v PowerPoint nebo obdobný program</a:t>
            </a:r>
          </a:p>
          <a:p>
            <a:pPr>
              <a:defRPr/>
            </a:pPr>
            <a:r>
              <a:rPr lang="cs-CZ" altLang="cs-CZ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Počet </a:t>
            </a:r>
            <a:r>
              <a:rPr lang="cs-CZ" altLang="cs-CZ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slides</a:t>
            </a:r>
            <a:r>
              <a:rPr lang="cs-CZ" altLang="cs-CZ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není omezen</a:t>
            </a:r>
          </a:p>
          <a:p>
            <a:pPr>
              <a:defRPr/>
            </a:pPr>
            <a:r>
              <a:rPr lang="cs-CZ" altLang="cs-CZ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Snažte se nepřesáhnout čas 10 minut</a:t>
            </a:r>
          </a:p>
          <a:p>
            <a:pPr>
              <a:defRPr/>
            </a:pPr>
            <a:r>
              <a:rPr lang="cs-CZ" altLang="cs-CZ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Prezentovat budou všichni členové týmu</a:t>
            </a:r>
          </a:p>
          <a:p>
            <a:pPr>
              <a:defRPr/>
            </a:pPr>
            <a:endParaRPr lang="cs-CZ" altLang="cs-CZ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endParaRPr lang="cs-CZ" alt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cs-CZ" altLang="cs-CZ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801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8558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Popis výsledného výstupu projektu 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39915" y="1236527"/>
            <a:ext cx="9694948" cy="5117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3.5.	Očekávání zákazníka na kvalitu – popis očekávané kvality produktu projektu z pohledu uživatele včetně určení standardu (konkrétní charakteristiky kvality produktu, splňující např. testování, funkčnost, dobu použití apod.)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altLang="cs-C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alt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cs-CZ" altLang="cs-CZ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ůžete</a:t>
            </a:r>
            <a:r>
              <a:rPr lang="cs-CZ" alt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využít mapu empatie uživatele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cs-CZ" altLang="cs-C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Empatická mapa je způsob, jak </a:t>
            </a:r>
            <a:r>
              <a:rPr lang="cs-CZ" altLang="cs-CZ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vizualizovat</a:t>
            </a:r>
            <a:r>
              <a:rPr lang="cs-CZ" alt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 uživatel </a:t>
            </a:r>
            <a:r>
              <a:rPr lang="cs-CZ" altLang="cs-CZ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cítí, myslí, vidí a říká.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altLang="cs-C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altLang="cs-C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altLang="cs-C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586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69749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Popis výsledného výstupu projektu – Mapa empatie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39915" y="1236527"/>
            <a:ext cx="9694948" cy="5117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altLang="cs-C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altLang="cs-C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altLang="cs-C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Obrázek 2">
            <a:extLst>
              <a:ext uri="{FF2B5EF4-FFF2-40B4-BE49-F238E27FC236}">
                <a16:creationId xmlns:a16="http://schemas.microsoft.com/office/drawing/2014/main" id="{A88B1F44-0B2A-177C-D27D-93DC6DA7F6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143" y="957040"/>
            <a:ext cx="6987509" cy="54773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5580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69749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Popis výsledného výstupu projektu – Mapa empatie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39915" y="1236527"/>
            <a:ext cx="9694948" cy="5117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altLang="cs-C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altLang="cs-C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altLang="cs-C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70E43-F9C1-C381-FAB1-419291352F5E}"/>
              </a:ext>
            </a:extLst>
          </p:cNvPr>
          <p:cNvSpPr txBox="1">
            <a:spLocks/>
          </p:cNvSpPr>
          <p:nvPr/>
        </p:nvSpPr>
        <p:spPr>
          <a:xfrm>
            <a:off x="184972" y="1404265"/>
            <a:ext cx="6112133" cy="4781796"/>
          </a:xfrm>
          <a:prstGeom prst="rect">
            <a:avLst/>
          </a:prstGeom>
          <a:ln w="12700" cap="flat" cmpd="sng" algn="ctr">
            <a:solidFill>
              <a:schemeClr val="bg1"/>
            </a:solidFill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40000"/>
              </a:lnSpc>
              <a:spcAft>
                <a:spcPts val="800"/>
              </a:spcAft>
            </a:pPr>
            <a:endParaRPr lang="cs-CZ" sz="4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85800" indent="-685800" algn="l">
              <a:lnSpc>
                <a:spcPct val="4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55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 vidí? Popište, co zákazník vidí kolem sebe:</a:t>
            </a:r>
          </a:p>
          <a:p>
            <a:pPr algn="l">
              <a:lnSpc>
                <a:spcPct val="40000"/>
              </a:lnSpc>
              <a:spcAft>
                <a:spcPts val="800"/>
              </a:spcAft>
            </a:pPr>
            <a:r>
              <a:rPr lang="cs-CZ" sz="43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Kdo jej obklopuje?</a:t>
            </a:r>
          </a:p>
          <a:p>
            <a:pPr algn="l">
              <a:lnSpc>
                <a:spcPct val="40000"/>
              </a:lnSpc>
              <a:spcAft>
                <a:spcPts val="800"/>
              </a:spcAft>
            </a:pPr>
            <a:r>
              <a:rPr lang="cs-CZ" sz="43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Jaké má přátele?</a:t>
            </a:r>
          </a:p>
          <a:p>
            <a:pPr algn="l">
              <a:lnSpc>
                <a:spcPct val="40000"/>
              </a:lnSpc>
              <a:spcAft>
                <a:spcPts val="800"/>
              </a:spcAft>
            </a:pPr>
            <a:r>
              <a:rPr lang="cs-CZ" sz="43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Jakým typům nabídek je každodenně vystaven?</a:t>
            </a:r>
          </a:p>
          <a:p>
            <a:pPr algn="l">
              <a:lnSpc>
                <a:spcPct val="40000"/>
              </a:lnSpc>
              <a:spcAft>
                <a:spcPts val="800"/>
              </a:spcAft>
            </a:pPr>
            <a:r>
              <a:rPr lang="cs-CZ" sz="43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 jakými problémy se setkává?</a:t>
            </a:r>
          </a:p>
          <a:p>
            <a:pPr marL="685800" indent="-685800" algn="l">
              <a:lnSpc>
                <a:spcPct val="4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55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 slyší? Popište, jak zákazníka ovlivňuje</a:t>
            </a:r>
          </a:p>
          <a:p>
            <a:pPr algn="l">
              <a:lnSpc>
                <a:spcPct val="40000"/>
              </a:lnSpc>
              <a:spcAft>
                <a:spcPts val="800"/>
              </a:spcAft>
            </a:pPr>
            <a:r>
              <a:rPr lang="cs-CZ" sz="55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prostředí:</a:t>
            </a:r>
          </a:p>
          <a:p>
            <a:pPr algn="l">
              <a:lnSpc>
                <a:spcPct val="40000"/>
              </a:lnSpc>
              <a:spcAft>
                <a:spcPts val="800"/>
              </a:spcAft>
            </a:pPr>
            <a:r>
              <a:rPr lang="cs-CZ" sz="43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 říkají jeho přátelé? A co manžel/</a:t>
            </a:r>
            <a:r>
              <a:rPr lang="cs-CZ" sz="43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</a:t>
            </a:r>
            <a:r>
              <a:rPr lang="cs-CZ" sz="43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 algn="l">
              <a:lnSpc>
                <a:spcPct val="40000"/>
              </a:lnSpc>
              <a:spcAft>
                <a:spcPts val="800"/>
              </a:spcAft>
            </a:pPr>
            <a:r>
              <a:rPr lang="cs-CZ" sz="43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Kdo jej opravdu ovlivňuje a jak?</a:t>
            </a:r>
          </a:p>
          <a:p>
            <a:pPr algn="l">
              <a:lnSpc>
                <a:spcPct val="40000"/>
              </a:lnSpc>
              <a:spcAft>
                <a:spcPts val="800"/>
              </a:spcAft>
            </a:pPr>
            <a:r>
              <a:rPr lang="cs-CZ" sz="43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Jaké mediální kanály na něj mají vliv?</a:t>
            </a:r>
          </a:p>
          <a:p>
            <a:pPr marL="685800" indent="-685800" algn="l">
              <a:lnSpc>
                <a:spcPct val="4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55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 si opravdu myslí a co cítí? Pokuste se </a:t>
            </a:r>
          </a:p>
          <a:p>
            <a:pPr algn="l">
              <a:lnSpc>
                <a:spcPct val="40000"/>
              </a:lnSpc>
              <a:spcAft>
                <a:spcPts val="800"/>
              </a:spcAft>
            </a:pPr>
            <a:r>
              <a:rPr lang="cs-CZ" sz="55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načrtnout, co běží zákazníkovi hlavou:</a:t>
            </a:r>
          </a:p>
          <a:p>
            <a:pPr algn="l">
              <a:lnSpc>
                <a:spcPct val="40000"/>
              </a:lnSpc>
              <a:spcAft>
                <a:spcPts val="800"/>
              </a:spcAft>
            </a:pPr>
            <a:r>
              <a:rPr lang="cs-CZ" sz="43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 je pro něj opravdu důležité (což ovšem nemusí sdělovat veřejně)?</a:t>
            </a:r>
          </a:p>
          <a:p>
            <a:pPr algn="l">
              <a:lnSpc>
                <a:spcPct val="40000"/>
              </a:lnSpc>
              <a:spcAft>
                <a:spcPts val="800"/>
              </a:spcAft>
            </a:pPr>
            <a:r>
              <a:rPr lang="cs-CZ" sz="43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Představte si jeho pocity.</a:t>
            </a:r>
          </a:p>
          <a:p>
            <a:pPr algn="l">
              <a:lnSpc>
                <a:spcPct val="40000"/>
              </a:lnSpc>
              <a:spcAft>
                <a:spcPts val="800"/>
              </a:spcAft>
            </a:pPr>
            <a:r>
              <a:rPr lang="cs-CZ" sz="43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 mu v noci nedává spát?</a:t>
            </a:r>
          </a:p>
          <a:p>
            <a:pPr algn="l">
              <a:lnSpc>
                <a:spcPct val="40000"/>
              </a:lnSpc>
              <a:spcAft>
                <a:spcPts val="800"/>
              </a:spcAft>
            </a:pPr>
            <a:r>
              <a:rPr lang="cs-CZ" sz="43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Pokuste se popsat jeho sny a touhy.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EB6ED7-BECF-67F3-25E2-9FBCEEF9BDAF}"/>
              </a:ext>
            </a:extLst>
          </p:cNvPr>
          <p:cNvSpPr txBox="1">
            <a:spLocks/>
          </p:cNvSpPr>
          <p:nvPr/>
        </p:nvSpPr>
        <p:spPr>
          <a:xfrm>
            <a:off x="6096000" y="1164853"/>
            <a:ext cx="5834828" cy="4351336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40000"/>
              </a:lnSpc>
              <a:spcAft>
                <a:spcPts val="800"/>
              </a:spcAft>
            </a:pP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40000"/>
              </a:lnSpc>
              <a:spcAft>
                <a:spcPts val="800"/>
              </a:spcAft>
            </a:pPr>
            <a:endParaRPr lang="cs-CZ" sz="49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40000"/>
              </a:lnSpc>
              <a:spcAft>
                <a:spcPts val="800"/>
              </a:spcAft>
            </a:pPr>
            <a:r>
              <a:rPr lang="cs-CZ" sz="55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 říká a dělá? Představte si, co může zákazník říkat a jak </a:t>
            </a:r>
          </a:p>
          <a:p>
            <a:pPr marL="0" indent="0">
              <a:lnSpc>
                <a:spcPct val="40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cs-CZ" sz="55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může chovat na veřejnosti:</a:t>
            </a:r>
          </a:p>
          <a:p>
            <a:pPr marL="0" indent="0">
              <a:lnSpc>
                <a:spcPct val="40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cs-CZ" sz="49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Jaký má přístup ke světu kolem sebe?</a:t>
            </a:r>
          </a:p>
          <a:p>
            <a:pPr marL="0" indent="0">
              <a:lnSpc>
                <a:spcPct val="40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cs-CZ" sz="49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 může říkat ostatním?</a:t>
            </a:r>
          </a:p>
          <a:p>
            <a:pPr marL="0" indent="0">
              <a:lnSpc>
                <a:spcPct val="40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cs-CZ" sz="49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Zaměřte se zejména na možné konflikty mezi tím, co zákazník říká, a </a:t>
            </a:r>
          </a:p>
          <a:p>
            <a:pPr marL="0" indent="0">
              <a:lnSpc>
                <a:spcPct val="40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cs-CZ" sz="49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tím, co si opravdu myslí a co cítí.</a:t>
            </a:r>
            <a:endParaRPr lang="cs-CZ" sz="37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40000"/>
              </a:lnSpc>
              <a:spcAft>
                <a:spcPts val="800"/>
              </a:spcAft>
            </a:pPr>
            <a:r>
              <a:rPr lang="cs-CZ" sz="55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Jaké má problémy? </a:t>
            </a:r>
          </a:p>
          <a:p>
            <a:pPr marL="0" indent="0">
              <a:lnSpc>
                <a:spcPct val="40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cs-CZ" sz="49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 jej nejvíce frustruje?</a:t>
            </a:r>
          </a:p>
          <a:p>
            <a:pPr marL="0" indent="0">
              <a:lnSpc>
                <a:spcPct val="40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cs-CZ" sz="49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Jaké překážky leží mezi ním a tím, čeho chce či musí dosáhnout?</a:t>
            </a:r>
          </a:p>
          <a:p>
            <a:pPr marL="0" indent="0">
              <a:lnSpc>
                <a:spcPct val="40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cs-CZ" sz="49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Jakých rizik se může obávat?</a:t>
            </a:r>
          </a:p>
          <a:p>
            <a:pPr>
              <a:lnSpc>
                <a:spcPct val="40000"/>
              </a:lnSpc>
              <a:spcAft>
                <a:spcPts val="800"/>
              </a:spcAft>
            </a:pPr>
            <a:r>
              <a:rPr lang="cs-CZ" sz="55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Jaké má cíle? </a:t>
            </a:r>
          </a:p>
          <a:p>
            <a:pPr marL="0" indent="0">
              <a:lnSpc>
                <a:spcPct val="40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cs-CZ" sz="49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Čeho opravdu chce či musí dosáhnout?</a:t>
            </a:r>
          </a:p>
          <a:p>
            <a:pPr marL="0" indent="0">
              <a:lnSpc>
                <a:spcPct val="40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cs-CZ" sz="49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Jak měří úspěch?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8984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75424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Popis výsledného výstupu projektu – Hodnotový </a:t>
            </a:r>
            <a:r>
              <a:rPr kumimoji="0" lang="cs-CZ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kanvas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39915" y="1236527"/>
            <a:ext cx="9694948" cy="5117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altLang="cs-C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altLang="cs-C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altLang="cs-C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Obrázek 4">
            <a:extLst>
              <a:ext uri="{FF2B5EF4-FFF2-40B4-BE49-F238E27FC236}">
                <a16:creationId xmlns:a16="http://schemas.microsoft.com/office/drawing/2014/main" id="{7A063C54-3224-EDE5-3D54-FDC10CE249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780" y="1059396"/>
            <a:ext cx="8478075" cy="50534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5508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75424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Popis výsledného výstupu projektu – Hodnotový </a:t>
            </a:r>
            <a:r>
              <a:rPr kumimoji="0" lang="cs-CZ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kanvas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11635" y="1276531"/>
            <a:ext cx="9694948" cy="5117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kumimoji="0" lang="cs-CZ" altLang="cs-CZ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Zákazník – popsat každou oblast detailně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cs-CZ" altLang="cs-CZ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(vycházejte z vytvořené mapy empatie)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cs-CZ" altLang="cs-CZ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Produkt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Výrobek/služba – podstata našeho řešení, co nabízíme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Úleva od trápení – jak konkrétně náš výrobek/služba pomůže zákazníkovi.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Benefity/zlepšení – jaké pozitivní dopady na život zákazníků náš výrobek nebo služba má.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altLang="cs-C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altLang="cs-C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altLang="cs-C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Obrázek 4">
            <a:extLst>
              <a:ext uri="{FF2B5EF4-FFF2-40B4-BE49-F238E27FC236}">
                <a16:creationId xmlns:a16="http://schemas.microsoft.com/office/drawing/2014/main" id="{7A063C54-3224-EDE5-3D54-FDC10CE249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219" y="613980"/>
            <a:ext cx="4722746" cy="28150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891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75424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Popis výsledného výstupu projektu – Hodnotový </a:t>
            </a:r>
            <a:r>
              <a:rPr kumimoji="0" lang="cs-CZ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kanvas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39915" y="1236527"/>
            <a:ext cx="9694948" cy="5117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Můžete využít tento program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Edit.org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https://edit.org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Sign up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Do vyhledávání v programu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zadejte „</a:t>
            </a:r>
            <a:r>
              <a:rPr kumimoji="0" lang="cs-CZ" alt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Value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cs-CZ" alt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Proposition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cs-CZ" alt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Canvas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 levé části pak přímo v obrázku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editujte popisky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altLang="cs-C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altLang="cs-C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altLang="cs-C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E9617EC-D013-83DC-2CFC-98F992561F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0157" y="1702954"/>
            <a:ext cx="6931843" cy="482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3800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4073</TotalTime>
  <Words>673</Words>
  <Application>Microsoft Office PowerPoint</Application>
  <PresentationFormat>Širokoúhlá obrazovka</PresentationFormat>
  <Paragraphs>140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Motiv Office</vt:lpstr>
      <vt:lpstr>Popis produktu projektu Závěr projektu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Project Management Triangle   2. Developing a Project – My schedule tomorrow</dc:title>
  <dc:creator>Lucie Reczkova</dc:creator>
  <cp:lastModifiedBy>Lucie Reczkova (Researcher)</cp:lastModifiedBy>
  <cp:revision>515</cp:revision>
  <dcterms:created xsi:type="dcterms:W3CDTF">2022-09-20T14:18:12Z</dcterms:created>
  <dcterms:modified xsi:type="dcterms:W3CDTF">2023-12-05T07:53:05Z</dcterms:modified>
</cp:coreProperties>
</file>