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321" r:id="rId3"/>
    <p:sldId id="346" r:id="rId4"/>
    <p:sldId id="373" r:id="rId5"/>
    <p:sldId id="389" r:id="rId6"/>
    <p:sldId id="390" r:id="rId7"/>
    <p:sldId id="391" r:id="rId8"/>
    <p:sldId id="392" r:id="rId9"/>
    <p:sldId id="395" r:id="rId10"/>
    <p:sldId id="396" r:id="rId11"/>
    <p:sldId id="397" r:id="rId12"/>
    <p:sldId id="398" r:id="rId13"/>
    <p:sldId id="399" r:id="rId14"/>
    <p:sldId id="400" r:id="rId15"/>
    <p:sldId id="405" r:id="rId16"/>
    <p:sldId id="401" r:id="rId17"/>
    <p:sldId id="402" r:id="rId18"/>
    <p:sldId id="403" r:id="rId19"/>
    <p:sldId id="404" r:id="rId20"/>
    <p:sldId id="34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GB" sz="5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</a:t>
            </a:r>
            <a:r>
              <a:rPr lang="en-GB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691640" y="3888419"/>
            <a:ext cx="5844520" cy="184655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cs-CZ" sz="2200" dirty="0">
                <a:solidFill>
                  <a:srgbClr val="FFFFFF"/>
                </a:solidFill>
              </a:rPr>
              <a:t>Bod 2.6</a:t>
            </a:r>
            <a:r>
              <a:rPr lang="en-GB" sz="2200" dirty="0">
                <a:solidFill>
                  <a:srgbClr val="FFFFFF"/>
                </a:solidFill>
              </a:rPr>
              <a:t> </a:t>
            </a:r>
            <a:r>
              <a:rPr lang="cs-CZ" sz="2200" dirty="0">
                <a:solidFill>
                  <a:srgbClr val="FFFFFF"/>
                </a:solidFill>
              </a:rPr>
              <a:t>šablony projektu</a:t>
            </a:r>
          </a:p>
          <a:p>
            <a:pPr marL="0" indent="0" algn="r">
              <a:buNone/>
            </a:pPr>
            <a:r>
              <a:rPr lang="cs-CZ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rozpočet</a:t>
            </a:r>
          </a:p>
          <a:p>
            <a:pPr marL="0" indent="0" algn="r">
              <a:buNone/>
            </a:pPr>
            <a:r>
              <a:rPr lang="cs-CZ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Rozpočet na tolerance</a:t>
            </a:r>
          </a:p>
          <a:p>
            <a:pPr marL="0" indent="0" algn="r">
              <a:buNone/>
            </a:pPr>
            <a:r>
              <a:rPr lang="cs-CZ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Změnový rozpočet</a:t>
            </a:r>
          </a:p>
          <a:p>
            <a:pPr marL="0" indent="0" algn="r">
              <a:buNone/>
            </a:pPr>
            <a:r>
              <a:rPr lang="cs-CZ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Rozpočet na rizika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B205</a:t>
            </a: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Metody stanovení nákladů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na hodinu práce bagru mohou zahrnovat poměrnou část pronájmu či odpisu, část nákladů na opravy, pohonné hmoty atp. 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Zde můžeme využít </a:t>
            </a:r>
            <a:r>
              <a:rPr lang="cs-CZ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zpracovaných nákladových kalkulací 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organizace, které vyjadřují </a:t>
            </a:r>
            <a:r>
              <a:rPr lang="cs-CZ" altLang="cs-C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 na jednotku výkonu 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na hodinu práce bagru, na hodinu výuky lektora).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10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Metody stanovení nákladů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Odhadování zdola nahoru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proces začíná s </a:t>
            </a:r>
            <a:r>
              <a:rPr lang="cs-CZ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nulovými celkovými náklady 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 nim přičítá náklady na každou položku z hierarchické struktury prací (WBS z MS Project)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Výsledkem je pak součet nákladů pro celý projekt.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Tím, že propočítáváme náklady na každou jednotlivou položku WBS vytvoříme velmi přesný odhad nákladů. 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043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Metody stanovení nákladů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Analogické odhadování</a:t>
            </a: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využívají se: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historické informace organizace,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konečné rozpočty předchozích projektů (obdobný typ nákladů),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veřejné či komerční databáze o cenách, databáze průměrných mezd jednotlivých profesí, ceníky stavebních prací.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vhodné provést průzkum cen například porovnáním dodavatelů a jejich cen na internetu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553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Metody stanovení nákladů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odhady</a:t>
            </a:r>
          </a:p>
          <a:p>
            <a:pPr marL="0" indent="0">
              <a:buNone/>
              <a:defRPr/>
            </a:pPr>
            <a:endParaRPr lang="cs-CZ" altLang="cs-CZ" sz="32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Zkušení manažeři projektu nebo členové týmu náklady odhadují. 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 se nejčastěji v případech, kdy je příliš časově náročné nebo nákladné zjišťovat ceny z ověřitelných zdrojů.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360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Metody stanovení nákladů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Parametrické modelování</a:t>
            </a:r>
            <a:endParaRPr lang="cs-CZ" altLang="cs-CZ" sz="32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používá matematický model založený na známých parametrech, které se mohou lišit podle typu prováděné práce. 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parametrů         náklady na kubický metr, náklady na hodinu práce bagru atd.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2" name="Přímá spojnice se šipkou 1">
            <a:extLst>
              <a:ext uri="{FF2B5EF4-FFF2-40B4-BE49-F238E27FC236}">
                <a16:creationId xmlns:a16="http://schemas.microsoft.com/office/drawing/2014/main" id="{F8C2DD8B-873C-B4D3-0E58-FC692E52BD19}"/>
              </a:ext>
            </a:extLst>
          </p:cNvPr>
          <p:cNvCxnSpPr>
            <a:cxnSpLocks/>
          </p:cNvCxnSpPr>
          <p:nvPr/>
        </p:nvCxnSpPr>
        <p:spPr>
          <a:xfrm>
            <a:off x="4145872" y="3903830"/>
            <a:ext cx="361025" cy="0"/>
          </a:xfrm>
          <a:prstGeom prst="straightConnector1">
            <a:avLst/>
          </a:prstGeom>
          <a:ln w="762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5195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en-GB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 2.6.1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2.6.1.	Projektový rozpočet – vhodná tabulková přehledná forma – využijte MS Project a zobrazení nákladů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Zde vypíšete a číselně vyjádříte i jaké výnosy bude projekt mít.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408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Rozpočet na tolerance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- 2.6.2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Tvoření rezervy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krytí zvýšených nebo nepředvídaných výdajů. 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Výše rezervy může být stanovena jako </a:t>
            </a: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procento celkových výdajů projektu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se mohou stanovit rezervy </a:t>
            </a: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pouze pro některé položky rozpočtu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Typickými příklady rezervy jsou na: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kurzové ztráty – u projektů, které využívají nákup nebo prodej v cizí měně, je třeba počítat s rezervou, která pokryje změnu kurzu. 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nepředvídané náklady, např. při rekonstrukcích starších domů je možné až v realizační fázi objevit problémy, které si vyžádají další pracovníky, techniku atp.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stanovené tolerance (rozpětí, rozsah, zmetkovost, delší doba realizace=více práce, více nákladů apod.)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695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Změnový rozpočet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2.6.3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je živý a čím je doba realizace delší, tím více změn přichází a je potřeba řešit.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rozpočet slouží jako jakási </a:t>
            </a:r>
            <a:r>
              <a:rPr lang="cs-CZ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rezerva „do budoucna“.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Přidělení prostředků na dané změny se musí předem schválit.</a:t>
            </a:r>
          </a:p>
          <a:p>
            <a:pPr marL="0" indent="0">
              <a:buNone/>
              <a:defRPr/>
            </a:pPr>
            <a:r>
              <a:rPr lang="cs-CZ" altLang="cs-CZ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737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Rozpočet na rizika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2.6.4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hlavní hrozby a případná opatření pro vznik dané hrozby vyčíslená v Kč (informace z analýzy rizik).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konkrétní opatření (jejich nákladová náročnost) pro případ eliminace rizika, když nastane.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položky pro snížení pravděpodobnosti výskytu hrozby a také položky pro eliminaci rizika.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424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Rozpočet na rizika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2.6.4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rozpočet si budete stanovovat až probereme rizika v příštím semináři, zatím nemusíte dělat!</a:t>
            </a:r>
          </a:p>
          <a:p>
            <a:pPr algn="ctr"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4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Část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(20 min.)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a zpětná vazba na MS Project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představení problematiky s příklady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(20 min.)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projektu</a:t>
            </a: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rozpočet</a:t>
            </a: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Rozpočet na tolerance</a:t>
            </a: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Změnový rozpočet</a:t>
            </a: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Rozpočet na rizika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Část – samostatná práce ve skupinách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(55 min.)</a:t>
            </a:r>
            <a:endParaRPr kumimoji="0" lang="en-GB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 na části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bod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2.6 a jednotlivé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podbody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§))))))))))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1132402" y="1564187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Děkuji za pozornost!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Přístě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budeme zabývat: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2.7 Návratnost investic </a:t>
            </a: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C58FCF49-ED1F-057D-585D-0D2B1C282A4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Otázky?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2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Zpětná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vazba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tématu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 min)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a zpětná vazba na MS Project</a:t>
            </a: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8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Plánování nákladů a stanovení rozpočtu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5"/>
            <a:ext cx="9845744" cy="51692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nákladů </a:t>
            </a: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en-GB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součástí</a:t>
            </a: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navazuje</a:t>
            </a: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časové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rozvržení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</a:t>
            </a: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  <a:defRPr/>
            </a:pPr>
            <a:endParaRPr lang="cs-CZ" altLang="cs-CZ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altLang="cs-CZ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ozpočet</a:t>
            </a: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/>
            </a:pP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celkový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objem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prostředků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přidělených</a:t>
            </a: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en-GB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obvykle</a:t>
            </a: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rozdělený</a:t>
            </a: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výdajových</a:t>
            </a: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kategorií</a:t>
            </a:r>
            <a:r>
              <a:rPr lang="en-GB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časově rozfázovaný;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99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Plánování nákladů a stanovení rozpočtu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plánování rozpočtu tedy plánujeme náklady a výnosy neboli zdroje krytí nákladů.</a:t>
            </a:r>
            <a:endParaRPr lang="en-GB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ziskových projektů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výnosy &gt; náklady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defRPr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neziskových projektů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se měly alespoň: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= Výnosům 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(finančním zdrojům).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2" name="Přímá spojnice se šipkou 1">
            <a:extLst>
              <a:ext uri="{FF2B5EF4-FFF2-40B4-BE49-F238E27FC236}">
                <a16:creationId xmlns:a16="http://schemas.microsoft.com/office/drawing/2014/main" id="{2284DB18-2F22-B19E-DCAA-5565C5BADD43}"/>
              </a:ext>
            </a:extLst>
          </p:cNvPr>
          <p:cNvCxnSpPr>
            <a:cxnSpLocks/>
          </p:cNvCxnSpPr>
          <p:nvPr/>
        </p:nvCxnSpPr>
        <p:spPr>
          <a:xfrm>
            <a:off x="4627592" y="3435055"/>
            <a:ext cx="361025" cy="0"/>
          </a:xfrm>
          <a:prstGeom prst="straightConnector1">
            <a:avLst/>
          </a:prstGeom>
          <a:ln w="762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3CDF6F2E-9C92-50C5-04FD-0A0C4638EFF3}"/>
              </a:ext>
            </a:extLst>
          </p:cNvPr>
          <p:cNvCxnSpPr>
            <a:cxnSpLocks/>
          </p:cNvCxnSpPr>
          <p:nvPr/>
        </p:nvCxnSpPr>
        <p:spPr>
          <a:xfrm>
            <a:off x="2309569" y="4501856"/>
            <a:ext cx="361025" cy="0"/>
          </a:xfrm>
          <a:prstGeom prst="straightConnector1">
            <a:avLst/>
          </a:prstGeom>
          <a:ln w="762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97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Plánování nákladů a stanovení rozpočtu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jsou rozpočet a plánování nákladů důležité?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vlastníka projektu zajímá, jaké náklady budou vynaloženy a kolik projekt vydělá; 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koordinátoři týmů chtějí vědět, kolik financí mají k dispozici pro svoje aktivity;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jednotliví zaměstnanci – zajímá je výše jejich mzdy.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1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4">
            <a:extLst>
              <a:ext uri="{FF2B5EF4-FFF2-40B4-BE49-F238E27FC236}">
                <a16:creationId xmlns:a16="http://schemas.microsoft.com/office/drawing/2014/main" id="{53AAE73D-8647-A03A-4600-3C4DD8E64C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916351"/>
              </p:ext>
            </p:extLst>
          </p:nvPr>
        </p:nvGraphicFramePr>
        <p:xfrm>
          <a:off x="1145220" y="1690703"/>
          <a:ext cx="9644976" cy="4531155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871493">
                  <a:extLst>
                    <a:ext uri="{9D8B030D-6E8A-4147-A177-3AD203B41FA5}">
                      <a16:colId xmlns:a16="http://schemas.microsoft.com/office/drawing/2014/main" val="1914229401"/>
                    </a:ext>
                  </a:extLst>
                </a:gridCol>
                <a:gridCol w="5773483">
                  <a:extLst>
                    <a:ext uri="{9D8B030D-6E8A-4147-A177-3AD203B41FA5}">
                      <a16:colId xmlns:a16="http://schemas.microsoft.com/office/drawing/2014/main" val="4208109375"/>
                    </a:ext>
                  </a:extLst>
                </a:gridCol>
              </a:tblGrid>
              <a:tr h="367977">
                <a:tc gridSpan="2">
                  <a:txBody>
                    <a:bodyPr/>
                    <a:lstStyle/>
                    <a:p>
                      <a:pPr marL="680085" indent="-226695" algn="ctr"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Přímé náklady</a:t>
                      </a:r>
                      <a:endParaRPr lang="en-GB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213198"/>
                  </a:ext>
                </a:extLst>
              </a:tr>
              <a:tr h="367977"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Přímý náklad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effectLst/>
                        </a:rPr>
                        <a:t>Konkrétní příklad</a:t>
                      </a:r>
                      <a:endParaRPr lang="en-GB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6718282"/>
                  </a:ext>
                </a:extLst>
              </a:tr>
              <a:tr h="787255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osobní náklady na pracovníky projektu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mzdy, pojistné na veřejné zdravotní pojištění a sociální zabezpečení, příspěvky na penzijní pojištění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06891870"/>
                  </a:ext>
                </a:extLst>
              </a:tr>
              <a:tr h="355153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náklady na materiál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písek, cement, papíry, tonery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04669008"/>
                  </a:ext>
                </a:extLst>
              </a:tr>
              <a:tr h="584028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nákup služeb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pronájem školících prostor, překlady a tlumočení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633099222"/>
                  </a:ext>
                </a:extLst>
              </a:tr>
              <a:tr h="571204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cestovné pracovníků projektu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jízdné, stravné, letenky, ubytování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68384295"/>
                  </a:ext>
                </a:extLst>
              </a:tr>
              <a:tr h="571204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pořízení, pronájem hmotného majetku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počítače, automobily, jeřáby, nábytek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95284707"/>
                  </a:ext>
                </a:extLst>
              </a:tr>
              <a:tr h="571204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pořízení, pronájem nehmotného majetku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nákup licencí, software, patentů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33836268"/>
                  </a:ext>
                </a:extLst>
              </a:tr>
              <a:tr h="355153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náklady na subdodávky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výstavba skladovací haly stavební firmou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25325904"/>
                  </a:ext>
                </a:extLst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Náklady projektu – Přímé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přímo souvisejí s realizací projektu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2" name="Přímá spojnice se šipkou 1">
            <a:extLst>
              <a:ext uri="{FF2B5EF4-FFF2-40B4-BE49-F238E27FC236}">
                <a16:creationId xmlns:a16="http://schemas.microsoft.com/office/drawing/2014/main" id="{2284DB18-2F22-B19E-DCAA-5565C5BADD43}"/>
              </a:ext>
            </a:extLst>
          </p:cNvPr>
          <p:cNvCxnSpPr>
            <a:cxnSpLocks/>
          </p:cNvCxnSpPr>
          <p:nvPr/>
        </p:nvCxnSpPr>
        <p:spPr>
          <a:xfrm>
            <a:off x="5137895" y="2232976"/>
            <a:ext cx="361025" cy="0"/>
          </a:xfrm>
          <a:prstGeom prst="straightConnector1">
            <a:avLst/>
          </a:prstGeom>
          <a:ln w="762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3CDF6F2E-9C92-50C5-04FD-0A0C4638EFF3}"/>
              </a:ext>
            </a:extLst>
          </p:cNvPr>
          <p:cNvCxnSpPr>
            <a:cxnSpLocks/>
          </p:cNvCxnSpPr>
          <p:nvPr/>
        </p:nvCxnSpPr>
        <p:spPr>
          <a:xfrm>
            <a:off x="1233128" y="2232976"/>
            <a:ext cx="361025" cy="0"/>
          </a:xfrm>
          <a:prstGeom prst="straightConnector1">
            <a:avLst/>
          </a:prstGeom>
          <a:ln w="762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293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8DC2B839-EDED-CFC5-5542-8EAA737BD2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165"/>
              </p:ext>
            </p:extLst>
          </p:nvPr>
        </p:nvGraphicFramePr>
        <p:xfrm>
          <a:off x="736847" y="2352584"/>
          <a:ext cx="10578854" cy="346050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891596">
                  <a:extLst>
                    <a:ext uri="{9D8B030D-6E8A-4147-A177-3AD203B41FA5}">
                      <a16:colId xmlns:a16="http://schemas.microsoft.com/office/drawing/2014/main" val="1172363651"/>
                    </a:ext>
                  </a:extLst>
                </a:gridCol>
                <a:gridCol w="5687258">
                  <a:extLst>
                    <a:ext uri="{9D8B030D-6E8A-4147-A177-3AD203B41FA5}">
                      <a16:colId xmlns:a16="http://schemas.microsoft.com/office/drawing/2014/main" val="1711534352"/>
                    </a:ext>
                  </a:extLst>
                </a:gridCol>
              </a:tblGrid>
              <a:tr h="479515">
                <a:tc gridSpan="2"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Nepřímé náklady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011349"/>
                  </a:ext>
                </a:extLst>
              </a:tr>
              <a:tr h="479515"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u="sng" dirty="0">
                          <a:effectLst/>
                        </a:rPr>
                        <a:t>Nepřímý náklad</a:t>
                      </a:r>
                      <a:endParaRPr lang="en-GB" sz="1600" u="sng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u="sng" dirty="0">
                          <a:effectLst/>
                        </a:rPr>
                        <a:t>Konkrétní příklad</a:t>
                      </a:r>
                      <a:endParaRPr lang="en-GB" sz="1600" u="sng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213531314"/>
                  </a:ext>
                </a:extLst>
              </a:tr>
              <a:tr h="479515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nepřímé osobní náklady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část osobních nákladů managementu organizace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70259084"/>
                  </a:ext>
                </a:extLst>
              </a:tr>
              <a:tr h="913794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provoz budov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část nákladů na vytápění, spotřebu energií, úklid, opravy budov, které využívá organizace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028831866"/>
                  </a:ext>
                </a:extLst>
              </a:tr>
              <a:tr h="479515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náklady na podpůrná oddělení organizace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část nákladů na marketing, vedení účetnictví organizace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127169560"/>
                  </a:ext>
                </a:extLst>
              </a:tr>
              <a:tr h="479515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daně a poplatky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část daní a poplatků, které platí organizace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411176855"/>
                  </a:ext>
                </a:extLst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Náklady projektu – Nepřímé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nelze jednoznačně přiřadit ke konkrétnímu projektu; jsou to společné náklady celé organizace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2" name="Přímá spojnice se šipkou 1">
            <a:extLst>
              <a:ext uri="{FF2B5EF4-FFF2-40B4-BE49-F238E27FC236}">
                <a16:creationId xmlns:a16="http://schemas.microsoft.com/office/drawing/2014/main" id="{2284DB18-2F22-B19E-DCAA-5565C5BADD43}"/>
              </a:ext>
            </a:extLst>
          </p:cNvPr>
          <p:cNvCxnSpPr>
            <a:cxnSpLocks/>
          </p:cNvCxnSpPr>
          <p:nvPr/>
        </p:nvCxnSpPr>
        <p:spPr>
          <a:xfrm>
            <a:off x="736847" y="2939366"/>
            <a:ext cx="361025" cy="0"/>
          </a:xfrm>
          <a:prstGeom prst="straightConnector1">
            <a:avLst/>
          </a:prstGeom>
          <a:ln w="762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3CDF6F2E-9C92-50C5-04FD-0A0C4638EFF3}"/>
              </a:ext>
            </a:extLst>
          </p:cNvPr>
          <p:cNvCxnSpPr>
            <a:cxnSpLocks/>
          </p:cNvCxnSpPr>
          <p:nvPr/>
        </p:nvCxnSpPr>
        <p:spPr>
          <a:xfrm>
            <a:off x="5636452" y="2975734"/>
            <a:ext cx="361025" cy="0"/>
          </a:xfrm>
          <a:prstGeom prst="straightConnector1">
            <a:avLst/>
          </a:prstGeom>
          <a:ln w="762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35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Metody stanovení nákladů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vstup pro stanovení nákladů projektu slouží seznam aktivit a odhad doby jejich trvání           MS Project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známe celkovou dobu trvání aktivity, při plánování nákladů ji musíme podrobněji specifikovat.</a:t>
            </a:r>
          </a:p>
          <a:p>
            <a:pPr marL="0" indent="0">
              <a:buNone/>
              <a:defRPr/>
            </a:pP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vybagrování základů pro dům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časové plánování 30 hodin. 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 rozdělíme na jednotlivé komponenty, budeme muset odhadnout: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hodin práce bagru,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hodin práce bagristy,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ujetých kilometrů automobilu odvážejícího zeminu,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hodin práce řidiče nákladního automobilu,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hodin práce pomocných dělníků.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2" name="Přímá spojnice se šipkou 1">
            <a:extLst>
              <a:ext uri="{FF2B5EF4-FFF2-40B4-BE49-F238E27FC236}">
                <a16:creationId xmlns:a16="http://schemas.microsoft.com/office/drawing/2014/main" id="{2284DB18-2F22-B19E-DCAA-5565C5BADD43}"/>
              </a:ext>
            </a:extLst>
          </p:cNvPr>
          <p:cNvCxnSpPr>
            <a:cxnSpLocks/>
          </p:cNvCxnSpPr>
          <p:nvPr/>
        </p:nvCxnSpPr>
        <p:spPr>
          <a:xfrm>
            <a:off x="3149297" y="1545571"/>
            <a:ext cx="361025" cy="0"/>
          </a:xfrm>
          <a:prstGeom prst="straightConnector1">
            <a:avLst/>
          </a:prstGeom>
          <a:ln w="762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3CDF6F2E-9C92-50C5-04FD-0A0C4638EFF3}"/>
              </a:ext>
            </a:extLst>
          </p:cNvPr>
          <p:cNvCxnSpPr>
            <a:cxnSpLocks/>
          </p:cNvCxnSpPr>
          <p:nvPr/>
        </p:nvCxnSpPr>
        <p:spPr>
          <a:xfrm>
            <a:off x="4918230" y="3255760"/>
            <a:ext cx="361025" cy="0"/>
          </a:xfrm>
          <a:prstGeom prst="straightConnector1">
            <a:avLst/>
          </a:prstGeom>
          <a:ln w="76200">
            <a:solidFill>
              <a:srgbClr val="CF31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1167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3623</TotalTime>
  <Words>1095</Words>
  <Application>Microsoft Office PowerPoint</Application>
  <PresentationFormat>Širokoúhlá obrazovka</PresentationFormat>
  <Paragraphs>203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Náklady projektu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254</cp:revision>
  <dcterms:created xsi:type="dcterms:W3CDTF">2022-09-20T14:18:12Z</dcterms:created>
  <dcterms:modified xsi:type="dcterms:W3CDTF">2023-11-07T11:07:02Z</dcterms:modified>
</cp:coreProperties>
</file>