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9" r:id="rId3"/>
    <p:sldId id="258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81" r:id="rId19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957" autoAdjust="0"/>
  </p:normalViewPr>
  <p:slideViewPr>
    <p:cSldViewPr>
      <p:cViewPr varScale="1">
        <p:scale>
          <a:sx n="110" d="100"/>
          <a:sy n="110" d="100"/>
        </p:scale>
        <p:origin x="-658" y="-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10.10.2023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05893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pPr/>
              <a:t>10.10.2023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23403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3E9BAEC6-A37A-4403-B919-4854A6448652}" type="datetimeFigureOut">
              <a:rPr lang="cs-CZ" smtClean="0"/>
              <a:pPr/>
              <a:t>10.10.2023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15671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24328" y="3939903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7" y="2365809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sz="2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SOCIÁLNÍ PODNIKÁNÍ</a:t>
            </a:r>
          </a:p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Petra Krejčí</a:t>
            </a:r>
            <a:endParaRPr lang="cs-CZ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9"/>
            <a:ext cx="5111750" cy="2159000"/>
          </a:xfrm>
          <a:prstGeom prst="rect">
            <a:avLst/>
          </a:prstGeom>
        </p:spPr>
        <p:txBody>
          <a:bodyPr lIns="68580" tIns="34290" rIns="68580" bIns="34290"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87313614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xmlns="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xmlns="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826823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57199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15640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Kroky k hodnocení</a:t>
            </a:r>
            <a:endParaRPr lang="cs-CZ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5 kroků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20876" cy="507703"/>
          </a:xfrm>
        </p:spPr>
        <p:txBody>
          <a:bodyPr/>
          <a:lstStyle/>
          <a:p>
            <a:r>
              <a:rPr lang="cs-CZ" b="1" cap="small" dirty="0" smtClean="0"/>
              <a:t>Krok 1: Definujte své publikum a Jeho potřeby</a:t>
            </a:r>
            <a:br>
              <a:rPr lang="cs-CZ" b="1" cap="small" dirty="0" smtClean="0"/>
            </a:b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071538" y="1000114"/>
            <a:ext cx="742955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Mezi zainteresované strany nejčastěji patří: 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zaměstnanci,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dobrovolníci,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vedení a správa,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mateřská organizace (například v případě sociálního podniku, který je přidružen k širší neziskové organizaci),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zákazníci,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investoři, finančníci, dárci,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partneři,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komunita jako celek.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963686" cy="507703"/>
          </a:xfrm>
        </p:spPr>
        <p:txBody>
          <a:bodyPr/>
          <a:lstStyle/>
          <a:p>
            <a:r>
              <a:rPr lang="cs-CZ" b="1" cap="small" dirty="0" smtClean="0"/>
              <a:t>Krok 2: Vypracujte vizi svého „snímku“ o výkonu</a:t>
            </a:r>
            <a:br>
              <a:rPr lang="cs-CZ" b="1" cap="small" dirty="0" smtClean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571604" y="1417588"/>
            <a:ext cx="621510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Snímek či poster (plakát) je komunikační nástroj, který můžete využít k představení výkonnosti a hodnoty podniku, programu nebo projektu zahrnující informace o investorech, financujících organizacích a zaměstnancích. 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Je přizpůsoben potřebám a cílové skupině.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Může mít podobu </a:t>
            </a:r>
            <a:r>
              <a:rPr lang="cs-CZ" i="1" dirty="0" err="1" smtClean="0"/>
              <a:t>infografiky</a:t>
            </a:r>
            <a:r>
              <a:rPr lang="cs-CZ" i="1" dirty="0" smtClean="0"/>
              <a:t>, klíčových ukazatelů </a:t>
            </a:r>
            <a:r>
              <a:rPr lang="cs-CZ" i="1" dirty="0" err="1" smtClean="0"/>
              <a:t>nebozprávy</a:t>
            </a:r>
            <a:r>
              <a:rPr lang="cs-CZ" i="1" dirty="0" smtClean="0"/>
              <a:t> o dopadu</a:t>
            </a:r>
            <a:r>
              <a:rPr lang="cs-CZ" dirty="0" smtClean="0"/>
              <a:t>. 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106562" cy="507703"/>
          </a:xfrm>
        </p:spPr>
        <p:txBody>
          <a:bodyPr/>
          <a:lstStyle/>
          <a:p>
            <a:r>
              <a:rPr lang="cs-CZ" b="1" cap="small" dirty="0" smtClean="0"/>
              <a:t>Krok 3: Definujte obsah snímku</a:t>
            </a:r>
            <a:br>
              <a:rPr lang="cs-CZ" b="1" cap="small" dirty="0" smtClean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714348" y="1285866"/>
            <a:ext cx="65722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V tomto kroku navrhujete obsah snímku. To se zaměřuje na identifikaci toho, co chcete ve svém snímku vyslovit, a jak jej zprostředkujete posluchačům. 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Veškeré informace ve snímku musí podporovat buď to, co děláte a vypovídá o hodnotě podniku nebo má podpořit operativní či strategické rozhodnutí. 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249306" cy="507703"/>
          </a:xfrm>
        </p:spPr>
        <p:txBody>
          <a:bodyPr/>
          <a:lstStyle/>
          <a:p>
            <a:r>
              <a:rPr lang="cs-CZ" b="1" cap="small" dirty="0" smtClean="0"/>
              <a:t>Krok 4: Navrhněte snímek či poster</a:t>
            </a:r>
            <a:br>
              <a:rPr lang="cs-CZ" b="1" cap="small" dirty="0" smtClean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285720" y="928676"/>
            <a:ext cx="28575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V předchozím kroku jste určili informace, které jsou důležité pro shromažďování a potenciálně se zobrazují ve snímku či posteru. V kroku č. 2 jste také udělali předběžný návrh. Nyní je třeba návrh zdokonalovat a poté zkombinovat návrh s obsahem.</a:t>
            </a:r>
            <a:endParaRPr lang="cs-CZ" dirty="0"/>
          </a:p>
        </p:txBody>
      </p:sp>
      <p:pic>
        <p:nvPicPr>
          <p:cNvPr id="4" name="Obrázek 46" descr="VÃ½sledek obrÃ¡zku pro infografika dne"/>
          <p:cNvPicPr/>
          <p:nvPr/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571868" y="1000114"/>
            <a:ext cx="5145720" cy="3571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92248" cy="507703"/>
          </a:xfrm>
        </p:spPr>
        <p:txBody>
          <a:bodyPr/>
          <a:lstStyle/>
          <a:p>
            <a:r>
              <a:rPr lang="cs-CZ" b="1" cap="small" dirty="0" smtClean="0"/>
              <a:t>Krok 5: Definujte další vývoj dat</a:t>
            </a:r>
            <a:br>
              <a:rPr lang="cs-CZ" b="1" cap="small" dirty="0" smtClean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642910" y="857238"/>
            <a:ext cx="821537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Snímek, který jste vytvořili, je něco, co můžete časem aktualizovat. 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V kroku 3 jste pravděpodobně identifikovali informace, které byste chtěli vyvíjet, ale teď je ještě nemáte. 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V tomto kroku naplánujte, co byste chtěli v budoucnu dělat. Může být užitečné přemýšlet o tom, pokud jde o to, co bude nejvíce prospěšné v budoucnosti? Zvažte to z pohledu všech zainteresovaných, kteří informace definovali. 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Existují věci, které by bylo dobré tam mít, ale nejsou kritické? Nebo kolik úsilí bude potřebné k získávání těchto údajů? Máte již zavedený mechanismus nebo jej můžete snadno rozvíjet? Bude shromažďování těchto údajů považováno za rušivé? Jste vyškoleni v této metodě sběru dat nebo budete potřebovat pomoc od externího konzultanta?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aktualizovat data I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642910" y="1142990"/>
            <a:ext cx="800105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cs-CZ" dirty="0" smtClean="0"/>
              <a:t>Záznam aktivity: Zpráva o denních činnostech, získaná od zaměstnanců.</a:t>
            </a:r>
          </a:p>
          <a:p>
            <a:pPr algn="just">
              <a:buFont typeface="Arial" pitchFamily="34" charset="0"/>
              <a:buChar char="•"/>
            </a:pPr>
            <a:r>
              <a:rPr lang="cs-CZ" dirty="0" smtClean="0"/>
              <a:t>Záznamy příběhů: Příběhy a vyprávění o události, zkušenosti nebo vyprávění osob, které popisují zaměstnanci nebo účastníci.</a:t>
            </a:r>
          </a:p>
          <a:p>
            <a:pPr algn="just">
              <a:buFont typeface="Arial" pitchFamily="34" charset="0"/>
              <a:buChar char="•"/>
            </a:pPr>
            <a:r>
              <a:rPr lang="cs-CZ" dirty="0" smtClean="0"/>
              <a:t>Dokumentace: záznamy o činnostech (např. inventář, zprávy, zápisy z jednání atd.).</a:t>
            </a:r>
          </a:p>
          <a:p>
            <a:pPr algn="just">
              <a:buFont typeface="Arial" pitchFamily="34" charset="0"/>
              <a:buChar char="•"/>
            </a:pPr>
            <a:r>
              <a:rPr lang="cs-CZ" dirty="0" smtClean="0"/>
              <a:t>Hodnocení: soubor otázek, které určují názory, postoje a porozumění účastníků, jakmile je činnost dokončena.</a:t>
            </a:r>
          </a:p>
          <a:p>
            <a:pPr algn="just">
              <a:buFont typeface="Arial" pitchFamily="34" charset="0"/>
              <a:buChar char="•"/>
            </a:pPr>
            <a:r>
              <a:rPr lang="cs-CZ" dirty="0" err="1" smtClean="0"/>
              <a:t>Focus</a:t>
            </a:r>
            <a:r>
              <a:rPr lang="cs-CZ" dirty="0" smtClean="0"/>
              <a:t> </a:t>
            </a:r>
            <a:r>
              <a:rPr lang="cs-CZ" dirty="0" err="1" smtClean="0"/>
              <a:t>Group</a:t>
            </a:r>
            <a:r>
              <a:rPr lang="cs-CZ" dirty="0" smtClean="0"/>
              <a:t>: Skupinové diskuse s relativně malým počtem vybraných lidí o určitých otázkách.</a:t>
            </a:r>
          </a:p>
          <a:p>
            <a:pPr algn="just">
              <a:buFont typeface="Arial" pitchFamily="34" charset="0"/>
              <a:buChar char="•"/>
            </a:pPr>
            <a:r>
              <a:rPr lang="cs-CZ" dirty="0" smtClean="0"/>
              <a:t>Rozhovor: Sada otázek (může být předem určených nebo neurčených) o určitých tématech, která jsou kladena na cílové publikum a následovaná dalšími dotazy a konverzacemi.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aktualizovat data II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1071538" y="1071552"/>
            <a:ext cx="764386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Záznam žurnálu: Vlastní přehled každodenních aktivit účastníky.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Testy znalostí / dovedností: Soubor předem stanovených otázek týkajících se určitých témat, na které odpovídá cílové publikum.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Průzkum: soubor otázek, které určují úroveň znalostí nebo dovedností účastníků.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Návštěvy na místě: Kombinace pozorování a rozhovorů, které se vyskytují v prostředí účastníka.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Pozorovací poznámky: </a:t>
            </a:r>
            <a:r>
              <a:rPr lang="cs-CZ" dirty="0" err="1" smtClean="0"/>
              <a:t>poznámky</a:t>
            </a:r>
            <a:r>
              <a:rPr lang="cs-CZ" dirty="0" smtClean="0"/>
              <a:t>, které se provádějí přímým pozorováním verbálního a neverbálního chování, které se vyskytuje v činnostech.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39769" y="432392"/>
            <a:ext cx="236507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99257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Hodnocení výkonnosti je poměrně široká oblast i v sociálním podniku. 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Podnik můžeme hodnotit z mnoha ohledů a stejně jak v podniku (ne)sociálním, záleží na uživateli informací, které mu o výkonnosti budou poskytnuty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K hodnocení můžeme použít SCM, které má několik kroků provedení, které bychom měli dodržet</a:t>
            </a:r>
            <a:endParaRPr lang="cs-CZ" sz="15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12611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r>
              <a:rPr lang="cs-CZ" sz="3000" b="1" dirty="0" smtClean="0">
                <a:solidFill>
                  <a:schemeClr val="bg1"/>
                </a:solidFill>
              </a:rPr>
              <a:t>HODNOCENÍ VÝKONNOSTI SOCIÁLNÍHO PODNIKU – část I</a:t>
            </a:r>
            <a:endParaRPr lang="cs-CZ" sz="3000" b="1" dirty="0">
              <a:solidFill>
                <a:schemeClr val="bg1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475003"/>
            <a:ext cx="3604568" cy="25767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Co je výkonnost v sociálním podniku?</a:t>
            </a:r>
          </a:p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Jaké jsou kroky k jeho vyhodnocení?</a:t>
            </a: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5055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cs-CZ" sz="3000" b="1" cap="all" dirty="0" smtClean="0">
                <a:solidFill>
                  <a:schemeClr val="bg1">
                    <a:lumMod val="95000"/>
                  </a:schemeClr>
                </a:solidFill>
              </a:rPr>
              <a:t>HODNOCENÍ VÝKONNOSTI SOCIÁLNÍHO </a:t>
            </a:r>
            <a:r>
              <a:rPr lang="cs-CZ" sz="3000" b="1" cap="all" smtClean="0">
                <a:solidFill>
                  <a:schemeClr val="bg1">
                    <a:lumMod val="95000"/>
                  </a:schemeClr>
                </a:solidFill>
              </a:rPr>
              <a:t>PODNIKU- část I</a:t>
            </a:r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196045"/>
            <a:ext cx="3890486" cy="262709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je:</a:t>
            </a:r>
          </a:p>
          <a:p>
            <a:r>
              <a:rPr lang="cs-CZ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Cílem přednášky je seznámit </a:t>
            </a:r>
            <a:r>
              <a:rPr lang="cs-CZ" sz="1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s výkonnostním managementem sociálního podniku</a:t>
            </a:r>
            <a:endParaRPr lang="cs-CZ" sz="1400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63021" y="3908399"/>
            <a:ext cx="2016224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38116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95486"/>
            <a:ext cx="5320612" cy="507703"/>
          </a:xfrm>
        </p:spPr>
        <p:txBody>
          <a:bodyPr/>
          <a:lstStyle/>
          <a:p>
            <a:r>
              <a:rPr lang="cs-CZ" dirty="0" smtClean="0"/>
              <a:t>Co je hodnocení sociální výkonnosti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57158" y="1140589"/>
            <a:ext cx="785818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dirty="0" smtClean="0"/>
              <a:t>Hodnocení sociální výkonnosti je efektivní monitorování a hodnocení aktivit v sociálním podniku, díky porozumění požadavkům a potřebám klienta. 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Tento posun je poznamenán nárůstem zájmu o různé posouzení dopadů, vyhledávání a vývoj produktů, vše zaměřené na lepší porozumění klientům a na to, jak nejlépe jim pomoci. 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Tyto dvě roviny – podnik a péče o cílovou skupinu se pak využívají v rozličných metodách hodnocení výkonnosti.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Roviny posuzování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714348" y="1002090"/>
            <a:ext cx="7715304" cy="2385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err="1" smtClean="0"/>
              <a:t>Rektořík</a:t>
            </a:r>
            <a:r>
              <a:rPr lang="cs-CZ" dirty="0" smtClean="0"/>
              <a:t> a kol. (1998) využívá pro posuzování efektivnosti </a:t>
            </a:r>
            <a:r>
              <a:rPr lang="cs-CZ" i="1" dirty="0" smtClean="0"/>
              <a:t>soustavu vnitřních a vnějších faktorů</a:t>
            </a:r>
            <a:r>
              <a:rPr lang="cs-CZ" dirty="0" smtClean="0"/>
              <a:t>.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cs-CZ" b="1" dirty="0" smtClean="0"/>
              <a:t>Vnější faktory</a:t>
            </a:r>
            <a:r>
              <a:rPr lang="cs-CZ" dirty="0" smtClean="0"/>
              <a:t> zahrnují především politické uspořádání, způsob financování „třetího sektoru“, konkurenci ve veřejném sektoru a samotné fungování sektoru tržního. 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cs-CZ" dirty="0" smtClean="0"/>
              <a:t>Naproti tomu </a:t>
            </a:r>
            <a:r>
              <a:rPr lang="cs-CZ" b="1" dirty="0" smtClean="0"/>
              <a:t>vnitřní faktory</a:t>
            </a:r>
            <a:r>
              <a:rPr lang="cs-CZ" dirty="0" smtClean="0"/>
              <a:t> vystihuje pomocí kvalifikace zaměstnanců, využíván poznatků různých oborů v praxi (management, IT apod.), vhodnou volbou práce, komunikaci s okolím či iniciativu pracovníků těchto organizací.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5534926" cy="507703"/>
          </a:xfrm>
        </p:spPr>
        <p:txBody>
          <a:bodyPr/>
          <a:lstStyle/>
          <a:p>
            <a:r>
              <a:rPr lang="cs-CZ" dirty="0" smtClean="0"/>
              <a:t>Sociální výkonnostní management II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857224" y="863590"/>
            <a:ext cx="600077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 startAt="4"/>
            </a:pPr>
            <a:r>
              <a:rPr lang="cs-CZ" b="1" dirty="0" smtClean="0"/>
              <a:t>Zodpovědné zacházení s klientem</a:t>
            </a:r>
            <a:r>
              <a:rPr lang="cs-CZ" dirty="0" smtClean="0"/>
              <a:t>. Zahrnuje mechanismy ochrany klienta v každém aspektu práce – od cílů, které stanoví, jak se integruje, včetně produktů a služeb, které se mu nabízí dle jeho skutečných potřeb.</a:t>
            </a:r>
          </a:p>
          <a:p>
            <a:pPr marL="342900" lvl="0" indent="-342900">
              <a:buFont typeface="+mj-lt"/>
              <a:buAutoNum type="arabicPeriod" startAt="4"/>
            </a:pPr>
            <a:r>
              <a:rPr lang="cs-CZ" b="1" dirty="0" smtClean="0"/>
              <a:t>Zodpovědné zacházení se zaměstnanci.</a:t>
            </a:r>
            <a:r>
              <a:rPr lang="cs-CZ" dirty="0" smtClean="0"/>
              <a:t>Tlak je na vytváření příznivého pracovního prostředí, které zajišťuje, že zaměstnanci jsou chráněni, vyškoleni a motivováni k dosažení sociálních cílů.</a:t>
            </a:r>
          </a:p>
          <a:p>
            <a:pPr marL="342900" lvl="0" indent="-342900">
              <a:buFont typeface="+mj-lt"/>
              <a:buAutoNum type="arabicPeriod" startAt="4"/>
            </a:pPr>
            <a:r>
              <a:rPr lang="cs-CZ" b="1" dirty="0" smtClean="0"/>
              <a:t>Finanční a sociální výkonnost</a:t>
            </a:r>
            <a:r>
              <a:rPr lang="cs-CZ" dirty="0" smtClean="0"/>
              <a:t>. Podnikatel usiluje o finanční udržitelnost a sociální výkon.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5392050" cy="507703"/>
          </a:xfrm>
        </p:spPr>
        <p:txBody>
          <a:bodyPr/>
          <a:lstStyle/>
          <a:p>
            <a:r>
              <a:rPr lang="cs-CZ" dirty="0" smtClean="0"/>
              <a:t>Sociální výkonnostní management I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928662" y="857238"/>
            <a:ext cx="74295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err="1" smtClean="0"/>
              <a:t>Wardle</a:t>
            </a:r>
            <a:r>
              <a:rPr lang="cs-CZ" dirty="0" smtClean="0"/>
              <a:t> (2014) představil metodu hodnocení výkonnosti sociálních podniků (</a:t>
            </a:r>
            <a:r>
              <a:rPr lang="cs-CZ" dirty="0" err="1" smtClean="0"/>
              <a:t>Social</a:t>
            </a:r>
            <a:r>
              <a:rPr lang="cs-CZ" dirty="0" smtClean="0"/>
              <a:t> Performance Management) pomocí šesti dimenzí:</a:t>
            </a:r>
          </a:p>
          <a:p>
            <a:pPr marL="342900" lvl="0" indent="-342900">
              <a:buFont typeface="+mj-lt"/>
              <a:buAutoNum type="arabicPeriod"/>
            </a:pPr>
            <a:r>
              <a:rPr lang="cs-CZ" b="1" dirty="0" smtClean="0"/>
              <a:t>Definování a sledování sociálních cílů</a:t>
            </a:r>
            <a:r>
              <a:rPr lang="cs-CZ" dirty="0" smtClean="0"/>
              <a:t>. Podnikatelé vědí, na koho se zaměřují, jaké jsou jeho </a:t>
            </a:r>
            <a:r>
              <a:rPr lang="cs-CZ" dirty="0" err="1" smtClean="0"/>
              <a:t>cílea</a:t>
            </a:r>
            <a:r>
              <a:rPr lang="cs-CZ" dirty="0" smtClean="0"/>
              <a:t> jak jeho produkty a služby pomáhají těchto </a:t>
            </a:r>
            <a:r>
              <a:rPr lang="cs-CZ" dirty="0" err="1" smtClean="0"/>
              <a:t>cílůdosáhnout</a:t>
            </a:r>
            <a:r>
              <a:rPr lang="cs-CZ" dirty="0" smtClean="0"/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cs-CZ" b="1" dirty="0" smtClean="0"/>
              <a:t>Zajištění podpory vedení a zaměstnanců k sociálním cílům</a:t>
            </a:r>
            <a:r>
              <a:rPr lang="cs-CZ" dirty="0" smtClean="0"/>
              <a:t>. Manažeři aktivně monitorují sociální cíle,podporující </a:t>
            </a:r>
            <a:r>
              <a:rPr lang="cs-CZ" dirty="0" err="1" smtClean="0"/>
              <a:t>institucea</a:t>
            </a:r>
            <a:r>
              <a:rPr lang="cs-CZ" dirty="0" smtClean="0"/>
              <a:t> zaměstnanci chápou strategii a měřitelným ukazatelem je, jak přispívají k dosažení </a:t>
            </a:r>
            <a:r>
              <a:rPr lang="cs-CZ" dirty="0" err="1" smtClean="0"/>
              <a:t>sociálnícha</a:t>
            </a:r>
            <a:r>
              <a:rPr lang="cs-CZ" dirty="0" smtClean="0"/>
              <a:t> finančních cílů.</a:t>
            </a:r>
          </a:p>
          <a:p>
            <a:pPr marL="342900" lvl="0" indent="-342900">
              <a:buFont typeface="+mj-lt"/>
              <a:buAutoNum type="arabicPeriod"/>
            </a:pPr>
            <a:r>
              <a:rPr lang="cs-CZ" b="1" dirty="0" smtClean="0"/>
              <a:t>Zhodnocení produktů, služeb a distribuční kanálů</a:t>
            </a:r>
            <a:r>
              <a:rPr lang="cs-CZ" dirty="0" smtClean="0"/>
              <a:t>, které splňují potřeby a preference uživatelů tím, vytvářejí pro ně výhody či posilují jejich schopnosti vyrovnat se s jejich handicapem.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Perspektivy hodnocení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785786" y="1002090"/>
            <a:ext cx="6858048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b="1" dirty="0" smtClean="0"/>
              <a:t>Perspektiva organizační udržitelnosti</a:t>
            </a:r>
            <a:r>
              <a:rPr lang="cs-CZ" dirty="0" smtClean="0"/>
              <a:t> – Jaké informace mohou pomoci pochopit, zda rozvíjíte a udržujete prostředky, které dlouhodobě splní váš cíl?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b="1" dirty="0" smtClean="0"/>
              <a:t>Perspektiva dopadů na komunitu</a:t>
            </a:r>
            <a:r>
              <a:rPr lang="cs-CZ" dirty="0" smtClean="0"/>
              <a:t> – Jaké informace úspěšně přispějí k sociálním, kulturním, ekonomickým a environmentálním cílům stanoveným v poslání podniku?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b="1" dirty="0" smtClean="0"/>
              <a:t>Perspektiva podnikové výkonnosti</a:t>
            </a:r>
            <a:r>
              <a:rPr lang="cs-CZ" dirty="0" smtClean="0"/>
              <a:t> – Jaké informace potřebujete z hlediska úspěšnosti z finančního nebo podnikatelského pohledu?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Úrovně hodnocení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000100" y="857238"/>
            <a:ext cx="742955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b="1" dirty="0" smtClean="0"/>
              <a:t>Operativní úroveň</a:t>
            </a:r>
            <a:r>
              <a:rPr lang="cs-CZ" dirty="0" smtClean="0"/>
              <a:t> – Jaké informace potřebujete k podpoře každodenních rozhodnutí při vedení zaměstnanců? Například sledování nákladů, kvality a plnění poslání.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Strategická úroveň</a:t>
            </a:r>
            <a:r>
              <a:rPr lang="cs-CZ" dirty="0" smtClean="0"/>
              <a:t> – Jaké informace potřebujete k podpoře strategických rozhodnutí, která jsou často učiněna vlastníkem? Tyto informace obsahovat klíčové trendy a události, ke kterým došlo v rámci hodnoceného období.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Úroveň angažovanosti a zodpovědnosti</a:t>
            </a:r>
            <a:r>
              <a:rPr lang="cs-CZ" dirty="0" smtClean="0"/>
              <a:t> – Jaké informace potřebujete k podpoře a udržování podpory podniku? Zahrnuje to zejména podporu investorů, členů komunity, zaměstnanců a dalších. Toto publikum může mít velmi omezené znalosti o tom, kdo jste a čeho se snažíte dosáhnout, takže příběh musí být velmi jasný a poutavý.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2375</TotalTime>
  <Words>975</Words>
  <Application>Microsoft Office PowerPoint</Application>
  <PresentationFormat>Předvádění na obrazovce (16:9)</PresentationFormat>
  <Paragraphs>94</Paragraphs>
  <Slides>18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SLU</vt:lpstr>
      <vt:lpstr>Název prezentace</vt:lpstr>
      <vt:lpstr>Snímek 2</vt:lpstr>
      <vt:lpstr>Snímek 3</vt:lpstr>
      <vt:lpstr>Co je hodnocení sociální výkonnosti</vt:lpstr>
      <vt:lpstr>Roviny posuzování</vt:lpstr>
      <vt:lpstr>Sociální výkonnostní management II</vt:lpstr>
      <vt:lpstr>Sociální výkonnostní management I</vt:lpstr>
      <vt:lpstr>Perspektivy hodnocení</vt:lpstr>
      <vt:lpstr>Úrovně hodnocení</vt:lpstr>
      <vt:lpstr>Kroky k hodnocení</vt:lpstr>
      <vt:lpstr>Krok 1: Definujte své publikum a Jeho potřeby </vt:lpstr>
      <vt:lpstr>Krok 2: Vypracujte vizi svého „snímku“ o výkonu </vt:lpstr>
      <vt:lpstr>Krok 3: Definujte obsah snímku </vt:lpstr>
      <vt:lpstr>Krok 4: Navrhněte snímek či poster </vt:lpstr>
      <vt:lpstr>Krok 5: Definujte další vývoj dat </vt:lpstr>
      <vt:lpstr>Jak aktualizovat data I</vt:lpstr>
      <vt:lpstr>Jak aktualizovat data II</vt:lpstr>
      <vt:lpstr>Snímek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petra.krejci@centrum.cz</cp:lastModifiedBy>
  <cp:revision>59</cp:revision>
  <cp:lastPrinted>2018-03-27T09:30:31Z</cp:lastPrinted>
  <dcterms:created xsi:type="dcterms:W3CDTF">2016-07-06T15:42:34Z</dcterms:created>
  <dcterms:modified xsi:type="dcterms:W3CDTF">2023-10-10T16:22:27Z</dcterms:modified>
</cp:coreProperties>
</file>