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9" r:id="rId3"/>
    <p:sldId id="258" r:id="rId4"/>
    <p:sldId id="282" r:id="rId5"/>
    <p:sldId id="283" r:id="rId6"/>
    <p:sldId id="284" r:id="rId7"/>
    <p:sldId id="293" r:id="rId8"/>
    <p:sldId id="294" r:id="rId9"/>
    <p:sldId id="285" r:id="rId10"/>
    <p:sldId id="286" r:id="rId11"/>
    <p:sldId id="287" r:id="rId12"/>
    <p:sldId id="288" r:id="rId13"/>
    <p:sldId id="289" r:id="rId14"/>
    <p:sldId id="290" r:id="rId15"/>
    <p:sldId id="291" r:id="rId16"/>
    <p:sldId id="292" r:id="rId17"/>
    <p:sldId id="281" r:id="rId18"/>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07871"/>
    <a:srgbClr val="000000"/>
    <a:srgbClr val="981E3A"/>
    <a:srgbClr val="9F2B2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3957" autoAdjust="0"/>
  </p:normalViewPr>
  <p:slideViewPr>
    <p:cSldViewPr>
      <p:cViewPr varScale="1">
        <p:scale>
          <a:sx n="110" d="100"/>
          <a:sy n="110" d="100"/>
        </p:scale>
        <p:origin x="-658" y="-82"/>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pPr/>
              <a:t>10.10.2023</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xmlns=""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a:t>
            </a:fld>
            <a:endParaRPr lang="cs-CZ"/>
          </a:p>
        </p:txBody>
      </p:sp>
    </p:spTree>
    <p:extLst>
      <p:ext uri="{BB962C8B-B14F-4D97-AF65-F5344CB8AC3E}">
        <p14:creationId xmlns:p14="http://schemas.microsoft.com/office/powerpoint/2010/main" xmlns=""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xmlns=""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pPr/>
              <a:t>10.10.2023</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pPr/>
              <a:t>‹#›</a:t>
            </a:fld>
            <a:endParaRPr lang="cs-CZ"/>
          </a:p>
        </p:txBody>
      </p:sp>
    </p:spTree>
    <p:extLst>
      <p:ext uri="{BB962C8B-B14F-4D97-AF65-F5344CB8AC3E}">
        <p14:creationId xmlns:p14="http://schemas.microsoft.com/office/powerpoint/2010/main" xmlns="" val="402340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28650" y="273844"/>
            <a:ext cx="7886700" cy="994172"/>
          </a:xfrm>
          <a:prstGeom prst="rect">
            <a:avLst/>
          </a:prstGeom>
        </p:spPr>
        <p:txBody>
          <a:bodyPr lIns="68580" tIns="34290" rIns="68580" bIns="34290"/>
          <a:lstStyle/>
          <a:p>
            <a:r>
              <a:rPr lang="cs-CZ"/>
              <a:t>Kliknutím lze upravit styl.</a:t>
            </a:r>
          </a:p>
        </p:txBody>
      </p:sp>
      <p:sp>
        <p:nvSpPr>
          <p:cNvPr id="3" name="Zástupný symbol pro obsah 2"/>
          <p:cNvSpPr>
            <a:spLocks noGrp="1"/>
          </p:cNvSpPr>
          <p:nvPr>
            <p:ph idx="1"/>
          </p:nvPr>
        </p:nvSpPr>
        <p:spPr>
          <a:xfrm>
            <a:off x="628650" y="1369219"/>
            <a:ext cx="7886700" cy="3263504"/>
          </a:xfrm>
          <a:prstGeom prst="rect">
            <a:avLst/>
          </a:prstGeom>
        </p:spPr>
        <p:txBody>
          <a:bodyPr lIns="68580" tIns="34290" rIns="68580" bIns="3429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3E9BAEC6-A37A-4403-B919-4854A6448652}" type="datetimeFigureOut">
              <a:rPr lang="cs-CZ" smtClean="0"/>
              <a:pPr/>
              <a:t>10.10.2023</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pPr/>
              <a:t>‹#›</a:t>
            </a:fld>
            <a:endParaRPr lang="cs-CZ"/>
          </a:p>
        </p:txBody>
      </p:sp>
    </p:spTree>
    <p:extLst>
      <p:ext uri="{BB962C8B-B14F-4D97-AF65-F5344CB8AC3E}">
        <p14:creationId xmlns:p14="http://schemas.microsoft.com/office/powerpoint/2010/main" xmlns="" val="33156715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uohs.cz/cs/verejna-podpora/podpora-de-minimis.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apps.odok.cz/veklep-detail?pid=KORNA8RJ6WUJ"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a:ln w="0"/>
                <a:solidFill>
                  <a:schemeClr val="bg1"/>
                </a:solidFill>
                <a:effectLst>
                  <a:outerShdw blurRad="38100" dist="19050" dir="2700000" algn="tl" rotWithShape="0">
                    <a:schemeClr val="dk1">
                      <a:alpha val="40000"/>
                    </a:schemeClr>
                  </a:outerShdw>
                </a:effectLst>
              </a:rPr>
              <a:t>Prezentace předmětu:</a:t>
            </a:r>
          </a:p>
          <a:p>
            <a:pPr algn="ctr"/>
            <a:r>
              <a:rPr lang="cs-CZ" sz="2000" b="1" dirty="0">
                <a:ln w="0"/>
                <a:solidFill>
                  <a:schemeClr val="bg1"/>
                </a:solidFill>
                <a:effectLst>
                  <a:outerShdw blurRad="38100" dist="19050" dir="2700000" algn="tl" rotWithShape="0">
                    <a:schemeClr val="dk1">
                      <a:alpha val="40000"/>
                    </a:schemeClr>
                  </a:outerShdw>
                </a:effectLst>
              </a:rPr>
              <a:t>SOCIÁLNÍ PODNIKÁNÍ</a:t>
            </a:r>
          </a:p>
          <a:p>
            <a:pPr algn="ctr"/>
            <a:r>
              <a:rPr lang="cs-CZ" dirty="0">
                <a:ln w="0"/>
                <a:solidFill>
                  <a:schemeClr val="bg1"/>
                </a:solidFill>
                <a:effectLst>
                  <a:outerShdw blurRad="38100" dist="19050" dir="2700000" algn="tl" rotWithShape="0">
                    <a:schemeClr val="dk1">
                      <a:alpha val="40000"/>
                    </a:schemeClr>
                  </a:outerShdw>
                </a:effectLst>
              </a:rPr>
              <a:t>Vyučující:</a:t>
            </a:r>
          </a:p>
          <a:p>
            <a:pPr algn="ctr"/>
            <a:r>
              <a:rPr lang="cs-CZ" b="1" smtClean="0">
                <a:ln w="0"/>
                <a:solidFill>
                  <a:schemeClr val="bg1"/>
                </a:solidFill>
                <a:effectLst>
                  <a:outerShdw blurRad="38100" dist="19050" dir="2700000" algn="tl" rotWithShape="0">
                    <a:schemeClr val="dk1">
                      <a:alpha val="40000"/>
                    </a:schemeClr>
                  </a:outerShdw>
                </a:effectLst>
              </a:rPr>
              <a:t>Zuzana Palová</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xmlns=""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xmlns="" val="715640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F1121677-5123-494F-87A5-3CFE4A0F4F9B}"/>
              </a:ext>
            </a:extLst>
          </p:cNvPr>
          <p:cNvSpPr>
            <a:spLocks noGrp="1"/>
          </p:cNvSpPr>
          <p:nvPr>
            <p:ph type="title"/>
          </p:nvPr>
        </p:nvSpPr>
        <p:spPr>
          <a:xfrm>
            <a:off x="251520" y="195486"/>
            <a:ext cx="7704856" cy="507703"/>
          </a:xfrm>
        </p:spPr>
        <p:txBody>
          <a:bodyPr/>
          <a:lstStyle/>
          <a:p>
            <a:r>
              <a:rPr lang="cs-CZ" b="1" dirty="0"/>
              <a:t>Úskalí veřejné podpory a odpovědné veřejné zadávání</a:t>
            </a:r>
            <a:br>
              <a:rPr lang="cs-CZ" b="1" dirty="0"/>
            </a:br>
            <a:endParaRPr lang="cs-CZ" dirty="0"/>
          </a:p>
        </p:txBody>
      </p:sp>
      <p:sp>
        <p:nvSpPr>
          <p:cNvPr id="3" name="Obdélník 2">
            <a:extLst>
              <a:ext uri="{FF2B5EF4-FFF2-40B4-BE49-F238E27FC236}">
                <a16:creationId xmlns:a16="http://schemas.microsoft.com/office/drawing/2014/main" xmlns="" id="{0395EBA1-5D3C-46DE-9556-EF3FA123AF13}"/>
              </a:ext>
            </a:extLst>
          </p:cNvPr>
          <p:cNvSpPr/>
          <p:nvPr/>
        </p:nvSpPr>
        <p:spPr>
          <a:xfrm>
            <a:off x="395536" y="703189"/>
            <a:ext cx="8424936" cy="4186402"/>
          </a:xfrm>
          <a:prstGeom prst="rect">
            <a:avLst/>
          </a:prstGeom>
        </p:spPr>
        <p:txBody>
          <a:bodyPr wrap="square">
            <a:spAutoFit/>
          </a:bodyPr>
          <a:lstStyle/>
          <a:p>
            <a:pPr indent="180340" algn="just">
              <a:lnSpc>
                <a:spcPct val="115000"/>
              </a:lnSpc>
              <a:spcBef>
                <a:spcPts val="1200"/>
              </a:spcBef>
              <a:spcAft>
                <a:spcPts val="1200"/>
              </a:spcAft>
            </a:pPr>
            <a:r>
              <a:rPr lang="cs-CZ" i="1" dirty="0">
                <a:latin typeface="Times New Roman" panose="02020603050405020304" pitchFamily="18" charset="0"/>
                <a:ea typeface="Calibri" panose="020F0502020204030204" pitchFamily="34" charset="0"/>
                <a:cs typeface="Times New Roman" panose="02020603050405020304" pitchFamily="18" charset="0"/>
              </a:rPr>
              <a:t>U veřejné podpory jsou zkoumána čtyři základní kritéria</a:t>
            </a:r>
            <a:r>
              <a:rPr lang="cs-CZ" dirty="0">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gn="just">
              <a:lnSpc>
                <a:spcPct val="115000"/>
              </a:lnSpc>
              <a:spcBef>
                <a:spcPts val="1200"/>
              </a:spcBef>
              <a:spcAft>
                <a:spcPts val="0"/>
              </a:spcAft>
              <a:buFont typeface="+mj-lt"/>
              <a:buAutoNum type="arabicPeriod"/>
            </a:pPr>
            <a:r>
              <a:rPr lang="cs-CZ" dirty="0">
                <a:latin typeface="Times New Roman" panose="02020603050405020304" pitchFamily="18" charset="0"/>
                <a:ea typeface="Calibri" panose="020F0502020204030204" pitchFamily="34" charset="0"/>
                <a:cs typeface="Times New Roman" panose="02020603050405020304" pitchFamily="18" charset="0"/>
              </a:rPr>
              <a:t>Podpora je poskytnuta státem nebo z veřejných prostředků.</a:t>
            </a:r>
          </a:p>
          <a:p>
            <a:pPr marL="342900" lvl="0" indent="-342900" algn="just">
              <a:lnSpc>
                <a:spcPct val="115000"/>
              </a:lnSpc>
              <a:spcAft>
                <a:spcPts val="0"/>
              </a:spcAft>
              <a:buFont typeface="+mj-lt"/>
              <a:buAutoNum type="arabicPeriod"/>
            </a:pPr>
            <a:r>
              <a:rPr lang="cs-CZ" dirty="0">
                <a:latin typeface="Times New Roman" panose="02020603050405020304" pitchFamily="18" charset="0"/>
                <a:ea typeface="Calibri" panose="020F0502020204030204" pitchFamily="34" charset="0"/>
                <a:cs typeface="Times New Roman" panose="02020603050405020304" pitchFamily="18" charset="0"/>
              </a:rPr>
              <a:t>Podpora zvýhodňuje určité podniky nebo určitá odvětví podnikání a je selektivní.</a:t>
            </a:r>
          </a:p>
          <a:p>
            <a:pPr marL="342900" lvl="0" indent="-342900" algn="just">
              <a:lnSpc>
                <a:spcPct val="115000"/>
              </a:lnSpc>
              <a:spcAft>
                <a:spcPts val="0"/>
              </a:spcAft>
              <a:buFont typeface="+mj-lt"/>
              <a:buAutoNum type="arabicPeriod"/>
            </a:pPr>
            <a:r>
              <a:rPr lang="cs-CZ" dirty="0">
                <a:latin typeface="Times New Roman" panose="02020603050405020304" pitchFamily="18" charset="0"/>
                <a:ea typeface="Calibri" panose="020F0502020204030204" pitchFamily="34" charset="0"/>
                <a:cs typeface="Times New Roman" panose="02020603050405020304" pitchFamily="18" charset="0"/>
              </a:rPr>
              <a:t>Je ovlivněn obchod mezi členskými státy.</a:t>
            </a:r>
          </a:p>
          <a:p>
            <a:pPr marL="342900" lvl="0" indent="-342900" algn="just">
              <a:lnSpc>
                <a:spcPct val="115000"/>
              </a:lnSpc>
              <a:spcAft>
                <a:spcPts val="1200"/>
              </a:spcAft>
              <a:buFont typeface="+mj-lt"/>
              <a:buAutoNum type="arabicPeriod"/>
            </a:pPr>
            <a:r>
              <a:rPr lang="cs-CZ" dirty="0">
                <a:latin typeface="Times New Roman" panose="02020603050405020304" pitchFamily="18" charset="0"/>
                <a:ea typeface="Calibri" panose="020F0502020204030204" pitchFamily="34" charset="0"/>
                <a:cs typeface="Times New Roman" panose="02020603050405020304" pitchFamily="18" charset="0"/>
              </a:rPr>
              <a:t>Je narušena nebo hrozí narušení soutěže.</a:t>
            </a:r>
          </a:p>
          <a:p>
            <a:pPr indent="180340"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Proč je nutné se veřejnou podporou zabývat? Pokud je veřejná podpora poskytována neuváženě, může vést k ohrožení hospodářské soutěže, právě proto je její udělení v Evropské unii regulováno. Pokud je poskytnutí veřejné podpory neslučitelné s vnitřním trhem, tak se její poskytovatel i příjemce vystavují riziku navrácení podpory.  </a:t>
            </a:r>
            <a:r>
              <a:rPr lang="cs-CZ" b="1" i="1" dirty="0">
                <a:latin typeface="Times New Roman" panose="02020603050405020304" pitchFamily="18" charset="0"/>
                <a:ea typeface="Calibri" panose="020F0502020204030204" pitchFamily="34" charset="0"/>
                <a:cs typeface="Times New Roman" panose="02020603050405020304" pitchFamily="18" charset="0"/>
              </a:rPr>
              <a:t>Sociální podniky, které získávají veřejnou podporu, ji většinou přijímají v podmínkách de </a:t>
            </a:r>
            <a:r>
              <a:rPr lang="cs-CZ" b="1" i="1" dirty="0" err="1">
                <a:latin typeface="Times New Roman" panose="02020603050405020304" pitchFamily="18" charset="0"/>
                <a:ea typeface="Calibri" panose="020F0502020204030204" pitchFamily="34" charset="0"/>
                <a:cs typeface="Times New Roman" panose="02020603050405020304" pitchFamily="18" charset="0"/>
              </a:rPr>
              <a:t>minimis</a:t>
            </a:r>
            <a:r>
              <a:rPr lang="cs-CZ" b="1" i="1" dirty="0">
                <a:latin typeface="Times New Roman" panose="02020603050405020304" pitchFamily="18" charset="0"/>
                <a:ea typeface="Calibri" panose="020F0502020204030204" pitchFamily="34" charset="0"/>
                <a:cs typeface="Times New Roman" panose="02020603050405020304" pitchFamily="18" charset="0"/>
              </a:rPr>
              <a:t>.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4211381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52FEE18-F389-40EC-B2FB-538DB4C317B3}"/>
              </a:ext>
            </a:extLst>
          </p:cNvPr>
          <p:cNvSpPr>
            <a:spLocks noGrp="1"/>
          </p:cNvSpPr>
          <p:nvPr>
            <p:ph type="title"/>
          </p:nvPr>
        </p:nvSpPr>
        <p:spPr/>
        <p:txBody>
          <a:bodyPr/>
          <a:lstStyle/>
          <a:p>
            <a:r>
              <a:rPr lang="cs-CZ" dirty="0"/>
              <a:t>Podpora de-</a:t>
            </a:r>
            <a:r>
              <a:rPr lang="cs-CZ" dirty="0" err="1"/>
              <a:t>minimis</a:t>
            </a:r>
            <a:endParaRPr lang="cs-CZ" dirty="0"/>
          </a:p>
        </p:txBody>
      </p:sp>
      <p:sp>
        <p:nvSpPr>
          <p:cNvPr id="3" name="Obdélník 2">
            <a:extLst>
              <a:ext uri="{FF2B5EF4-FFF2-40B4-BE49-F238E27FC236}">
                <a16:creationId xmlns:a16="http://schemas.microsoft.com/office/drawing/2014/main" xmlns="" id="{A5262304-4198-4881-8FA4-669F073D12F1}"/>
              </a:ext>
            </a:extLst>
          </p:cNvPr>
          <p:cNvSpPr/>
          <p:nvPr/>
        </p:nvSpPr>
        <p:spPr>
          <a:xfrm>
            <a:off x="395536" y="730833"/>
            <a:ext cx="7920880" cy="3878626"/>
          </a:xfrm>
          <a:prstGeom prst="rect">
            <a:avLst/>
          </a:prstGeom>
        </p:spPr>
        <p:txBody>
          <a:bodyPr wrap="square">
            <a:spAutoFit/>
          </a:bodyPr>
          <a:lstStyle/>
          <a:p>
            <a:pPr indent="180340" algn="just">
              <a:lnSpc>
                <a:spcPct val="115000"/>
              </a:lnSpc>
              <a:spcBef>
                <a:spcPts val="1200"/>
              </a:spcBef>
              <a:spcAft>
                <a:spcPts val="1200"/>
              </a:spcAft>
            </a:pPr>
            <a:r>
              <a:rPr lang="cs-CZ" b="1" i="1" dirty="0">
                <a:latin typeface="Times New Roman" panose="02020603050405020304" pitchFamily="18" charset="0"/>
                <a:ea typeface="Calibri" panose="020F0502020204030204" pitchFamily="34" charset="0"/>
                <a:cs typeface="Times New Roman" panose="02020603050405020304" pitchFamily="18" charset="0"/>
              </a:rPr>
              <a:t>Podpora de </a:t>
            </a:r>
            <a:r>
              <a:rPr lang="cs-CZ" b="1" i="1" dirty="0" err="1">
                <a:latin typeface="Times New Roman" panose="02020603050405020304" pitchFamily="18" charset="0"/>
                <a:ea typeface="Calibri" panose="020F0502020204030204" pitchFamily="34" charset="0"/>
                <a:cs typeface="Times New Roman" panose="02020603050405020304" pitchFamily="18" charset="0"/>
              </a:rPr>
              <a:t>minimis</a:t>
            </a:r>
            <a:r>
              <a:rPr lang="cs-CZ" b="1" i="1" dirty="0">
                <a:latin typeface="Times New Roman" panose="02020603050405020304" pitchFamily="18" charset="0"/>
                <a:ea typeface="Calibri" panose="020F0502020204030204" pitchFamily="34" charset="0"/>
                <a:cs typeface="Times New Roman" panose="02020603050405020304" pitchFamily="18" charset="0"/>
              </a:rPr>
              <a:t> </a:t>
            </a:r>
            <a:r>
              <a:rPr lang="cs-CZ" dirty="0">
                <a:latin typeface="Times New Roman" panose="02020603050405020304" pitchFamily="18" charset="0"/>
                <a:ea typeface="Calibri" panose="020F0502020204030204" pitchFamily="34" charset="0"/>
                <a:cs typeface="Times New Roman" panose="02020603050405020304" pitchFamily="18" charset="0"/>
              </a:rPr>
              <a:t>je podpora, která není považována za veřejnou podporou, protože nesplňuje všechny čtyři prvky veřejné podpory – je sice poskytována ze státních prostředků  a zvýhodňuje určité podniky nebo určitá odvětví výroby, ale vzhledem k její relativně nízké hodnotě, kterou stanoví Komise, nehrozí narušení hospodářské soutěže, a proto také nemůže ovlivnit obchod mezi členskými státy Evropské unie) a nepodléhá oznamovací povinnosti vůči Evropské komisi (UOHS, Podpora de </a:t>
            </a:r>
            <a:r>
              <a:rPr lang="cs-CZ" dirty="0" err="1">
                <a:latin typeface="Times New Roman" panose="02020603050405020304" pitchFamily="18" charset="0"/>
                <a:ea typeface="Calibri" panose="020F0502020204030204" pitchFamily="34" charset="0"/>
                <a:cs typeface="Times New Roman" panose="02020603050405020304" pitchFamily="18" charset="0"/>
              </a:rPr>
              <a:t>minimis</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u="sng" dirty="0">
                <a:solidFill>
                  <a:srgbClr val="000080"/>
                </a:solidFill>
                <a:latin typeface="Times New Roman" panose="02020603050405020304" pitchFamily="18" charset="0"/>
                <a:ea typeface="Calibri" panose="020F0502020204030204" pitchFamily="34" charset="0"/>
                <a:cs typeface="Times New Roman" panose="02020603050405020304" pitchFamily="18" charset="0"/>
                <a:hlinkClick r:id="rId2"/>
              </a:rPr>
              <a:t>http://www.uohs.cz/</a:t>
            </a:r>
            <a:r>
              <a:rPr lang="cs-CZ" u="sng" dirty="0" err="1">
                <a:solidFill>
                  <a:srgbClr val="000080"/>
                </a:solidFill>
                <a:latin typeface="Times New Roman" panose="02020603050405020304" pitchFamily="18" charset="0"/>
                <a:ea typeface="Calibri" panose="020F0502020204030204" pitchFamily="34" charset="0"/>
                <a:cs typeface="Times New Roman" panose="02020603050405020304" pitchFamily="18" charset="0"/>
                <a:hlinkClick r:id="rId2"/>
              </a:rPr>
              <a:t>cs</a:t>
            </a:r>
            <a:r>
              <a:rPr lang="cs-CZ" u="sng" dirty="0">
                <a:solidFill>
                  <a:srgbClr val="000080"/>
                </a:solidFill>
                <a:latin typeface="Times New Roman" panose="02020603050405020304" pitchFamily="18" charset="0"/>
                <a:ea typeface="Calibri" panose="020F0502020204030204" pitchFamily="34" charset="0"/>
                <a:cs typeface="Times New Roman" panose="02020603050405020304" pitchFamily="18" charset="0"/>
                <a:hlinkClick r:id="rId2"/>
              </a:rPr>
              <a:t>/</a:t>
            </a:r>
            <a:r>
              <a:rPr lang="cs-CZ" u="sng" dirty="0" err="1">
                <a:solidFill>
                  <a:srgbClr val="000080"/>
                </a:solidFill>
                <a:latin typeface="Times New Roman" panose="02020603050405020304" pitchFamily="18" charset="0"/>
                <a:ea typeface="Calibri" panose="020F0502020204030204" pitchFamily="34" charset="0"/>
                <a:cs typeface="Times New Roman" panose="02020603050405020304" pitchFamily="18" charset="0"/>
                <a:hlinkClick r:id="rId2"/>
              </a:rPr>
              <a:t>verejna</a:t>
            </a:r>
            <a:r>
              <a:rPr lang="cs-CZ" u="sng" dirty="0">
                <a:solidFill>
                  <a:srgbClr val="000080"/>
                </a:solidFill>
                <a:latin typeface="Times New Roman" panose="02020603050405020304" pitchFamily="18" charset="0"/>
                <a:ea typeface="Calibri" panose="020F0502020204030204" pitchFamily="34" charset="0"/>
                <a:cs typeface="Times New Roman" panose="02020603050405020304" pitchFamily="18" charset="0"/>
                <a:hlinkClick r:id="rId2"/>
              </a:rPr>
              <a:t>-podpora/podpora-de-minimis.html</a:t>
            </a:r>
            <a:r>
              <a:rPr lang="cs-CZ" dirty="0">
                <a:latin typeface="Times New Roman" panose="02020603050405020304" pitchFamily="18" charset="0"/>
                <a:ea typeface="Calibri" panose="020F0502020204030204" pitchFamily="34" charset="0"/>
                <a:cs typeface="Times New Roman" panose="02020603050405020304" pitchFamily="18" charset="0"/>
              </a:rPr>
              <a:t>).</a:t>
            </a:r>
          </a:p>
          <a:p>
            <a:pPr indent="180340"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Výše podpory de </a:t>
            </a:r>
            <a:r>
              <a:rPr lang="cs-CZ" dirty="0" err="1">
                <a:latin typeface="Times New Roman" panose="02020603050405020304" pitchFamily="18" charset="0"/>
                <a:ea typeface="Calibri" panose="020F0502020204030204" pitchFamily="34" charset="0"/>
                <a:cs typeface="Times New Roman" panose="02020603050405020304" pitchFamily="18" charset="0"/>
              </a:rPr>
              <a:t>minimis</a:t>
            </a:r>
            <a:r>
              <a:rPr lang="cs-CZ" dirty="0">
                <a:latin typeface="Times New Roman" panose="02020603050405020304" pitchFamily="18" charset="0"/>
                <a:ea typeface="Calibri" panose="020F0502020204030204" pitchFamily="34" charset="0"/>
                <a:cs typeface="Times New Roman" panose="02020603050405020304" pitchFamily="18" charset="0"/>
              </a:rPr>
              <a:t> pro jednoho podnikatele nesmí za jakákoliv tři po sobě jdoucí zdaňovací období přesáhnout v součtu částku 200 000 EUR, v případě podpory podnikatele podnikajícího v odvětví silniční dopravy 100 000 EUR.</a:t>
            </a:r>
          </a:p>
        </p:txBody>
      </p:sp>
    </p:spTree>
    <p:extLst>
      <p:ext uri="{BB962C8B-B14F-4D97-AF65-F5344CB8AC3E}">
        <p14:creationId xmlns:p14="http://schemas.microsoft.com/office/powerpoint/2010/main" xmlns="" val="3445886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AC6A7D4D-9C2D-4A3C-9FE8-8A8EDE3EFBE2}"/>
              </a:ext>
            </a:extLst>
          </p:cNvPr>
          <p:cNvSpPr>
            <a:spLocks noGrp="1"/>
          </p:cNvSpPr>
          <p:nvPr>
            <p:ph type="title"/>
          </p:nvPr>
        </p:nvSpPr>
        <p:spPr/>
        <p:txBody>
          <a:bodyPr/>
          <a:lstStyle/>
          <a:p>
            <a:r>
              <a:rPr lang="cs-CZ" dirty="0"/>
              <a:t>Odpovědné veřejné zadávání </a:t>
            </a:r>
          </a:p>
        </p:txBody>
      </p:sp>
      <p:sp>
        <p:nvSpPr>
          <p:cNvPr id="3" name="Obdélník 2">
            <a:extLst>
              <a:ext uri="{FF2B5EF4-FFF2-40B4-BE49-F238E27FC236}">
                <a16:creationId xmlns:a16="http://schemas.microsoft.com/office/drawing/2014/main" xmlns="" id="{516184E4-72DC-4366-B0C2-DCE511CBF27B}"/>
              </a:ext>
            </a:extLst>
          </p:cNvPr>
          <p:cNvSpPr/>
          <p:nvPr/>
        </p:nvSpPr>
        <p:spPr>
          <a:xfrm>
            <a:off x="755576" y="1059582"/>
            <a:ext cx="6606480" cy="3241528"/>
          </a:xfrm>
          <a:prstGeom prst="rect">
            <a:avLst/>
          </a:prstGeom>
        </p:spPr>
        <p:txBody>
          <a:bodyPr wrap="square">
            <a:spAutoFit/>
          </a:bodyPr>
          <a:lstStyle/>
          <a:p>
            <a:pPr indent="180340"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Odpovědné zadávání veřejných zakázek může řešit problémy, jako jsou:</a:t>
            </a: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cs-CZ" dirty="0">
                <a:latin typeface="Times New Roman" panose="02020603050405020304" pitchFamily="18" charset="0"/>
                <a:ea typeface="Calibri" panose="020F0502020204030204" pitchFamily="34" charset="0"/>
                <a:cs typeface="Times New Roman" panose="02020603050405020304" pitchFamily="18" charset="0"/>
              </a:rPr>
              <a:t>Podpora zaměstnanosti osob znevýhodněných na trhu práce</a:t>
            </a:r>
          </a:p>
          <a:p>
            <a:pPr marL="342900" lvl="0" indent="-342900" algn="just">
              <a:lnSpc>
                <a:spcPct val="115000"/>
              </a:lnSpc>
              <a:spcAft>
                <a:spcPts val="0"/>
              </a:spcAft>
              <a:buFont typeface="Symbol" panose="05050102010706020507" pitchFamily="18" charset="2"/>
              <a:buChar char=""/>
              <a:tabLst>
                <a:tab pos="228600" algn="l"/>
                <a:tab pos="449580" algn="l"/>
              </a:tabLst>
            </a:pPr>
            <a:r>
              <a:rPr lang="cs-CZ" dirty="0">
                <a:latin typeface="Times New Roman" panose="02020603050405020304" pitchFamily="18" charset="0"/>
                <a:ea typeface="Calibri" panose="020F0502020204030204" pitchFamily="34" charset="0"/>
                <a:cs typeface="Times New Roman" panose="02020603050405020304" pitchFamily="18" charset="0"/>
              </a:rPr>
              <a:t>Podpora vzdělávání, praxe a rekvalifikace</a:t>
            </a:r>
          </a:p>
          <a:p>
            <a:pPr marL="342900" lvl="0" indent="-342900" algn="just">
              <a:lnSpc>
                <a:spcPct val="115000"/>
              </a:lnSpc>
              <a:spcAft>
                <a:spcPts val="0"/>
              </a:spcAft>
              <a:buFont typeface="Symbol" panose="05050102010706020507" pitchFamily="18" charset="2"/>
              <a:buChar char=""/>
              <a:tabLst>
                <a:tab pos="228600" algn="l"/>
                <a:tab pos="449580" algn="l"/>
              </a:tabLst>
            </a:pPr>
            <a:r>
              <a:rPr lang="cs-CZ" dirty="0">
                <a:latin typeface="Times New Roman" panose="02020603050405020304" pitchFamily="18" charset="0"/>
                <a:ea typeface="Calibri" panose="020F0502020204030204" pitchFamily="34" charset="0"/>
                <a:cs typeface="Times New Roman" panose="02020603050405020304" pitchFamily="18" charset="0"/>
              </a:rPr>
              <a:t>Podpora důstojných pracovních podmínek a bezpečnosti práce</a:t>
            </a:r>
          </a:p>
          <a:p>
            <a:pPr marL="342900" lvl="0" indent="-342900" algn="just">
              <a:lnSpc>
                <a:spcPct val="115000"/>
              </a:lnSpc>
              <a:spcAft>
                <a:spcPts val="0"/>
              </a:spcAft>
              <a:buFont typeface="Symbol" panose="05050102010706020507" pitchFamily="18" charset="2"/>
              <a:buChar char=""/>
              <a:tabLst>
                <a:tab pos="228600" algn="l"/>
                <a:tab pos="449580" algn="l"/>
              </a:tabLst>
            </a:pPr>
            <a:r>
              <a:rPr lang="cs-CZ" dirty="0">
                <a:latin typeface="Times New Roman" panose="02020603050405020304" pitchFamily="18" charset="0"/>
                <a:ea typeface="Calibri" panose="020F0502020204030204" pitchFamily="34" charset="0"/>
                <a:cs typeface="Times New Roman" panose="02020603050405020304" pitchFamily="18" charset="0"/>
              </a:rPr>
              <a:t>Podpora přístupu sociálních podniků</a:t>
            </a:r>
          </a:p>
          <a:p>
            <a:pPr marL="342900" lvl="0" indent="-342900" algn="just">
              <a:lnSpc>
                <a:spcPct val="115000"/>
              </a:lnSpc>
              <a:spcAft>
                <a:spcPts val="0"/>
              </a:spcAft>
              <a:buFont typeface="Symbol" panose="05050102010706020507" pitchFamily="18" charset="2"/>
              <a:buChar char=""/>
              <a:tabLst>
                <a:tab pos="228600" algn="l"/>
                <a:tab pos="449580" algn="l"/>
              </a:tabLst>
            </a:pPr>
            <a:r>
              <a:rPr lang="cs-CZ" dirty="0">
                <a:latin typeface="Times New Roman" panose="02020603050405020304" pitchFamily="18" charset="0"/>
                <a:ea typeface="Calibri" panose="020F0502020204030204" pitchFamily="34" charset="0"/>
                <a:cs typeface="Times New Roman" panose="02020603050405020304" pitchFamily="18" charset="0"/>
              </a:rPr>
              <a:t>Podpora malých a středních podniků a dodavatelské vztahy</a:t>
            </a:r>
          </a:p>
          <a:p>
            <a:pPr marL="342900" lvl="0" indent="-342900" algn="just">
              <a:lnSpc>
                <a:spcPct val="115000"/>
              </a:lnSpc>
              <a:spcAft>
                <a:spcPts val="0"/>
              </a:spcAft>
              <a:buFont typeface="Symbol" panose="05050102010706020507" pitchFamily="18" charset="2"/>
              <a:buChar char=""/>
              <a:tabLst>
                <a:tab pos="228600" algn="l"/>
                <a:tab pos="449580" algn="l"/>
              </a:tabLst>
            </a:pPr>
            <a:r>
              <a:rPr lang="cs-CZ" dirty="0">
                <a:latin typeface="Times New Roman" panose="02020603050405020304" pitchFamily="18" charset="0"/>
                <a:ea typeface="Calibri" panose="020F0502020204030204" pitchFamily="34" charset="0"/>
                <a:cs typeface="Times New Roman" panose="02020603050405020304" pitchFamily="18" charset="0"/>
              </a:rPr>
              <a:t>Etické nakupování</a:t>
            </a:r>
          </a:p>
          <a:p>
            <a:pPr marL="342900" lvl="0" indent="-342900" algn="just">
              <a:lnSpc>
                <a:spcPct val="115000"/>
              </a:lnSpc>
              <a:spcAft>
                <a:spcPts val="1200"/>
              </a:spcAft>
              <a:buFont typeface="Symbol" panose="05050102010706020507" pitchFamily="18" charset="2"/>
              <a:buChar char=""/>
              <a:tabLst>
                <a:tab pos="228600" algn="l"/>
                <a:tab pos="449580" algn="l"/>
              </a:tabLst>
            </a:pPr>
            <a:r>
              <a:rPr lang="cs-CZ" dirty="0">
                <a:latin typeface="Times New Roman" panose="02020603050405020304" pitchFamily="18" charset="0"/>
                <a:ea typeface="Calibri" panose="020F0502020204030204" pitchFamily="34" charset="0"/>
                <a:cs typeface="Times New Roman" panose="02020603050405020304" pitchFamily="18" charset="0"/>
              </a:rPr>
              <a:t>Ekologicky šetrná řešení</a:t>
            </a:r>
          </a:p>
        </p:txBody>
      </p:sp>
    </p:spTree>
    <p:extLst>
      <p:ext uri="{BB962C8B-B14F-4D97-AF65-F5344CB8AC3E}">
        <p14:creationId xmlns:p14="http://schemas.microsoft.com/office/powerpoint/2010/main" xmlns="" val="1198835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6618783-0AFA-4A56-B76B-F4C04BEAB89D}"/>
              </a:ext>
            </a:extLst>
          </p:cNvPr>
          <p:cNvSpPr>
            <a:spLocks noGrp="1"/>
          </p:cNvSpPr>
          <p:nvPr>
            <p:ph type="title"/>
          </p:nvPr>
        </p:nvSpPr>
        <p:spPr>
          <a:xfrm>
            <a:off x="251520" y="195486"/>
            <a:ext cx="7200800" cy="507703"/>
          </a:xfrm>
        </p:spPr>
        <p:txBody>
          <a:bodyPr/>
          <a:lstStyle/>
          <a:p>
            <a:r>
              <a:rPr lang="cs-CZ" b="1" dirty="0"/>
              <a:t>Základy finančního řízení sociálního podniku</a:t>
            </a:r>
            <a:br>
              <a:rPr lang="cs-CZ" b="1" dirty="0"/>
            </a:br>
            <a:endParaRPr lang="cs-CZ" dirty="0"/>
          </a:p>
        </p:txBody>
      </p:sp>
      <p:sp>
        <p:nvSpPr>
          <p:cNvPr id="3" name="Obdélník 2">
            <a:extLst>
              <a:ext uri="{FF2B5EF4-FFF2-40B4-BE49-F238E27FC236}">
                <a16:creationId xmlns:a16="http://schemas.microsoft.com/office/drawing/2014/main" xmlns="" id="{8D1102E8-B6EC-485A-8233-5D49547F4D3C}"/>
              </a:ext>
            </a:extLst>
          </p:cNvPr>
          <p:cNvSpPr/>
          <p:nvPr/>
        </p:nvSpPr>
        <p:spPr>
          <a:xfrm>
            <a:off x="179512" y="771550"/>
            <a:ext cx="8208912" cy="3750642"/>
          </a:xfrm>
          <a:prstGeom prst="rect">
            <a:avLst/>
          </a:prstGeom>
        </p:spPr>
        <p:txBody>
          <a:bodyPr wrap="square">
            <a:spAutoFit/>
          </a:bodyPr>
          <a:lstStyle/>
          <a:p>
            <a:pPr marL="342900" lvl="0" indent="-342900" algn="just">
              <a:lnSpc>
                <a:spcPct val="115000"/>
              </a:lnSpc>
              <a:spcBef>
                <a:spcPts val="1200"/>
              </a:spcBef>
              <a:spcAft>
                <a:spcPts val="0"/>
              </a:spcAft>
              <a:buFont typeface="Symbol" panose="05050102010706020507" pitchFamily="18" charset="2"/>
              <a:buChar char=""/>
            </a:pPr>
            <a:r>
              <a:rPr lang="cs-CZ" sz="1600" b="1" dirty="0">
                <a:latin typeface="Times New Roman" panose="02020603050405020304" pitchFamily="18" charset="0"/>
                <a:ea typeface="Calibri" panose="020F0502020204030204" pitchFamily="34" charset="0"/>
                <a:cs typeface="Times New Roman" panose="02020603050405020304" pitchFamily="18" charset="0"/>
              </a:rPr>
              <a:t>Znalost obchodního cyklu podniku</a:t>
            </a:r>
            <a:r>
              <a:rPr lang="cs-CZ" sz="1600" dirty="0">
                <a:latin typeface="Times New Roman" panose="02020603050405020304" pitchFamily="18" charset="0"/>
                <a:ea typeface="Calibri" panose="020F0502020204030204" pitchFamily="34" charset="0"/>
                <a:cs typeface="Times New Roman" panose="02020603050405020304" pitchFamily="18" charset="0"/>
              </a:rPr>
              <a:t>. V každém podnikání jsou sezónní výkyvy. Je třeba vypozorovat, kdy jsou průměrné, dobré a podprůměrné týdny z hlediska tržeb. Vyplatí se při plánování tržeb a plánování cash-</a:t>
            </a:r>
            <a:r>
              <a:rPr lang="cs-CZ" sz="1600" dirty="0" err="1">
                <a:latin typeface="Times New Roman" panose="02020603050405020304" pitchFamily="18" charset="0"/>
                <a:ea typeface="Calibri" panose="020F0502020204030204" pitchFamily="34" charset="0"/>
                <a:cs typeface="Times New Roman" panose="02020603050405020304" pitchFamily="18" charset="0"/>
              </a:rPr>
              <a:t>flow</a:t>
            </a:r>
            <a:r>
              <a:rPr lang="cs-CZ" sz="1600" dirty="0">
                <a:latin typeface="Times New Roman" panose="02020603050405020304" pitchFamily="18" charset="0"/>
                <a:ea typeface="Calibri" panose="020F0502020204030204" pitchFamily="34" charset="0"/>
                <a:cs typeface="Times New Roman" panose="02020603050405020304" pitchFamily="18" charset="0"/>
              </a:rPr>
              <a:t>. Mezi časté chyby patří nezohlednění svátků, prázdnin, celozávodní dovolené a možné zvýšené nemocnosti zaměstnanců, což může vést ke „špatným“ týdnům. Nezapomeňte, že každé čtvrtletí má 13 týdnů a tomu uzpůsobte i své plány, pokud se pohybujete v týdenním intervalu.</a:t>
            </a:r>
          </a:p>
          <a:p>
            <a:pPr marL="342900" lvl="0" indent="-342900" algn="just">
              <a:lnSpc>
                <a:spcPct val="115000"/>
              </a:lnSpc>
              <a:spcAft>
                <a:spcPts val="0"/>
              </a:spcAft>
              <a:buFont typeface="Symbol" panose="05050102010706020507" pitchFamily="18" charset="2"/>
              <a:buChar char=""/>
            </a:pPr>
            <a:r>
              <a:rPr lang="cs-CZ" sz="1600" b="1" dirty="0">
                <a:latin typeface="Times New Roman" panose="02020603050405020304" pitchFamily="18" charset="0"/>
                <a:ea typeface="Calibri" panose="020F0502020204030204" pitchFamily="34" charset="0"/>
                <a:cs typeface="Times New Roman" panose="02020603050405020304" pitchFamily="18" charset="0"/>
              </a:rPr>
              <a:t>Plánování cash-</a:t>
            </a:r>
            <a:r>
              <a:rPr lang="cs-CZ" sz="1600" b="1" dirty="0" err="1">
                <a:latin typeface="Times New Roman" panose="02020603050405020304" pitchFamily="18" charset="0"/>
                <a:ea typeface="Calibri" panose="020F0502020204030204" pitchFamily="34" charset="0"/>
                <a:cs typeface="Times New Roman" panose="02020603050405020304" pitchFamily="18" charset="0"/>
              </a:rPr>
              <a:t>flow</a:t>
            </a:r>
            <a:r>
              <a:rPr lang="cs-CZ" sz="1600" dirty="0">
                <a:latin typeface="Times New Roman" panose="02020603050405020304" pitchFamily="18" charset="0"/>
                <a:ea typeface="Calibri" panose="020F0502020204030204" pitchFamily="34" charset="0"/>
                <a:cs typeface="Times New Roman" panose="02020603050405020304" pitchFamily="18" charset="0"/>
              </a:rPr>
              <a:t> je o skutečném toku hotovosti. Zde je rozhodující, kdy peníze obdržíte, ne, kdy byly fakturovány, např. únorové faktury se mohou objevit jako hotovost až dubnu (při splatnosti 60 dní).</a:t>
            </a:r>
          </a:p>
          <a:p>
            <a:pPr marL="342900" lvl="0" indent="-342900" algn="just">
              <a:lnSpc>
                <a:spcPct val="115000"/>
              </a:lnSpc>
              <a:spcAft>
                <a:spcPts val="0"/>
              </a:spcAft>
              <a:buFont typeface="Symbol" panose="05050102010706020507" pitchFamily="18" charset="2"/>
              <a:buChar char=""/>
            </a:pPr>
            <a:r>
              <a:rPr lang="cs-CZ" sz="1600" b="1" dirty="0">
                <a:latin typeface="Times New Roman" panose="02020603050405020304" pitchFamily="18" charset="0"/>
                <a:ea typeface="Calibri" panose="020F0502020204030204" pitchFamily="34" charset="0"/>
                <a:cs typeface="Times New Roman" panose="02020603050405020304" pitchFamily="18" charset="0"/>
              </a:rPr>
              <a:t>Je lepší být konzervativní</a:t>
            </a:r>
            <a:r>
              <a:rPr lang="cs-CZ" sz="1600" dirty="0">
                <a:latin typeface="Times New Roman" panose="02020603050405020304" pitchFamily="18" charset="0"/>
                <a:ea typeface="Calibri" panose="020F0502020204030204" pitchFamily="34" charset="0"/>
                <a:cs typeface="Times New Roman" panose="02020603050405020304" pitchFamily="18" charset="0"/>
              </a:rPr>
              <a:t> při odhadování tržeb (lehce podhodnotit) a liberální v odhadech nákladů (lehce nadhodnotit).</a:t>
            </a:r>
          </a:p>
          <a:p>
            <a:pPr marL="342900" lvl="0" indent="-342900" algn="just">
              <a:lnSpc>
                <a:spcPct val="115000"/>
              </a:lnSpc>
              <a:spcAft>
                <a:spcPts val="1200"/>
              </a:spcAft>
              <a:buFont typeface="Symbol" panose="05050102010706020507" pitchFamily="18" charset="2"/>
              <a:buChar char=""/>
            </a:pPr>
            <a:r>
              <a:rPr lang="cs-CZ" sz="1600" b="1" dirty="0">
                <a:latin typeface="Times New Roman" panose="02020603050405020304" pitchFamily="18" charset="0"/>
                <a:ea typeface="Calibri" panose="020F0502020204030204" pitchFamily="34" charset="0"/>
                <a:cs typeface="Times New Roman" panose="02020603050405020304" pitchFamily="18" charset="0"/>
              </a:rPr>
              <a:t>Nezapomeňte na DPH</a:t>
            </a:r>
            <a:r>
              <a:rPr lang="cs-CZ" sz="1600" dirty="0">
                <a:latin typeface="Times New Roman" panose="02020603050405020304" pitchFamily="18" charset="0"/>
                <a:ea typeface="Calibri" panose="020F0502020204030204" pitchFamily="34" charset="0"/>
                <a:cs typeface="Times New Roman" panose="02020603050405020304" pitchFamily="18" charset="0"/>
              </a:rPr>
              <a:t>. Zohledněte to v plánování, pokud jste plátcem (plán je bez DPH) a pokud nejste plátcem (plán je včetně DPH).</a:t>
            </a:r>
          </a:p>
        </p:txBody>
      </p:sp>
    </p:spTree>
    <p:extLst>
      <p:ext uri="{BB962C8B-B14F-4D97-AF65-F5344CB8AC3E}">
        <p14:creationId xmlns:p14="http://schemas.microsoft.com/office/powerpoint/2010/main" xmlns="" val="3428274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ACB68172-5FAA-483F-B828-53413D33FB9E}"/>
              </a:ext>
            </a:extLst>
          </p:cNvPr>
          <p:cNvSpPr>
            <a:spLocks noGrp="1"/>
          </p:cNvSpPr>
          <p:nvPr>
            <p:ph type="title"/>
          </p:nvPr>
        </p:nvSpPr>
        <p:spPr/>
        <p:txBody>
          <a:bodyPr/>
          <a:lstStyle/>
          <a:p>
            <a:r>
              <a:rPr lang="cs-CZ" b="1" dirty="0">
                <a:latin typeface="Times New Roman" panose="02020603050405020304" pitchFamily="18" charset="0"/>
                <a:ea typeface="Calibri" panose="020F0502020204030204" pitchFamily="34" charset="0"/>
              </a:rPr>
              <a:t>Plánování budoucích výnosů</a:t>
            </a:r>
            <a:endParaRPr lang="cs-CZ" dirty="0"/>
          </a:p>
        </p:txBody>
      </p:sp>
      <p:sp>
        <p:nvSpPr>
          <p:cNvPr id="3" name="Obdélník 2">
            <a:extLst>
              <a:ext uri="{FF2B5EF4-FFF2-40B4-BE49-F238E27FC236}">
                <a16:creationId xmlns:a16="http://schemas.microsoft.com/office/drawing/2014/main" xmlns="" id="{9247ADAE-49DB-4C4A-98B5-C1E8D92C6BE1}"/>
              </a:ext>
            </a:extLst>
          </p:cNvPr>
          <p:cNvSpPr/>
          <p:nvPr/>
        </p:nvSpPr>
        <p:spPr>
          <a:xfrm>
            <a:off x="395536" y="1417588"/>
            <a:ext cx="8064896" cy="1754326"/>
          </a:xfrm>
          <a:prstGeom prst="rect">
            <a:avLst/>
          </a:prstGeom>
        </p:spPr>
        <p:txBody>
          <a:bodyPr wrap="square">
            <a:spAutoFit/>
          </a:bodyPr>
          <a:lstStyle/>
          <a:p>
            <a:pPr marL="285750" indent="-285750">
              <a:buFont typeface="Arial" panose="020B0604020202020204" pitchFamily="34" charset="0"/>
              <a:buChar char="•"/>
            </a:pPr>
            <a:r>
              <a:rPr lang="cs-CZ" b="1" dirty="0">
                <a:latin typeface="Times New Roman" panose="02020603050405020304" pitchFamily="18" charset="0"/>
                <a:ea typeface="Calibri" panose="020F0502020204030204" pitchFamily="34" charset="0"/>
              </a:rPr>
              <a:t> </a:t>
            </a:r>
            <a:r>
              <a:rPr lang="cs-CZ" dirty="0">
                <a:latin typeface="Times New Roman" panose="02020603050405020304" pitchFamily="18" charset="0"/>
                <a:ea typeface="Calibri" panose="020F0502020204030204" pitchFamily="34" charset="0"/>
              </a:rPr>
              <a:t>Vaše výnosy jsou složeny z několika zdrojů jako tržby z činnosti, granty, dotace atd. </a:t>
            </a:r>
          </a:p>
          <a:p>
            <a:pPr marL="285750" indent="-285750">
              <a:buFont typeface="Arial" panose="020B0604020202020204" pitchFamily="34" charset="0"/>
              <a:buChar char="•"/>
            </a:pPr>
            <a:r>
              <a:rPr lang="cs-CZ" dirty="0">
                <a:latin typeface="Times New Roman" panose="02020603050405020304" pitchFamily="18" charset="0"/>
                <a:ea typeface="Calibri" panose="020F0502020204030204" pitchFamily="34" charset="0"/>
              </a:rPr>
              <a:t>V první řadě bychom se měli snažit plánovat výnosy z obchodní činnosti a až potom zapracovat do plánu výnosy z jiných zdrojů. </a:t>
            </a:r>
          </a:p>
          <a:p>
            <a:pPr marL="285750" indent="-285750">
              <a:buFont typeface="Arial" panose="020B0604020202020204" pitchFamily="34" charset="0"/>
              <a:buChar char="•"/>
            </a:pPr>
            <a:r>
              <a:rPr lang="cs-CZ" dirty="0">
                <a:latin typeface="Times New Roman" panose="02020603050405020304" pitchFamily="18" charset="0"/>
                <a:ea typeface="Calibri" panose="020F0502020204030204" pitchFamily="34" charset="0"/>
              </a:rPr>
              <a:t>Je nutné si uvědomit, že tržby z vlastní činnosti jsou zdrojem nezávislosti sociálního podniku</a:t>
            </a:r>
            <a:endParaRPr lang="cs-CZ" dirty="0"/>
          </a:p>
        </p:txBody>
      </p:sp>
    </p:spTree>
    <p:extLst>
      <p:ext uri="{BB962C8B-B14F-4D97-AF65-F5344CB8AC3E}">
        <p14:creationId xmlns:p14="http://schemas.microsoft.com/office/powerpoint/2010/main" xmlns="" val="384682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6B25B990-E0A8-45A6-966C-5C846B5E1886}"/>
              </a:ext>
            </a:extLst>
          </p:cNvPr>
          <p:cNvSpPr>
            <a:spLocks noGrp="1"/>
          </p:cNvSpPr>
          <p:nvPr>
            <p:ph type="title"/>
          </p:nvPr>
        </p:nvSpPr>
        <p:spPr/>
        <p:txBody>
          <a:bodyPr/>
          <a:lstStyle/>
          <a:p>
            <a:r>
              <a:rPr lang="cs-CZ" b="1" dirty="0">
                <a:latin typeface="Times New Roman" panose="02020603050405020304" pitchFamily="18" charset="0"/>
                <a:ea typeface="Calibri" panose="020F0502020204030204" pitchFamily="34" charset="0"/>
                <a:cs typeface="Times New Roman" panose="02020603050405020304" pitchFamily="18" charset="0"/>
              </a:rPr>
              <a:t>Plánování nákladů</a:t>
            </a:r>
            <a:endParaRPr lang="cs-CZ" dirty="0"/>
          </a:p>
        </p:txBody>
      </p:sp>
      <p:sp>
        <p:nvSpPr>
          <p:cNvPr id="3" name="Obdélník 2">
            <a:extLst>
              <a:ext uri="{FF2B5EF4-FFF2-40B4-BE49-F238E27FC236}">
                <a16:creationId xmlns:a16="http://schemas.microsoft.com/office/drawing/2014/main" xmlns="" id="{8E7B6B7F-7EF5-48D6-87B1-1572E6D6B8D8}"/>
              </a:ext>
            </a:extLst>
          </p:cNvPr>
          <p:cNvSpPr/>
          <p:nvPr/>
        </p:nvSpPr>
        <p:spPr>
          <a:xfrm>
            <a:off x="539552" y="843558"/>
            <a:ext cx="6318448" cy="1022459"/>
          </a:xfrm>
          <a:prstGeom prst="rect">
            <a:avLst/>
          </a:prstGeom>
        </p:spPr>
        <p:txBody>
          <a:bodyPr wrap="square">
            <a:spAutoFit/>
          </a:bodyPr>
          <a:lstStyle/>
          <a:p>
            <a:pPr indent="180340"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S provozem podniku se váže několik typů nákladů. Pro zjednodušení zde budeme využívat dělení nákladů v souvislosti se založením organizace a s provozem organizace.</a:t>
            </a:r>
          </a:p>
        </p:txBody>
      </p:sp>
    </p:spTree>
    <p:extLst>
      <p:ext uri="{BB962C8B-B14F-4D97-AF65-F5344CB8AC3E}">
        <p14:creationId xmlns:p14="http://schemas.microsoft.com/office/powerpoint/2010/main" xmlns="" val="2338475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34BCD10-722A-47DA-969A-06C48FFE4E18}"/>
              </a:ext>
            </a:extLst>
          </p:cNvPr>
          <p:cNvSpPr>
            <a:spLocks noGrp="1"/>
          </p:cNvSpPr>
          <p:nvPr>
            <p:ph type="title"/>
          </p:nvPr>
        </p:nvSpPr>
        <p:spPr/>
        <p:txBody>
          <a:bodyPr/>
          <a:lstStyle/>
          <a:p>
            <a:r>
              <a:rPr lang="cs-CZ" b="1" i="1" dirty="0">
                <a:latin typeface="Times New Roman" panose="02020603050405020304" pitchFamily="18" charset="0"/>
                <a:ea typeface="Calibri" panose="020F0502020204030204" pitchFamily="34" charset="0"/>
              </a:rPr>
              <a:t>Plánování cash </a:t>
            </a:r>
            <a:r>
              <a:rPr lang="cs-CZ" b="1" i="1" dirty="0" err="1">
                <a:latin typeface="Times New Roman" panose="02020603050405020304" pitchFamily="18" charset="0"/>
                <a:ea typeface="Calibri" panose="020F0502020204030204" pitchFamily="34" charset="0"/>
              </a:rPr>
              <a:t>flow</a:t>
            </a:r>
            <a:endParaRPr lang="cs-CZ" dirty="0"/>
          </a:p>
        </p:txBody>
      </p:sp>
      <p:sp>
        <p:nvSpPr>
          <p:cNvPr id="3" name="Obdélník 2">
            <a:extLst>
              <a:ext uri="{FF2B5EF4-FFF2-40B4-BE49-F238E27FC236}">
                <a16:creationId xmlns:a16="http://schemas.microsoft.com/office/drawing/2014/main" xmlns="" id="{DF1F1CB4-97D1-442A-9692-20F2C09AEDE2}"/>
              </a:ext>
            </a:extLst>
          </p:cNvPr>
          <p:cNvSpPr/>
          <p:nvPr/>
        </p:nvSpPr>
        <p:spPr>
          <a:xfrm>
            <a:off x="899592" y="1556088"/>
            <a:ext cx="7920880" cy="1631216"/>
          </a:xfrm>
          <a:prstGeom prst="rect">
            <a:avLst/>
          </a:prstGeom>
        </p:spPr>
        <p:txBody>
          <a:bodyPr wrap="square">
            <a:spAutoFit/>
          </a:bodyPr>
          <a:lstStyle/>
          <a:p>
            <a:pPr marL="285750" indent="-285750">
              <a:spcBef>
                <a:spcPts val="600"/>
              </a:spcBef>
              <a:spcAft>
                <a:spcPts val="600"/>
              </a:spcAft>
              <a:buFont typeface="Arial" panose="020B0604020202020204" pitchFamily="34" charset="0"/>
              <a:buChar char="•"/>
            </a:pPr>
            <a:r>
              <a:rPr lang="cs-CZ" dirty="0">
                <a:latin typeface="Times New Roman" panose="02020603050405020304" pitchFamily="18" charset="0"/>
                <a:ea typeface="Calibri" panose="020F0502020204030204" pitchFamily="34" charset="0"/>
              </a:rPr>
              <a:t>Po naplánování nákladů a výnosů si je třeba uvědomit časový nesoulad mezi výnosy a příjmy a taktéž výdaji/náklady z účetního pohledu i podnikohospodářského pohledu. </a:t>
            </a:r>
          </a:p>
          <a:p>
            <a:pPr marL="285750" indent="-285750">
              <a:spcBef>
                <a:spcPts val="600"/>
              </a:spcBef>
              <a:spcAft>
                <a:spcPts val="600"/>
              </a:spcAft>
              <a:buFont typeface="Arial" panose="020B0604020202020204" pitchFamily="34" charset="0"/>
              <a:buChar char="•"/>
            </a:pPr>
            <a:r>
              <a:rPr lang="cs-CZ" dirty="0">
                <a:latin typeface="Times New Roman" panose="02020603050405020304" pitchFamily="18" charset="0"/>
                <a:ea typeface="Calibri" panose="020F0502020204030204" pitchFamily="34" charset="0"/>
              </a:rPr>
              <a:t>Je jasné, že výnosy se promění v tržby se zpožděním, avšak výdaje je třeba uhradit v daném měsíci. </a:t>
            </a:r>
            <a:endParaRPr lang="cs-CZ" dirty="0"/>
          </a:p>
        </p:txBody>
      </p:sp>
    </p:spTree>
    <p:extLst>
      <p:ext uri="{BB962C8B-B14F-4D97-AF65-F5344CB8AC3E}">
        <p14:creationId xmlns:p14="http://schemas.microsoft.com/office/powerpoint/2010/main" xmlns="" val="2781310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přednášky</a:t>
            </a:r>
            <a:endParaRPr lang="en-GB" sz="2100" b="1" kern="0" dirty="0">
              <a:solidFill>
                <a:sysClr val="windowText" lastClr="000000"/>
              </a:solidFill>
            </a:endParaRPr>
          </a:p>
        </p:txBody>
      </p:sp>
      <p:sp>
        <p:nvSpPr>
          <p:cNvPr id="2" name="TextovéPole 1"/>
          <p:cNvSpPr txBox="1"/>
          <p:nvPr/>
        </p:nvSpPr>
        <p:spPr>
          <a:xfrm>
            <a:off x="87787" y="1148238"/>
            <a:ext cx="8796083" cy="1223412"/>
          </a:xfrm>
          <a:prstGeom prst="rect">
            <a:avLst/>
          </a:prstGeom>
          <a:solidFill>
            <a:schemeClr val="accent6">
              <a:lumMod val="40000"/>
              <a:lumOff val="60000"/>
            </a:schemeClr>
          </a:solidFill>
        </p:spPr>
        <p:txBody>
          <a:bodyPr wrap="square" lIns="68580" tIns="34290" rIns="68580" bIns="34290" rtlCol="0">
            <a:spAutoFit/>
          </a:bodyPr>
          <a:lstStyle/>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Bude záležet na vašich potřebách a možnostech, kterou metodu a cestu zvolíte v rámci finančního řízení</a:t>
            </a: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 Důležité je nástroje finančního řízení nepodceňovat a naučit se podle nich sociální podnik řídit. </a:t>
            </a: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Jenom tak budete vědět, jak na tom doopravdy jste a budete moci zavčas reagovat na případné od-</a:t>
            </a:r>
            <a:r>
              <a:rPr lang="cs-CZ" sz="1500" b="1" dirty="0" err="1">
                <a:solidFill>
                  <a:srgbClr val="002060"/>
                </a:solidFill>
                <a:cs typeface="Arial" panose="020B0604020202020204" pitchFamily="34" charset="0"/>
              </a:rPr>
              <a:t>chylky</a:t>
            </a:r>
            <a:r>
              <a:rPr lang="cs-CZ" sz="1500" b="1" dirty="0">
                <a:solidFill>
                  <a:srgbClr val="002060"/>
                </a:solidFill>
                <a:cs typeface="Arial" panose="020B0604020202020204" pitchFamily="34" charset="0"/>
              </a:rPr>
              <a:t>.</a:t>
            </a:r>
          </a:p>
        </p:txBody>
      </p:sp>
      <p:pic>
        <p:nvPicPr>
          <p:cNvPr id="7" name="Obrázek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xmlns="" val="171261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r>
              <a:rPr lang="cs-CZ" sz="3000" b="1" dirty="0">
                <a:solidFill>
                  <a:schemeClr val="bg1"/>
                </a:solidFill>
              </a:rPr>
              <a:t>FINANCOVÁNÍ VZNIKU A ROZVOJE SOCIÁLNÍCH PODNIKŮ – část II</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a:solidFill>
                  <a:srgbClr val="002060"/>
                </a:solidFill>
                <a:cs typeface="Arial" panose="020B0604020202020204" pitchFamily="34" charset="0"/>
              </a:rPr>
              <a:t>Jak se financuje provoz sociálního podniku?</a:t>
            </a:r>
          </a:p>
          <a:p>
            <a:pPr marL="0" indent="0">
              <a:buNone/>
            </a:pPr>
            <a:r>
              <a:rPr lang="cs-CZ" sz="1800" b="1" dirty="0">
                <a:solidFill>
                  <a:srgbClr val="002060"/>
                </a:solidFill>
                <a:cs typeface="Arial" panose="020B0604020202020204" pitchFamily="34" charset="0"/>
              </a:rPr>
              <a:t>Jaká jsou pravidla finančního řízení?</a:t>
            </a:r>
          </a:p>
          <a:p>
            <a:pPr marL="0" indent="0">
              <a:buNone/>
            </a:pPr>
            <a:endParaRPr lang="cs-CZ" sz="1800" b="1" dirty="0">
              <a:solidFill>
                <a:srgbClr val="002060"/>
              </a:solidFill>
              <a:cs typeface="Arial" panose="020B0604020202020204" pitchFamily="34" charset="0"/>
            </a:endParaRP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xmlns="" val="255055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r>
              <a:rPr lang="cs-CZ" sz="3000" b="1" cap="all" dirty="0">
                <a:solidFill>
                  <a:schemeClr val="bg1">
                    <a:lumMod val="95000"/>
                  </a:schemeClr>
                </a:solidFill>
              </a:rPr>
              <a:t>FINANCOVÁNÍ VZNIKU A ROZVOJE SOCIÁLNÍCH PODNIKŮ –část II</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196045"/>
            <a:ext cx="389048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800" b="1" i="1" dirty="0">
                <a:solidFill>
                  <a:srgbClr val="002060"/>
                </a:solidFill>
              </a:rPr>
              <a:t>Cílem přednášky je:</a:t>
            </a:r>
          </a:p>
          <a:p>
            <a:r>
              <a:rPr lang="cs-CZ" sz="1400" dirty="0">
                <a:solidFill>
                  <a:srgbClr val="002060"/>
                </a:solidFill>
                <a:cs typeface="Times New Roman" panose="02020603050405020304" pitchFamily="18" charset="0"/>
              </a:rPr>
              <a:t>Cílem přednášky je seznámit studenty se základy odpovědného veřejného zadávání a základních finančních pravidel</a:t>
            </a: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xmlns="" val="153811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xmlns="" id="{79DD4095-3052-4B7D-ACD4-1A0DADBB4883}"/>
              </a:ext>
            </a:extLst>
          </p:cNvPr>
          <p:cNvSpPr>
            <a:spLocks noGrp="1"/>
          </p:cNvSpPr>
          <p:nvPr>
            <p:ph type="title"/>
          </p:nvPr>
        </p:nvSpPr>
        <p:spPr>
          <a:xfrm>
            <a:off x="251520" y="195486"/>
            <a:ext cx="6408712" cy="507703"/>
          </a:xfrm>
        </p:spPr>
        <p:txBody>
          <a:bodyPr/>
          <a:lstStyle/>
          <a:p>
            <a:r>
              <a:rPr lang="pt-BR" dirty="0"/>
              <a:t>Financování provozu sociálního podniku</a:t>
            </a:r>
            <a:endParaRPr lang="cs-CZ" dirty="0"/>
          </a:p>
        </p:txBody>
      </p:sp>
      <p:sp>
        <p:nvSpPr>
          <p:cNvPr id="5" name="Obdélník 4">
            <a:extLst>
              <a:ext uri="{FF2B5EF4-FFF2-40B4-BE49-F238E27FC236}">
                <a16:creationId xmlns:a16="http://schemas.microsoft.com/office/drawing/2014/main" xmlns="" id="{0E72C1F1-0140-46C1-9F1C-95CD4609B114}"/>
              </a:ext>
            </a:extLst>
          </p:cNvPr>
          <p:cNvSpPr/>
          <p:nvPr/>
        </p:nvSpPr>
        <p:spPr>
          <a:xfrm>
            <a:off x="683568" y="1264149"/>
            <a:ext cx="7344816" cy="1967333"/>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Ačkoliv mnoho lidí zastává názor, že sociální podnik musí být schopen fungovat i bez dotací, tak ne vždy je to opravdu možné.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Integrační sociální podniky sebou často nesou určitou zátěž, či zhoršené podmínky pro podnikání, které jsou často spojeny se zaměstnanci, kteří jsou z různých znevýhodněných skupin na trhu práce. </a:t>
            </a:r>
          </a:p>
        </p:txBody>
      </p:sp>
    </p:spTree>
    <p:extLst>
      <p:ext uri="{BB962C8B-B14F-4D97-AF65-F5344CB8AC3E}">
        <p14:creationId xmlns:p14="http://schemas.microsoft.com/office/powerpoint/2010/main" xmlns="" val="783972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AEC0E40C-7D62-429B-AD71-3446E88D0310}"/>
              </a:ext>
            </a:extLst>
          </p:cNvPr>
          <p:cNvSpPr>
            <a:spLocks noGrp="1"/>
          </p:cNvSpPr>
          <p:nvPr>
            <p:ph type="title"/>
          </p:nvPr>
        </p:nvSpPr>
        <p:spPr/>
        <p:txBody>
          <a:bodyPr/>
          <a:lstStyle/>
          <a:p>
            <a:r>
              <a:rPr lang="cs-CZ" dirty="0"/>
              <a:t>Problematika zaměstnanců</a:t>
            </a:r>
          </a:p>
        </p:txBody>
      </p:sp>
      <p:sp>
        <p:nvSpPr>
          <p:cNvPr id="3" name="Obdélník 2">
            <a:extLst>
              <a:ext uri="{FF2B5EF4-FFF2-40B4-BE49-F238E27FC236}">
                <a16:creationId xmlns:a16="http://schemas.microsoft.com/office/drawing/2014/main" xmlns="" id="{AAE4ADAB-25C0-4BA9-B8BE-C4E076AEA74D}"/>
              </a:ext>
            </a:extLst>
          </p:cNvPr>
          <p:cNvSpPr/>
          <p:nvPr/>
        </p:nvSpPr>
        <p:spPr>
          <a:xfrm>
            <a:off x="755576" y="1104874"/>
            <a:ext cx="7416824" cy="2922980"/>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Je logické, že zaměstnanci, které mnoho ostatních komerčních podniků odmítlo, nedokážou dosahovat tak vysoké produktivity práce jako zaměstnanci ostatní (samozřejmě to nemusí být pravidlem).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Proto sociální podniky často musí zaměstnávat více osob nebo nedosahují produktivity práce jako ostatní. Tuto nevýhodu je možné v současných podmínkách redukovat prodejem za vyšší ceny nebo získáním finanční podpory na mzdové náklady, prozatím pouze u cílové skupiny osob se zdravotním postižením.</a:t>
            </a:r>
          </a:p>
        </p:txBody>
      </p:sp>
    </p:spTree>
    <p:extLst>
      <p:ext uri="{BB962C8B-B14F-4D97-AF65-F5344CB8AC3E}">
        <p14:creationId xmlns:p14="http://schemas.microsoft.com/office/powerpoint/2010/main" xmlns="" val="539871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66357B1E-16E1-4A02-8B0E-8282239E9221}"/>
              </a:ext>
            </a:extLst>
          </p:cNvPr>
          <p:cNvSpPr>
            <a:spLocks noGrp="1"/>
          </p:cNvSpPr>
          <p:nvPr>
            <p:ph type="title"/>
          </p:nvPr>
        </p:nvSpPr>
        <p:spPr>
          <a:xfrm>
            <a:off x="251520" y="195486"/>
            <a:ext cx="6336704" cy="507703"/>
          </a:xfrm>
        </p:spPr>
        <p:txBody>
          <a:bodyPr/>
          <a:lstStyle/>
          <a:p>
            <a:r>
              <a:rPr lang="cs-CZ" b="1" cap="small" dirty="0"/>
              <a:t>Nefinanční zdroje sociálního podniku</a:t>
            </a:r>
            <a:br>
              <a:rPr lang="cs-CZ" b="1" cap="small" dirty="0"/>
            </a:br>
            <a:endParaRPr lang="cs-CZ" dirty="0"/>
          </a:p>
        </p:txBody>
      </p:sp>
      <p:sp>
        <p:nvSpPr>
          <p:cNvPr id="3" name="Obdélník 2">
            <a:extLst>
              <a:ext uri="{FF2B5EF4-FFF2-40B4-BE49-F238E27FC236}">
                <a16:creationId xmlns:a16="http://schemas.microsoft.com/office/drawing/2014/main" xmlns="" id="{EDC0F6DA-B32C-45F5-92E3-796DB354C378}"/>
              </a:ext>
            </a:extLst>
          </p:cNvPr>
          <p:cNvSpPr/>
          <p:nvPr/>
        </p:nvSpPr>
        <p:spPr>
          <a:xfrm>
            <a:off x="323528" y="1423423"/>
            <a:ext cx="8136904" cy="2275110"/>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Sociální podniky mohou čerpat také nefinanční zdroje, a to jak při svém vzniku, rozvoji či provozu.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Mezi tyto zdroje patří především zdroje nemateriálové – služby.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Mezi častými zdroji je odborné poradenství, nájem a další služby. Tyto služby jsou pak poskytovány jak z veřejných tak i ze soukromých zdrojů.</a:t>
            </a:r>
          </a:p>
        </p:txBody>
      </p:sp>
    </p:spTree>
    <p:extLst>
      <p:ext uri="{BB962C8B-B14F-4D97-AF65-F5344CB8AC3E}">
        <p14:creationId xmlns:p14="http://schemas.microsoft.com/office/powerpoint/2010/main" xmlns="" val="3769747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6F7D171C-C2A1-435F-A93B-8F61574C56E4}"/>
              </a:ext>
            </a:extLst>
          </p:cNvPr>
          <p:cNvSpPr>
            <a:spLocks noGrp="1"/>
          </p:cNvSpPr>
          <p:nvPr>
            <p:ph type="title"/>
          </p:nvPr>
        </p:nvSpPr>
        <p:spPr>
          <a:xfrm>
            <a:off x="251520" y="195486"/>
            <a:ext cx="7344816" cy="507703"/>
          </a:xfrm>
        </p:spPr>
        <p:txBody>
          <a:bodyPr/>
          <a:lstStyle/>
          <a:p>
            <a:r>
              <a:rPr lang="cs-CZ" b="1" cap="small" dirty="0"/>
              <a:t>Zaměstnávání osob se zdravotním postižením</a:t>
            </a:r>
            <a:br>
              <a:rPr lang="cs-CZ" b="1" cap="small" dirty="0"/>
            </a:br>
            <a:endParaRPr lang="cs-CZ" dirty="0"/>
          </a:p>
        </p:txBody>
      </p:sp>
      <p:sp>
        <p:nvSpPr>
          <p:cNvPr id="3" name="Obdélník 2">
            <a:extLst>
              <a:ext uri="{FF2B5EF4-FFF2-40B4-BE49-F238E27FC236}">
                <a16:creationId xmlns:a16="http://schemas.microsoft.com/office/drawing/2014/main" xmlns="" id="{9E25057F-C17D-45E1-9991-79AEA18FAF9D}"/>
              </a:ext>
            </a:extLst>
          </p:cNvPr>
          <p:cNvSpPr/>
          <p:nvPr/>
        </p:nvSpPr>
        <p:spPr>
          <a:xfrm>
            <a:off x="395536" y="1264149"/>
            <a:ext cx="8496944" cy="1967333"/>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Dotace na zaměstnávání osob se zdravotním postižením nejsou určené pouze sociálním podnikům, jsou určené všem zaměstnavatelům, kteří zaměstnávají více než 50 % osob se zdravotním postižením.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Jedná se o nárokovou dotaci na podporu zaměstnávání osob se zdravotním postižením na chráněném pracovním místě. </a:t>
            </a:r>
          </a:p>
        </p:txBody>
      </p:sp>
    </p:spTree>
    <p:extLst>
      <p:ext uri="{BB962C8B-B14F-4D97-AF65-F5344CB8AC3E}">
        <p14:creationId xmlns:p14="http://schemas.microsoft.com/office/powerpoint/2010/main" xmlns="" val="2467972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E4EA5658-F584-4DBA-881A-01C4D61C71E1}"/>
              </a:ext>
            </a:extLst>
          </p:cNvPr>
          <p:cNvSpPr>
            <a:spLocks noGrp="1"/>
          </p:cNvSpPr>
          <p:nvPr>
            <p:ph type="title"/>
          </p:nvPr>
        </p:nvSpPr>
        <p:spPr>
          <a:xfrm>
            <a:off x="251520" y="195486"/>
            <a:ext cx="7416824" cy="507703"/>
          </a:xfrm>
        </p:spPr>
        <p:txBody>
          <a:bodyPr/>
          <a:lstStyle/>
          <a:p>
            <a:r>
              <a:rPr lang="cs-CZ" sz="2000" dirty="0"/>
              <a:t>ZAMĚSTNÁVÁNÍ DALŠÍCH CÍLOVÝCH OSOB V SOCIÁLNÍCH PODNICÍCH</a:t>
            </a:r>
          </a:p>
        </p:txBody>
      </p:sp>
      <p:sp>
        <p:nvSpPr>
          <p:cNvPr id="3" name="Obdélník 2">
            <a:extLst>
              <a:ext uri="{FF2B5EF4-FFF2-40B4-BE49-F238E27FC236}">
                <a16:creationId xmlns:a16="http://schemas.microsoft.com/office/drawing/2014/main" xmlns="" id="{EFCA96EF-4AA4-409A-B215-33ED9FBC832B}"/>
              </a:ext>
            </a:extLst>
          </p:cNvPr>
          <p:cNvSpPr/>
          <p:nvPr/>
        </p:nvSpPr>
        <p:spPr>
          <a:xfrm>
            <a:off x="539552" y="1275606"/>
            <a:ext cx="7920880" cy="2285882"/>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V současné době připravovaný zákon o sociálním podnikání (</a:t>
            </a:r>
            <a:r>
              <a:rPr lang="cs-CZ" u="sng" dirty="0">
                <a:solidFill>
                  <a:srgbClr val="000080"/>
                </a:solidFill>
                <a:latin typeface="Times New Roman" panose="02020603050405020304" pitchFamily="18" charset="0"/>
                <a:ea typeface="Calibri" panose="020F0502020204030204" pitchFamily="34" charset="0"/>
                <a:cs typeface="Times New Roman" panose="02020603050405020304" pitchFamily="18" charset="0"/>
                <a:hlinkClick r:id="rId2"/>
              </a:rPr>
              <a:t>https://apps.odok.cz/</a:t>
            </a:r>
            <a:r>
              <a:rPr lang="cs-CZ" u="sng" dirty="0" err="1">
                <a:solidFill>
                  <a:srgbClr val="000080"/>
                </a:solidFill>
                <a:latin typeface="Times New Roman" panose="02020603050405020304" pitchFamily="18" charset="0"/>
                <a:ea typeface="Calibri" panose="020F0502020204030204" pitchFamily="34" charset="0"/>
                <a:cs typeface="Times New Roman" panose="02020603050405020304" pitchFamily="18" charset="0"/>
                <a:hlinkClick r:id="rId2"/>
              </a:rPr>
              <a:t>veklep-detail?pid</a:t>
            </a:r>
            <a:r>
              <a:rPr lang="cs-CZ" u="sng" dirty="0">
                <a:solidFill>
                  <a:srgbClr val="000080"/>
                </a:solidFill>
                <a:latin typeface="Times New Roman" panose="02020603050405020304" pitchFamily="18" charset="0"/>
                <a:ea typeface="Calibri" panose="020F0502020204030204" pitchFamily="34" charset="0"/>
                <a:cs typeface="Times New Roman" panose="02020603050405020304" pitchFamily="18" charset="0"/>
                <a:hlinkClick r:id="rId2"/>
              </a:rPr>
              <a:t>=KORNA8RJ6WUJ</a:t>
            </a:r>
            <a:r>
              <a:rPr lang="cs-CZ" dirty="0">
                <a:latin typeface="Times New Roman" panose="02020603050405020304" pitchFamily="18" charset="0"/>
                <a:ea typeface="Calibri" panose="020F0502020204030204" pitchFamily="34" charset="0"/>
                <a:cs typeface="Times New Roman" panose="02020603050405020304" pitchFamily="18" charset="0"/>
              </a:rPr>
              <a:t>), který počítá s rozšířením § 78a o § 78b, který by zaručoval příspěvky také pro jiné cílové skupiny, jako jsou například dlouhodobě nezaměstnaní.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Toto rozšíření by mohlo pozitivně ovlivnit různorodost sociálních podniků, kdy v současné době zcela převládá cílová skupina osob se zdravotním postižením. </a:t>
            </a:r>
          </a:p>
        </p:txBody>
      </p:sp>
    </p:spTree>
    <p:extLst>
      <p:ext uri="{BB962C8B-B14F-4D97-AF65-F5344CB8AC3E}">
        <p14:creationId xmlns:p14="http://schemas.microsoft.com/office/powerpoint/2010/main" xmlns="" val="2395889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E88B8FE-51ED-43EE-815C-378A98948DD6}"/>
              </a:ext>
            </a:extLst>
          </p:cNvPr>
          <p:cNvSpPr>
            <a:spLocks noGrp="1"/>
          </p:cNvSpPr>
          <p:nvPr>
            <p:ph type="title"/>
          </p:nvPr>
        </p:nvSpPr>
        <p:spPr/>
        <p:txBody>
          <a:bodyPr/>
          <a:lstStyle/>
          <a:p>
            <a:r>
              <a:rPr lang="cs-CZ" dirty="0"/>
              <a:t>Nefinanční zdroje-příklady</a:t>
            </a:r>
          </a:p>
        </p:txBody>
      </p:sp>
      <p:sp>
        <p:nvSpPr>
          <p:cNvPr id="3" name="Obdélník 2">
            <a:extLst>
              <a:ext uri="{FF2B5EF4-FFF2-40B4-BE49-F238E27FC236}">
                <a16:creationId xmlns:a16="http://schemas.microsoft.com/office/drawing/2014/main" xmlns="" id="{212743B5-C7D0-4C90-A0CF-423F9903BA81}"/>
              </a:ext>
            </a:extLst>
          </p:cNvPr>
          <p:cNvSpPr/>
          <p:nvPr/>
        </p:nvSpPr>
        <p:spPr>
          <a:xfrm>
            <a:off x="827584" y="915566"/>
            <a:ext cx="6534472" cy="3694858"/>
          </a:xfrm>
          <a:prstGeom prst="rect">
            <a:avLst/>
          </a:prstGeom>
        </p:spPr>
        <p:txBody>
          <a:bodyPr wrap="square">
            <a:spAutoFit/>
          </a:bodyPr>
          <a:lstStyle/>
          <a:p>
            <a:pPr indent="180340" algn="just">
              <a:lnSpc>
                <a:spcPct val="115000"/>
              </a:lnSpc>
              <a:spcBef>
                <a:spcPts val="1200"/>
              </a:spcBef>
              <a:spcAft>
                <a:spcPts val="1200"/>
              </a:spcAft>
            </a:pPr>
            <a:r>
              <a:rPr lang="cs-CZ" b="1" i="1" dirty="0">
                <a:latin typeface="Times New Roman" panose="02020603050405020304" pitchFamily="18" charset="0"/>
                <a:ea typeface="Calibri" panose="020F0502020204030204" pitchFamily="34" charset="0"/>
                <a:cs typeface="Times New Roman" panose="02020603050405020304" pitchFamily="18" charset="0"/>
              </a:rPr>
              <a:t>Statutární město Karviná</a:t>
            </a:r>
            <a:r>
              <a:rPr lang="cs-CZ" dirty="0">
                <a:latin typeface="Times New Roman" panose="02020603050405020304" pitchFamily="18" charset="0"/>
                <a:ea typeface="Calibri" panose="020F0502020204030204" pitchFamily="34" charset="0"/>
                <a:cs typeface="Times New Roman" panose="02020603050405020304" pitchFamily="18" charset="0"/>
              </a:rPr>
              <a:t> poskytuje slevu z nájmu městských nebytových prostor pro sociální podnik. Sleva na nájmu je sociálním podnikům poskytována prostřednictvím podpory de-</a:t>
            </a:r>
            <a:r>
              <a:rPr lang="cs-CZ" dirty="0" err="1">
                <a:latin typeface="Times New Roman" panose="02020603050405020304" pitchFamily="18" charset="0"/>
                <a:ea typeface="Calibri" panose="020F0502020204030204" pitchFamily="34" charset="0"/>
                <a:cs typeface="Times New Roman" panose="02020603050405020304" pitchFamily="18" charset="0"/>
              </a:rPr>
              <a:t>minimis</a:t>
            </a:r>
            <a:r>
              <a:rPr lang="cs-CZ" dirty="0">
                <a:latin typeface="Times New Roman" panose="02020603050405020304" pitchFamily="18" charset="0"/>
                <a:ea typeface="Calibri" panose="020F0502020204030204" pitchFamily="34" charset="0"/>
                <a:cs typeface="Times New Roman" panose="02020603050405020304" pitchFamily="18" charset="0"/>
              </a:rPr>
              <a:t>.</a:t>
            </a:r>
          </a:p>
          <a:p>
            <a:r>
              <a:rPr lang="cs-CZ" b="1" i="1" dirty="0">
                <a:latin typeface="Times New Roman" panose="02020603050405020304" pitchFamily="18" charset="0"/>
                <a:ea typeface="Calibri" panose="020F0502020204030204" pitchFamily="34" charset="0"/>
              </a:rPr>
              <a:t>Dobrovolnictví a darování</a:t>
            </a:r>
            <a:r>
              <a:rPr lang="cs-CZ" dirty="0">
                <a:latin typeface="Times New Roman" panose="02020603050405020304" pitchFamily="18" charset="0"/>
                <a:ea typeface="Calibri" panose="020F0502020204030204" pitchFamily="34" charset="0"/>
              </a:rPr>
              <a:t> – nezisková organizace ADRA realizuje společensky odpovědný podnikatelský projekt Sociální šatník a Charitativní obchůdek, ačkoliv jej neprohlašuje za sociální podnik, tak svými charakteristikami princip sociálního podniku naplňuje. Do tohoto obchůdku lidé nosí své nepotřebné věci jako je oblečení, nábytek, nádobí atd., pracovníci ho zde roztřídí a lepší kousky prodávají, horší dávají zdarma lidem v hmotné nouzi. Výtěžek z charitativního obchůdku je pak poskytován na další veřejně prospěšnou činnost, které se ADRA věnuje.</a:t>
            </a:r>
            <a:endParaRPr lang="cs-CZ" dirty="0"/>
          </a:p>
        </p:txBody>
      </p:sp>
    </p:spTree>
    <p:extLst>
      <p:ext uri="{BB962C8B-B14F-4D97-AF65-F5344CB8AC3E}">
        <p14:creationId xmlns:p14="http://schemas.microsoft.com/office/powerpoint/2010/main" xmlns="" val="787837767"/>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2350</TotalTime>
  <Words>605</Words>
  <Application>Microsoft Office PowerPoint</Application>
  <PresentationFormat>Předvádění na obrazovce (16:9)</PresentationFormat>
  <Paragraphs>82</Paragraphs>
  <Slides>17</Slides>
  <Notes>1</Notes>
  <HiddenSlides>0</HiddenSlides>
  <MMClips>0</MMClips>
  <ScaleCrop>false</ScaleCrop>
  <HeadingPairs>
    <vt:vector size="4" baseType="variant">
      <vt:variant>
        <vt:lpstr>Motiv</vt:lpstr>
      </vt:variant>
      <vt:variant>
        <vt:i4>1</vt:i4>
      </vt:variant>
      <vt:variant>
        <vt:lpstr>Nadpisy snímků</vt:lpstr>
      </vt:variant>
      <vt:variant>
        <vt:i4>17</vt:i4>
      </vt:variant>
    </vt:vector>
  </HeadingPairs>
  <TitlesOfParts>
    <vt:vector size="18" baseType="lpstr">
      <vt:lpstr>SLU</vt:lpstr>
      <vt:lpstr>Název prezentace</vt:lpstr>
      <vt:lpstr>Snímek 2</vt:lpstr>
      <vt:lpstr>Snímek 3</vt:lpstr>
      <vt:lpstr>Financování provozu sociálního podniku</vt:lpstr>
      <vt:lpstr>Problematika zaměstnanců</vt:lpstr>
      <vt:lpstr>Nefinanční zdroje sociálního podniku </vt:lpstr>
      <vt:lpstr>Zaměstnávání osob se zdravotním postižením </vt:lpstr>
      <vt:lpstr>ZAMĚSTNÁVÁNÍ DALŠÍCH CÍLOVÝCH OSOB V SOCIÁLNÍCH PODNICÍCH</vt:lpstr>
      <vt:lpstr>Nefinanční zdroje-příklady</vt:lpstr>
      <vt:lpstr>Úskalí veřejné podpory a odpovědné veřejné zadávání </vt:lpstr>
      <vt:lpstr>Podpora de-minimis</vt:lpstr>
      <vt:lpstr>Odpovědné veřejné zadávání </vt:lpstr>
      <vt:lpstr>Základy finančního řízení sociálního podniku </vt:lpstr>
      <vt:lpstr>Plánování budoucích výnosů</vt:lpstr>
      <vt:lpstr>Plánování nákladů</vt:lpstr>
      <vt:lpstr>Plánování cash flow</vt:lpstr>
      <vt:lpstr>Snímek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petra.krejci@centrum.cz</cp:lastModifiedBy>
  <cp:revision>56</cp:revision>
  <cp:lastPrinted>2018-03-27T09:30:31Z</cp:lastPrinted>
  <dcterms:created xsi:type="dcterms:W3CDTF">2016-07-06T15:42:34Z</dcterms:created>
  <dcterms:modified xsi:type="dcterms:W3CDTF">2023-10-10T16:22:57Z</dcterms:modified>
</cp:coreProperties>
</file>