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Legislativní podmínky sociálního podnikání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Nepřímo mohou integrační sociální podniky využít zvýhodnění přes zákon o veřejných zakázkách (č. 137/2006 Sb.)</a:t>
            </a:r>
          </a:p>
          <a:p>
            <a:r>
              <a:rPr lang="cs-CZ" sz="2400" dirty="0" smtClean="0"/>
              <a:t>Dalším zákonem nepřímo se zabývajícím sociálními podniky je zákon o zaměstnanosti (č. 435/2004 Sb.).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Chystaný zákon o sociálním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Chystaný věcný záměr zákona o sociálním podnikání v sobě obsahuje několik zásadních oblastí. </a:t>
            </a:r>
          </a:p>
          <a:p>
            <a:r>
              <a:rPr lang="cs-CZ" sz="2400" dirty="0" smtClean="0"/>
              <a:t>Jedná se o samotný účel právní úpravy zákona, obsah navrhovaného řešení, úvodní ustanovení, definici základních pojmů, pojednání o statusu sociálního podniku a integračního sociálního podniku, možné návrhy řešení a přezkum účinnosti regulace.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Účel právní úpravy zákona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Cílem je stanovit rámec právní úpravy.</a:t>
            </a:r>
          </a:p>
          <a:p>
            <a:r>
              <a:rPr lang="cs-CZ" sz="2000" dirty="0" smtClean="0"/>
              <a:t>Právní úprava sociálního podnikání v České republice se zaměřuje na vytváření podmínek pro jeho rozvoj a přispění k uznání samotného významu sociálního podnikání.</a:t>
            </a:r>
          </a:p>
          <a:p>
            <a:r>
              <a:rPr lang="cs-CZ" sz="2000" dirty="0" smtClean="0"/>
              <a:t>Zákon bude definovat podmínky pro sociální či integrační sociální podnik.</a:t>
            </a:r>
          </a:p>
          <a:p>
            <a:r>
              <a:rPr lang="cs-CZ" sz="2000" dirty="0" smtClean="0"/>
              <a:t>Vzhledem k této nejednotnosti definicí si jednotlivé úřední orgány státní správy tvoří vlastní definice sociálních podniků. 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cap="small" dirty="0" smtClean="0"/>
              <a:t/>
            </a:r>
            <a:br>
              <a:rPr lang="cs-CZ" sz="2800" b="1" cap="small" dirty="0" smtClean="0"/>
            </a:br>
            <a:r>
              <a:rPr lang="cs-CZ" sz="2800" b="1" cap="small" dirty="0" smtClean="0"/>
              <a:t/>
            </a:r>
            <a:br>
              <a:rPr lang="cs-CZ" sz="2800" b="1" cap="small" dirty="0" smtClean="0"/>
            </a:br>
            <a:r>
              <a:rPr lang="cs-CZ" sz="2800" b="1" dirty="0" smtClean="0"/>
              <a:t>Obsah navrhovaného řešení, úvodní ustanovení a definice základních pojmů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úvodním ustanovením zákonu o sociálním podnikání bude dáno, že sociální podnikání přináší prospěch společnosti, místnímu společenství, ekonomice a je nástrojem pro udržitelný rozvoj společnosti. </a:t>
            </a:r>
          </a:p>
          <a:p>
            <a:r>
              <a:rPr lang="cs-CZ" sz="2400" dirty="0" smtClean="0"/>
              <a:t>Dále bude zákon jednoznačně obsahovat definice pojmů „sociální podnikání“, „sociální podnik“ a „integrační sociální podnik“.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Pojednání o statusu sociálního podniku a integračního sociálního podniku 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Fyzické i právnické osoby budou podléhat rozhodnutí Ministerstva práce a sociálních věcí o přiznání statusu.</a:t>
            </a:r>
          </a:p>
          <a:p>
            <a:r>
              <a:rPr lang="cs-CZ" sz="2000" dirty="0" smtClean="0"/>
              <a:t>Stávající sociální podniky budou moci případně žádat i o přiznání statusu sociální integrační podnik.</a:t>
            </a:r>
          </a:p>
          <a:p>
            <a:r>
              <a:rPr lang="cs-CZ" sz="2000" dirty="0" smtClean="0"/>
              <a:t>Zánik statusu sociální podniku nebo sociálního integračního podniku může nastat ve třech případech.</a:t>
            </a:r>
          </a:p>
          <a:p>
            <a:r>
              <a:rPr lang="cs-CZ" sz="2000" dirty="0" smtClean="0"/>
              <a:t>Podnikajícím fyzickým nebo právnickým osobám bude státu sociálního podnik odebrán v případě nedodržení zákonem stanovených podmínek.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Možné varianty řešení 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Celkem jsou vyhotoveny tři návrhy řešení. </a:t>
            </a:r>
          </a:p>
          <a:p>
            <a:pPr lvl="1"/>
            <a:r>
              <a:rPr lang="cs-CZ" sz="2400" dirty="0" smtClean="0"/>
              <a:t>Nulová varianta spočívá v nepřijetí navrhovaného zákona.</a:t>
            </a:r>
          </a:p>
          <a:p>
            <a:pPr lvl="1"/>
            <a:r>
              <a:rPr lang="cs-CZ" sz="2400" dirty="0" smtClean="0"/>
              <a:t>Varianta první by vedla ke sjednocení definičních znaků sociálních podniků. </a:t>
            </a:r>
          </a:p>
          <a:p>
            <a:pPr lvl="1"/>
            <a:r>
              <a:rPr lang="cs-CZ" sz="2400" dirty="0" smtClean="0"/>
              <a:t>Varianta druhá by vedla k novelizaci jednotlivých zákonů.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cap="small" dirty="0" smtClean="0"/>
              <a:t/>
            </a:r>
            <a:br>
              <a:rPr lang="cs-CZ" sz="3200" b="1" cap="small" dirty="0" smtClean="0"/>
            </a:br>
            <a:r>
              <a:rPr lang="cs-CZ" sz="2800" b="1" dirty="0" smtClean="0"/>
              <a:t>Přezkum účinnosti regulace</a:t>
            </a:r>
            <a:br>
              <a:rPr lang="cs-CZ" sz="2800" b="1" dirty="0" smtClean="0"/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Přezkumem účinnosti regulace bude pověřeno Ministerstvo práce a sociálních věcí. </a:t>
            </a:r>
          </a:p>
          <a:p>
            <a:r>
              <a:rPr lang="cs-CZ" sz="2400" dirty="0" smtClean="0"/>
              <a:t>Sledování a vyhodnocování bude probíhat v oblasti rozvoje sociální ekonomiky, finančních podpor a podpůrných programů a rozvoje a udržitelnosti sociálních podniků.</a:t>
            </a:r>
          </a:p>
          <a:p>
            <a:r>
              <a:rPr lang="cs-CZ" sz="2400" dirty="0" smtClean="0"/>
              <a:t>Ministerstvo práce a sociálních věcí bude spolupracovat s dalšími ministerstvy.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Veřejně uznávané definice sociálního podnikání, sociálního podniku a integračního sociálního podniku.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Definice dle připraveného zákon o sociálním podnikání, sjednocující všechny subjekty sociálního podnikání a upevňující jejich roli na trhu.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Legislativní podmínky v sociálním podnikání, v mnoha směrech nedostatečné a nevyhovující. 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Části chystaného zákonu o sociálním podnikání a možné varianty jeho řešení.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Podmínky sociálního podnikání v ČR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podnikání?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sociální podnik?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sociální integrační podnik?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Legislativní podmínky.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Návrh zákona o sociálním podnikání.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Podmínky sociálního podnikání v ČR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podmínkami sociálního podnikání a s ním spojených pojmů. 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Dále seznámit studenty s legislativními podmínkami sociálního podnikání.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 smtClean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V současné době jsou jedny z nejvyužívanějších definic v oblasti sociálního podnikání definice dle Tematické sítě pro sociální ekonomiku (TESSEA). </a:t>
            </a:r>
          </a:p>
          <a:p>
            <a:r>
              <a:rPr lang="cs-CZ" sz="2000" dirty="0" smtClean="0"/>
              <a:t>Definice dle TESSEA jsou v souladu se znaky mezinárodní výzkumné sítě EMES. </a:t>
            </a:r>
          </a:p>
          <a:p>
            <a:r>
              <a:rPr lang="cs-CZ" sz="2000" dirty="0" smtClean="0"/>
              <a:t>Tyto definice jsou v České republice využívané od roku 2011.</a:t>
            </a:r>
          </a:p>
          <a:p>
            <a:r>
              <a:rPr lang="cs-CZ" sz="2000" dirty="0" smtClean="0"/>
              <a:t>TESSEA definuje </a:t>
            </a:r>
            <a:r>
              <a:rPr lang="cs-CZ" sz="2000" b="1" dirty="0" smtClean="0"/>
              <a:t>sociální podnikání</a:t>
            </a:r>
            <a:r>
              <a:rPr lang="cs-CZ" sz="2000" dirty="0" smtClean="0"/>
              <a:t> jako „</a:t>
            </a:r>
            <a:r>
              <a:rPr lang="cs-CZ" sz="2000" i="1" dirty="0" smtClean="0"/>
              <a:t>podnikatelské aktivity prospívající společnosti a životnímu prostředí“.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 smtClean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Sociální podnik</a:t>
            </a:r>
            <a:r>
              <a:rPr lang="cs-CZ" sz="2400" dirty="0" smtClean="0"/>
              <a:t> TESSEA definuje jako „</a:t>
            </a:r>
            <a:r>
              <a:rPr lang="cs-CZ" sz="2400" i="1" dirty="0" smtClean="0"/>
              <a:t>subjekt sociálního podnikání, tj. právnická osoba založená dle soukromého práva nebo její součást nebo fyzická osoba, které splňují principy sociálního podniku“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/>
              <a:t>Integrační sociální podnik</a:t>
            </a:r>
            <a:r>
              <a:rPr lang="cs-CZ" sz="2400" dirty="0" smtClean="0"/>
              <a:t> TESSEA definuje jako „</a:t>
            </a:r>
            <a:r>
              <a:rPr lang="cs-CZ" sz="2400" i="1" dirty="0" smtClean="0"/>
              <a:t>subjekt sociálního podnikání, tj. právnická osoba založená dle soukromého práva nebo fyzická osoba, které splňují principy integračního sociálního podniku“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Definice dle připravovaného zákona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1" dirty="0" smtClean="0"/>
              <a:t>„</a:t>
            </a:r>
            <a:r>
              <a:rPr lang="cs-CZ" sz="1800" b="1" i="1" dirty="0" smtClean="0"/>
              <a:t>Sociální podnikání</a:t>
            </a:r>
            <a:r>
              <a:rPr lang="cs-CZ" sz="1800" i="1" dirty="0" smtClean="0"/>
              <a:t> je podnikatelská činnost zaměřená jak na dosahování zisku, tak na společenský prospěch. Zisk je z více než 50 % využit pro další rozvoj sociálního podniku a/nebo za účelem zajištění společensky prospěšné činnosti. Sociální podnikání se vyznačuje transparentním nakládáním se ziskem a důrazem na dobré mravy vně i uvnitř podniku. Sociální podnikání přináší prospěch sociální i environmentální a respektuje místní potřeby.“</a:t>
            </a:r>
          </a:p>
          <a:p>
            <a:endParaRPr lang="cs-CZ" sz="1800" i="1" dirty="0" smtClean="0"/>
          </a:p>
          <a:p>
            <a:r>
              <a:rPr lang="cs-CZ" sz="1800" i="1" dirty="0" smtClean="0"/>
              <a:t>„Společensky prospěšnou činností, kterou sociální podnik podporuje z části svého zisku, se rozumí zejména činnost v oblasti ochrany životního prostředí, kultury, vzdělávání, pomoci znevýhodněným osobám či rozvoje místních společenství.“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Definice dle připravovaného zákona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</a:t>
            </a:r>
            <a:r>
              <a:rPr lang="cs-CZ" sz="2000" b="1" i="1" dirty="0" smtClean="0"/>
              <a:t>Sociální podnik</a:t>
            </a:r>
            <a:r>
              <a:rPr lang="cs-CZ" sz="2000" i="1" dirty="0" smtClean="0"/>
              <a:t> je definován jako fyzická nebo právnická osoba, které byl přiznán status sociálního podniku, přičemž nárok na přiznání statusu bude mít subjekt, který splní kumulativně předem určené podmínky.“</a:t>
            </a:r>
          </a:p>
          <a:p>
            <a:r>
              <a:rPr lang="cs-CZ" sz="2000" b="1" u="sng" dirty="0" smtClean="0"/>
              <a:t>Sociální podnik nebude novou právní formou, pouze přiděleným statusem!!</a:t>
            </a:r>
            <a:r>
              <a:rPr lang="cs-CZ" sz="2000" u="sng" dirty="0" smtClean="0"/>
              <a:t> </a:t>
            </a:r>
          </a:p>
          <a:p>
            <a:r>
              <a:rPr lang="cs-CZ" sz="2000" i="1" dirty="0" smtClean="0"/>
              <a:t>„</a:t>
            </a:r>
            <a:r>
              <a:rPr lang="cs-CZ" sz="2000" b="1" i="1" dirty="0" smtClean="0"/>
              <a:t>Integrační sociální podnik</a:t>
            </a:r>
            <a:r>
              <a:rPr lang="cs-CZ" sz="2000" i="1" dirty="0" smtClean="0"/>
              <a:t> je definován jako fyzická nebo právnická osoba, které byl přiznán status integračního sociálního podniku, přičemž nárok na jeho přiznání bude mít subjekt naplňující výše uvedenou definici sociálního podniku, který zaměstnává a sociálně začleňuje osoby znevýhodněné na trhu práce.“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Legislativní podmínky sociálního podnikání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Žádný ze zákonů České republiky ve svém názvu či obsahu nenese název „sociální podnik“.</a:t>
            </a:r>
          </a:p>
          <a:p>
            <a:r>
              <a:rPr lang="cs-CZ" sz="2400" dirty="0" smtClean="0"/>
              <a:t>Sociální podniky se ve své podstatě odvozují od zákonů souvisejících se zvolenou právní formou pro danou činnost.</a:t>
            </a:r>
          </a:p>
          <a:p>
            <a:r>
              <a:rPr lang="cs-CZ" sz="2400" dirty="0" smtClean="0"/>
              <a:t>Sociální podniky se také řídí zákony, které upravují jejich podnikání.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Legislativní podmínky sociálního podnikání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Těmito zákony, o které se sociální podniky mohou opírat, jsou:</a:t>
            </a:r>
          </a:p>
          <a:p>
            <a:pPr lvl="1"/>
            <a:r>
              <a:rPr lang="cs-CZ" sz="1200" dirty="0" smtClean="0"/>
              <a:t>Zákon č. 563/1991 Sb., o účetnictví, ve znění pozdějších předpisů. </a:t>
            </a:r>
            <a:br>
              <a:rPr lang="cs-CZ" sz="1200" dirty="0" smtClean="0"/>
            </a:br>
            <a:r>
              <a:rPr lang="cs-CZ" sz="1200" dirty="0" smtClean="0"/>
              <a:t>+ Daňová legislativa.</a:t>
            </a:r>
          </a:p>
          <a:p>
            <a:pPr lvl="1"/>
            <a:r>
              <a:rPr lang="cs-CZ" sz="1200" dirty="0" smtClean="0"/>
              <a:t>Zákon č. 455/1991 Sb., o živnostenském podnikání, ve znění pozdějších předpisů. </a:t>
            </a:r>
            <a:br>
              <a:rPr lang="cs-CZ" sz="1200" dirty="0" smtClean="0"/>
            </a:br>
            <a:r>
              <a:rPr lang="cs-CZ" sz="1200" dirty="0" smtClean="0"/>
              <a:t>+ Zákon o odpadech, zákon o podnikání v cestovním ruchu atd.</a:t>
            </a:r>
          </a:p>
          <a:p>
            <a:pPr lvl="1"/>
            <a:r>
              <a:rPr lang="cs-CZ" sz="1200" dirty="0" smtClean="0"/>
              <a:t>Zákon č. 262/2006 Sb., zákoník práce, ve znění pozdějších předpisů.</a:t>
            </a:r>
          </a:p>
          <a:p>
            <a:pPr lvl="1"/>
            <a:r>
              <a:rPr lang="cs-CZ" sz="1200" dirty="0" smtClean="0"/>
              <a:t>Zákon č. 137/2006 Sb., o veřejných zakázkách, ve znění pozdějších předpisů.</a:t>
            </a:r>
          </a:p>
          <a:p>
            <a:pPr lvl="1"/>
            <a:r>
              <a:rPr lang="cs-CZ" sz="1200" dirty="0" smtClean="0"/>
              <a:t>Zákon č. 435/2004 Sb., o zaměstnanosti, ve znění pozdějších předpisů.</a:t>
            </a:r>
          </a:p>
          <a:p>
            <a:pPr lvl="1"/>
            <a:r>
              <a:rPr lang="cs-CZ" sz="1200" dirty="0" smtClean="0"/>
              <a:t>Zákon č. 248/1995 Sb., o obecně prospěšných společnostech a o změně o doplnění některých zákonů, ve znění pozdějších předpisů. </a:t>
            </a:r>
          </a:p>
          <a:p>
            <a:pPr lvl="1"/>
            <a:r>
              <a:rPr lang="cs-CZ" sz="1200" dirty="0" smtClean="0"/>
              <a:t>Zákon č. 89/2012 Sb., občanský zákoník, ve znění pozdějších předpisů, ve znění pozdějších předpisů.</a:t>
            </a:r>
          </a:p>
          <a:p>
            <a:pPr lvl="1"/>
            <a:r>
              <a:rPr lang="cs-CZ" sz="1200" dirty="0" smtClean="0"/>
              <a:t>Zákon č. 90/2012 Sb., o obchodních společnostech a družstvech (zákon o obchodních korporacích), ve znění pozdějších předpisů, ve znění pozdějších předpisů.</a:t>
            </a:r>
          </a:p>
          <a:p>
            <a:pPr lvl="1"/>
            <a:r>
              <a:rPr lang="cs-CZ" sz="1200" dirty="0" smtClean="0"/>
              <a:t>Zákon č. 134/2016 Sb., o zadávání veřejných zakázek, ve znění pozdějších předpisů, ve znění pozdějších předpisů.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620</Words>
  <Application>Microsoft Office PowerPoint</Application>
  <PresentationFormat>Předvádění na obrazovce (16:9)</PresentationFormat>
  <Paragraphs>100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</vt:lpstr>
      <vt:lpstr>Název prezentace</vt:lpstr>
      <vt:lpstr>Snímek 2</vt:lpstr>
      <vt:lpstr>Snímek 3</vt:lpstr>
      <vt:lpstr>Veřejně uznávaná definice sociálního podnikání</vt:lpstr>
      <vt:lpstr>Veřejně uznávaná definice sociálního podnikání</vt:lpstr>
      <vt:lpstr> Definice dle připravovaného zákona </vt:lpstr>
      <vt:lpstr> Definice dle připravovaného zákona </vt:lpstr>
      <vt:lpstr>Legislativní podmínky sociálního podnikání</vt:lpstr>
      <vt:lpstr>Legislativní podmínky sociálního podnikání</vt:lpstr>
      <vt:lpstr>Legislativní podmínky sociálního podnikání</vt:lpstr>
      <vt:lpstr>Chystaný zákon o sociálním podnikání</vt:lpstr>
      <vt:lpstr>Účel právní úpravy zákona</vt:lpstr>
      <vt:lpstr>  Obsah navrhovaného řešení, úvodní ustanovení a definice základních pojmů </vt:lpstr>
      <vt:lpstr>Pojednání o statusu sociálního podniku a integračního sociálního podniku  </vt:lpstr>
      <vt:lpstr> Možné varianty řešení  </vt:lpstr>
      <vt:lpstr> Přezkum účinnosti regulace 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64</cp:revision>
  <cp:lastPrinted>2018-03-27T09:30:31Z</cp:lastPrinted>
  <dcterms:created xsi:type="dcterms:W3CDTF">2016-07-06T15:42:34Z</dcterms:created>
  <dcterms:modified xsi:type="dcterms:W3CDTF">2023-10-08T18:41:29Z</dcterms:modified>
</cp:coreProperties>
</file>