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91" r:id="rId10"/>
    <p:sldId id="287" r:id="rId11"/>
    <p:sldId id="288" r:id="rId12"/>
    <p:sldId id="289" r:id="rId13"/>
    <p:sldId id="292" r:id="rId14"/>
    <p:sldId id="290" r:id="rId15"/>
    <p:sldId id="294" r:id="rId16"/>
    <p:sldId id="293" r:id="rId17"/>
    <p:sldId id="295" r:id="rId18"/>
    <p:sldId id="297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08.10.2023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 právní formě s. r. o. je další velmi využívanou formou sociálního podnikání.</a:t>
            </a:r>
          </a:p>
          <a:p>
            <a:r>
              <a:rPr lang="cs-CZ" sz="2400" dirty="0" smtClean="0"/>
              <a:t>Spolek je upraven zákonem č. 89/1990 Sb., občanský zákoník.</a:t>
            </a:r>
          </a:p>
          <a:p>
            <a:r>
              <a:rPr lang="cs-CZ" sz="2400" dirty="0" smtClean="0"/>
              <a:t>Založení společnosti vyžaduje minimálně tři členy. </a:t>
            </a:r>
          </a:p>
          <a:p>
            <a:r>
              <a:rPr lang="cs-CZ" sz="2400" dirty="0" smtClean="0"/>
              <a:t>Za předpokladu založení spolku dalšími spolky, musí být v názvu vyjádřena jeho svazová povaha.</a:t>
            </a:r>
          </a:p>
          <a:p>
            <a:endParaRPr lang="cs-CZ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Název spolku nesmí obsahovat slovo „spolek“ nebo „zapsaný spolek“. </a:t>
            </a:r>
          </a:p>
          <a:p>
            <a:r>
              <a:rPr lang="cs-CZ" sz="2400" dirty="0" smtClean="0"/>
              <a:t>Povoleno je využívat zkratku „z. s</a:t>
            </a:r>
            <a:r>
              <a:rPr lang="cs-CZ" sz="2400" dirty="0" smtClean="0"/>
              <a:t>.“. </a:t>
            </a:r>
            <a:endParaRPr lang="cs-CZ" sz="2400" dirty="0" smtClean="0"/>
          </a:p>
          <a:p>
            <a:r>
              <a:rPr lang="cs-CZ" sz="2400" dirty="0" smtClean="0"/>
              <a:t>Založení spolku vyžaduje sepsání základních stanov.</a:t>
            </a:r>
          </a:p>
          <a:p>
            <a:r>
              <a:rPr lang="cs-CZ" sz="2400" dirty="0" smtClean="0"/>
              <a:t>Pokud je členství ve spolku různého druhu, musí stanovy vymezit jejich práva a povinnosti.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Ustavující schůze je další možností jak může být spolek založen. </a:t>
            </a:r>
          </a:p>
          <a:p>
            <a:r>
              <a:rPr lang="cs-CZ" sz="2400" dirty="0" smtClean="0"/>
              <a:t>Tzv. svolavatel sepisuje návrh stanov a následně svolává zájemce o založení spolku k ustavující schůzi. </a:t>
            </a:r>
          </a:p>
          <a:p>
            <a:r>
              <a:rPr lang="cs-CZ" sz="2400" dirty="0" smtClean="0"/>
              <a:t>Vznik spolku se datuje dnem zápisu do veřejného rejstříku. </a:t>
            </a:r>
          </a:p>
          <a:p>
            <a:r>
              <a:rPr lang="cs-CZ" sz="2400" dirty="0" smtClean="0"/>
              <a:t>Zakladatelé nebo osoba jimi určená musí podat návrh na zápis spolku do veřejného rejstříku.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300" dirty="0" smtClean="0"/>
          </a:p>
          <a:p>
            <a:r>
              <a:rPr lang="cs-CZ" sz="2300" dirty="0" smtClean="0"/>
              <a:t>Členství ve spolku se automaticky váže na osobu člena, pokud to stanovy neurčují jinak. </a:t>
            </a:r>
          </a:p>
          <a:p>
            <a:r>
              <a:rPr lang="cs-CZ" sz="2300" dirty="0" smtClean="0"/>
              <a:t>Organizace spolku zahrnuje orgány spolku a jejich postavení. </a:t>
            </a:r>
          </a:p>
          <a:p>
            <a:r>
              <a:rPr lang="cs-CZ" sz="2300" dirty="0" smtClean="0"/>
              <a:t>Zrušení spolku může nastat s likvidací, fúzí nebo rozdělením.</a:t>
            </a:r>
          </a:p>
          <a:p>
            <a:r>
              <a:rPr lang="cs-CZ" sz="2300" dirty="0" smtClean="0"/>
              <a:t>Mezi nesporné výhody spolku patří právní subjektivita, tedy že je zde možnost nabývat majetek, přijímat dary, žádat o dotace a granty.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Družstvo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Obecně vzato družstvo většinou není určeno pro podnikání, nicméně patří k uznávaným právním formám a v jistých případech je využíváno k nepřímému podnikání.</a:t>
            </a:r>
          </a:p>
          <a:p>
            <a:r>
              <a:rPr lang="cs-CZ" sz="2400" dirty="0" smtClean="0"/>
              <a:t>Družstvo je právnickou osobou a jeho možnosti jsou široké.</a:t>
            </a:r>
          </a:p>
          <a:p>
            <a:r>
              <a:rPr lang="cs-CZ" sz="2400" dirty="0" smtClean="0"/>
              <a:t>Družstvo je upraveno zákonem o obchodních korporacích č. 90/2012 Sb., hlava VI, díl 1.</a:t>
            </a:r>
            <a:endParaRPr lang="cs-CZ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Družstvo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Založení družstva je možné s nejméně třemi členy a firma musí obsahovat označení „družstvo“. </a:t>
            </a:r>
          </a:p>
          <a:p>
            <a:r>
              <a:rPr lang="cs-CZ" sz="2200" dirty="0" smtClean="0"/>
              <a:t>V družstvu může vznikat také tzv. “uhrazovací povinnosti“.</a:t>
            </a:r>
          </a:p>
          <a:p>
            <a:r>
              <a:rPr lang="cs-CZ" sz="2200" dirty="0" smtClean="0"/>
              <a:t>Mezi orgány družstva dle zákona patří: členská schůze, představenstvo, kontrolní komise a jiné orgány zřízené stanovami. </a:t>
            </a:r>
          </a:p>
          <a:p>
            <a:r>
              <a:rPr lang="cs-CZ" sz="2200" dirty="0" smtClean="0"/>
              <a:t>Kontrolní komise projednává stížnosti členů, kontroluje činnost družstva a může žádat o předložení všech informací týkajících se družstva 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Sociální družstvo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„Sociálním družstvem je družstvo, které soustavně vyvíjí obecně prospěšné činnosti směřující na podporu sociální soudržnosti za účelem pracovní a sociální integrace znevýhodněných osob do společnosti s přednostním uspokojováním místních potřeb a využíváním místních zdrojů podle místa sídla a působnosti sociálního družstva, zejména v oblasti vytváření pracovních příležitostí, sociálních služeb a zdravotní péče, vzdělávání, bydlení a trvale udržitelného rozvoje“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dirty="0" smtClean="0"/>
              <a:t>Je upraveno zákonem o obchodních korporacích č. 90/2012 Sb., hlava VI, díl 3.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Sociální družstvo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Stanovy sociálního družstva jsou oproti družstevním stanovám doplněny o „</a:t>
            </a:r>
            <a:r>
              <a:rPr lang="cs-CZ" sz="2000" i="1" dirty="0" smtClean="0"/>
              <a:t>cíle a podmínky činnosti sociálního družstva v souladu s jeho sociálně </a:t>
            </a:r>
            <a:r>
              <a:rPr lang="cs-CZ" sz="2000" i="1" dirty="0" err="1" smtClean="0"/>
              <a:t>začleňovací</a:t>
            </a:r>
            <a:r>
              <a:rPr lang="cs-CZ" sz="2000" i="1" dirty="0" smtClean="0"/>
              <a:t> funkcí a podporou místního rozvoje a o podrobnější podmínky nakládání se ziskem v soudu s účelem činnosti sociálního družstva“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Sociální družstvo je dle zákona omezeno ve svém hospodaření.</a:t>
            </a:r>
          </a:p>
          <a:p>
            <a:r>
              <a:rPr lang="cs-CZ" sz="2000" dirty="0" smtClean="0"/>
              <a:t>Ke zrušení a zániku sociálního družstva může dojít formou likvidace a to nařízením soudu nebo rozhodnutím samotného sociálního družstva. </a:t>
            </a:r>
          </a:p>
          <a:p>
            <a:r>
              <a:rPr lang="cs-CZ" sz="2000" dirty="0" smtClean="0"/>
              <a:t>Soud může navrhnout zrušení a likvidaci sociálního družstva.</a:t>
            </a:r>
            <a:endParaRPr lang="cs-CZ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 praxi je hlavním problémem sociálního družstva, že v sobě nezahrnuje všechny požadované principy sociálního podnikání.</a:t>
            </a:r>
          </a:p>
          <a:p>
            <a:r>
              <a:rPr lang="cs-CZ" sz="2400" dirty="0" smtClean="0"/>
              <a:t>V praxi se k sociálnímu podnikání vztahují i jiné principy, které sociální družstvo neupravuje. </a:t>
            </a:r>
          </a:p>
          <a:p>
            <a:r>
              <a:rPr lang="cs-CZ" sz="2400" dirty="0" smtClean="0"/>
              <a:t>Sociální družstvo například velmi dobře upravuje princip transparentnosti, inovativní přístup nebo princip společného/sociálního řízení.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203598"/>
            <a:ext cx="8796083" cy="21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Nejpoužívanější právní formy v oblasti sociálního podnikání v ČR a jejich seřazení dle míry využití v praxi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Společnost s ručením omezeným s ní spojené náležitosti a výhody a nevýhody v sociálním podnikání.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Spolek, jako druhá nejvyužívanější právní forma v oblasti sociálního podnikání a jeho náležitosti a výhody a nevýhody.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Družstvo a sociální družstvo, jako další alternativa pro podnikání v oblasti sociálního podnikání.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26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Podmínky sociálního podnikání v ČR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právní formy sociální podniky mohou využít?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právní formy sociální podniky využívají nejvíce?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Jednotlivé právní formy v ČR pro sociální podniky.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Podmínky sociálního podnikání v ČR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právními formami vhodnými pro sociální podnikání.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Nejvíce využívanými právními formami využívanými v oblasti sociálního podnikání.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Nejčastější typy právní formy sociálních podniků v ČR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Sociální podnik je mnohdy vnímán jako samostatná právní forma. </a:t>
            </a:r>
          </a:p>
          <a:p>
            <a:r>
              <a:rPr lang="cs-CZ" sz="2400" dirty="0" smtClean="0"/>
              <a:t>Sociální podniky využívají více méně stejné právní formy jako jiné podnikatelské subjekty.</a:t>
            </a:r>
          </a:p>
          <a:p>
            <a:r>
              <a:rPr lang="cs-CZ" sz="2400" dirty="0" smtClean="0"/>
              <a:t>Označení sociální podnik je tedy status neboli přívlastek různých právních forem.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Nejčastější typy právní formy sociálních podniků v ČR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Mezi nejčastěji využívané právní formy spadá Společnost s ručením omezeným, kterou využívá přibližně 48% sociálních podniků.</a:t>
            </a:r>
          </a:p>
          <a:p>
            <a:r>
              <a:rPr lang="cs-CZ" sz="2000" dirty="0" smtClean="0"/>
              <a:t>Obecně prospěšná společnost (které již v dnešní době neexistují), kterou využívá přibližně 25% sociálních podniků. </a:t>
            </a:r>
          </a:p>
          <a:p>
            <a:r>
              <a:rPr lang="cs-CZ" sz="2000" dirty="0" smtClean="0"/>
              <a:t>Spolek, který využívá přibližně 9% sociálních podniků. </a:t>
            </a:r>
          </a:p>
          <a:p>
            <a:r>
              <a:rPr lang="cs-CZ" sz="2000" dirty="0" smtClean="0"/>
              <a:t>Podnikající fyzická osoba, kterou využívá přibližně 7% sociálních podniků. </a:t>
            </a:r>
          </a:p>
          <a:p>
            <a:r>
              <a:rPr lang="cs-CZ" sz="2000" dirty="0" smtClean="0"/>
              <a:t>Družstvo, které využívá přibližně 5% sociálních podniků, a jiné jsou využívány přibližně v šesti procentech případů.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Společnosti s ručením omezeným (s. r. o.)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Právní forma s. r. o. se řadí mezi kapitálové společnosti. </a:t>
            </a:r>
          </a:p>
          <a:p>
            <a:r>
              <a:rPr lang="cs-CZ" sz="2400" dirty="0" smtClean="0"/>
              <a:t>Mezi základní znaky kapitálových společností patří účast společníků formou poskytnutého kapitálu, nízké ručení společníků za závazky společnosti a oddělení majetku společníků od majetku společnosti. </a:t>
            </a:r>
          </a:p>
          <a:p>
            <a:r>
              <a:rPr lang="cs-CZ" sz="2400" dirty="0" smtClean="0"/>
              <a:t>U s. r. o. se oproti jiným kapitálovým společnostem očekává větší míra osobní angažovanosti společníků na chodu společnosti.</a:t>
            </a:r>
            <a:endParaRPr lang="cs-CZ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Společnosti s ručením omezeným (s. r. o.)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Minimální vklad společníka je 1 koruna, pokud to společenská smlouva, neurčí jinak.</a:t>
            </a:r>
          </a:p>
          <a:p>
            <a:r>
              <a:rPr lang="cs-CZ" sz="2400" dirty="0" smtClean="0"/>
              <a:t>Podíly mezi jednotlivými společníky mohou být stanoveny odlišně.</a:t>
            </a:r>
          </a:p>
          <a:p>
            <a:r>
              <a:rPr lang="cs-CZ" sz="2400" dirty="0" smtClean="0"/>
              <a:t>Společníci ručí společně a nerozdílně do výše vkladu.</a:t>
            </a:r>
          </a:p>
          <a:p>
            <a:r>
              <a:rPr lang="cs-CZ" sz="2400" dirty="0" smtClean="0"/>
              <a:t>Občanský zákoník uvádí, že jednatel může ručit neomezeně celým svým majetkem, za určitých podmínek.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Společnosti s ručením omezeným (s. r. o.)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Statutárním orgánem je jeden nebo více jednatelů, pokud to smlouva neurčuje jinak. </a:t>
            </a:r>
          </a:p>
          <a:p>
            <a:r>
              <a:rPr lang="cs-CZ" sz="2400" dirty="0" smtClean="0"/>
              <a:t>Jednateli je svěřeno obchodní vedení společnosti, pokud není uvedeno jinak.</a:t>
            </a:r>
          </a:p>
          <a:p>
            <a:r>
              <a:rPr lang="cs-CZ" sz="2400" dirty="0" smtClean="0"/>
              <a:t>Nejvyšším orgánem společnosti je valná hromada a kolektivní orgán.</a:t>
            </a:r>
          </a:p>
          <a:p>
            <a:r>
              <a:rPr lang="cs-CZ" sz="2400" dirty="0" smtClean="0"/>
              <a:t>Společnost také musí zřídit dozorčí radu, pokud není určeno jinak.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Společnosti s ručením omezeným (s. r. o.)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Výhodou při podnikání pod právní formou s. r. o. je jednodušší přístup k cizímu kapitálu. </a:t>
            </a:r>
          </a:p>
          <a:p>
            <a:r>
              <a:rPr lang="cs-CZ" sz="2400" dirty="0" smtClean="0"/>
              <a:t>Velkou výhodou je vstupování právnické osoby do obchodně-právních vztahů pouze z titulu podnikání.</a:t>
            </a:r>
          </a:p>
          <a:p>
            <a:r>
              <a:rPr lang="cs-CZ" sz="2400" dirty="0" smtClean="0"/>
              <a:t>Za nevýhody se považuje hlavně možné názorové neshody společníků a možné vyšší vklady společníků, pokud to tak společenská smlouva upravuje.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669</Words>
  <Application>Microsoft Office PowerPoint</Application>
  <PresentationFormat>Předvádění na obrazovce (16:9)</PresentationFormat>
  <Paragraphs>109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SLU</vt:lpstr>
      <vt:lpstr>Název prezentace</vt:lpstr>
      <vt:lpstr>Snímek 2</vt:lpstr>
      <vt:lpstr>Snímek 3</vt:lpstr>
      <vt:lpstr>Nejčastější typy právní formy sociálních podniků v ČR</vt:lpstr>
      <vt:lpstr>Nejčastější typy právní formy sociálních podniků v ČR</vt:lpstr>
      <vt:lpstr> Společnosti s ručením omezeným (s. r. o.) </vt:lpstr>
      <vt:lpstr>Společnosti s ručením omezeným (s. r. o.)</vt:lpstr>
      <vt:lpstr>Společnosti s ručením omezeným (s. r. o.)</vt:lpstr>
      <vt:lpstr>Společnosti s ručením omezeným (s. r. o.)</vt:lpstr>
      <vt:lpstr> Spolek </vt:lpstr>
      <vt:lpstr> Spolek </vt:lpstr>
      <vt:lpstr> Spolek </vt:lpstr>
      <vt:lpstr> Spolek </vt:lpstr>
      <vt:lpstr> Družstvo </vt:lpstr>
      <vt:lpstr> Družstvo </vt:lpstr>
      <vt:lpstr>Sociální družstvo</vt:lpstr>
      <vt:lpstr>Sociální družstvo</vt:lpstr>
      <vt:lpstr>Sociální družstvo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67</cp:revision>
  <cp:lastPrinted>2018-03-27T09:30:31Z</cp:lastPrinted>
  <dcterms:created xsi:type="dcterms:W3CDTF">2016-07-06T15:42:34Z</dcterms:created>
  <dcterms:modified xsi:type="dcterms:W3CDTF">2023-10-08T18:54:21Z</dcterms:modified>
</cp:coreProperties>
</file>