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59" r:id="rId3"/>
    <p:sldId id="258" r:id="rId4"/>
    <p:sldId id="282" r:id="rId5"/>
    <p:sldId id="283" r:id="rId6"/>
    <p:sldId id="284" r:id="rId7"/>
    <p:sldId id="285" r:id="rId8"/>
    <p:sldId id="291" r:id="rId9"/>
    <p:sldId id="286" r:id="rId10"/>
    <p:sldId id="287" r:id="rId11"/>
    <p:sldId id="288" r:id="rId12"/>
    <p:sldId id="289" r:id="rId13"/>
    <p:sldId id="290" r:id="rId14"/>
    <p:sldId id="293" r:id="rId15"/>
    <p:sldId id="294" r:id="rId16"/>
    <p:sldId id="295" r:id="rId17"/>
    <p:sldId id="292" r:id="rId18"/>
    <p:sldId id="281" r:id="rId19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3957" autoAdjust="0"/>
  </p:normalViewPr>
  <p:slideViewPr>
    <p:cSldViewPr>
      <p:cViewPr varScale="1">
        <p:scale>
          <a:sx n="110" d="100"/>
          <a:sy n="110" d="100"/>
        </p:scale>
        <p:origin x="-658" y="-8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pPr/>
              <a:t>10.10.2023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pPr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10.10.2023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33156715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SOCIÁLNÍ PODNIKÁNÍ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Petra Krejčí</a:t>
            </a:r>
            <a:endParaRPr lang="cs-CZ" b="1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xmlns="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xmlns="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Typy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Technická povaha je obecně nejčastěji spojována se ziskovým sektorem. </a:t>
            </a:r>
          </a:p>
          <a:p>
            <a:r>
              <a:rPr lang="cs-CZ" sz="2000" dirty="0" smtClean="0"/>
              <a:t>Sociální inovace se však stejně jako jiné mohou technické povahy držet. </a:t>
            </a:r>
          </a:p>
          <a:p>
            <a:r>
              <a:rPr lang="cs-CZ" sz="2000" dirty="0" smtClean="0"/>
              <a:t>Vzhledem tomu je možné sociální inovace rozdělit na:</a:t>
            </a:r>
          </a:p>
          <a:p>
            <a:pPr lvl="1"/>
            <a:r>
              <a:rPr lang="cs-CZ" sz="1600" dirty="0" smtClean="0"/>
              <a:t>Sociální inovace technické povahy</a:t>
            </a:r>
          </a:p>
          <a:p>
            <a:pPr lvl="2"/>
            <a:r>
              <a:rPr lang="cs-CZ" sz="1400" dirty="0" smtClean="0"/>
              <a:t>založené hlavně na výzkumu</a:t>
            </a:r>
          </a:p>
          <a:p>
            <a:pPr lvl="1"/>
            <a:r>
              <a:rPr lang="cs-CZ" sz="1600" dirty="0" smtClean="0"/>
              <a:t>Sociální inovace netechnické povahy</a:t>
            </a:r>
          </a:p>
          <a:p>
            <a:pPr lvl="2"/>
            <a:r>
              <a:rPr lang="cs-CZ" sz="1400" dirty="0" smtClean="0"/>
              <a:t>v oblasti inovace trhů</a:t>
            </a:r>
          </a:p>
          <a:p>
            <a:pPr lvl="2"/>
            <a:r>
              <a:rPr lang="cs-CZ" sz="1400" dirty="0" smtClean="0"/>
              <a:t>v oblasti inovace modelu podnikání</a:t>
            </a:r>
          </a:p>
          <a:p>
            <a:pPr lvl="2"/>
            <a:r>
              <a:rPr lang="cs-CZ" sz="1400" dirty="0" smtClean="0"/>
              <a:t>v oblasti organizace a řízení</a:t>
            </a:r>
          </a:p>
          <a:p>
            <a:pPr lvl="2"/>
            <a:r>
              <a:rPr lang="cs-CZ" sz="1400" dirty="0" smtClean="0"/>
              <a:t>u prezentační inovace</a:t>
            </a:r>
            <a:endParaRPr lang="cs-CZ" sz="2800" dirty="0" smtClean="0"/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Typy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Uvedené možnosti sociálních inovací jsou obecné. </a:t>
            </a:r>
          </a:p>
          <a:p>
            <a:r>
              <a:rPr lang="cs-CZ" sz="2400" dirty="0" smtClean="0"/>
              <a:t>Neudávají přesně, jaké sociální inovace podniky vytvářejí. </a:t>
            </a:r>
          </a:p>
          <a:p>
            <a:r>
              <a:rPr lang="cs-CZ" sz="2400" dirty="0" smtClean="0"/>
              <a:t>Pro uvedené možnosti inovací se může rozhodnout každá organizace. </a:t>
            </a:r>
          </a:p>
          <a:p>
            <a:r>
              <a:rPr lang="cs-CZ" sz="2400" dirty="0" smtClean="0"/>
              <a:t>Může se jednat o běžnou inovaci. </a:t>
            </a:r>
          </a:p>
          <a:p>
            <a:r>
              <a:rPr lang="cs-CZ" sz="2400" dirty="0" smtClean="0"/>
              <a:t>Jeden z aktuálních průzkumů slovenských a českých sociálních podniků a jejich sociálních inovací prokázal trochu jiný typy sociálních inovací.</a:t>
            </a:r>
            <a:endParaRPr lang="cs-CZ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Typy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Ve výzkumu je patrné, že za nositele sociální inovace se považuje sociální podnik. </a:t>
            </a:r>
          </a:p>
          <a:p>
            <a:r>
              <a:rPr lang="cs-CZ" sz="2000" dirty="0" smtClean="0"/>
              <a:t>Mezi typy inovací, které sociální podniky přinášejí, tedy patří (</a:t>
            </a:r>
            <a:r>
              <a:rPr lang="cs-CZ" sz="2000" dirty="0" err="1" smtClean="0"/>
              <a:t>Wildmannová</a:t>
            </a:r>
            <a:r>
              <a:rPr lang="cs-CZ" sz="2000" dirty="0" smtClean="0"/>
              <a:t>, 2018):</a:t>
            </a:r>
          </a:p>
          <a:p>
            <a:pPr lvl="1"/>
            <a:r>
              <a:rPr lang="cs-CZ" sz="1600" dirty="0" smtClean="0"/>
              <a:t>inovace produktů,</a:t>
            </a:r>
          </a:p>
          <a:p>
            <a:pPr lvl="1"/>
            <a:r>
              <a:rPr lang="cs-CZ" sz="1600" dirty="0" smtClean="0"/>
              <a:t>inovace výrobních postupů,</a:t>
            </a:r>
          </a:p>
          <a:p>
            <a:pPr lvl="1"/>
            <a:r>
              <a:rPr lang="cs-CZ" sz="1600" dirty="0" smtClean="0"/>
              <a:t>inovace technologií,</a:t>
            </a:r>
          </a:p>
          <a:p>
            <a:pPr lvl="1"/>
            <a:r>
              <a:rPr lang="cs-CZ" sz="1600" dirty="0" smtClean="0"/>
              <a:t>inovace organizační struktury firmy,</a:t>
            </a:r>
          </a:p>
          <a:p>
            <a:pPr lvl="1"/>
            <a:r>
              <a:rPr lang="cs-CZ" sz="1600" dirty="0" smtClean="0"/>
              <a:t>inovace v oblasti managementu a řízení firmy a </a:t>
            </a:r>
          </a:p>
          <a:p>
            <a:pPr lvl="1"/>
            <a:r>
              <a:rPr lang="cs-CZ" sz="1600" dirty="0" smtClean="0"/>
              <a:t>inovace v poskytovaných službách.</a:t>
            </a:r>
          </a:p>
          <a:p>
            <a:endParaRPr lang="cs-CZ" sz="2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Typy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Další klasifikace se soustředí na fakt, že sociální inovace jsou považovány za zdroje společenských změn. </a:t>
            </a:r>
          </a:p>
          <a:p>
            <a:r>
              <a:rPr lang="cs-CZ" sz="2000" dirty="0" smtClean="0"/>
              <a:t>Dle </a:t>
            </a:r>
            <a:r>
              <a:rPr lang="cs-CZ" sz="2000" dirty="0" err="1" smtClean="0"/>
              <a:t>Caulier</a:t>
            </a:r>
            <a:r>
              <a:rPr lang="cs-CZ" sz="2000" dirty="0" smtClean="0"/>
              <a:t>-</a:t>
            </a:r>
            <a:r>
              <a:rPr lang="cs-CZ" sz="2000" dirty="0" err="1" smtClean="0"/>
              <a:t>Grice</a:t>
            </a:r>
            <a:r>
              <a:rPr lang="cs-CZ" sz="2000" dirty="0" smtClean="0"/>
              <a:t> a Davise (2012) jsou klasifikovány následovně:</a:t>
            </a:r>
          </a:p>
          <a:p>
            <a:pPr lvl="1"/>
            <a:r>
              <a:rPr lang="cs-CZ" sz="1600" dirty="0" smtClean="0"/>
              <a:t>nové produkty (technologie pro postižené)</a:t>
            </a:r>
          </a:p>
          <a:p>
            <a:pPr lvl="1"/>
            <a:r>
              <a:rPr lang="cs-CZ" sz="1600" dirty="0" smtClean="0"/>
              <a:t>nové postupy (</a:t>
            </a:r>
            <a:r>
              <a:rPr lang="cs-CZ" sz="1600" dirty="0" err="1" smtClean="0"/>
              <a:t>crowdsourcing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smtClean="0"/>
              <a:t>nové obchodní modely (sociální </a:t>
            </a:r>
            <a:r>
              <a:rPr lang="cs-CZ" sz="1600" dirty="0" err="1" smtClean="0"/>
              <a:t>franchising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smtClean="0"/>
              <a:t>nové trhy (Fair </a:t>
            </a:r>
            <a:r>
              <a:rPr lang="cs-CZ" sz="1600" dirty="0" err="1" smtClean="0"/>
              <a:t>trade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smtClean="0"/>
              <a:t>nové služby (mobilní bankovnictví </a:t>
            </a:r>
            <a:r>
              <a:rPr lang="cs-CZ" sz="1600" dirty="0" err="1" smtClean="0"/>
              <a:t>MPesaKeňa</a:t>
            </a:r>
            <a:r>
              <a:rPr lang="cs-CZ" sz="1600" dirty="0" smtClean="0"/>
              <a:t>),</a:t>
            </a:r>
          </a:p>
          <a:p>
            <a:pPr lvl="1"/>
            <a:r>
              <a:rPr lang="cs-CZ" sz="1600" dirty="0" smtClean="0"/>
              <a:t>nové platformy (spolupráce v péči),</a:t>
            </a:r>
          </a:p>
          <a:p>
            <a:pPr lvl="1"/>
            <a:r>
              <a:rPr lang="cs-CZ" sz="1600" dirty="0" smtClean="0"/>
              <a:t>nové organizační formy („Družstva veřejného zájmu“)</a:t>
            </a:r>
            <a:endParaRPr lang="cs-CZ" sz="18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Bariéry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Sociální inovace jsou v některých ohledech stejné jako běžné inovace. </a:t>
            </a:r>
          </a:p>
          <a:p>
            <a:r>
              <a:rPr lang="cs-CZ" sz="2800" dirty="0" smtClean="0"/>
              <a:t>Jedním z ohledů jsou i bariéry, které brání jejímu vzniku. </a:t>
            </a:r>
          </a:p>
          <a:p>
            <a:r>
              <a:rPr lang="cs-CZ" sz="2800" dirty="0" smtClean="0"/>
              <a:t>Díky těmto barierám mnoho různých nápadů na sociální inovace může skončit již v počátku životního cyklu. </a:t>
            </a:r>
            <a:endParaRPr lang="cs-CZ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Bariéry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Velmi častou bariérou je nedostatek kreativity.</a:t>
            </a:r>
          </a:p>
          <a:p>
            <a:r>
              <a:rPr lang="cs-CZ" sz="2800" dirty="0" smtClean="0"/>
              <a:t>Obzvláště u sociálních inovací je kreativita důležitou stránkou procesu. </a:t>
            </a:r>
          </a:p>
          <a:p>
            <a:r>
              <a:rPr lang="cs-CZ" sz="2800" dirty="0" smtClean="0"/>
              <a:t>Hlavním důvodem je emoční vypětí související se sociální inovací (často se pracuje například s mentálně postiženými osobami nebo s osobami s vážným zdravotním stavem).</a:t>
            </a:r>
            <a:endParaRPr lang="cs-CZ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Bariéry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/>
              <a:t>Druhou velmi rozsáhlou bariérou je nedostatek financí. </a:t>
            </a:r>
          </a:p>
          <a:p>
            <a:r>
              <a:rPr lang="cs-CZ" sz="2800" dirty="0" smtClean="0"/>
              <a:t>Obzvláště pokud se jedná o důležité změny, které vyžadují vysoké vstupní nálady. </a:t>
            </a:r>
          </a:p>
          <a:p>
            <a:r>
              <a:rPr lang="cs-CZ" sz="2800" dirty="0" smtClean="0"/>
              <a:t>Obecně je sociální oblast závislá na veřejné podpoře, která nemusí být poskytnuta.</a:t>
            </a:r>
            <a:endParaRPr lang="cs-CZ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Bariéry sociálních inovací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Limitujícím hlediskem jsou také rizika spojená se změnou legislativy. </a:t>
            </a:r>
          </a:p>
          <a:p>
            <a:r>
              <a:rPr lang="cs-CZ" dirty="0" smtClean="0"/>
              <a:t>Bariérou může být také nezájem uživatelů o sociální inovaci. </a:t>
            </a:r>
          </a:p>
          <a:p>
            <a:r>
              <a:rPr lang="cs-CZ" dirty="0" smtClean="0"/>
              <a:t>Zvláště pokud se jedná o nově nabízené služby nebo netradiční služby.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214674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inovace v České republice se liší od sociálních inovací jiných zemí.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inovace je velmi složité typizovat.</a:t>
            </a:r>
          </a:p>
          <a:p>
            <a:pPr marL="257175" indent="-257175" algn="just"/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Často se typy inovací určují dle autora a jeho zaměření.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České republice jsou blízké inovace spojené s výzkumem </a:t>
            </a:r>
            <a:r>
              <a:rPr lang="cs-CZ" sz="1500" b="1" dirty="0" err="1" smtClean="0">
                <a:solidFill>
                  <a:srgbClr val="002060"/>
                </a:solidFill>
                <a:cs typeface="Arial" panose="020B0604020202020204" pitchFamily="34" charset="0"/>
              </a:rPr>
              <a:t>Wildmannové</a:t>
            </a: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.  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257175" indent="-257175" algn="just">
              <a:buFont typeface="Arial" panose="020B0604020202020204" pitchFamily="34" charset="0"/>
              <a:buChar char="•"/>
            </a:pPr>
            <a:r>
              <a:rPr lang="cs-CZ" sz="15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Bariéry sociálních inovací jsou velmi podobné bariérám u inovací zaměřených na zisk.</a:t>
            </a:r>
            <a:endParaRPr lang="cs-CZ" sz="15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12611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r>
              <a:rPr lang="cs-CZ" sz="3000" b="1" dirty="0" smtClean="0">
                <a:solidFill>
                  <a:schemeClr val="bg1"/>
                </a:solidFill>
              </a:rPr>
              <a:t>Sociální inovace</a:t>
            </a:r>
            <a:endParaRPr lang="cs-CZ" sz="3000" b="1" dirty="0">
              <a:solidFill>
                <a:schemeClr val="bg1"/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475003"/>
            <a:ext cx="3604568" cy="257673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Sociální inovace v ČR.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Typy inovací.</a:t>
            </a:r>
          </a:p>
          <a:p>
            <a:pPr marL="0" indent="0">
              <a:buNone/>
            </a:pPr>
            <a:r>
              <a:rPr lang="cs-CZ" sz="1800" b="1" dirty="0" smtClean="0">
                <a:solidFill>
                  <a:srgbClr val="002060"/>
                </a:solidFill>
                <a:cs typeface="Arial" panose="020B0604020202020204" pitchFamily="34" charset="0"/>
              </a:rPr>
              <a:t>Bariery sociálních inovací.</a:t>
            </a: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1800" b="1" dirty="0">
              <a:solidFill>
                <a:srgbClr val="002060"/>
              </a:solidFill>
              <a:cs typeface="Arial" panose="020B0604020202020204" pitchFamily="34" charset="0"/>
            </a:endParaRP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550558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cs-CZ" sz="3000" b="1" cap="all" dirty="0" smtClean="0">
                <a:solidFill>
                  <a:schemeClr val="bg1">
                    <a:lumMod val="95000"/>
                  </a:schemeClr>
                </a:solidFill>
              </a:rPr>
              <a:t>Sociální inovace</a:t>
            </a:r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62709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400" dirty="0">
                <a:solidFill>
                  <a:srgbClr val="002060"/>
                </a:solidFill>
                <a:cs typeface="Times New Roman" panose="02020603050405020304" pitchFamily="18" charset="0"/>
              </a:rPr>
              <a:t>Cílem přednášky je seznámit studenty s teorií </a:t>
            </a:r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sociálních inovací v ČR a jejich možnými typy. 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r>
              <a:rPr lang="cs-CZ" sz="1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V závěru přednášky budou studenti seznámeni také s bariérami, které doprovázejí sociální inovace.</a:t>
            </a:r>
            <a:endParaRPr lang="cs-CZ" sz="1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Sociální inovace v České republice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V České republice je kladen důraz hlavně na sociální inovace v oblasti sociálních služeb. </a:t>
            </a:r>
          </a:p>
          <a:p>
            <a:r>
              <a:rPr lang="cs-CZ" sz="2400" dirty="0" smtClean="0"/>
              <a:t>Vyspělé země opouštějí hlavně institucionální péči v oblasti sociálních služeb. </a:t>
            </a:r>
          </a:p>
          <a:p>
            <a:r>
              <a:rPr lang="cs-CZ" sz="2400" dirty="0" smtClean="0"/>
              <a:t>Institucionální péče nedokáže, až na výjimky, pružně reagovat na specifické a individuální potřeby jednotlivých osob. 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Sociální inovace v České republice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Ústavní péče je obecně nahrazována službami domácími, individuálními a komunitními. </a:t>
            </a:r>
          </a:p>
          <a:p>
            <a:r>
              <a:rPr lang="cs-CZ" sz="2400" dirty="0" smtClean="0"/>
              <a:t>Například domácí péči dnes už usnadňují moderní technologie, </a:t>
            </a:r>
          </a:p>
          <a:p>
            <a:r>
              <a:rPr lang="cs-CZ" sz="2400" dirty="0" smtClean="0"/>
              <a:t>Díky tomu klesá počet osob umístěných v ústavní péči (pobytových zařízeních) a to ve všech věkových kategoriích.</a:t>
            </a:r>
            <a:endParaRPr lang="cs-CZ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Sociální inovace v České republice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Široká pozornost je zaměřena na nové služby v oblasti domácí péče. </a:t>
            </a:r>
          </a:p>
          <a:p>
            <a:r>
              <a:rPr lang="cs-CZ" sz="2400" dirty="0" smtClean="0"/>
              <a:t>Inovační metody v sobě musí zahrnovat integraci zdravotní péče a sociální péče. </a:t>
            </a:r>
          </a:p>
          <a:p>
            <a:r>
              <a:rPr lang="cs-CZ" sz="2400" dirty="0" smtClean="0"/>
              <a:t>To vše kvůli novým službám, u kterých vzniká potřeba vysoké osobní i profesní erudice.</a:t>
            </a:r>
          </a:p>
          <a:p>
            <a:pPr lvl="1"/>
            <a:r>
              <a:rPr lang="cs-CZ" sz="2000" dirty="0" smtClean="0"/>
              <a:t>Například chráněné bydlení pro osoby s mentálním handicapem. </a:t>
            </a:r>
            <a:endParaRPr lang="cs-CZ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Sociální inovace v České republice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z="2400" dirty="0" smtClean="0"/>
          </a:p>
          <a:p>
            <a:r>
              <a:rPr lang="cs-CZ" sz="2400" dirty="0" smtClean="0"/>
              <a:t>Pro samotné inovační procesy existují podmínky, které musí být akceptovány. </a:t>
            </a:r>
          </a:p>
          <a:p>
            <a:r>
              <a:rPr lang="cs-CZ" sz="2400" dirty="0" smtClean="0"/>
              <a:t>Těmito podmínkami jsou dvě zásady a to:</a:t>
            </a:r>
          </a:p>
          <a:p>
            <a:pPr lvl="1"/>
            <a:r>
              <a:rPr lang="cs-CZ" sz="2000" dirty="0" smtClean="0"/>
              <a:t>přístup k potřebným zdravotním a sociálním službám nesmí být omezován finančními možnostmi </a:t>
            </a:r>
            <a:r>
              <a:rPr lang="cs-CZ" sz="2000" dirty="0" err="1" smtClean="0"/>
              <a:t>opečovávané</a:t>
            </a:r>
            <a:r>
              <a:rPr lang="cs-CZ" sz="2000" dirty="0" smtClean="0"/>
              <a:t> osoby a</a:t>
            </a:r>
          </a:p>
          <a:p>
            <a:pPr lvl="1"/>
            <a:r>
              <a:rPr lang="cs-CZ" sz="2000" dirty="0" smtClean="0"/>
              <a:t>potřeba péče nesmí vést k chudobě nebo finanční závislosti </a:t>
            </a:r>
            <a:r>
              <a:rPr lang="cs-CZ" sz="2000" dirty="0" err="1" smtClean="0"/>
              <a:t>opečovávaného</a:t>
            </a:r>
            <a:r>
              <a:rPr lang="cs-CZ" sz="2000" dirty="0" smtClean="0"/>
              <a:t>.</a:t>
            </a:r>
            <a:endParaRPr lang="cs-CZ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Sociální inovace v České republice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Poskytovaná péče musí být jistým způsobem standardizovaná. </a:t>
            </a:r>
          </a:p>
          <a:p>
            <a:r>
              <a:rPr lang="cs-CZ" sz="2400" dirty="0" smtClean="0"/>
              <a:t>Například OECD (Organizace pro hospodářskou spolupráci a rozvoj) pro standardizaci klasifikuje například tyto ukazatele:</a:t>
            </a:r>
          </a:p>
          <a:p>
            <a:pPr lvl="1"/>
            <a:r>
              <a:rPr lang="cs-CZ" sz="2000" dirty="0" smtClean="0"/>
              <a:t>početnost odborného personálu,</a:t>
            </a:r>
          </a:p>
          <a:p>
            <a:pPr lvl="1"/>
            <a:r>
              <a:rPr lang="cs-CZ" sz="2000" dirty="0" smtClean="0"/>
              <a:t>velikost prostor nebo</a:t>
            </a:r>
          </a:p>
          <a:p>
            <a:pPr lvl="1"/>
            <a:r>
              <a:rPr lang="cs-CZ" sz="2000" dirty="0" smtClean="0"/>
              <a:t>hodnocení procesů a jejich výsledků. 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cs-CZ" sz="4000" dirty="0" smtClean="0"/>
              <a:t>Typy sociálních inovací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100" dirty="0" smtClean="0"/>
              <a:t>Sociální inovace se mohou týkat téměř všech oborů. </a:t>
            </a:r>
          </a:p>
          <a:p>
            <a:r>
              <a:rPr lang="cs-CZ" sz="2100" dirty="0" smtClean="0"/>
              <a:t>Mohou být aplikovány i v řadě nových přístupů v různých oblastech. </a:t>
            </a:r>
          </a:p>
          <a:p>
            <a:r>
              <a:rPr lang="cs-CZ" sz="2100" dirty="0" smtClean="0"/>
              <a:t>Vzhledem k tomu je poněkud složité je jednoznačně typizovat. </a:t>
            </a:r>
          </a:p>
          <a:p>
            <a:r>
              <a:rPr lang="cs-CZ" sz="2100" dirty="0" smtClean="0"/>
              <a:t>Sociální inovace lze zařadit do tvorby nových modelů financování, do re-designu produktů, při zapojování nových aktérů a jejich kolaborace nebo do procesu organizačního zajištění. </a:t>
            </a:r>
          </a:p>
          <a:p>
            <a:r>
              <a:rPr lang="cs-CZ" sz="2100" dirty="0" smtClean="0"/>
              <a:t>Nicméně vzhledem k současné technicky zaměřené době, hraje největší roli zapojení technologií do sociálních inovací. </a:t>
            </a:r>
            <a:endParaRPr lang="cs-CZ" sz="21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2358</TotalTime>
  <Words>587</Words>
  <Application>Microsoft Office PowerPoint</Application>
  <PresentationFormat>Předvádění na obrazovce (16:9)</PresentationFormat>
  <Paragraphs>123</Paragraphs>
  <Slides>18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SLU</vt:lpstr>
      <vt:lpstr>Název prezentace</vt:lpstr>
      <vt:lpstr>Snímek 2</vt:lpstr>
      <vt:lpstr>Snímek 3</vt:lpstr>
      <vt:lpstr>Sociální inovace v České republice</vt:lpstr>
      <vt:lpstr>Sociální inovace v České republice</vt:lpstr>
      <vt:lpstr>Sociální inovace v České republice</vt:lpstr>
      <vt:lpstr>Sociální inovace v České republice</vt:lpstr>
      <vt:lpstr>Sociální inovace v České republice</vt:lpstr>
      <vt:lpstr>Typy sociálních inovací</vt:lpstr>
      <vt:lpstr>Typy sociálních inovací</vt:lpstr>
      <vt:lpstr>Typy sociálních inovací</vt:lpstr>
      <vt:lpstr>Typy sociálních inovací</vt:lpstr>
      <vt:lpstr>Typy sociálních inovací</vt:lpstr>
      <vt:lpstr>Bariéry sociálních inovací</vt:lpstr>
      <vt:lpstr>Bariéry sociálních inovací</vt:lpstr>
      <vt:lpstr>Bariéry sociálních inovací</vt:lpstr>
      <vt:lpstr>Bariéry sociálních inovací</vt:lpstr>
      <vt:lpstr>Snímek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petra.krejci@centrum.cz</cp:lastModifiedBy>
  <cp:revision>59</cp:revision>
  <cp:lastPrinted>2018-03-27T09:30:31Z</cp:lastPrinted>
  <dcterms:created xsi:type="dcterms:W3CDTF">2016-07-06T15:42:34Z</dcterms:created>
  <dcterms:modified xsi:type="dcterms:W3CDTF">2023-10-10T16:22:02Z</dcterms:modified>
</cp:coreProperties>
</file>