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5" r:id="rId19"/>
    <p:sldId id="274" r:id="rId20"/>
    <p:sldId id="276" r:id="rId21"/>
    <p:sldId id="277" r:id="rId22"/>
    <p:sldId id="273" r:id="rId23"/>
    <p:sldId id="279" r:id="rId24"/>
    <p:sldId id="281" r:id="rId25"/>
    <p:sldId id="278" r:id="rId26"/>
    <p:sldId id="280" r:id="rId27"/>
    <p:sldId id="282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62458-A359-481E-91B5-30106E6AF8F5}" type="datetimeFigureOut">
              <a:rPr lang="cs-CZ" smtClean="0"/>
              <a:t>29.10.2023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60E62-417F-4B21-AA21-A9685AA037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8258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62458-A359-481E-91B5-30106E6AF8F5}" type="datetimeFigureOut">
              <a:rPr lang="cs-CZ" smtClean="0"/>
              <a:t>29.10.2023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60E62-417F-4B21-AA21-A9685AA037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706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62458-A359-481E-91B5-30106E6AF8F5}" type="datetimeFigureOut">
              <a:rPr lang="cs-CZ" smtClean="0"/>
              <a:t>29.10.2023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60E62-417F-4B21-AA21-A9685AA03794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165381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62458-A359-481E-91B5-30106E6AF8F5}" type="datetimeFigureOut">
              <a:rPr lang="cs-CZ" smtClean="0"/>
              <a:t>29.10.2023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60E62-417F-4B21-AA21-A9685AA037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37282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62458-A359-481E-91B5-30106E6AF8F5}" type="datetimeFigureOut">
              <a:rPr lang="cs-CZ" smtClean="0"/>
              <a:t>29.10.2023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60E62-417F-4B21-AA21-A9685AA03794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490863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62458-A359-481E-91B5-30106E6AF8F5}" type="datetimeFigureOut">
              <a:rPr lang="cs-CZ" smtClean="0"/>
              <a:t>29.10.2023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60E62-417F-4B21-AA21-A9685AA037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06960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62458-A359-481E-91B5-30106E6AF8F5}" type="datetimeFigureOut">
              <a:rPr lang="cs-CZ" smtClean="0"/>
              <a:t>29.10.2023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60E62-417F-4B21-AA21-A9685AA037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68897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62458-A359-481E-91B5-30106E6AF8F5}" type="datetimeFigureOut">
              <a:rPr lang="cs-CZ" smtClean="0"/>
              <a:t>29.10.2023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60E62-417F-4B21-AA21-A9685AA037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5505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62458-A359-481E-91B5-30106E6AF8F5}" type="datetimeFigureOut">
              <a:rPr lang="cs-CZ" smtClean="0"/>
              <a:t>29.10.2023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60E62-417F-4B21-AA21-A9685AA037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877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62458-A359-481E-91B5-30106E6AF8F5}" type="datetimeFigureOut">
              <a:rPr lang="cs-CZ" smtClean="0"/>
              <a:t>29.10.2023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60E62-417F-4B21-AA21-A9685AA037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4461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62458-A359-481E-91B5-30106E6AF8F5}" type="datetimeFigureOut">
              <a:rPr lang="cs-CZ" smtClean="0"/>
              <a:t>29.10.2023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60E62-417F-4B21-AA21-A9685AA037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6156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62458-A359-481E-91B5-30106E6AF8F5}" type="datetimeFigureOut">
              <a:rPr lang="cs-CZ" smtClean="0"/>
              <a:t>29.10.2023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60E62-417F-4B21-AA21-A9685AA037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9324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62458-A359-481E-91B5-30106E6AF8F5}" type="datetimeFigureOut">
              <a:rPr lang="cs-CZ" smtClean="0"/>
              <a:t>29.10.2023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60E62-417F-4B21-AA21-A9685AA037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6360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62458-A359-481E-91B5-30106E6AF8F5}" type="datetimeFigureOut">
              <a:rPr lang="cs-CZ" smtClean="0"/>
              <a:t>29.10.2023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60E62-417F-4B21-AA21-A9685AA037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4591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62458-A359-481E-91B5-30106E6AF8F5}" type="datetimeFigureOut">
              <a:rPr lang="cs-CZ" smtClean="0"/>
              <a:t>29.10.2023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60E62-417F-4B21-AA21-A9685AA037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2792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62458-A359-481E-91B5-30106E6AF8F5}" type="datetimeFigureOut">
              <a:rPr lang="cs-CZ" smtClean="0"/>
              <a:t>29.10.2023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60E62-417F-4B21-AA21-A9685AA037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3952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562458-A359-481E-91B5-30106E6AF8F5}" type="datetimeFigureOut">
              <a:rPr lang="cs-CZ" smtClean="0"/>
              <a:t>29.10.2023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4D60E62-417F-4B21-AA21-A9685AA037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5080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ceske-socialni-podnikani.cz/media/com_form2content/documents/c1/a1172/f239/AktualizovanyManual2022.pdf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sfcr.cz/prehled-vyzev-opz-plus/-/asset_publisher/SfUza2tXdZGm/content/podpora-socialniho-podnikani-1-?inheritRedirect=false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615182-2F5A-4A68-9629-3E2F10A276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6" y="2404533"/>
            <a:ext cx="7849369" cy="2656993"/>
          </a:xfrm>
        </p:spPr>
        <p:txBody>
          <a:bodyPr/>
          <a:lstStyle/>
          <a:p>
            <a:r>
              <a:rPr lang="cs-CZ" dirty="0"/>
              <a:t>Zakládaní sociálních podniků</a:t>
            </a:r>
            <a:br>
              <a:rPr lang="cs-CZ" dirty="0"/>
            </a:br>
            <a:r>
              <a:rPr lang="cs-CZ" dirty="0"/>
              <a:t>Typy zakladatelů</a:t>
            </a:r>
            <a:br>
              <a:rPr lang="cs-CZ" dirty="0"/>
            </a:br>
            <a:r>
              <a:rPr lang="cs-CZ" dirty="0"/>
              <a:t>Typy business modelů </a:t>
            </a:r>
            <a:br>
              <a:rPr lang="cs-CZ" dirty="0"/>
            </a:br>
            <a:r>
              <a:rPr lang="cs-CZ" dirty="0"/>
              <a:t>a analýz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7A134DC-6BF1-4140-BDEC-53D21EFB5C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97830" y="4983705"/>
            <a:ext cx="7766936" cy="1096899"/>
          </a:xfrm>
        </p:spPr>
        <p:txBody>
          <a:bodyPr/>
          <a:lstStyle/>
          <a:p>
            <a:r>
              <a:rPr lang="cs-CZ" dirty="0"/>
              <a:t>Zuzana Palová</a:t>
            </a:r>
          </a:p>
        </p:txBody>
      </p:sp>
    </p:spTree>
    <p:extLst>
      <p:ext uri="{BB962C8B-B14F-4D97-AF65-F5344CB8AC3E}">
        <p14:creationId xmlns:p14="http://schemas.microsoft.com/office/powerpoint/2010/main" val="39855753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887CCF-E025-4A3F-B6EF-DC191693C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podnikatelská rozvaha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4F9A42D-9193-47D7-95A8-37ADC1C596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24000"/>
            <a:ext cx="8596668" cy="4959927"/>
          </a:xfrm>
        </p:spPr>
        <p:txBody>
          <a:bodyPr>
            <a:normAutofit fontScale="92500" lnSpcReduction="20000"/>
          </a:bodyPr>
          <a:lstStyle/>
          <a:p>
            <a:pPr>
              <a:buFont typeface="+mj-lt"/>
              <a:buAutoNum type="arabicPeriod"/>
            </a:pPr>
            <a:r>
              <a:rPr lang="cs-CZ" dirty="0"/>
              <a:t>Kde vzít nápady?</a:t>
            </a:r>
          </a:p>
          <a:p>
            <a:pPr>
              <a:buFont typeface="+mj-lt"/>
              <a:buAutoNum type="arabicPeriod"/>
            </a:pPr>
            <a:r>
              <a:rPr lang="cs-CZ" dirty="0"/>
              <a:t>V jakém oboru?</a:t>
            </a:r>
          </a:p>
          <a:p>
            <a:pPr>
              <a:buFont typeface="+mj-lt"/>
              <a:buAutoNum type="arabicPeriod"/>
            </a:pPr>
            <a:r>
              <a:rPr lang="pl-PL" dirty="0"/>
              <a:t>Kolik peněz bude potřeba na rozjezd?</a:t>
            </a:r>
          </a:p>
          <a:p>
            <a:pPr>
              <a:buFont typeface="+mj-lt"/>
              <a:buAutoNum type="arabicPeriod"/>
            </a:pPr>
            <a:r>
              <a:rPr lang="cs-CZ" dirty="0"/>
              <a:t>Mám předpoklady?</a:t>
            </a:r>
          </a:p>
          <a:p>
            <a:pPr>
              <a:buFont typeface="+mj-lt"/>
              <a:buAutoNum type="arabicPeriod"/>
            </a:pPr>
            <a:r>
              <a:rPr lang="cs-CZ" dirty="0"/>
              <a:t>Mám prostory?</a:t>
            </a:r>
          </a:p>
          <a:p>
            <a:pPr>
              <a:buFont typeface="+mj-lt"/>
              <a:buAutoNum type="arabicPeriod"/>
            </a:pPr>
            <a:r>
              <a:rPr lang="cs-CZ" dirty="0"/>
              <a:t>Můžu si půjčit peníze?</a:t>
            </a:r>
          </a:p>
          <a:p>
            <a:pPr>
              <a:buFont typeface="+mj-lt"/>
              <a:buAutoNum type="arabicPeriod"/>
            </a:pPr>
            <a:r>
              <a:rPr lang="cs-CZ" dirty="0"/>
              <a:t>Jaká je konkurence?</a:t>
            </a:r>
          </a:p>
          <a:p>
            <a:pPr>
              <a:buFont typeface="+mj-lt"/>
              <a:buAutoNum type="arabicPeriod"/>
            </a:pPr>
            <a:r>
              <a:rPr lang="cs-CZ" dirty="0"/>
              <a:t>Jaké jsou ceny?</a:t>
            </a:r>
          </a:p>
          <a:p>
            <a:pPr>
              <a:buFont typeface="+mj-lt"/>
              <a:buAutoNum type="arabicPeriod"/>
            </a:pPr>
            <a:r>
              <a:rPr lang="cs-CZ" dirty="0"/>
              <a:t>Čím začít?</a:t>
            </a:r>
          </a:p>
          <a:p>
            <a:pPr>
              <a:buFont typeface="+mj-lt"/>
              <a:buAutoNum type="arabicPeriod"/>
            </a:pPr>
            <a:r>
              <a:rPr lang="pl-PL" dirty="0"/>
              <a:t>Podnikat jako OSVČ, nebo firma?</a:t>
            </a:r>
          </a:p>
          <a:p>
            <a:pPr>
              <a:buFont typeface="+mj-lt"/>
              <a:buAutoNum type="arabicPeriod"/>
            </a:pPr>
            <a:r>
              <a:rPr lang="cs-CZ" dirty="0"/>
              <a:t>Podnikat sám, nebo se společníky?</a:t>
            </a:r>
          </a:p>
          <a:p>
            <a:pPr>
              <a:buFont typeface="+mj-lt"/>
              <a:buAutoNum type="arabicPeriod"/>
            </a:pPr>
            <a:r>
              <a:rPr lang="cs-CZ" dirty="0"/>
              <a:t>Podnikat sám, nebo se zaměstnanci?</a:t>
            </a:r>
          </a:p>
          <a:p>
            <a:pPr>
              <a:buFont typeface="+mj-lt"/>
              <a:buAutoNum type="arabicPeriod"/>
            </a:pPr>
            <a:r>
              <a:rPr lang="pl-PL" dirty="0"/>
              <a:t>Pokud založit společnost, tak jakou?</a:t>
            </a:r>
          </a:p>
          <a:p>
            <a:pPr>
              <a:buFont typeface="+mj-lt"/>
              <a:buAutoNum type="arabicPeriod"/>
            </a:pPr>
            <a:r>
              <a:rPr lang="pl-PL" dirty="0"/>
              <a:t>Co budu dělat, když to nepůjde?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55671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6226DD-4DF3-4DDB-A40E-B6B556EC96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Podnikatelský plán sociálního podniku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9E9983F-E416-42B9-8F8A-0883417427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cs-CZ" dirty="0"/>
              <a:t>Základní informace o sociálním podniku</a:t>
            </a:r>
          </a:p>
          <a:p>
            <a:pPr>
              <a:buFont typeface="+mj-lt"/>
              <a:buAutoNum type="arabicPeriod"/>
            </a:pPr>
            <a:r>
              <a:rPr lang="cs-CZ" dirty="0"/>
              <a:t>Naplňování principů sociálního podniku v praxi</a:t>
            </a:r>
          </a:p>
          <a:p>
            <a:pPr>
              <a:buFont typeface="+mj-lt"/>
              <a:buAutoNum type="arabicPeriod"/>
            </a:pPr>
            <a:r>
              <a:rPr lang="cs-CZ" dirty="0"/>
              <a:t>Popis podnikatelského záměru</a:t>
            </a:r>
          </a:p>
          <a:p>
            <a:pPr>
              <a:buFont typeface="+mj-lt"/>
              <a:buAutoNum type="arabicPeriod"/>
            </a:pPr>
            <a:r>
              <a:rPr lang="cs-CZ" dirty="0"/>
              <a:t>Situační analýza trhu</a:t>
            </a:r>
          </a:p>
          <a:p>
            <a:pPr>
              <a:buFont typeface="+mj-lt"/>
              <a:buAutoNum type="arabicPeriod"/>
            </a:pPr>
            <a:r>
              <a:rPr lang="cs-CZ" dirty="0"/>
              <a:t>Marketing</a:t>
            </a:r>
          </a:p>
          <a:p>
            <a:pPr>
              <a:buFont typeface="+mj-lt"/>
              <a:buAutoNum type="arabicPeriod"/>
            </a:pPr>
            <a:r>
              <a:rPr lang="cs-CZ" dirty="0"/>
              <a:t>Management a lidské zdroje</a:t>
            </a:r>
          </a:p>
          <a:p>
            <a:pPr>
              <a:buFont typeface="+mj-lt"/>
              <a:buAutoNum type="arabicPeriod"/>
            </a:pPr>
            <a:r>
              <a:rPr lang="cs-CZ" dirty="0"/>
              <a:t>Harmonogram</a:t>
            </a:r>
          </a:p>
          <a:p>
            <a:pPr>
              <a:buFont typeface="+mj-lt"/>
              <a:buAutoNum type="arabicPeriod"/>
            </a:pPr>
            <a:r>
              <a:rPr lang="cs-CZ" dirty="0"/>
              <a:t>Finanční plán</a:t>
            </a:r>
          </a:p>
        </p:txBody>
      </p:sp>
    </p:spTree>
    <p:extLst>
      <p:ext uri="{BB962C8B-B14F-4D97-AF65-F5344CB8AC3E}">
        <p14:creationId xmlns:p14="http://schemas.microsoft.com/office/powerpoint/2010/main" val="21409489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15678A-B37A-46ED-AB6F-C9228EF034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cs-CZ" dirty="0"/>
              <a:t>Základní informace o sociálním podniku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72572C4-D05F-4E81-9210-C8C8BA2D42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Jméno zakladatele – zkušenosti, vzdělání a motivace pro podnikání. Můžete představit také historii a vlastnické poměry a současnou situaci</a:t>
            </a:r>
          </a:p>
          <a:p>
            <a:r>
              <a:rPr lang="cs-CZ" dirty="0"/>
              <a:t>Co je hlavním a dílčím cílem podnikatelských aktivity</a:t>
            </a:r>
          </a:p>
          <a:p>
            <a:pPr lvl="1"/>
            <a:r>
              <a:rPr lang="cs-CZ" dirty="0"/>
              <a:t>Hlavní cíl by měl být SMART</a:t>
            </a:r>
          </a:p>
          <a:p>
            <a:endParaRPr lang="cs-CZ" dirty="0"/>
          </a:p>
          <a:p>
            <a:r>
              <a:rPr lang="cs-CZ" dirty="0"/>
              <a:t>Uveďte zde vaše nejdůležitější partnery v podnikání, tj. zainteresované subjekty, se kterými budete spolupracovat (tzv. </a:t>
            </a:r>
            <a:r>
              <a:rPr lang="cs-CZ" dirty="0" err="1"/>
              <a:t>stakeholdery</a:t>
            </a:r>
            <a:r>
              <a:rPr lang="cs-CZ" dirty="0"/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23850840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D13095-8DDC-44FD-B90F-36AAD3E754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2. Naplňování principů sociálního podniku v praxi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F24F4BE-44A4-4D29-A8BF-0B330550AD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Popište v podnikatelském plánu jasně naplňování principů sociálního podniku - sociálního prospěchu, ekonomického prospěchu, místního a environmentálního rozměru.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76508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24C7C5-0B39-4C99-8230-8E4A3408DB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Sada rozpoznávacích znaků pro sociální podnik platná dle výzvy 024 OPZ+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CB1A03FB-FEE6-44B8-B814-3617FC7283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709" y="1822983"/>
            <a:ext cx="7305720" cy="5127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17971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6080B8-0F91-4FE8-8EF3-AFDC8D7A13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3. Popis podnikatelského záměru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B87988D-A3F3-4864-96C5-E03A28F495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Detailní popis výrobku /služby </a:t>
            </a:r>
          </a:p>
          <a:p>
            <a:r>
              <a:rPr lang="cs-CZ" dirty="0"/>
              <a:t>Které aktivity jsou primární</a:t>
            </a:r>
          </a:p>
          <a:p>
            <a:r>
              <a:rPr lang="cs-CZ" dirty="0"/>
              <a:t>Jak budete svou podnikatelskou aktivitu dělat – způsob organizace, prostory / provozovna, potřebné vybavení, postup činnosti, technické údaje </a:t>
            </a:r>
          </a:p>
          <a:p>
            <a:r>
              <a:rPr lang="cs-CZ" dirty="0"/>
              <a:t>Popište také konkurenční výhodu vašeho výrobku / služby a užitek pro zákazníka. </a:t>
            </a:r>
          </a:p>
        </p:txBody>
      </p:sp>
    </p:spTree>
    <p:extLst>
      <p:ext uri="{BB962C8B-B14F-4D97-AF65-F5344CB8AC3E}">
        <p14:creationId xmlns:p14="http://schemas.microsoft.com/office/powerpoint/2010/main" val="5872253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B449E7-4ECC-43A3-8975-12C994DA7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4. Situační analýza trhu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C06730A-2C86-4C01-94E6-D930FFE1E9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Analýza mikroprostředí </a:t>
            </a:r>
          </a:p>
          <a:p>
            <a:pPr lvl="1"/>
            <a:r>
              <a:rPr lang="cs-CZ" dirty="0"/>
              <a:t>Dodavatelé</a:t>
            </a:r>
          </a:p>
          <a:p>
            <a:pPr lvl="1"/>
            <a:r>
              <a:rPr lang="cs-CZ" dirty="0"/>
              <a:t>Odběratelé</a:t>
            </a:r>
          </a:p>
          <a:p>
            <a:pPr lvl="1"/>
            <a:r>
              <a:rPr lang="cs-CZ" dirty="0"/>
              <a:t>Zákazníci</a:t>
            </a:r>
          </a:p>
          <a:p>
            <a:pPr lvl="1"/>
            <a:r>
              <a:rPr lang="cs-CZ" dirty="0"/>
              <a:t>Distributoři</a:t>
            </a:r>
          </a:p>
          <a:p>
            <a:pPr lvl="1"/>
            <a:r>
              <a:rPr lang="cs-CZ" dirty="0"/>
              <a:t>Konkurence</a:t>
            </a:r>
          </a:p>
          <a:p>
            <a:pPr lvl="1"/>
            <a:r>
              <a:rPr lang="cs-CZ" dirty="0"/>
              <a:t>Veřejnost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29231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E73DE3-7F71-4D44-B64A-75B6370CC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4. Situační analýza trhu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1D9F3E4-74D0-4F01-87BC-7AF513E3E9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Analýza makroprostředí</a:t>
            </a:r>
          </a:p>
          <a:p>
            <a:pPr lvl="1"/>
            <a:r>
              <a:rPr lang="cs-CZ" dirty="0"/>
              <a:t>P – </a:t>
            </a:r>
            <a:r>
              <a:rPr lang="cs-CZ" dirty="0" err="1"/>
              <a:t>Political</a:t>
            </a:r>
            <a:r>
              <a:rPr lang="cs-CZ" dirty="0"/>
              <a:t> - politické – existující a potenciální působení politických vlivů </a:t>
            </a:r>
          </a:p>
          <a:p>
            <a:pPr lvl="1"/>
            <a:r>
              <a:rPr lang="cs-CZ" dirty="0"/>
              <a:t>E – </a:t>
            </a:r>
            <a:r>
              <a:rPr lang="cs-CZ" dirty="0" err="1"/>
              <a:t>Economical</a:t>
            </a:r>
            <a:r>
              <a:rPr lang="cs-CZ" dirty="0"/>
              <a:t> - ekonomické – působení a vliv místní, národní a světové ekonomiky S – </a:t>
            </a:r>
            <a:r>
              <a:rPr lang="cs-CZ" dirty="0" err="1"/>
              <a:t>Social</a:t>
            </a:r>
            <a:r>
              <a:rPr lang="cs-CZ" dirty="0"/>
              <a:t> - sociální – průmět sociálních změn dovnitř organizace, součástí jsou i kulturní vlivy (lokální, národní, regionální, světové) </a:t>
            </a:r>
          </a:p>
          <a:p>
            <a:pPr lvl="1"/>
            <a:r>
              <a:rPr lang="cs-CZ" dirty="0"/>
              <a:t>T – </a:t>
            </a:r>
            <a:r>
              <a:rPr lang="cs-CZ" dirty="0" err="1"/>
              <a:t>Technological</a:t>
            </a:r>
            <a:r>
              <a:rPr lang="cs-CZ" dirty="0"/>
              <a:t> - technologické – dopady stávajících, nových a vyspělých technologií </a:t>
            </a:r>
          </a:p>
          <a:p>
            <a:pPr lvl="1"/>
            <a:r>
              <a:rPr lang="cs-CZ" dirty="0"/>
              <a:t>L – </a:t>
            </a:r>
            <a:r>
              <a:rPr lang="cs-CZ" dirty="0" err="1"/>
              <a:t>Legal</a:t>
            </a:r>
            <a:r>
              <a:rPr lang="cs-CZ" dirty="0"/>
              <a:t> - legislativní – vlivy národní, evropské a mezinárodní legislativy </a:t>
            </a:r>
          </a:p>
          <a:p>
            <a:pPr lvl="1"/>
            <a:r>
              <a:rPr lang="cs-CZ" dirty="0"/>
              <a:t>E – </a:t>
            </a:r>
            <a:r>
              <a:rPr lang="cs-CZ" dirty="0" err="1"/>
              <a:t>Ecological</a:t>
            </a:r>
            <a:r>
              <a:rPr lang="cs-CZ" dirty="0"/>
              <a:t> - ekologické (environmentální) – místní, národní a světová problematika životního prostředí a otázky jejího řešen</a:t>
            </a:r>
          </a:p>
        </p:txBody>
      </p:sp>
    </p:spTree>
    <p:extLst>
      <p:ext uri="{BB962C8B-B14F-4D97-AF65-F5344CB8AC3E}">
        <p14:creationId xmlns:p14="http://schemas.microsoft.com/office/powerpoint/2010/main" val="21668782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E7B0C5-5A33-42B1-BF76-4100CDCA60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5F7A22A-8963-4B3B-9842-7F3224CE42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Segmentace - Segment je vaše cílová skupina zákazníků.</a:t>
            </a:r>
          </a:p>
          <a:p>
            <a:r>
              <a:rPr lang="cs-CZ" dirty="0"/>
              <a:t>Základní segmentaci můžete udělat z následujících hledisek: </a:t>
            </a:r>
          </a:p>
          <a:p>
            <a:pPr lvl="1"/>
            <a:r>
              <a:rPr lang="cs-CZ" dirty="0"/>
              <a:t>geografického – např. obec, region, venkov, město </a:t>
            </a:r>
          </a:p>
          <a:p>
            <a:pPr lvl="1"/>
            <a:r>
              <a:rPr lang="cs-CZ" dirty="0"/>
              <a:t>demografického – např. věk, pohlaví, příjem, vzdělání </a:t>
            </a:r>
          </a:p>
          <a:p>
            <a:pPr lvl="1"/>
            <a:r>
              <a:rPr lang="cs-CZ" dirty="0"/>
              <a:t>spotřebitelský – např. životní styl, konzervativnost, kupní síla </a:t>
            </a:r>
          </a:p>
          <a:p>
            <a:pPr lvl="1"/>
            <a:r>
              <a:rPr lang="cs-CZ" dirty="0"/>
              <a:t>podle užitku – např. bezpečnost, prestiž, cenová orientace</a:t>
            </a:r>
          </a:p>
        </p:txBody>
      </p:sp>
    </p:spTree>
    <p:extLst>
      <p:ext uri="{BB962C8B-B14F-4D97-AF65-F5344CB8AC3E}">
        <p14:creationId xmlns:p14="http://schemas.microsoft.com/office/powerpoint/2010/main" val="37062493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7B32B0-310A-422B-931C-7F14F835E0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4. Situační analýza trhu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78DD70A-E873-4CCC-81AB-F4B00D47C7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Analýza konkurence </a:t>
            </a:r>
          </a:p>
          <a:p>
            <a:pPr lvl="1"/>
            <a:r>
              <a:rPr lang="cs-CZ" dirty="0" err="1"/>
              <a:t>Porterův</a:t>
            </a:r>
            <a:r>
              <a:rPr lang="cs-CZ" dirty="0"/>
              <a:t> model konkurenčních sil je jednoduchý a účinný nástroj pro stanovení obchodní strategie s ohledem na okolní prostředí firem.</a:t>
            </a:r>
          </a:p>
          <a:p>
            <a:pPr lvl="1"/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67ACF11E-E491-42DD-87B3-2DD5785EAF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1282" y="3214255"/>
            <a:ext cx="4836020" cy="3124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95627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7F1A16-F39B-4095-9983-61C70CF48C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Co je co není sociální podnik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DE304E02-22D7-40A8-857B-891FA58618E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5038715"/>
              </p:ext>
            </p:extLst>
          </p:nvPr>
        </p:nvGraphicFramePr>
        <p:xfrm>
          <a:off x="677333" y="1671061"/>
          <a:ext cx="9972194" cy="49754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6097">
                  <a:extLst>
                    <a:ext uri="{9D8B030D-6E8A-4147-A177-3AD203B41FA5}">
                      <a16:colId xmlns:a16="http://schemas.microsoft.com/office/drawing/2014/main" val="555972857"/>
                    </a:ext>
                  </a:extLst>
                </a:gridCol>
                <a:gridCol w="4986097">
                  <a:extLst>
                    <a:ext uri="{9D8B030D-6E8A-4147-A177-3AD203B41FA5}">
                      <a16:colId xmlns:a16="http://schemas.microsoft.com/office/drawing/2014/main" val="1345496029"/>
                    </a:ext>
                  </a:extLst>
                </a:gridCol>
              </a:tblGrid>
              <a:tr h="401219">
                <a:tc>
                  <a:txBody>
                    <a:bodyPr/>
                    <a:lstStyle/>
                    <a:p>
                      <a:r>
                        <a:rPr lang="cs-CZ" dirty="0"/>
                        <a:t>CO JE SOCIÁLNÍ PODNIK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CO NENÍ SOCIÁLNÍ PODNIK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9327119"/>
                  </a:ext>
                </a:extLst>
              </a:tr>
              <a:tr h="643211">
                <a:tc>
                  <a:txBody>
                    <a:bodyPr/>
                    <a:lstStyle/>
                    <a:p>
                      <a:r>
                        <a:rPr lang="cs-CZ" sz="1400" dirty="0"/>
                        <a:t>chce dělat věci jinak a lépe, tj. prvotní motivace vychází z odlišného hodnotového žebříčku zakladatelů a managementu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sociálním podnikem není automaticky každý zaměstnavatel, který se takto označí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9268073"/>
                  </a:ext>
                </a:extLst>
              </a:tr>
              <a:tr h="622891">
                <a:tc>
                  <a:txBody>
                    <a:bodyPr/>
                    <a:lstStyle/>
                    <a:p>
                      <a:r>
                        <a:rPr lang="cs-CZ" sz="1400" dirty="0"/>
                        <a:t>umí podnikat a respektuje ekonomickou realitu, podnikání je základem většiny jeho finančních zdrojů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není to každý společensky odpovědný podnik (tzv. CSR), protože ten bývá zřízen primárně za účelem zisku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9863676"/>
                  </a:ext>
                </a:extLst>
              </a:tr>
              <a:tr h="1025236">
                <a:tc>
                  <a:txBody>
                    <a:bodyPr/>
                    <a:lstStyle/>
                    <a:p>
                      <a:r>
                        <a:rPr lang="cs-CZ" sz="1400" dirty="0"/>
                        <a:t>není to každý společensky odpovědný podnik (tzv. CSR), protože ten bývá zřízen primárně za účelem zisku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není to nestátní nezisková organizace (dále jen NNO), která si přivydělává prodejem výrobků nebo služeb, ale podnikatelské projevy NNO mohou být základem sociálního podniku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4070586"/>
                  </a:ext>
                </a:extLst>
              </a:tr>
              <a:tr h="556390">
                <a:tc>
                  <a:txBody>
                    <a:bodyPr/>
                    <a:lstStyle/>
                    <a:p>
                      <a:r>
                        <a:rPr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respektuje zájmy a individuální potřeby svých zaměstnanců, usiluje o jejich identifikaci se sociálním podnikem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není to sociálně terapeutické pracoviště (zpravidla NNO), protože se jedná v zásadě o službu klientům a nejde v ní o zaměstnávání v ekonomickém smyslu</a:t>
                      </a:r>
                      <a:endParaRPr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7563166"/>
                  </a:ext>
                </a:extLst>
              </a:tr>
              <a:tr h="401219">
                <a:tc>
                  <a:txBody>
                    <a:bodyPr/>
                    <a:lstStyle/>
                    <a:p>
                      <a:r>
                        <a:rPr lang="cs-CZ" sz="1400" dirty="0"/>
                        <a:t>zpravidla zaměstnává znevýhodněné osoby (integrační sociální </a:t>
                      </a:r>
                      <a:r>
                        <a:rPr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podnik), není </a:t>
                      </a:r>
                      <a:r>
                        <a:rPr lang="cs-CZ" sz="1400" dirty="0"/>
                        <a:t>to ale podmínkou</a:t>
                      </a:r>
                      <a:endParaRPr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integračním sociálním podnikem nemusí být automaticky každý zaměstnavatel s více než 50 % osob se zdravotním postižením</a:t>
                      </a:r>
                      <a:endParaRPr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3920159"/>
                  </a:ext>
                </a:extLst>
              </a:tr>
              <a:tr h="401219">
                <a:tc>
                  <a:txBody>
                    <a:bodyPr/>
                    <a:lstStyle/>
                    <a:p>
                      <a:r>
                        <a:rPr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je nezávislý, spolupracuje s místní komunitou a zainteresovanými skupinami (</a:t>
                      </a:r>
                      <a:r>
                        <a:rPr lang="cs-CZ" sz="14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stakeholdery</a:t>
                      </a:r>
                      <a:r>
                        <a:rPr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), chová se partnersky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není to nadnárodní společnost ani její část, případně podnik na této společnosti závislý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1274053"/>
                  </a:ext>
                </a:extLst>
              </a:tr>
            </a:tbl>
          </a:graphicData>
        </a:graphic>
      </p:graphicFrame>
      <p:sp>
        <p:nvSpPr>
          <p:cNvPr id="5" name="TextovéPole 4">
            <a:extLst>
              <a:ext uri="{FF2B5EF4-FFF2-40B4-BE49-F238E27FC236}">
                <a16:creationId xmlns:a16="http://schemas.microsoft.com/office/drawing/2014/main" id="{051FA1B7-1BD2-4639-9C69-6F363618086E}"/>
              </a:ext>
            </a:extLst>
          </p:cNvPr>
          <p:cNvSpPr txBox="1"/>
          <p:nvPr/>
        </p:nvSpPr>
        <p:spPr>
          <a:xfrm>
            <a:off x="1915008" y="6604084"/>
            <a:ext cx="997219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50" dirty="0">
                <a:hlinkClick r:id="rId2"/>
              </a:rPr>
              <a:t>AktualizovanyManual2022.pdf (ceske-socialni-podnikani.cz)</a:t>
            </a:r>
            <a:endParaRPr lang="cs-CZ" sz="1050" dirty="0"/>
          </a:p>
        </p:txBody>
      </p:sp>
    </p:spTree>
    <p:extLst>
      <p:ext uri="{BB962C8B-B14F-4D97-AF65-F5344CB8AC3E}">
        <p14:creationId xmlns:p14="http://schemas.microsoft.com/office/powerpoint/2010/main" val="17729896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9729A6-1DF7-43DB-9D0B-F72A1CB18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4. Situační analýza trhu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3FB77E6-D855-404B-85D9-9E79FA8F6C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SWOT </a:t>
            </a:r>
          </a:p>
          <a:p>
            <a:pPr lvl="1"/>
            <a:r>
              <a:rPr lang="cs-CZ" dirty="0"/>
              <a:t>SWOT analýza je metoda, pomocí níž lze velmi přehledně identifikovat silné a slabé stránky podniku ve vztahu k příležitostem a hrozbám, jejichž původcem je vnější prostředí. </a:t>
            </a:r>
          </a:p>
          <a:p>
            <a:pPr lvl="1"/>
            <a:r>
              <a:rPr lang="cs-CZ" dirty="0"/>
              <a:t>Pomůže vám uvědomit si, kde se na trhu nacházíte a na jaká úskalí můžete narazit</a:t>
            </a:r>
          </a:p>
        </p:txBody>
      </p:sp>
      <p:pic>
        <p:nvPicPr>
          <p:cNvPr id="1026" name="Picture 2" descr="SWOT analýza pro fotografy - využijte své silné stránky - Petr Doležal">
            <a:extLst>
              <a:ext uri="{FF2B5EF4-FFF2-40B4-BE49-F238E27FC236}">
                <a16:creationId xmlns:a16="http://schemas.microsoft.com/office/drawing/2014/main" id="{E219DE5D-525D-41E9-A105-E2FA68F1B0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8981" y="3763906"/>
            <a:ext cx="4103255" cy="3094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63194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513835-A16D-42EC-864F-E8C680BBBC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4. Situační analýza trhu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F5A49E8-36F6-49D1-BCBC-B525E58FBF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Analýza rizik podniku</a:t>
            </a:r>
          </a:p>
          <a:p>
            <a:pPr lvl="1"/>
            <a:r>
              <a:rPr lang="cs-CZ" dirty="0"/>
              <a:t>Na základě SWOT analýzy identifikujete svá rizika, uveďte jakým způsobem je budete konkrétně řešit.</a:t>
            </a:r>
          </a:p>
          <a:p>
            <a:pPr lvl="1"/>
            <a:r>
              <a:rPr lang="cs-CZ" dirty="0"/>
              <a:t> Co může ohrozit vaše plány? </a:t>
            </a:r>
          </a:p>
          <a:p>
            <a:pPr lvl="1"/>
            <a:r>
              <a:rPr lang="cs-CZ" dirty="0"/>
              <a:t>Základní rizika naleznete ve slabých stránkách a hrozbách. </a:t>
            </a:r>
          </a:p>
          <a:p>
            <a:pPr lvl="1"/>
            <a:r>
              <a:rPr lang="cs-CZ" dirty="0"/>
              <a:t>Ke každému riziku pak napište, co uděláte, aby riziko nenastalo nebo abyste ho minimalizovali.</a:t>
            </a:r>
          </a:p>
        </p:txBody>
      </p:sp>
    </p:spTree>
    <p:extLst>
      <p:ext uri="{BB962C8B-B14F-4D97-AF65-F5344CB8AC3E}">
        <p14:creationId xmlns:p14="http://schemas.microsoft.com/office/powerpoint/2010/main" val="17831415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2BB869-286D-460C-AA65-A303C5B26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5. Marketing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6D852BB-5583-4A8F-9336-0A1C80BE0C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Jaký je můj cílový trh – výběr cílového trhu.</a:t>
            </a:r>
          </a:p>
          <a:p>
            <a:r>
              <a:rPr lang="cs-CZ" dirty="0"/>
              <a:t> Kam mám svou energii soustředit – určení tržní pozice produktu. </a:t>
            </a:r>
          </a:p>
          <a:p>
            <a:r>
              <a:rPr lang="cs-CZ" dirty="0"/>
              <a:t>Jakou taktiku mám zvolit – rozhodnutí o marketingovém mixu.</a:t>
            </a:r>
          </a:p>
        </p:txBody>
      </p:sp>
    </p:spTree>
    <p:extLst>
      <p:ext uri="{BB962C8B-B14F-4D97-AF65-F5344CB8AC3E}">
        <p14:creationId xmlns:p14="http://schemas.microsoft.com/office/powerpoint/2010/main" val="6106559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6CA6B1-301F-4EFA-9D71-C0DFE099A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5. Marketing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76A86A5-715F-48CD-AB6D-157C088779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Marketingový mix, tzv. 4P nebo i více P</a:t>
            </a:r>
          </a:p>
          <a:p>
            <a:pPr lvl="1"/>
            <a:r>
              <a:rPr lang="cs-CZ" dirty="0" err="1"/>
              <a:t>Product</a:t>
            </a:r>
            <a:r>
              <a:rPr lang="cs-CZ" dirty="0"/>
              <a:t> (produkt) – produkt a jeho vlastnosti z hlediska zákazníka – kvalita, spolehlivost, značka, design, záruka, servis a další služby apod.</a:t>
            </a:r>
          </a:p>
          <a:p>
            <a:pPr lvl="1"/>
            <a:r>
              <a:rPr lang="cs-CZ" dirty="0" err="1"/>
              <a:t>Price</a:t>
            </a:r>
            <a:r>
              <a:rPr lang="cs-CZ" dirty="0"/>
              <a:t> (cena) – cena produktu a celková cenová politika podniku</a:t>
            </a:r>
          </a:p>
          <a:p>
            <a:pPr lvl="1"/>
            <a:r>
              <a:rPr lang="cs-CZ" dirty="0"/>
              <a:t>Place (distribuční cesty) – způsob(y) distribuce produktu od jeho výrobce ke konečnému zákazníkovi</a:t>
            </a:r>
          </a:p>
          <a:p>
            <a:pPr lvl="1"/>
            <a:r>
              <a:rPr lang="cs-CZ" dirty="0" err="1"/>
              <a:t>Promotion</a:t>
            </a:r>
            <a:r>
              <a:rPr lang="cs-CZ" dirty="0"/>
              <a:t> (propagace) – způsob(y) propagace produktu</a:t>
            </a:r>
          </a:p>
          <a:p>
            <a:pPr lvl="1"/>
            <a:endParaRPr lang="cs-CZ" dirty="0"/>
          </a:p>
          <a:p>
            <a:pPr lvl="1"/>
            <a:r>
              <a:rPr lang="cs-CZ" dirty="0" err="1"/>
              <a:t>People</a:t>
            </a:r>
            <a:r>
              <a:rPr lang="cs-CZ" dirty="0"/>
              <a:t> - zaměstnanci firmy, kteří tvoří přidanou hodnotu díky svým vlastnostem, znalostem, hodnotám či zkušenostem.</a:t>
            </a:r>
          </a:p>
          <a:p>
            <a:pPr lvl="1"/>
            <a:r>
              <a:rPr lang="cs-CZ" dirty="0" err="1"/>
              <a:t>Packaging</a:t>
            </a:r>
            <a:r>
              <a:rPr lang="cs-CZ" dirty="0"/>
              <a:t> - obal</a:t>
            </a:r>
          </a:p>
        </p:txBody>
      </p:sp>
    </p:spTree>
    <p:extLst>
      <p:ext uri="{BB962C8B-B14F-4D97-AF65-F5344CB8AC3E}">
        <p14:creationId xmlns:p14="http://schemas.microsoft.com/office/powerpoint/2010/main" val="8564234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B62A89-DE6B-4FD6-A3E7-734B7A602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6. Management a lidské zdroje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66BEB72-D06D-434A-8C62-432581825D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Zde popište váš tým a jeho jednotlivé osoby, jejich znalosti a zkušenosti.</a:t>
            </a:r>
          </a:p>
          <a:p>
            <a:r>
              <a:rPr lang="cs-CZ" dirty="0"/>
              <a:t>Uveďte celkový počet pracovníků, jejich úvazků, včetně stručné náplně práce a také to, zda se jedná o pracovníky z cílové skupiny.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5B65955D-0C1C-456B-B37D-D947FD42E540}"/>
              </a:ext>
            </a:extLst>
          </p:cNvPr>
          <p:cNvSpPr txBox="1"/>
          <p:nvPr/>
        </p:nvSpPr>
        <p:spPr>
          <a:xfrm>
            <a:off x="677334" y="3740727"/>
            <a:ext cx="84974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Nezapomeňte, že právě sociální podnikání má v oblasti lidských zdrojů svá specifika. Jsou jimi řízení osob ze znevýhodněných skupin, způsob jejich zapracování a vzdělávání včetně participace na chodu a fungování podniku</a:t>
            </a:r>
          </a:p>
        </p:txBody>
      </p:sp>
    </p:spTree>
    <p:extLst>
      <p:ext uri="{BB962C8B-B14F-4D97-AF65-F5344CB8AC3E}">
        <p14:creationId xmlns:p14="http://schemas.microsoft.com/office/powerpoint/2010/main" val="1856345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6679A-B857-4FC4-8A4E-23A5A5CD4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7. Harmonogram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00E927F-D5CF-446C-8D0F-E5D6B80E03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Jedná se jednoduše o časový sled vašeho sociálního podnikání. </a:t>
            </a:r>
          </a:p>
          <a:p>
            <a:r>
              <a:rPr lang="cs-CZ" dirty="0"/>
              <a:t>Určete si všechny klíčové aktivity a kroky, které budete muset udělat. Vytyčte si milníky a data, ke kterým se vztahují. </a:t>
            </a:r>
          </a:p>
        </p:txBody>
      </p:sp>
    </p:spTree>
    <p:extLst>
      <p:ext uri="{BB962C8B-B14F-4D97-AF65-F5344CB8AC3E}">
        <p14:creationId xmlns:p14="http://schemas.microsoft.com/office/powerpoint/2010/main" val="129705602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866922-F2CA-49E1-9AB3-C900C091E7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8. Finanční plán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3ED1E2F-7503-40F2-912A-038F978E6C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Finanční plán – zrekapitulujte zde přehledně objem financí, které pro naplnění svých cílů budete potřebovat, náklady, příjmy, zdroje financování – položky okomentujte.</a:t>
            </a:r>
          </a:p>
          <a:p>
            <a:r>
              <a:rPr lang="cs-CZ" dirty="0">
                <a:hlinkClick r:id="rId2"/>
              </a:rPr>
              <a:t>https://www.esfcr.cz/prehled-vyzev-opz-plus/-/asset_publisher/SfUza2tXdZGm/content/podpora-socialniho-podnikani-1-?inheritRedirect=false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192224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244A04-C2A8-4462-B4F9-828EF0621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 na seminář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7335D8D-6231-4EF2-A2A9-446AFA2E00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Kdo je nejčastěji zakladatelem sociálního podniku?</a:t>
            </a:r>
          </a:p>
        </p:txBody>
      </p:sp>
    </p:spTree>
    <p:extLst>
      <p:ext uri="{BB962C8B-B14F-4D97-AF65-F5344CB8AC3E}">
        <p14:creationId xmlns:p14="http://schemas.microsoft.com/office/powerpoint/2010/main" val="2293277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87D0A6-0F1D-4D3F-A40B-E78ACE41A2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forma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1AC347F-A293-4419-B831-5C916DD7B8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Má mít nový sociální podnik samostatnou právní subjektivitu?</a:t>
            </a:r>
          </a:p>
          <a:p>
            <a:r>
              <a:rPr lang="cs-CZ" dirty="0"/>
              <a:t>Jakou právní formu zvolit?</a:t>
            </a:r>
          </a:p>
          <a:p>
            <a:pPr lvl="1"/>
            <a:r>
              <a:rPr lang="cs-CZ" dirty="0"/>
              <a:t>společnost s ručením omezeným</a:t>
            </a:r>
          </a:p>
          <a:p>
            <a:pPr lvl="1"/>
            <a:r>
              <a:rPr lang="cs-CZ" dirty="0"/>
              <a:t>akciová společnost</a:t>
            </a:r>
          </a:p>
          <a:p>
            <a:pPr lvl="1"/>
            <a:r>
              <a:rPr lang="cs-CZ" dirty="0"/>
              <a:t>OSVČ</a:t>
            </a:r>
          </a:p>
          <a:p>
            <a:pPr lvl="1"/>
            <a:r>
              <a:rPr lang="cs-CZ" dirty="0"/>
              <a:t>družstvo</a:t>
            </a:r>
          </a:p>
          <a:p>
            <a:pPr lvl="1"/>
            <a:r>
              <a:rPr lang="cs-CZ" dirty="0"/>
              <a:t>sociální družstvo</a:t>
            </a:r>
          </a:p>
          <a:p>
            <a:pPr lvl="1"/>
            <a:r>
              <a:rPr lang="cs-CZ" dirty="0"/>
              <a:t>obecně prospěšná společnost</a:t>
            </a:r>
          </a:p>
          <a:p>
            <a:pPr lvl="1"/>
            <a:r>
              <a:rPr lang="cs-CZ" dirty="0"/>
              <a:t>Ústav</a:t>
            </a:r>
          </a:p>
          <a:p>
            <a:pPr lvl="1"/>
            <a:r>
              <a:rPr lang="cs-CZ" dirty="0"/>
              <a:t>církve a  náboženské společnosti</a:t>
            </a:r>
          </a:p>
          <a:p>
            <a:pPr lvl="1"/>
            <a:r>
              <a:rPr lang="cs-CZ" dirty="0"/>
              <a:t>spolek (bývalé občanské sdružení)</a:t>
            </a:r>
          </a:p>
        </p:txBody>
      </p:sp>
    </p:spTree>
    <p:extLst>
      <p:ext uri="{BB962C8B-B14F-4D97-AF65-F5344CB8AC3E}">
        <p14:creationId xmlns:p14="http://schemas.microsoft.com/office/powerpoint/2010/main" val="3778547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157CFB-D758-49FD-9F30-DDCEDBD57C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Zakládací dokumenty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035DDD2-329E-4A53-82A9-626038CF40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Při zakládání sociálního podniku byste určitě měli prohlásit v zakládacích dokumentech, že budete podnikat v souladu s principy sociálního podniku.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51084D43-2533-444B-99E2-B54DA4510411}"/>
              </a:ext>
            </a:extLst>
          </p:cNvPr>
          <p:cNvSpPr/>
          <p:nvPr/>
        </p:nvSpPr>
        <p:spPr>
          <a:xfrm>
            <a:off x="1527618" y="3429000"/>
            <a:ext cx="6896100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Kde najdeme zakládací dokumenty </a:t>
            </a:r>
            <a:br>
              <a:rPr lang="cs-CZ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cs-CZ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sociálního podniku?</a:t>
            </a:r>
          </a:p>
        </p:txBody>
      </p:sp>
    </p:spTree>
    <p:extLst>
      <p:ext uri="{BB962C8B-B14F-4D97-AF65-F5344CB8AC3E}">
        <p14:creationId xmlns:p14="http://schemas.microsoft.com/office/powerpoint/2010/main" val="4024938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700F13-682C-4BFC-BCAC-AD6EEB057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Rozpočet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0CAEAD1-CF2D-4533-B74B-2C8CA37159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Rozpočet před zahájením podnikání – vstupní investice</a:t>
            </a:r>
          </a:p>
          <a:p>
            <a:r>
              <a:rPr lang="cs-CZ" dirty="0"/>
              <a:t>Rozpočet v průběhu </a:t>
            </a:r>
          </a:p>
          <a:p>
            <a:r>
              <a:rPr lang="cs-CZ" dirty="0"/>
              <a:t>Bod zvratu</a:t>
            </a:r>
          </a:p>
        </p:txBody>
      </p:sp>
    </p:spTree>
    <p:extLst>
      <p:ext uri="{BB962C8B-B14F-4D97-AF65-F5344CB8AC3E}">
        <p14:creationId xmlns:p14="http://schemas.microsoft.com/office/powerpoint/2010/main" val="34534171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458DFE-6D77-414B-87A0-DA0AE84BC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Financování sociálního podniku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7268887-3242-4F12-9FE0-F0CB15DDED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VLASTNÍ PROSTŘEDKY</a:t>
            </a:r>
          </a:p>
          <a:p>
            <a:r>
              <a:rPr lang="cs-CZ" dirty="0"/>
              <a:t>GRANTY A DOTACE</a:t>
            </a:r>
          </a:p>
          <a:p>
            <a:r>
              <a:rPr lang="cs-CZ" dirty="0"/>
              <a:t>PŮJČKY A ÚVĚRY</a:t>
            </a:r>
          </a:p>
          <a:p>
            <a:r>
              <a:rPr lang="pl-PL" dirty="0"/>
              <a:t>PŘÍSPĚVKY ZE ZÁKONA O ZAMĚSTNANOSTI</a:t>
            </a:r>
          </a:p>
          <a:p>
            <a:r>
              <a:rPr lang="cs-CZ" dirty="0"/>
              <a:t>DALŠÍ</a:t>
            </a:r>
          </a:p>
        </p:txBody>
      </p:sp>
    </p:spTree>
    <p:extLst>
      <p:ext uri="{BB962C8B-B14F-4D97-AF65-F5344CB8AC3E}">
        <p14:creationId xmlns:p14="http://schemas.microsoft.com/office/powerpoint/2010/main" val="40216022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C44DDC-368D-4F8D-8874-9B0802E5F1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musím udělat ještě než začnu podnikat?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6914ED4-7F98-40BF-A034-94A571BA56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554247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Zodpovědět tyto otázky:</a:t>
            </a:r>
          </a:p>
          <a:p>
            <a:pPr lvl="1"/>
            <a:r>
              <a:rPr lang="cs-CZ" dirty="0"/>
              <a:t>Proč?</a:t>
            </a:r>
          </a:p>
          <a:p>
            <a:pPr lvl="1"/>
            <a:r>
              <a:rPr lang="cs-CZ" dirty="0"/>
              <a:t>Co?</a:t>
            </a:r>
          </a:p>
          <a:p>
            <a:pPr lvl="2"/>
            <a:r>
              <a:rPr lang="cs-CZ" dirty="0"/>
              <a:t>Co dokáží znevýhodnění zaměstnanci udělat, jaká jsou jejich omezení.</a:t>
            </a:r>
          </a:p>
          <a:p>
            <a:pPr lvl="2"/>
            <a:r>
              <a:rPr lang="cs-CZ" dirty="0"/>
              <a:t>Co má ekonomický smysl?</a:t>
            </a:r>
          </a:p>
          <a:p>
            <a:pPr lvl="2"/>
            <a:r>
              <a:rPr lang="cs-CZ" dirty="0"/>
              <a:t>Rozložení podnikatelského rizika?</a:t>
            </a:r>
          </a:p>
          <a:p>
            <a:pPr lvl="1"/>
            <a:r>
              <a:rPr lang="cs-CZ" dirty="0"/>
              <a:t>Kdy?</a:t>
            </a:r>
          </a:p>
          <a:p>
            <a:pPr lvl="2"/>
            <a:r>
              <a:rPr lang="cs-CZ" dirty="0"/>
              <a:t>Časový plán</a:t>
            </a:r>
          </a:p>
          <a:p>
            <a:pPr lvl="2"/>
            <a:r>
              <a:rPr lang="cs-CZ" dirty="0"/>
              <a:t>Časová rezerva</a:t>
            </a:r>
          </a:p>
          <a:p>
            <a:pPr lvl="2"/>
            <a:r>
              <a:rPr lang="cs-CZ" dirty="0"/>
              <a:t>Sezónnost</a:t>
            </a:r>
          </a:p>
          <a:p>
            <a:pPr lvl="1"/>
            <a:r>
              <a:rPr lang="cs-CZ" dirty="0"/>
              <a:t>Kde?</a:t>
            </a:r>
          </a:p>
          <a:p>
            <a:pPr lvl="2"/>
            <a:r>
              <a:rPr lang="cs-CZ" dirty="0"/>
              <a:t>Místo realizace</a:t>
            </a:r>
          </a:p>
          <a:p>
            <a:pPr lvl="2"/>
            <a:r>
              <a:rPr lang="cs-CZ" dirty="0"/>
              <a:t>Region ve vztahu k zákazníkům</a:t>
            </a:r>
          </a:p>
          <a:p>
            <a:pPr lvl="1"/>
            <a:r>
              <a:rPr lang="cs-CZ" dirty="0"/>
              <a:t>Jak?</a:t>
            </a:r>
          </a:p>
          <a:p>
            <a:pPr lvl="2"/>
            <a:r>
              <a:rPr lang="cs-CZ" dirty="0"/>
              <a:t>Řízení podniku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86961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53CA47-6718-437B-AEB8-209522DD41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trhu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B367CCD-C5EB-4617-80AE-38B4F3CABD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Má někdo zájem o můj produkt / službu? </a:t>
            </a:r>
          </a:p>
          <a:p>
            <a:endParaRPr lang="cs-CZ" dirty="0"/>
          </a:p>
          <a:p>
            <a:r>
              <a:rPr lang="cs-CZ" dirty="0"/>
              <a:t>S čím jdu na trh?</a:t>
            </a:r>
          </a:p>
          <a:p>
            <a:pPr lvl="1"/>
            <a:r>
              <a:rPr lang="cs-CZ" dirty="0"/>
              <a:t>Díra na trhu</a:t>
            </a:r>
          </a:p>
          <a:p>
            <a:pPr lvl="1"/>
            <a:r>
              <a:rPr lang="cs-CZ" dirty="0"/>
              <a:t>Vstup na trh, kde již nabídka existuje </a:t>
            </a:r>
          </a:p>
          <a:p>
            <a:pPr lvl="2"/>
            <a:r>
              <a:rPr lang="cs-CZ" dirty="0"/>
              <a:t>Odlišení produktu</a:t>
            </a:r>
          </a:p>
          <a:p>
            <a:pPr lvl="2"/>
            <a:r>
              <a:rPr lang="cs-CZ" dirty="0"/>
              <a:t>Odlišení cenou</a:t>
            </a:r>
          </a:p>
        </p:txBody>
      </p:sp>
    </p:spTree>
    <p:extLst>
      <p:ext uri="{BB962C8B-B14F-4D97-AF65-F5344CB8AC3E}">
        <p14:creationId xmlns:p14="http://schemas.microsoft.com/office/powerpoint/2010/main" val="7471867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1B4967-5DFD-4443-9916-6C2501CD90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Kdo je můj ideální zákazník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127781B-9224-40C0-97CC-ED83E02045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Ideální zákazník je někdo, kdo v našem produktu/službě vidí hodnotu a má peněžní prostředky, aby si ho mohl dovolit.</a:t>
            </a:r>
          </a:p>
          <a:p>
            <a:pPr lvl="1"/>
            <a:r>
              <a:rPr lang="cs-CZ" dirty="0"/>
              <a:t>Ideální člověk je někdo, kdo má problém</a:t>
            </a:r>
          </a:p>
          <a:p>
            <a:pPr lvl="1"/>
            <a:r>
              <a:rPr lang="cs-CZ" dirty="0"/>
              <a:t>Jeho problém je takové povahy, jakou může Váš produkt nebo služba vyřešit</a:t>
            </a:r>
          </a:p>
          <a:p>
            <a:pPr lvl="1"/>
            <a:r>
              <a:rPr lang="cs-CZ" dirty="0"/>
              <a:t>Má podobný pohled na svět jako vy a sdílí podobné hodnoty</a:t>
            </a:r>
          </a:p>
          <a:p>
            <a:pPr lvl="1"/>
            <a:r>
              <a:rPr lang="cs-CZ" dirty="0"/>
              <a:t>Snažte se pochopit, co Váš ideální zákazník poptává, jaký je jeho životní styl, podle čeho se rozhoduje o nákupu, čeho se bojí a o čem sní.</a:t>
            </a:r>
          </a:p>
          <a:p>
            <a:pPr lvl="1"/>
            <a:r>
              <a:rPr lang="cs-CZ" dirty="0"/>
              <a:t>Demografie </a:t>
            </a:r>
          </a:p>
          <a:p>
            <a:pPr lvl="2"/>
            <a:r>
              <a:rPr lang="cs-CZ" dirty="0"/>
              <a:t>Je to muž nebo žena</a:t>
            </a:r>
          </a:p>
          <a:p>
            <a:pPr lvl="2"/>
            <a:r>
              <a:rPr lang="cs-CZ" dirty="0"/>
              <a:t>Jak je starý</a:t>
            </a:r>
          </a:p>
          <a:p>
            <a:pPr lvl="2"/>
            <a:r>
              <a:rPr lang="cs-CZ" dirty="0"/>
              <a:t>Jaké má vzdělání</a:t>
            </a:r>
          </a:p>
          <a:p>
            <a:pPr lvl="2"/>
            <a:r>
              <a:rPr lang="cs-CZ" dirty="0"/>
              <a:t>V jakém regionu žije</a:t>
            </a:r>
          </a:p>
          <a:p>
            <a:pPr lvl="2"/>
            <a:r>
              <a:rPr lang="cs-CZ" dirty="0"/>
              <a:t>Kam chodí do práce</a:t>
            </a:r>
          </a:p>
          <a:p>
            <a:endParaRPr lang="cs-CZ" dirty="0"/>
          </a:p>
        </p:txBody>
      </p:sp>
      <p:sp>
        <p:nvSpPr>
          <p:cNvPr id="4" name="Šipka: doprava 3">
            <a:extLst>
              <a:ext uri="{FF2B5EF4-FFF2-40B4-BE49-F238E27FC236}">
                <a16:creationId xmlns:a16="http://schemas.microsoft.com/office/drawing/2014/main" id="{2D3B5595-3263-430E-8D0C-61860E755CA5}"/>
              </a:ext>
            </a:extLst>
          </p:cNvPr>
          <p:cNvSpPr/>
          <p:nvPr/>
        </p:nvSpPr>
        <p:spPr>
          <a:xfrm rot="20994480">
            <a:off x="1616364" y="6041362"/>
            <a:ext cx="2401454" cy="5072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4D493A49-CA66-474C-BC6C-7AF25E4AF4A8}"/>
              </a:ext>
            </a:extLst>
          </p:cNvPr>
          <p:cNvSpPr/>
          <p:nvPr/>
        </p:nvSpPr>
        <p:spPr>
          <a:xfrm rot="10387339" flipV="1">
            <a:off x="3755867" y="4492179"/>
            <a:ext cx="6689040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Na koho svou nabídku chceme cílit.</a:t>
            </a:r>
          </a:p>
        </p:txBody>
      </p:sp>
    </p:spTree>
    <p:extLst>
      <p:ext uri="{BB962C8B-B14F-4D97-AF65-F5344CB8AC3E}">
        <p14:creationId xmlns:p14="http://schemas.microsoft.com/office/powerpoint/2010/main" val="573433588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</TotalTime>
  <Words>1505</Words>
  <Application>Microsoft Office PowerPoint</Application>
  <PresentationFormat>Širokoúhlá obrazovka</PresentationFormat>
  <Paragraphs>177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1" baseType="lpstr">
      <vt:lpstr>Arial</vt:lpstr>
      <vt:lpstr>Trebuchet MS</vt:lpstr>
      <vt:lpstr>Wingdings 3</vt:lpstr>
      <vt:lpstr>Fazeta</vt:lpstr>
      <vt:lpstr>Zakládaní sociálních podniků Typy zakladatelů Typy business modelů  a analýz</vt:lpstr>
      <vt:lpstr>Co je co není sociální podnik</vt:lpstr>
      <vt:lpstr>Právní forma</vt:lpstr>
      <vt:lpstr>Zakládací dokumenty</vt:lpstr>
      <vt:lpstr>Rozpočet</vt:lpstr>
      <vt:lpstr>Financování sociálního podniku</vt:lpstr>
      <vt:lpstr>Co musím udělat ještě než začnu podnikat?</vt:lpstr>
      <vt:lpstr>Analýza trhu</vt:lpstr>
      <vt:lpstr>Kdo je můj ideální zákazník</vt:lpstr>
      <vt:lpstr>Základní podnikatelská rozvaha</vt:lpstr>
      <vt:lpstr>Podnikatelský plán sociálního podniku</vt:lpstr>
      <vt:lpstr>Základní informace o sociálním podniku</vt:lpstr>
      <vt:lpstr>2. Naplňování principů sociálního podniku v praxi </vt:lpstr>
      <vt:lpstr>Sada rozpoznávacích znaků pro sociální podnik platná dle výzvy 024 OPZ+</vt:lpstr>
      <vt:lpstr>3. Popis podnikatelského záměru </vt:lpstr>
      <vt:lpstr>4. Situační analýza trhu </vt:lpstr>
      <vt:lpstr>4. Situační analýza trhu</vt:lpstr>
      <vt:lpstr>Prezentace aplikace PowerPoint</vt:lpstr>
      <vt:lpstr>4. Situační analýza trhu</vt:lpstr>
      <vt:lpstr>4. Situační analýza trhu</vt:lpstr>
      <vt:lpstr>4. Situační analýza trhu</vt:lpstr>
      <vt:lpstr>5. Marketing </vt:lpstr>
      <vt:lpstr>5. Marketing </vt:lpstr>
      <vt:lpstr>6. Management a lidské zdroje</vt:lpstr>
      <vt:lpstr>7. Harmonogram</vt:lpstr>
      <vt:lpstr>8. Finanční plán</vt:lpstr>
      <vt:lpstr>Úkol na seminář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Zakládaní sociálních podniků Typy zakladatelů Typy business modelů  a analýz</dc:title>
  <dc:creator>Zuzana Palová</dc:creator>
  <cp:lastModifiedBy>Zuzana Palová</cp:lastModifiedBy>
  <cp:revision>13</cp:revision>
  <dcterms:created xsi:type="dcterms:W3CDTF">2023-10-29T14:14:45Z</dcterms:created>
  <dcterms:modified xsi:type="dcterms:W3CDTF">2023-10-29T17:10:20Z</dcterms:modified>
</cp:coreProperties>
</file>