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346" r:id="rId3"/>
    <p:sldId id="347" r:id="rId4"/>
    <p:sldId id="349" r:id="rId5"/>
    <p:sldId id="348" r:id="rId6"/>
    <p:sldId id="365" r:id="rId7"/>
    <p:sldId id="366" r:id="rId8"/>
    <p:sldId id="351" r:id="rId9"/>
    <p:sldId id="352" r:id="rId10"/>
    <p:sldId id="353" r:id="rId11"/>
    <p:sldId id="354" r:id="rId12"/>
    <p:sldId id="355" r:id="rId13"/>
    <p:sldId id="356" r:id="rId14"/>
    <p:sldId id="357" r:id="rId15"/>
    <p:sldId id="358" r:id="rId16"/>
    <p:sldId id="364" r:id="rId17"/>
    <p:sldId id="360" r:id="rId18"/>
    <p:sldId id="361" r:id="rId19"/>
    <p:sldId id="362" r:id="rId20"/>
    <p:sldId id="359" r:id="rId21"/>
    <p:sldId id="363" r:id="rId22"/>
    <p:sldId id="279" r:id="rId23"/>
    <p:sldId id="266" r:id="rId24"/>
    <p:sldId id="267" r:id="rId2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7" autoAdjust="0"/>
    <p:restoredTop sz="94660"/>
  </p:normalViewPr>
  <p:slideViewPr>
    <p:cSldViewPr>
      <p:cViewPr varScale="1">
        <p:scale>
          <a:sx n="149" d="100"/>
          <a:sy n="149" d="100"/>
        </p:scale>
        <p:origin x="34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28.3.2019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5669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21701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57751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267913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82814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400250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114533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48368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15920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187418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19875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5778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5428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210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7855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89106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47798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07546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74366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404912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79777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4000" b="1" dirty="0">
                <a:solidFill>
                  <a:schemeClr val="bg1"/>
                </a:solidFill>
                <a:latin typeface="Times New Roman" panose="02020603050405020304" pitchFamily="18" charset="0"/>
                <a:cs typeface="Times New Roman" panose="02020603050405020304" pitchFamily="18" charset="0"/>
              </a:rPr>
              <a:t>Podnikatelská příležitost a zákaznická perspektiva</a:t>
            </a:r>
          </a:p>
        </p:txBody>
      </p:sp>
      <p:sp>
        <p:nvSpPr>
          <p:cNvPr id="3" name="Podnadpis 2"/>
          <p:cNvSpPr>
            <a:spLocks noGrp="1"/>
          </p:cNvSpPr>
          <p:nvPr>
            <p:ph type="subTitle" idx="4294967295"/>
          </p:nvPr>
        </p:nvSpPr>
        <p:spPr>
          <a:xfrm>
            <a:off x="395536" y="2499742"/>
            <a:ext cx="5256584" cy="2088232"/>
          </a:xfrm>
          <a:prstGeom prst="rect">
            <a:avLst/>
          </a:prstGeom>
        </p:spPr>
        <p:txBody>
          <a:bodyPr>
            <a:normAutofit fontScale="92500" lnSpcReduction="10000"/>
          </a:bodyPr>
          <a:lstStyle/>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Hledáme nápady na podnikání</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Ověřujeme zájem zákazníků</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dirty="0">
                <a:solidFill>
                  <a:schemeClr val="bg1"/>
                </a:solidFill>
                <a:latin typeface="Times New Roman" panose="02020603050405020304" pitchFamily="18" charset="0"/>
                <a:cs typeface="Times New Roman" panose="02020603050405020304" pitchFamily="18" charset="0"/>
              </a:rPr>
              <a:t/>
            </a:r>
            <a:br>
              <a:rPr lang="cs-CZ" sz="2300" dirty="0">
                <a:solidFill>
                  <a:schemeClr val="bg1"/>
                </a:solidFill>
                <a:latin typeface="Times New Roman" panose="02020603050405020304" pitchFamily="18" charset="0"/>
                <a:cs typeface="Times New Roman" panose="02020603050405020304" pitchFamily="18" charset="0"/>
              </a:rPr>
            </a:br>
            <a:endParaRPr lang="cs-CZ" sz="23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pl-PL" altLang="cs-CZ" sz="900" b="1" i="1">
                <a:solidFill>
                  <a:srgbClr val="307871"/>
                </a:solidFill>
                <a:latin typeface="Times New Roman" panose="02020603050405020304" pitchFamily="18" charset="0"/>
                <a:cs typeface="Times New Roman" panose="02020603050405020304" pitchFamily="18" charset="0"/>
              </a:rPr>
              <a:t>adamek@opf.slu.cz</a:t>
            </a:r>
          </a:p>
          <a:p>
            <a:pPr algn="r"/>
            <a:r>
              <a:rPr lang="pl-PL" altLang="cs-CZ" sz="900" b="1">
                <a:solidFill>
                  <a:srgbClr val="307871"/>
                </a:solidFill>
                <a:latin typeface="Times New Roman" panose="02020603050405020304" pitchFamily="18" charset="0"/>
                <a:cs typeface="Times New Roman" panose="02020603050405020304" pitchFamily="18" charset="0"/>
              </a:rPr>
              <a:t>Katedra podnikové ekonomiky a managementu</a:t>
            </a:r>
          </a:p>
          <a:p>
            <a:pPr algn="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51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Podnikatelská příležitost – základní typy: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Neuspokojená nebo nedostatečně uspokojená potřeba</a:t>
            </a:r>
          </a:p>
          <a:p>
            <a:pPr lvl="1"/>
            <a:r>
              <a:rPr lang="cs-CZ" altLang="cs-CZ" sz="1400" b="1" dirty="0">
                <a:solidFill>
                  <a:srgbClr val="002060"/>
                </a:solidFill>
                <a:latin typeface="Times New Roman" panose="02020603050405020304" pitchFamily="18" charset="0"/>
                <a:cs typeface="Times New Roman" panose="02020603050405020304" pitchFamily="18" charset="0"/>
              </a:rPr>
              <a:t>Existuje nedostatek nebo je prostor dělat něco jinak a lépe z pohledu zákazníka (častý jev – transfer poznatků ze zahraničí na tuzemský trh, lokální neuspokojené potřeby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Nevyužité nebo špatně využité zdroje</a:t>
            </a:r>
          </a:p>
          <a:p>
            <a:pPr lvl="1"/>
            <a:r>
              <a:rPr lang="cs-CZ" altLang="cs-CZ" sz="1400" b="1" dirty="0">
                <a:solidFill>
                  <a:srgbClr val="002060"/>
                </a:solidFill>
                <a:latin typeface="Times New Roman" panose="02020603050405020304" pitchFamily="18" charset="0"/>
                <a:cs typeface="Times New Roman" panose="02020603050405020304" pitchFamily="18" charset="0"/>
              </a:rPr>
              <a:t>Schopnost využít dostupné zdroje k tvorbě hodnoty (festival </a:t>
            </a:r>
            <a:r>
              <a:rPr lang="cs-CZ" altLang="cs-CZ" sz="1400" b="1" dirty="0" err="1">
                <a:solidFill>
                  <a:srgbClr val="002060"/>
                </a:solidFill>
                <a:latin typeface="Times New Roman" panose="02020603050405020304" pitchFamily="18" charset="0"/>
                <a:cs typeface="Times New Roman" panose="02020603050405020304" pitchFamily="18" charset="0"/>
              </a:rPr>
              <a:t>Colours</a:t>
            </a:r>
            <a:r>
              <a:rPr lang="cs-CZ" altLang="cs-CZ" sz="1400" b="1" dirty="0">
                <a:solidFill>
                  <a:srgbClr val="002060"/>
                </a:solidFill>
                <a:latin typeface="Times New Roman" panose="02020603050405020304" pitchFamily="18" charset="0"/>
                <a:cs typeface="Times New Roman" panose="02020603050405020304" pitchFamily="18" charset="0"/>
              </a:rPr>
              <a:t> of Ostrava v prostorech opuštěného areálu Vítkovic). Podstatou je tvorba něčeho nového pro zákazníky s pomocí dostupných (nebo nových) zdrojů.</a:t>
            </a:r>
          </a:p>
          <a:p>
            <a:pPr lvl="1"/>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Kombinace neuspokojené potřeby a špatně využitých zdrojů</a:t>
            </a:r>
          </a:p>
          <a:p>
            <a:pPr lvl="1"/>
            <a:r>
              <a:rPr lang="cs-CZ" altLang="cs-CZ" sz="1400" b="1" dirty="0">
                <a:solidFill>
                  <a:srgbClr val="002060"/>
                </a:solidFill>
                <a:latin typeface="Times New Roman" panose="02020603050405020304" pitchFamily="18" charset="0"/>
                <a:cs typeface="Times New Roman" panose="02020603050405020304" pitchFamily="18" charset="0"/>
              </a:rPr>
              <a:t>Příležitost pro všímavé podnikatele – jsou schopni zkombinovat neuspokojenou potřebu a nedostatečně využité zdroje (např. oblast technologií/digitalizace – nabízené služby Airbnb).</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xmlns="" id="{3DF0A211-07B9-42D4-BB4B-85459FC20B92}"/>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6852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672408"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není podnikatelská příležitost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máme příliš pozdě </a:t>
            </a:r>
            <a:r>
              <a:rPr lang="cs-CZ" altLang="cs-CZ" sz="1400" dirty="0">
                <a:solidFill>
                  <a:srgbClr val="002060"/>
                </a:solidFill>
                <a:latin typeface="Times New Roman" panose="02020603050405020304" pitchFamily="18" charset="0"/>
                <a:cs typeface="Times New Roman" panose="02020603050405020304" pitchFamily="18" charset="0"/>
              </a:rPr>
              <a:t>– trh je nasycený. Např. založení nového slevového portálu podobného jako slevomat.cz, když u nás existuje cca 50 podobných portálů a jejich počet trvale klesá.</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máme příliš brzy – </a:t>
            </a:r>
            <a:r>
              <a:rPr lang="cs-CZ" altLang="cs-CZ" sz="1400" dirty="0">
                <a:solidFill>
                  <a:srgbClr val="002060"/>
                </a:solidFill>
                <a:latin typeface="Times New Roman" panose="02020603050405020304" pitchFamily="18" charset="0"/>
                <a:cs typeface="Times New Roman" panose="02020603050405020304" pitchFamily="18" charset="0"/>
              </a:rPr>
              <a:t>zákazníci nejsou na službu/produkt připraveni, např. neexistuje technologie (sociální sítě – internet).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Hobby projekt – </a:t>
            </a:r>
            <a:r>
              <a:rPr lang="cs-CZ" altLang="cs-CZ" sz="1400" dirty="0">
                <a:solidFill>
                  <a:srgbClr val="002060"/>
                </a:solidFill>
                <a:latin typeface="Times New Roman" panose="02020603050405020304" pitchFamily="18" charset="0"/>
                <a:cs typeface="Times New Roman" panose="02020603050405020304" pitchFamily="18" charset="0"/>
              </a:rPr>
              <a:t>neexistuje dostatečně velký trh pro vybudování udržitelného podnikání.</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graphicFrame>
        <p:nvGraphicFramePr>
          <p:cNvPr id="2" name="Tabulka 1">
            <a:extLst>
              <a:ext uri="{FF2B5EF4-FFF2-40B4-BE49-F238E27FC236}">
                <a16:creationId xmlns:a16="http://schemas.microsoft.com/office/drawing/2014/main" xmlns="" id="{4179E5D1-94D4-4D6F-B3E0-18027450A208}"/>
              </a:ext>
            </a:extLst>
          </p:cNvPr>
          <p:cNvGraphicFramePr>
            <a:graphicFrameLocks noGrp="1"/>
          </p:cNvGraphicFramePr>
          <p:nvPr>
            <p:extLst>
              <p:ext uri="{D42A27DB-BD31-4B8C-83A1-F6EECF244321}">
                <p14:modId xmlns:p14="http://schemas.microsoft.com/office/powerpoint/2010/main" val="1176303857"/>
              </p:ext>
            </p:extLst>
          </p:nvPr>
        </p:nvGraphicFramePr>
        <p:xfrm>
          <a:off x="4499992" y="1106405"/>
          <a:ext cx="3264024" cy="3146928"/>
        </p:xfrm>
        <a:graphic>
          <a:graphicData uri="http://schemas.openxmlformats.org/drawingml/2006/table">
            <a:tbl>
              <a:tblPr firstRow="1" bandRow="1">
                <a:tableStyleId>{5C22544A-7EE6-4342-B048-85BDC9FD1C3A}</a:tableStyleId>
              </a:tblPr>
              <a:tblGrid>
                <a:gridCol w="1088008">
                  <a:extLst>
                    <a:ext uri="{9D8B030D-6E8A-4147-A177-3AD203B41FA5}">
                      <a16:colId xmlns:a16="http://schemas.microsoft.com/office/drawing/2014/main" xmlns="" val="534818727"/>
                    </a:ext>
                  </a:extLst>
                </a:gridCol>
                <a:gridCol w="1088008">
                  <a:extLst>
                    <a:ext uri="{9D8B030D-6E8A-4147-A177-3AD203B41FA5}">
                      <a16:colId xmlns:a16="http://schemas.microsoft.com/office/drawing/2014/main" xmlns="" val="3024193278"/>
                    </a:ext>
                  </a:extLst>
                </a:gridCol>
                <a:gridCol w="1088008">
                  <a:extLst>
                    <a:ext uri="{9D8B030D-6E8A-4147-A177-3AD203B41FA5}">
                      <a16:colId xmlns:a16="http://schemas.microsoft.com/office/drawing/2014/main" xmlns="" val="2308701436"/>
                    </a:ext>
                  </a:extLst>
                </a:gridCol>
              </a:tblGrid>
              <a:tr h="278064">
                <a:tc>
                  <a:txBody>
                    <a:bodyPr/>
                    <a:lstStyle/>
                    <a:p>
                      <a:endParaRPr lang="en-GB" sz="1000" dirty="0"/>
                    </a:p>
                  </a:txBody>
                  <a:tcPr/>
                </a:tc>
                <a:tc>
                  <a:txBody>
                    <a:bodyPr/>
                    <a:lstStyle/>
                    <a:p>
                      <a:r>
                        <a:rPr lang="cs-CZ" sz="1000" dirty="0"/>
                        <a:t>Silnější příležitost</a:t>
                      </a:r>
                      <a:endParaRPr lang="en-GB" sz="1000" dirty="0"/>
                    </a:p>
                  </a:txBody>
                  <a:tcPr/>
                </a:tc>
                <a:tc>
                  <a:txBody>
                    <a:bodyPr/>
                    <a:lstStyle/>
                    <a:p>
                      <a:r>
                        <a:rPr lang="cs-CZ" sz="1000" dirty="0"/>
                        <a:t>Slabší příležitost</a:t>
                      </a:r>
                      <a:endParaRPr lang="en-GB" sz="1000" dirty="0"/>
                    </a:p>
                  </a:txBody>
                  <a:tcPr/>
                </a:tc>
                <a:extLst>
                  <a:ext uri="{0D108BD9-81ED-4DB2-BD59-A6C34878D82A}">
                    <a16:rowId xmlns:a16="http://schemas.microsoft.com/office/drawing/2014/main" xmlns="" val="1956443856"/>
                  </a:ext>
                </a:extLst>
              </a:tr>
              <a:tr h="278064">
                <a:tc>
                  <a:txBody>
                    <a:bodyPr/>
                    <a:lstStyle/>
                    <a:p>
                      <a:r>
                        <a:rPr lang="cs-CZ" sz="1000" dirty="0"/>
                        <a:t>Potřeba</a:t>
                      </a:r>
                      <a:endParaRPr lang="en-GB" sz="1000" dirty="0"/>
                    </a:p>
                  </a:txBody>
                  <a:tcPr/>
                </a:tc>
                <a:tc>
                  <a:txBody>
                    <a:bodyPr/>
                    <a:lstStyle/>
                    <a:p>
                      <a:r>
                        <a:rPr lang="cs-CZ" sz="1000" dirty="0"/>
                        <a:t>Identifikovaná</a:t>
                      </a:r>
                      <a:endParaRPr lang="en-GB" sz="1000" dirty="0"/>
                    </a:p>
                  </a:txBody>
                  <a:tcPr/>
                </a:tc>
                <a:tc>
                  <a:txBody>
                    <a:bodyPr/>
                    <a:lstStyle/>
                    <a:p>
                      <a:r>
                        <a:rPr lang="cs-CZ" sz="1000" dirty="0"/>
                        <a:t>Neidentifikovaná</a:t>
                      </a:r>
                      <a:endParaRPr lang="en-GB" sz="1000" dirty="0"/>
                    </a:p>
                  </a:txBody>
                  <a:tcPr/>
                </a:tc>
                <a:extLst>
                  <a:ext uri="{0D108BD9-81ED-4DB2-BD59-A6C34878D82A}">
                    <a16:rowId xmlns:a16="http://schemas.microsoft.com/office/drawing/2014/main" xmlns="" val="2032269838"/>
                  </a:ext>
                </a:extLst>
              </a:tr>
              <a:tr h="342818">
                <a:tc>
                  <a:txBody>
                    <a:bodyPr/>
                    <a:lstStyle/>
                    <a:p>
                      <a:r>
                        <a:rPr lang="cs-CZ" sz="1000" dirty="0"/>
                        <a:t>Zákazníci</a:t>
                      </a:r>
                      <a:endParaRPr lang="en-GB" sz="1000" dirty="0"/>
                    </a:p>
                  </a:txBody>
                  <a:tcPr/>
                </a:tc>
                <a:tc>
                  <a:txBody>
                    <a:bodyPr/>
                    <a:lstStyle/>
                    <a:p>
                      <a:r>
                        <a:rPr lang="cs-CZ" sz="1000" dirty="0"/>
                        <a:t>Dosažitelní, vnímaví</a:t>
                      </a:r>
                    </a:p>
                  </a:txBody>
                  <a:tcPr/>
                </a:tc>
                <a:tc>
                  <a:txBody>
                    <a:bodyPr/>
                    <a:lstStyle/>
                    <a:p>
                      <a:r>
                        <a:rPr lang="cs-CZ" sz="1000" dirty="0"/>
                        <a:t>Těžko dosažitelní, loajální k jiným</a:t>
                      </a:r>
                      <a:endParaRPr lang="en-GB" sz="1000" dirty="0"/>
                    </a:p>
                  </a:txBody>
                  <a:tcPr/>
                </a:tc>
                <a:extLst>
                  <a:ext uri="{0D108BD9-81ED-4DB2-BD59-A6C34878D82A}">
                    <a16:rowId xmlns:a16="http://schemas.microsoft.com/office/drawing/2014/main" xmlns="" val="1981376245"/>
                  </a:ext>
                </a:extLst>
              </a:tr>
              <a:tr h="342818">
                <a:tc>
                  <a:txBody>
                    <a:bodyPr/>
                    <a:lstStyle/>
                    <a:p>
                      <a:r>
                        <a:rPr lang="cs-CZ" sz="1000" dirty="0"/>
                        <a:t>Kdy se zákazníkovi vrátí investice</a:t>
                      </a:r>
                      <a:endParaRPr lang="en-GB" sz="1000" dirty="0"/>
                    </a:p>
                  </a:txBody>
                  <a:tcPr/>
                </a:tc>
                <a:tc>
                  <a:txBody>
                    <a:bodyPr/>
                    <a:lstStyle/>
                    <a:p>
                      <a:r>
                        <a:rPr lang="cs-CZ" sz="1000" dirty="0"/>
                        <a:t>Dříve než za rok</a:t>
                      </a:r>
                      <a:endParaRPr lang="en-GB" sz="1000" dirty="0"/>
                    </a:p>
                  </a:txBody>
                  <a:tcPr/>
                </a:tc>
                <a:tc>
                  <a:txBody>
                    <a:bodyPr/>
                    <a:lstStyle/>
                    <a:p>
                      <a:r>
                        <a:rPr lang="cs-CZ" sz="1000" dirty="0"/>
                        <a:t>Za tři roky a více</a:t>
                      </a:r>
                      <a:endParaRPr lang="en-GB" sz="1000" dirty="0"/>
                    </a:p>
                  </a:txBody>
                  <a:tcPr/>
                </a:tc>
                <a:extLst>
                  <a:ext uri="{0D108BD9-81ED-4DB2-BD59-A6C34878D82A}">
                    <a16:rowId xmlns:a16="http://schemas.microsoft.com/office/drawing/2014/main" xmlns="" val="3718945166"/>
                  </a:ext>
                </a:extLst>
              </a:tr>
              <a:tr h="342818">
                <a:tc>
                  <a:txBody>
                    <a:bodyPr/>
                    <a:lstStyle/>
                    <a:p>
                      <a:r>
                        <a:rPr lang="cs-CZ" sz="1000" dirty="0"/>
                        <a:t>Přidaná hodnota služby/produktu</a:t>
                      </a:r>
                      <a:endParaRPr lang="en-GB" sz="1000" dirty="0"/>
                    </a:p>
                  </a:txBody>
                  <a:tcPr/>
                </a:tc>
                <a:tc>
                  <a:txBody>
                    <a:bodyPr/>
                    <a:lstStyle/>
                    <a:p>
                      <a:r>
                        <a:rPr lang="cs-CZ" sz="1000" dirty="0"/>
                        <a:t>Vysoká</a:t>
                      </a:r>
                      <a:endParaRPr lang="en-GB" sz="1000" dirty="0"/>
                    </a:p>
                  </a:txBody>
                  <a:tcPr/>
                </a:tc>
                <a:tc>
                  <a:txBody>
                    <a:bodyPr/>
                    <a:lstStyle/>
                    <a:p>
                      <a:r>
                        <a:rPr lang="cs-CZ" sz="1000" dirty="0"/>
                        <a:t>Nízká</a:t>
                      </a:r>
                      <a:endParaRPr lang="en-GB" sz="1000" dirty="0"/>
                    </a:p>
                  </a:txBody>
                  <a:tcPr/>
                </a:tc>
                <a:extLst>
                  <a:ext uri="{0D108BD9-81ED-4DB2-BD59-A6C34878D82A}">
                    <a16:rowId xmlns:a16="http://schemas.microsoft.com/office/drawing/2014/main" xmlns="" val="4011333889"/>
                  </a:ext>
                </a:extLst>
              </a:tr>
              <a:tr h="278064">
                <a:tc>
                  <a:txBody>
                    <a:bodyPr/>
                    <a:lstStyle/>
                    <a:p>
                      <a:r>
                        <a:rPr lang="cs-CZ" sz="1000" dirty="0"/>
                        <a:t>Život produktu</a:t>
                      </a:r>
                      <a:endParaRPr lang="en-GB" sz="1000" dirty="0"/>
                    </a:p>
                  </a:txBody>
                  <a:tcPr/>
                </a:tc>
                <a:tc>
                  <a:txBody>
                    <a:bodyPr/>
                    <a:lstStyle/>
                    <a:p>
                      <a:r>
                        <a:rPr lang="cs-CZ" sz="1000" dirty="0"/>
                        <a:t>Dlouhý</a:t>
                      </a:r>
                      <a:endParaRPr lang="en-GB" sz="1000" dirty="0"/>
                    </a:p>
                  </a:txBody>
                  <a:tcPr/>
                </a:tc>
                <a:tc>
                  <a:txBody>
                    <a:bodyPr/>
                    <a:lstStyle/>
                    <a:p>
                      <a:r>
                        <a:rPr lang="cs-CZ" sz="1000" dirty="0"/>
                        <a:t>Krátký</a:t>
                      </a:r>
                      <a:endParaRPr lang="en-GB" sz="1000" dirty="0"/>
                    </a:p>
                  </a:txBody>
                  <a:tcPr/>
                </a:tc>
                <a:extLst>
                  <a:ext uri="{0D108BD9-81ED-4DB2-BD59-A6C34878D82A}">
                    <a16:rowId xmlns:a16="http://schemas.microsoft.com/office/drawing/2014/main" xmlns="" val="2848716030"/>
                  </a:ext>
                </a:extLst>
              </a:tr>
              <a:tr h="342818">
                <a:tc>
                  <a:txBody>
                    <a:bodyPr/>
                    <a:lstStyle/>
                    <a:p>
                      <a:r>
                        <a:rPr lang="cs-CZ" sz="1000" dirty="0"/>
                        <a:t>Struktura odvětví</a:t>
                      </a:r>
                      <a:endParaRPr lang="en-GB" sz="1000" dirty="0"/>
                    </a:p>
                  </a:txBody>
                  <a:tcPr/>
                </a:tc>
                <a:tc>
                  <a:txBody>
                    <a:bodyPr/>
                    <a:lstStyle/>
                    <a:p>
                      <a:r>
                        <a:rPr lang="cs-CZ" sz="1000" dirty="0"/>
                        <a:t>Nedokonalá konkurence, nový obor</a:t>
                      </a:r>
                      <a:endParaRPr lang="en-GB" sz="1000" dirty="0"/>
                    </a:p>
                  </a:txBody>
                  <a:tcPr/>
                </a:tc>
                <a:tc>
                  <a:txBody>
                    <a:bodyPr/>
                    <a:lstStyle/>
                    <a:p>
                      <a:r>
                        <a:rPr lang="cs-CZ" sz="1000" dirty="0"/>
                        <a:t>Obor s agresivní konkurencí, klesající nebo nenasycený</a:t>
                      </a:r>
                      <a:endParaRPr lang="en-GB" sz="1000" dirty="0"/>
                    </a:p>
                  </a:txBody>
                  <a:tcPr/>
                </a:tc>
                <a:extLst>
                  <a:ext uri="{0D108BD9-81ED-4DB2-BD59-A6C34878D82A}">
                    <a16:rowId xmlns:a16="http://schemas.microsoft.com/office/drawing/2014/main" xmlns="" val="2788461621"/>
                  </a:ext>
                </a:extLst>
              </a:tr>
            </a:tbl>
          </a:graphicData>
        </a:graphic>
      </p:graphicFrame>
      <p:sp>
        <p:nvSpPr>
          <p:cNvPr id="7" name="Zástupný symbol pro obsah 2">
            <a:extLst>
              <a:ext uri="{FF2B5EF4-FFF2-40B4-BE49-F238E27FC236}">
                <a16:creationId xmlns:a16="http://schemas.microsoft.com/office/drawing/2014/main" xmlns="" id="{1E4F7417-799C-4E94-8545-DB9AC1E65948}"/>
              </a:ext>
            </a:extLst>
          </p:cNvPr>
          <p:cNvSpPr txBox="1">
            <a:spLocks/>
          </p:cNvSpPr>
          <p:nvPr/>
        </p:nvSpPr>
        <p:spPr>
          <a:xfrm>
            <a:off x="4404370" y="4253333"/>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i="1" dirty="0">
                <a:solidFill>
                  <a:srgbClr val="307871"/>
                </a:solidFill>
                <a:latin typeface="Times New Roman" panose="02020603050405020304" pitchFamily="18" charset="0"/>
                <a:cs typeface="Times New Roman" panose="02020603050405020304" pitchFamily="18" charset="0"/>
              </a:rPr>
              <a:t>Zdroj: SVOBODOVÁ, I., ANDERA, M. 2017. Od nápadu k plánu, Grada, s. 36 </a:t>
            </a:r>
          </a:p>
          <a:p>
            <a:pPr marL="0" indent="0">
              <a:buNone/>
            </a:pPr>
            <a:endParaRPr lang="cs-CZ" sz="1400" dirty="0">
              <a:solidFill>
                <a:srgbClr val="307871"/>
              </a:solidFill>
              <a:latin typeface="Enriqueta" panose="02000000000000000000" pitchFamily="2" charset="0"/>
            </a:endParaRPr>
          </a:p>
        </p:txBody>
      </p:sp>
      <p:sp>
        <p:nvSpPr>
          <p:cNvPr id="9" name="Zástupný symbol pro obsah 2">
            <a:extLst>
              <a:ext uri="{FF2B5EF4-FFF2-40B4-BE49-F238E27FC236}">
                <a16:creationId xmlns:a16="http://schemas.microsoft.com/office/drawing/2014/main" xmlns="" id="{42EC15D0-FEBF-4002-B634-AE0565AC5849}"/>
              </a:ext>
            </a:extLst>
          </p:cNvPr>
          <p:cNvSpPr txBox="1">
            <a:spLocks/>
          </p:cNvSpPr>
          <p:nvPr/>
        </p:nvSpPr>
        <p:spPr>
          <a:xfrm>
            <a:off x="4483720" y="868428"/>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b="1" dirty="0">
                <a:solidFill>
                  <a:srgbClr val="307871"/>
                </a:solidFill>
                <a:latin typeface="Times New Roman" panose="02020603050405020304" pitchFamily="18" charset="0"/>
                <a:cs typeface="Times New Roman" panose="02020603050405020304" pitchFamily="18" charset="0"/>
              </a:rPr>
              <a:t>Zhodnocení podnikatelské příležitosti</a:t>
            </a:r>
          </a:p>
          <a:p>
            <a:pPr marL="0" indent="0">
              <a:buNone/>
            </a:pPr>
            <a:endParaRPr lang="cs-CZ" sz="1400" dirty="0">
              <a:solidFill>
                <a:srgbClr val="307871"/>
              </a:solidFill>
              <a:latin typeface="Enriqueta" panose="02000000000000000000" pitchFamily="2" charset="0"/>
            </a:endParaRPr>
          </a:p>
        </p:txBody>
      </p:sp>
      <p:sp>
        <p:nvSpPr>
          <p:cNvPr id="10" name="Zástupný symbol pro obsah 2">
            <a:extLst>
              <a:ext uri="{FF2B5EF4-FFF2-40B4-BE49-F238E27FC236}">
                <a16:creationId xmlns:a16="http://schemas.microsoft.com/office/drawing/2014/main" xmlns="" id="{99C3841D-4834-4CB7-8931-B24BF372603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4408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168352"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Při hodnocení nápadu – ptát se zda jsme ti praví pro jeho realizaci</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Mám dostatečné znalosti a zkušenosti nutné pro úspěch v oboru?</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Ohled na prostředí – zajímat se o trendy na trhu.</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Jak se vyvíjí ekonomika, potencionální zákaznický segment?</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Jaká platí legislativa, které podléhá náš nápad a nechystají se nějaké změny?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xmlns="" id="{95F88CF6-7536-465B-B9FD-4333298D50FD}"/>
              </a:ext>
            </a:extLst>
          </p:cNvPr>
          <p:cNvSpPr txBox="1">
            <a:spLocks/>
          </p:cNvSpPr>
          <p:nvPr/>
        </p:nvSpPr>
        <p:spPr>
          <a:xfrm>
            <a:off x="4788024" y="726928"/>
            <a:ext cx="3168352"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Individuální faktory - podnikatel:</a:t>
            </a:r>
          </a:p>
          <a:p>
            <a:r>
              <a:rPr lang="cs-CZ" altLang="cs-CZ" sz="1400" b="1" dirty="0">
                <a:solidFill>
                  <a:srgbClr val="002060"/>
                </a:solidFill>
                <a:latin typeface="Times New Roman" panose="02020603050405020304" pitchFamily="18" charset="0"/>
                <a:cs typeface="Times New Roman" panose="02020603050405020304" pitchFamily="18" charset="0"/>
              </a:rPr>
              <a:t>Zkušenosti</a:t>
            </a:r>
          </a:p>
          <a:p>
            <a:r>
              <a:rPr lang="cs-CZ" altLang="cs-CZ" sz="1400" b="1" dirty="0">
                <a:solidFill>
                  <a:srgbClr val="002060"/>
                </a:solidFill>
                <a:latin typeface="Times New Roman" panose="02020603050405020304" pitchFamily="18" charset="0"/>
                <a:cs typeface="Times New Roman" panose="02020603050405020304" pitchFamily="18" charset="0"/>
              </a:rPr>
              <a:t>Znalosti</a:t>
            </a:r>
          </a:p>
          <a:p>
            <a:r>
              <a:rPr lang="cs-CZ" altLang="cs-CZ" sz="1400" b="1" dirty="0">
                <a:solidFill>
                  <a:srgbClr val="002060"/>
                </a:solidFill>
                <a:latin typeface="Times New Roman" panose="02020603050405020304" pitchFamily="18" charset="0"/>
                <a:cs typeface="Times New Roman" panose="02020603050405020304" pitchFamily="18" charset="0"/>
              </a:rPr>
              <a:t>Schopnosti a dovednosti</a:t>
            </a:r>
          </a:p>
          <a:p>
            <a:r>
              <a:rPr lang="cs-CZ" altLang="cs-CZ" sz="1400" b="1" dirty="0">
                <a:solidFill>
                  <a:srgbClr val="002060"/>
                </a:solidFill>
                <a:latin typeface="Times New Roman" panose="02020603050405020304" pitchFamily="18" charset="0"/>
                <a:cs typeface="Times New Roman" panose="02020603050405020304" pitchFamily="18" charset="0"/>
              </a:rPr>
              <a:t>kontakty</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Prostředí:</a:t>
            </a:r>
          </a:p>
          <a:p>
            <a:r>
              <a:rPr lang="cs-CZ" altLang="cs-CZ" sz="1400" b="1" dirty="0">
                <a:solidFill>
                  <a:srgbClr val="002060"/>
                </a:solidFill>
                <a:latin typeface="Times New Roman" panose="02020603050405020304" pitchFamily="18" charset="0"/>
                <a:cs typeface="Times New Roman" panose="02020603050405020304" pitchFamily="18" charset="0"/>
              </a:rPr>
              <a:t>Tržní situace</a:t>
            </a:r>
          </a:p>
          <a:p>
            <a:r>
              <a:rPr lang="cs-CZ" altLang="cs-CZ" sz="1400" b="1" dirty="0">
                <a:solidFill>
                  <a:srgbClr val="002060"/>
                </a:solidFill>
                <a:latin typeface="Times New Roman" panose="02020603050405020304" pitchFamily="18" charset="0"/>
                <a:cs typeface="Times New Roman" panose="02020603050405020304" pitchFamily="18" charset="0"/>
              </a:rPr>
              <a:t>Legislativa</a:t>
            </a:r>
          </a:p>
          <a:p>
            <a:r>
              <a:rPr lang="cs-CZ" altLang="cs-CZ" sz="1400" b="1" dirty="0">
                <a:solidFill>
                  <a:srgbClr val="002060"/>
                </a:solidFill>
                <a:latin typeface="Times New Roman" panose="02020603050405020304" pitchFamily="18" charset="0"/>
                <a:cs typeface="Times New Roman" panose="02020603050405020304" pitchFamily="18" charset="0"/>
              </a:rPr>
              <a:t>Infrastruktura</a:t>
            </a:r>
          </a:p>
          <a:p>
            <a:r>
              <a:rPr lang="cs-CZ" altLang="cs-CZ" sz="1400" b="1" dirty="0">
                <a:solidFill>
                  <a:srgbClr val="002060"/>
                </a:solidFill>
                <a:latin typeface="Times New Roman" panose="02020603050405020304" pitchFamily="18" charset="0"/>
                <a:cs typeface="Times New Roman" panose="02020603050405020304" pitchFamily="18" charset="0"/>
              </a:rPr>
              <a:t>Regulace</a:t>
            </a:r>
          </a:p>
          <a:p>
            <a:r>
              <a:rPr lang="cs-CZ" altLang="cs-CZ" sz="1400" b="1" dirty="0">
                <a:solidFill>
                  <a:srgbClr val="002060"/>
                </a:solidFill>
                <a:latin typeface="Times New Roman" panose="02020603050405020304" pitchFamily="18" charset="0"/>
                <a:cs typeface="Times New Roman" panose="02020603050405020304" pitchFamily="18" charset="0"/>
              </a:rPr>
              <a:t>Zdroje</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xmlns="" id="{4D746ACA-0600-448F-89B2-CC9A93076D0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0168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Podnikatelský proces - shrnutí</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Identifikace příležitosti</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Rozvoj konceptu (vývoj a tvorba business modelu)</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Analýza zdrojů potřebných k realizaci</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Získání zdrojů</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Založení firmy a její rozvoj</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Podnikatelské výsledky – prodej firmy, předání firmy rodinně, pouze investor, vstup na burzu, akvizice firmy, ukončení, krach…</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xmlns="" id="{5F3BD7E3-2E35-473B-B873-600D7101AF74}"/>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8472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Rozhodnutí zákazníků koupit si náš výrobek/službu je jedním ze základů vybudování firmy.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Zákazník (odběratel) platí za produkt/službu – prostřednictvím marží – získáváme hodnotu zpět – část této hodnoty na úhradu nákladů spojených s podnikání a další část na reinvestice pro udržitelnost podnikání.</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Lze využít např. dva přístupy, které jsou populární a využitelné pro identifikaci či práci s potencionálními zákazníky:</a:t>
            </a:r>
          </a:p>
          <a:p>
            <a:r>
              <a:rPr lang="cs-CZ" altLang="cs-CZ" sz="1400" b="1" dirty="0">
                <a:solidFill>
                  <a:srgbClr val="002060"/>
                </a:solidFill>
                <a:latin typeface="Times New Roman" panose="02020603050405020304" pitchFamily="18" charset="0"/>
                <a:cs typeface="Times New Roman" panose="02020603050405020304" pitchFamily="18" charset="0"/>
              </a:rPr>
              <a:t>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 </a:t>
            </a:r>
            <a:r>
              <a:rPr lang="cs-CZ" altLang="cs-CZ" sz="1400" dirty="0">
                <a:solidFill>
                  <a:srgbClr val="002060"/>
                </a:solidFill>
                <a:latin typeface="Times New Roman" panose="02020603050405020304" pitchFamily="18" charset="0"/>
                <a:cs typeface="Times New Roman" panose="02020603050405020304" pitchFamily="18" charset="0"/>
              </a:rPr>
              <a:t>zaměřená na inovace a řešení problémů, lze jej efektivně použít při rozjezdu podnikání. K jeho základním východiskům tak patří porozumění zákazníkovi a jeho prožitku, empatie, generování řešení a opětovné uplatňování vytvořených prototypů a neustálé získávání zpětné vazby následované úpravami. Postupné fáze metody:</a:t>
            </a:r>
          </a:p>
          <a:p>
            <a:pPr lvl="1"/>
            <a:r>
              <a:rPr lang="cs-CZ" altLang="cs-CZ" sz="1000" dirty="0">
                <a:solidFill>
                  <a:srgbClr val="002060"/>
                </a:solidFill>
                <a:latin typeface="Times New Roman" panose="02020603050405020304" pitchFamily="18" charset="0"/>
                <a:cs typeface="Times New Roman" panose="02020603050405020304" pitchFamily="18" charset="0"/>
              </a:rPr>
              <a:t>pochopení (</a:t>
            </a:r>
            <a:r>
              <a:rPr lang="cs-CZ" altLang="cs-CZ" sz="1000" dirty="0" err="1">
                <a:solidFill>
                  <a:srgbClr val="002060"/>
                </a:solidFill>
                <a:latin typeface="Times New Roman" panose="02020603050405020304" pitchFamily="18" charset="0"/>
                <a:cs typeface="Times New Roman" panose="02020603050405020304" pitchFamily="18" charset="0"/>
              </a:rPr>
              <a:t>emphatize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definování (</a:t>
            </a:r>
            <a:r>
              <a:rPr lang="cs-CZ" altLang="cs-CZ" sz="1000" dirty="0" err="1">
                <a:solidFill>
                  <a:srgbClr val="002060"/>
                </a:solidFill>
                <a:latin typeface="Times New Roman" panose="02020603050405020304" pitchFamily="18" charset="0"/>
                <a:cs typeface="Times New Roman" panose="02020603050405020304" pitchFamily="18" charset="0"/>
              </a:rPr>
              <a:t>define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ideace (</a:t>
            </a:r>
            <a:r>
              <a:rPr lang="cs-CZ" altLang="cs-CZ" sz="1000" dirty="0" err="1">
                <a:solidFill>
                  <a:srgbClr val="002060"/>
                </a:solidFill>
                <a:latin typeface="Times New Roman" panose="02020603050405020304" pitchFamily="18" charset="0"/>
                <a:cs typeface="Times New Roman" panose="02020603050405020304" pitchFamily="18" charset="0"/>
              </a:rPr>
              <a:t>ideate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prototypování</a:t>
            </a:r>
          </a:p>
          <a:p>
            <a:pPr lvl="1"/>
            <a:r>
              <a:rPr lang="cs-CZ" altLang="cs-CZ" sz="1000" dirty="0">
                <a:solidFill>
                  <a:srgbClr val="002060"/>
                </a:solidFill>
                <a:latin typeface="Times New Roman" panose="02020603050405020304" pitchFamily="18" charset="0"/>
                <a:cs typeface="Times New Roman" panose="02020603050405020304" pitchFamily="18" charset="0"/>
              </a:rPr>
              <a:t>(prototype),</a:t>
            </a:r>
          </a:p>
          <a:p>
            <a:pPr lvl="1"/>
            <a:r>
              <a:rPr lang="cs-CZ" altLang="cs-CZ" sz="1000" dirty="0">
                <a:solidFill>
                  <a:srgbClr val="002060"/>
                </a:solidFill>
                <a:latin typeface="Times New Roman" panose="02020603050405020304" pitchFamily="18" charset="0"/>
                <a:cs typeface="Times New Roman" panose="02020603050405020304" pitchFamily="18" charset="0"/>
              </a:rPr>
              <a:t>testování (test)</a:t>
            </a: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err="1">
                <a:solidFill>
                  <a:srgbClr val="002060"/>
                </a:solidFill>
                <a:latin typeface="Times New Roman" panose="02020603050405020304" pitchFamily="18" charset="0"/>
                <a:cs typeface="Times New Roman" panose="02020603050405020304" pitchFamily="18" charset="0"/>
              </a:rPr>
              <a:t>Lean</a:t>
            </a:r>
            <a:r>
              <a:rPr lang="cs-CZ" altLang="cs-CZ" sz="1400" b="1" dirty="0">
                <a:solidFill>
                  <a:srgbClr val="002060"/>
                </a:solidFill>
                <a:latin typeface="Times New Roman" panose="02020603050405020304" pitchFamily="18" charset="0"/>
                <a:cs typeface="Times New Roman" panose="02020603050405020304" pitchFamily="18" charset="0"/>
              </a:rPr>
              <a:t> Startup – </a:t>
            </a:r>
            <a:r>
              <a:rPr lang="cs-CZ" altLang="cs-CZ" sz="1400" dirty="0">
                <a:solidFill>
                  <a:srgbClr val="002060"/>
                </a:solidFill>
                <a:latin typeface="Times New Roman" panose="02020603050405020304" pitchFamily="18" charset="0"/>
                <a:cs typeface="Times New Roman" panose="02020603050405020304" pitchFamily="18" charset="0"/>
              </a:rPr>
              <a:t>inovativní metoda pro začínající firmy. Nejefektivnější inovace je podle LS taková, po které je poptávka uživatelů. Podle LS je největším plýtváním tvorba výrobku nebo služby, kterou nikdo nepotřebuje. LS aplikuje postupy, které vedou k minimalizaci rizika neúspěchu.</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
        <p:nvSpPr>
          <p:cNvPr id="5" name="Zástupný symbol pro obsah 2">
            <a:extLst>
              <a:ext uri="{FF2B5EF4-FFF2-40B4-BE49-F238E27FC236}">
                <a16:creationId xmlns:a16="http://schemas.microsoft.com/office/drawing/2014/main" xmlns="" id="{83F8F6C9-F11C-4C80-BED7-B740FBEEF506}"/>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48198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Principy moderních metod rozvoje nápadu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Moderní přístupy </a:t>
            </a:r>
            <a:r>
              <a:rPr lang="cs-CZ" altLang="cs-CZ" sz="1400" b="1" dirty="0">
                <a:solidFill>
                  <a:srgbClr val="002060"/>
                </a:solidFill>
                <a:latin typeface="Times New Roman" panose="02020603050405020304" pitchFamily="18" charset="0"/>
                <a:cs typeface="Times New Roman" panose="02020603050405020304" pitchFamily="18" charset="0"/>
              </a:rPr>
              <a:t>rozvoje podnikatelských nápadů kladou důraz na soulad </a:t>
            </a:r>
            <a:r>
              <a:rPr lang="cs-CZ" altLang="cs-CZ" sz="1400" dirty="0">
                <a:solidFill>
                  <a:srgbClr val="002060"/>
                </a:solidFill>
                <a:latin typeface="Times New Roman" panose="02020603050405020304" pitchFamily="18" charset="0"/>
                <a:cs typeface="Times New Roman" panose="02020603050405020304" pitchFamily="18" charset="0"/>
              </a:rPr>
              <a:t>mezi potřebami zákazníků a nabízenými produkty nebo službami.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Testování a prototypy</a:t>
            </a:r>
            <a:r>
              <a:rPr lang="cs-CZ" altLang="cs-CZ" sz="1400" dirty="0">
                <a:solidFill>
                  <a:srgbClr val="002060"/>
                </a:solidFill>
                <a:latin typeface="Times New Roman" panose="02020603050405020304" pitchFamily="18" charset="0"/>
                <a:cs typeface="Times New Roman" panose="02020603050405020304" pitchFamily="18" charset="0"/>
              </a:rPr>
              <a:t> – co nejdříve se snažíme vytvořit něco, co ukážeme zákazníkům (např. náčrt na papíře, 3d prototyp, apod.)</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Zákazníci versus uživatelé</a:t>
            </a:r>
            <a:r>
              <a:rPr lang="cs-CZ" altLang="cs-CZ" sz="1400" dirty="0">
                <a:solidFill>
                  <a:srgbClr val="002060"/>
                </a:solidFill>
                <a:latin typeface="Times New Roman" panose="02020603050405020304" pitchFamily="18" charset="0"/>
                <a:cs typeface="Times New Roman" panose="02020603050405020304" pitchFamily="18" charset="0"/>
              </a:rPr>
              <a:t> – rozdílné motivace obou skupin. Zákazník kupuje, uživatel využívá produkt k uspokojení potřeby. Hraje roli v pochopení a nastavení Vašeho business modelu a jeho zdrojů příjmů.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Empatie</a:t>
            </a:r>
            <a:r>
              <a:rPr lang="cs-CZ" altLang="cs-CZ" sz="1400" dirty="0">
                <a:solidFill>
                  <a:srgbClr val="002060"/>
                </a:solidFill>
                <a:latin typeface="Times New Roman" panose="02020603050405020304" pitchFamily="18" charset="0"/>
                <a:cs typeface="Times New Roman" panose="02020603050405020304" pitchFamily="18" charset="0"/>
              </a:rPr>
              <a:t> – schopnost vcítit se pomáhá porozumět potřebám budoucích zákazníků. Zde nastupuje proces segmentace (</a:t>
            </a:r>
            <a:r>
              <a:rPr lang="cs-CZ" altLang="cs-CZ" sz="1400" dirty="0" err="1">
                <a:solidFill>
                  <a:srgbClr val="002060"/>
                </a:solidFill>
                <a:latin typeface="Times New Roman" panose="02020603050405020304" pitchFamily="18" charset="0"/>
                <a:cs typeface="Times New Roman" panose="02020603050405020304" pitchFamily="18" charset="0"/>
              </a:rPr>
              <a:t>Segmentation</a:t>
            </a:r>
            <a:r>
              <a:rPr lang="cs-CZ" altLang="cs-CZ" sz="1400" dirty="0">
                <a:solidFill>
                  <a:srgbClr val="002060"/>
                </a:solidFill>
                <a:latin typeface="Times New Roman" panose="02020603050405020304" pitchFamily="18" charset="0"/>
                <a:cs typeface="Times New Roman" panose="02020603050405020304" pitchFamily="18" charset="0"/>
              </a:rPr>
              <a:t>-</a:t>
            </a:r>
            <a:r>
              <a:rPr lang="cs-CZ" altLang="cs-CZ" sz="1400" dirty="0" err="1">
                <a:solidFill>
                  <a:srgbClr val="002060"/>
                </a:solidFill>
                <a:latin typeface="Times New Roman" panose="02020603050405020304" pitchFamily="18" charset="0"/>
                <a:cs typeface="Times New Roman" panose="02020603050405020304" pitchFamily="18" charset="0"/>
              </a:rPr>
              <a:t>Targeting</a:t>
            </a:r>
            <a:r>
              <a:rPr lang="cs-CZ" altLang="cs-CZ" sz="1400" dirty="0">
                <a:solidFill>
                  <a:srgbClr val="002060"/>
                </a:solidFill>
                <a:latin typeface="Times New Roman" panose="02020603050405020304" pitchFamily="18" charset="0"/>
                <a:cs typeface="Times New Roman" panose="02020603050405020304" pitchFamily="18" charset="0"/>
              </a:rPr>
              <a:t>-Positioning), který je dále využit i např. v business model Canvas.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Kdo si to koupí? Jak zjistit, kdo je náš zákazník?</a:t>
            </a:r>
            <a:r>
              <a:rPr lang="cs-CZ" altLang="cs-CZ" sz="1400" dirty="0">
                <a:solidFill>
                  <a:srgbClr val="002060"/>
                </a:solidFill>
                <a:latin typeface="Times New Roman" panose="02020603050405020304" pitchFamily="18" charset="0"/>
                <a:cs typeface="Times New Roman" panose="02020603050405020304" pitchFamily="18" charset="0"/>
              </a:rPr>
              <a:t> První kroky vedou k internetu…, ale jsou i další možnosti, např. tržní výzkumy, analýzy, dostupné studie, analýza demografických faktorů – cíleno vše na naše potencionální segmenty – ti, kteří si nejspíš v budoucnu koupí náš produkt/službu.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Persony</a:t>
            </a:r>
            <a:r>
              <a:rPr lang="cs-CZ" altLang="cs-CZ" sz="1400" dirty="0">
                <a:solidFill>
                  <a:srgbClr val="002060"/>
                </a:solidFill>
                <a:latin typeface="Times New Roman" panose="02020603050405020304" pitchFamily="18" charset="0"/>
                <a:cs typeface="Times New Roman" panose="02020603050405020304" pitchFamily="18" charset="0"/>
              </a:rPr>
              <a:t> – pomáhají pochopit zákaznické nebo uživatelské segmenty. Vytvořte si fiktivní osobu, která je typickým reprezentantem daného segmentu – stimulují emotivní centra našeho mozku, jsou živější a lépe porozumíte zákazníkům a jejich potřebám. (specifickým typem jsou tzv. extrémní uživatelé – užívá službu či produkt častěji než ostatní – jsou zajímavým potencionálním segmentem).</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
        <p:nvSpPr>
          <p:cNvPr id="5" name="Zástupný symbol pro obsah 2">
            <a:extLst>
              <a:ext uri="{FF2B5EF4-FFF2-40B4-BE49-F238E27FC236}">
                <a16:creationId xmlns:a16="http://schemas.microsoft.com/office/drawing/2014/main" xmlns="" id="{18FEE317-C91C-4BA5-825E-239588BFCFC1}"/>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8875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Mapa empatie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Value </a:t>
            </a:r>
            <a:r>
              <a:rPr lang="cs-CZ" altLang="cs-CZ" sz="1400" dirty="0" err="1">
                <a:solidFill>
                  <a:srgbClr val="002060"/>
                </a:solidFill>
                <a:latin typeface="Times New Roman" panose="02020603050405020304" pitchFamily="18" charset="0"/>
                <a:cs typeface="Times New Roman" panose="02020603050405020304" pitchFamily="18" charset="0"/>
              </a:rPr>
              <a:t>Added</a:t>
            </a:r>
            <a:r>
              <a:rPr lang="cs-CZ" altLang="cs-CZ" sz="1400" dirty="0">
                <a:solidFill>
                  <a:srgbClr val="002060"/>
                </a:solidFill>
                <a:latin typeface="Times New Roman" panose="02020603050405020304" pitchFamily="18" charset="0"/>
                <a:cs typeface="Times New Roman" panose="02020603050405020304" pitchFamily="18" charset="0"/>
              </a:rPr>
              <a:t>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Pozorování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Rozhovory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Testování</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
        <p:nvSpPr>
          <p:cNvPr id="5" name="Zástupný symbol pro obsah 2">
            <a:extLst>
              <a:ext uri="{FF2B5EF4-FFF2-40B4-BE49-F238E27FC236}">
                <a16:creationId xmlns:a16="http://schemas.microsoft.com/office/drawing/2014/main" xmlns="" id="{69EA93F4-24A1-40DD-9D3B-D3D34832087D}"/>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6455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Co vidí? </a:t>
            </a:r>
            <a:r>
              <a:rPr lang="cs-CZ" altLang="cs-CZ" sz="1400" dirty="0">
                <a:solidFill>
                  <a:srgbClr val="002060"/>
                </a:solidFill>
                <a:latin typeface="Times New Roman" panose="02020603050405020304" pitchFamily="18" charset="0"/>
                <a:cs typeface="Times New Roman" panose="02020603050405020304" pitchFamily="18" charset="0"/>
              </a:rPr>
              <a:t>Popište co zákazník vidí kolem sebe:</a:t>
            </a:r>
          </a:p>
          <a:p>
            <a:r>
              <a:rPr lang="cs-CZ" altLang="cs-CZ" sz="1400" dirty="0">
                <a:solidFill>
                  <a:srgbClr val="002060"/>
                </a:solidFill>
                <a:latin typeface="Times New Roman" panose="02020603050405020304" pitchFamily="18" charset="0"/>
                <a:cs typeface="Times New Roman" panose="02020603050405020304" pitchFamily="18" charset="0"/>
              </a:rPr>
              <a:t>Kdo jej obklopuje?</a:t>
            </a:r>
          </a:p>
          <a:p>
            <a:r>
              <a:rPr lang="cs-CZ" altLang="cs-CZ" sz="1400" dirty="0">
                <a:solidFill>
                  <a:srgbClr val="002060"/>
                </a:solidFill>
                <a:latin typeface="Times New Roman" panose="02020603050405020304" pitchFamily="18" charset="0"/>
                <a:cs typeface="Times New Roman" panose="02020603050405020304" pitchFamily="18" charset="0"/>
              </a:rPr>
              <a:t>Jaké má přátele?</a:t>
            </a:r>
          </a:p>
          <a:p>
            <a:r>
              <a:rPr lang="cs-CZ" altLang="cs-CZ" sz="1400" dirty="0">
                <a:solidFill>
                  <a:srgbClr val="002060"/>
                </a:solidFill>
                <a:latin typeface="Times New Roman" panose="02020603050405020304" pitchFamily="18" charset="0"/>
                <a:cs typeface="Times New Roman" panose="02020603050405020304" pitchFamily="18" charset="0"/>
              </a:rPr>
              <a:t>Jakým typům nabídek je každodenně vystaven (ve srovnání se všemi nabídkami trhu)?</a:t>
            </a:r>
          </a:p>
          <a:p>
            <a:r>
              <a:rPr lang="cs-CZ" altLang="cs-CZ" sz="1400" dirty="0">
                <a:solidFill>
                  <a:srgbClr val="002060"/>
                </a:solidFill>
                <a:latin typeface="Times New Roman" panose="02020603050405020304" pitchFamily="18" charset="0"/>
                <a:cs typeface="Times New Roman" panose="02020603050405020304" pitchFamily="18" charset="0"/>
              </a:rPr>
              <a:t>S jakými problémy se setkává?</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slyší? </a:t>
            </a:r>
            <a:r>
              <a:rPr lang="cs-CZ" altLang="cs-CZ" sz="1400" dirty="0">
                <a:solidFill>
                  <a:srgbClr val="002060"/>
                </a:solidFill>
                <a:latin typeface="Times New Roman" panose="02020603050405020304" pitchFamily="18" charset="0"/>
                <a:cs typeface="Times New Roman" panose="02020603050405020304" pitchFamily="18" charset="0"/>
              </a:rPr>
              <a:t>Popište, jak zákazníka ovlivňuje prostředí:</a:t>
            </a:r>
          </a:p>
          <a:p>
            <a:r>
              <a:rPr lang="cs-CZ" altLang="cs-CZ" sz="1400" dirty="0">
                <a:solidFill>
                  <a:srgbClr val="002060"/>
                </a:solidFill>
                <a:latin typeface="Times New Roman" panose="02020603050405020304" pitchFamily="18" charset="0"/>
                <a:cs typeface="Times New Roman" panose="02020603050405020304" pitchFamily="18" charset="0"/>
              </a:rPr>
              <a:t>Co říkají jeho přátelé? A co manžel/</a:t>
            </a:r>
            <a:r>
              <a:rPr lang="cs-CZ" altLang="cs-CZ" sz="1400" dirty="0" err="1">
                <a:solidFill>
                  <a:srgbClr val="002060"/>
                </a:solidFill>
                <a:latin typeface="Times New Roman" panose="02020603050405020304" pitchFamily="18" charset="0"/>
                <a:cs typeface="Times New Roman" panose="02020603050405020304" pitchFamily="18" charset="0"/>
              </a:rPr>
              <a:t>ka</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Kdo jej opravdu ovlivňuje a jak?</a:t>
            </a:r>
          </a:p>
          <a:p>
            <a:r>
              <a:rPr lang="cs-CZ" altLang="cs-CZ" sz="1400" dirty="0">
                <a:solidFill>
                  <a:srgbClr val="002060"/>
                </a:solidFill>
                <a:latin typeface="Times New Roman" panose="02020603050405020304" pitchFamily="18" charset="0"/>
                <a:cs typeface="Times New Roman" panose="02020603050405020304" pitchFamily="18" charset="0"/>
              </a:rPr>
              <a:t>Jaké mediální kanály na něj mají vliv?</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xmlns=""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xmlns=""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xmlns=""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
        <p:nvSpPr>
          <p:cNvPr id="10" name="Zástupný symbol pro obsah 2">
            <a:extLst>
              <a:ext uri="{FF2B5EF4-FFF2-40B4-BE49-F238E27FC236}">
                <a16:creationId xmlns:a16="http://schemas.microsoft.com/office/drawing/2014/main" xmlns="" id="{67A32AA1-3560-4134-B318-2129FA97292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79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Co si opravdu myslí a co cítí? </a:t>
            </a:r>
            <a:r>
              <a:rPr lang="cs-CZ" altLang="cs-CZ" sz="1400" dirty="0">
                <a:solidFill>
                  <a:srgbClr val="002060"/>
                </a:solidFill>
                <a:latin typeface="Times New Roman" panose="02020603050405020304" pitchFamily="18" charset="0"/>
                <a:cs typeface="Times New Roman" panose="02020603050405020304" pitchFamily="18" charset="0"/>
              </a:rPr>
              <a:t>Pokuste se načrtnout, co běží zákazníkovi hlavou:</a:t>
            </a:r>
          </a:p>
          <a:p>
            <a:r>
              <a:rPr lang="cs-CZ" altLang="cs-CZ" sz="1400" dirty="0">
                <a:solidFill>
                  <a:srgbClr val="002060"/>
                </a:solidFill>
                <a:latin typeface="Times New Roman" panose="02020603050405020304" pitchFamily="18" charset="0"/>
                <a:cs typeface="Times New Roman" panose="02020603050405020304" pitchFamily="18" charset="0"/>
              </a:rPr>
              <a:t>Co je pro něj opravdu důležité (což ovšem nemusí sdělovat veřejně)?</a:t>
            </a:r>
          </a:p>
          <a:p>
            <a:r>
              <a:rPr lang="cs-CZ" altLang="cs-CZ" sz="1400" dirty="0">
                <a:solidFill>
                  <a:srgbClr val="002060"/>
                </a:solidFill>
                <a:latin typeface="Times New Roman" panose="02020603050405020304" pitchFamily="18" charset="0"/>
                <a:cs typeface="Times New Roman" panose="02020603050405020304" pitchFamily="18" charset="0"/>
              </a:rPr>
              <a:t>Představte si jeho pocity.</a:t>
            </a:r>
          </a:p>
          <a:p>
            <a:r>
              <a:rPr lang="cs-CZ" altLang="cs-CZ" sz="1400" dirty="0">
                <a:solidFill>
                  <a:srgbClr val="002060"/>
                </a:solidFill>
                <a:latin typeface="Times New Roman" panose="02020603050405020304" pitchFamily="18" charset="0"/>
                <a:cs typeface="Times New Roman" panose="02020603050405020304" pitchFamily="18" charset="0"/>
              </a:rPr>
              <a:t>Co mu v noci nedává spát?</a:t>
            </a:r>
          </a:p>
          <a:p>
            <a:r>
              <a:rPr lang="cs-CZ" altLang="cs-CZ" sz="1400" dirty="0">
                <a:solidFill>
                  <a:srgbClr val="002060"/>
                </a:solidFill>
                <a:latin typeface="Times New Roman" panose="02020603050405020304" pitchFamily="18" charset="0"/>
                <a:cs typeface="Times New Roman" panose="02020603050405020304" pitchFamily="18" charset="0"/>
              </a:rPr>
              <a:t>Pokuste se popsat jeho sny a touhy.</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říká a dělá? </a:t>
            </a:r>
            <a:r>
              <a:rPr lang="cs-CZ" altLang="cs-CZ" sz="1400" dirty="0">
                <a:solidFill>
                  <a:srgbClr val="002060"/>
                </a:solidFill>
                <a:latin typeface="Times New Roman" panose="02020603050405020304" pitchFamily="18" charset="0"/>
                <a:cs typeface="Times New Roman" panose="02020603050405020304" pitchFamily="18" charset="0"/>
              </a:rPr>
              <a:t>Představte si, co může zákazník říkat a jak se může chovat na veřejnosti:</a:t>
            </a:r>
          </a:p>
          <a:p>
            <a:r>
              <a:rPr lang="cs-CZ" altLang="cs-CZ" sz="1400" dirty="0">
                <a:solidFill>
                  <a:srgbClr val="002060"/>
                </a:solidFill>
                <a:latin typeface="Times New Roman" panose="02020603050405020304" pitchFamily="18" charset="0"/>
                <a:cs typeface="Times New Roman" panose="02020603050405020304" pitchFamily="18" charset="0"/>
              </a:rPr>
              <a:t>Jaký má přístup ke světu kolem sebe?</a:t>
            </a:r>
          </a:p>
          <a:p>
            <a:r>
              <a:rPr lang="cs-CZ" altLang="cs-CZ" sz="1400" dirty="0">
                <a:solidFill>
                  <a:srgbClr val="002060"/>
                </a:solidFill>
                <a:latin typeface="Times New Roman" panose="02020603050405020304" pitchFamily="18" charset="0"/>
                <a:cs typeface="Times New Roman" panose="02020603050405020304" pitchFamily="18" charset="0"/>
              </a:rPr>
              <a:t>Co může říkat ostatním?</a:t>
            </a:r>
          </a:p>
          <a:p>
            <a:r>
              <a:rPr lang="cs-CZ" altLang="cs-CZ" sz="1400" dirty="0">
                <a:solidFill>
                  <a:srgbClr val="002060"/>
                </a:solidFill>
                <a:latin typeface="Times New Roman" panose="02020603050405020304" pitchFamily="18" charset="0"/>
                <a:cs typeface="Times New Roman" panose="02020603050405020304" pitchFamily="18" charset="0"/>
              </a:rPr>
              <a:t>Zaměřte se zejména na možné konflikty mezi tím, co zákazník říká, a tím, co si opravdu myslí a co cítí.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xmlns=""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xmlns=""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xmlns=""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
        <p:nvSpPr>
          <p:cNvPr id="10" name="Zástupný symbol pro obsah 2">
            <a:extLst>
              <a:ext uri="{FF2B5EF4-FFF2-40B4-BE49-F238E27FC236}">
                <a16:creationId xmlns:a16="http://schemas.microsoft.com/office/drawing/2014/main" xmlns="" id="{C5484497-14BF-46E6-9F34-DA3C6ADC61B2}"/>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6621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Jaké má problémy? </a:t>
            </a:r>
          </a:p>
          <a:p>
            <a:r>
              <a:rPr lang="cs-CZ" altLang="cs-CZ" sz="1400" dirty="0">
                <a:solidFill>
                  <a:srgbClr val="002060"/>
                </a:solidFill>
                <a:latin typeface="Times New Roman" panose="02020603050405020304" pitchFamily="18" charset="0"/>
                <a:cs typeface="Times New Roman" panose="02020603050405020304" pitchFamily="18" charset="0"/>
              </a:rPr>
              <a:t>Co jej nejvíce frustruje?</a:t>
            </a:r>
          </a:p>
          <a:p>
            <a:r>
              <a:rPr lang="cs-CZ" altLang="cs-CZ" sz="1400" dirty="0">
                <a:solidFill>
                  <a:srgbClr val="002060"/>
                </a:solidFill>
                <a:latin typeface="Times New Roman" panose="02020603050405020304" pitchFamily="18" charset="0"/>
                <a:cs typeface="Times New Roman" panose="02020603050405020304" pitchFamily="18" charset="0"/>
              </a:rPr>
              <a:t>Jaké překážky leží mezi nám a tím, čeho chce či musí dosáhnout?</a:t>
            </a:r>
          </a:p>
          <a:p>
            <a:r>
              <a:rPr lang="cs-CZ" altLang="cs-CZ" sz="1400" dirty="0">
                <a:solidFill>
                  <a:srgbClr val="002060"/>
                </a:solidFill>
                <a:latin typeface="Times New Roman" panose="02020603050405020304" pitchFamily="18" charset="0"/>
                <a:cs typeface="Times New Roman" panose="02020603050405020304" pitchFamily="18" charset="0"/>
              </a:rPr>
              <a:t>Jakých rizik se může obávat?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Jaké má cíle? </a:t>
            </a:r>
          </a:p>
          <a:p>
            <a:r>
              <a:rPr lang="cs-CZ" altLang="cs-CZ" sz="1400" dirty="0">
                <a:solidFill>
                  <a:srgbClr val="002060"/>
                </a:solidFill>
                <a:latin typeface="Times New Roman" panose="02020603050405020304" pitchFamily="18" charset="0"/>
                <a:cs typeface="Times New Roman" panose="02020603050405020304" pitchFamily="18" charset="0"/>
              </a:rPr>
              <a:t>Čeho opravdu chce či musí dosáhnout?</a:t>
            </a:r>
          </a:p>
          <a:p>
            <a:r>
              <a:rPr lang="cs-CZ" altLang="cs-CZ" sz="1400" dirty="0">
                <a:solidFill>
                  <a:srgbClr val="002060"/>
                </a:solidFill>
                <a:latin typeface="Times New Roman" panose="02020603050405020304" pitchFamily="18" charset="0"/>
                <a:cs typeface="Times New Roman" panose="02020603050405020304" pitchFamily="18" charset="0"/>
              </a:rPr>
              <a:t>Jak měří úspěch?</a:t>
            </a:r>
          </a:p>
          <a:p>
            <a:r>
              <a:rPr lang="cs-CZ" altLang="cs-CZ" sz="1400" dirty="0">
                <a:solidFill>
                  <a:srgbClr val="002060"/>
                </a:solidFill>
                <a:latin typeface="Times New Roman" panose="02020603050405020304" pitchFamily="18" charset="0"/>
                <a:cs typeface="Times New Roman" panose="02020603050405020304" pitchFamily="18" charset="0"/>
              </a:rPr>
              <a:t>Pokuste se přijít na několik strategií, které může používat k dosahování cílů.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xmlns=""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xmlns=""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xmlns=""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
        <p:nvSpPr>
          <p:cNvPr id="10" name="Zástupný symbol pro obsah 2">
            <a:extLst>
              <a:ext uri="{FF2B5EF4-FFF2-40B4-BE49-F238E27FC236}">
                <a16:creationId xmlns:a16="http://schemas.microsoft.com/office/drawing/2014/main" xmlns="" id="{5002ECF9-1177-4C8D-9A24-72E3A2CE809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1759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Hledáme nápady na podnikání</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Kreativita ve vymýšlení nápadů (techniky)</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Podnikatelský nápad versus podnikatelská příležitost</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Ověřujeme zájem zákazníků</a:t>
            </a: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Struktura přednášky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0946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81642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(Value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1. Zákazník – popsat každou oblast detailně (viz mapa empatie)</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2. Produkt</a:t>
            </a:r>
          </a:p>
          <a:p>
            <a:r>
              <a:rPr lang="cs-CZ" altLang="cs-CZ" sz="1400" dirty="0">
                <a:solidFill>
                  <a:srgbClr val="002060"/>
                </a:solidFill>
                <a:latin typeface="Times New Roman" panose="02020603050405020304" pitchFamily="18" charset="0"/>
                <a:cs typeface="Times New Roman" panose="02020603050405020304" pitchFamily="18" charset="0"/>
              </a:rPr>
              <a:t>Výrobek/služba – podstata našeho řešení, co nabízíme</a:t>
            </a:r>
          </a:p>
          <a:p>
            <a:r>
              <a:rPr lang="cs-CZ" altLang="cs-CZ" sz="1400" dirty="0">
                <a:solidFill>
                  <a:srgbClr val="002060"/>
                </a:solidFill>
                <a:latin typeface="Times New Roman" panose="02020603050405020304" pitchFamily="18" charset="0"/>
                <a:cs typeface="Times New Roman" panose="02020603050405020304" pitchFamily="18" charset="0"/>
              </a:rPr>
              <a:t>Úleva od trápení – jak konkrétně náš výrobek/služba pomůže zákazníkovi před, při a po plnění jejich úkolů (provedení činnosti). </a:t>
            </a:r>
          </a:p>
          <a:p>
            <a:r>
              <a:rPr lang="cs-CZ" altLang="cs-CZ" sz="1400" dirty="0">
                <a:solidFill>
                  <a:srgbClr val="002060"/>
                </a:solidFill>
                <a:latin typeface="Times New Roman" panose="02020603050405020304" pitchFamily="18" charset="0"/>
                <a:cs typeface="Times New Roman" panose="02020603050405020304" pitchFamily="18" charset="0"/>
              </a:rPr>
              <a:t>Benefity/zlepšení – jaké pozitivní dopady na život zákazníků náš výrobek nebo služba má. </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2" name="Obrázek 1">
            <a:extLst>
              <a:ext uri="{FF2B5EF4-FFF2-40B4-BE49-F238E27FC236}">
                <a16:creationId xmlns:a16="http://schemas.microsoft.com/office/drawing/2014/main" xmlns="" id="{9F21F243-2A16-4D59-A974-8C06A410526B}"/>
              </a:ext>
            </a:extLst>
          </p:cNvPr>
          <p:cNvPicPr>
            <a:picLocks noChangeAspect="1"/>
          </p:cNvPicPr>
          <p:nvPr/>
        </p:nvPicPr>
        <p:blipFill rotWithShape="1">
          <a:blip r:embed="rId3"/>
          <a:srcRect l="20475" t="19201" r="19676" b="9401"/>
          <a:stretch/>
        </p:blipFill>
        <p:spPr>
          <a:xfrm>
            <a:off x="4139952" y="1120434"/>
            <a:ext cx="4932040" cy="3309659"/>
          </a:xfrm>
          <a:prstGeom prst="rect">
            <a:avLst/>
          </a:prstGeom>
        </p:spPr>
      </p:pic>
      <p:sp>
        <p:nvSpPr>
          <p:cNvPr id="7" name="Obdélník 6">
            <a:extLst>
              <a:ext uri="{FF2B5EF4-FFF2-40B4-BE49-F238E27FC236}">
                <a16:creationId xmlns:a16="http://schemas.microsoft.com/office/drawing/2014/main" xmlns="" id="{07B70ECD-FA7B-47FD-B20F-C16B62909456}"/>
              </a:ext>
            </a:extLst>
          </p:cNvPr>
          <p:cNvSpPr/>
          <p:nvPr/>
        </p:nvSpPr>
        <p:spPr>
          <a:xfrm>
            <a:off x="4368639" y="4443860"/>
            <a:ext cx="2238113" cy="215444"/>
          </a:xfrm>
          <a:prstGeom prst="rect">
            <a:avLst/>
          </a:prstGeom>
        </p:spPr>
        <p:txBody>
          <a:bodyPr wrap="none">
            <a:spAutoFit/>
          </a:bodyPr>
          <a:lstStyle/>
          <a:p>
            <a:pPr lvl="0" algn="ctr"/>
            <a:r>
              <a:rPr lang="cs-CZ" altLang="cs-CZ" sz="800" i="1" dirty="0">
                <a:solidFill>
                  <a:srgbClr val="307871"/>
                </a:solidFill>
                <a:latin typeface="Times New Roman" panose="02020603050405020304" pitchFamily="18" charset="0"/>
                <a:cs typeface="Times New Roman" panose="02020603050405020304" pitchFamily="18" charset="0"/>
              </a:rPr>
              <a:t>Zdroj: http://vysvetli.cz/nastroje (</a:t>
            </a:r>
            <a:r>
              <a:rPr lang="cs-CZ" altLang="cs-CZ" sz="800" i="1" dirty="0" err="1">
                <a:solidFill>
                  <a:srgbClr val="307871"/>
                </a:solidFill>
                <a:latin typeface="Times New Roman" panose="02020603050405020304" pitchFamily="18" charset="0"/>
                <a:cs typeface="Times New Roman" panose="02020603050405020304" pitchFamily="18" charset="0"/>
              </a:rPr>
              <a:t>Strategyzer</a:t>
            </a:r>
            <a:r>
              <a:rPr lang="cs-CZ" altLang="cs-CZ" sz="800" i="1" dirty="0">
                <a:solidFill>
                  <a:srgbClr val="307871"/>
                </a:solidFill>
                <a:latin typeface="Times New Roman" panose="02020603050405020304" pitchFamily="18" charset="0"/>
                <a:cs typeface="Times New Roman" panose="02020603050405020304" pitchFamily="18" charset="0"/>
              </a:rPr>
              <a:t> AG)</a:t>
            </a:r>
          </a:p>
        </p:txBody>
      </p:sp>
      <p:sp>
        <p:nvSpPr>
          <p:cNvPr id="9" name="Zástupný symbol pro obsah 2">
            <a:extLst>
              <a:ext uri="{FF2B5EF4-FFF2-40B4-BE49-F238E27FC236}">
                <a16:creationId xmlns:a16="http://schemas.microsoft.com/office/drawing/2014/main" xmlns="" id="{F738F506-0C3F-4D27-B286-98924AF73A8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9148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81642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(Value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a:t>
            </a:r>
          </a:p>
          <a:p>
            <a:r>
              <a:rPr lang="cs-CZ" altLang="cs-CZ" sz="1400" dirty="0">
                <a:solidFill>
                  <a:srgbClr val="002060"/>
                </a:solidFill>
                <a:latin typeface="Times New Roman" panose="02020603050405020304" pitchFamily="18" charset="0"/>
                <a:cs typeface="Times New Roman" panose="02020603050405020304" pitchFamily="18" charset="0"/>
              </a:rPr>
              <a:t>Dvě části – zákazník a produkt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Pro každý segment hodnotový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Smyslem je vytvořit vzájemné propojení produktu a zákazníka a vytvářet tak trvalou a udržitelnou hodnotu (opakované nákupu)</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2" name="Obrázek 1">
            <a:extLst>
              <a:ext uri="{FF2B5EF4-FFF2-40B4-BE49-F238E27FC236}">
                <a16:creationId xmlns:a16="http://schemas.microsoft.com/office/drawing/2014/main" xmlns="" id="{9F21F243-2A16-4D59-A974-8C06A410526B}"/>
              </a:ext>
            </a:extLst>
          </p:cNvPr>
          <p:cNvPicPr>
            <a:picLocks noChangeAspect="1"/>
          </p:cNvPicPr>
          <p:nvPr/>
        </p:nvPicPr>
        <p:blipFill rotWithShape="1">
          <a:blip r:embed="rId3"/>
          <a:srcRect l="20475" t="19201" r="19676" b="9401"/>
          <a:stretch/>
        </p:blipFill>
        <p:spPr>
          <a:xfrm>
            <a:off x="4139952" y="1120434"/>
            <a:ext cx="4932040" cy="3309659"/>
          </a:xfrm>
          <a:prstGeom prst="rect">
            <a:avLst/>
          </a:prstGeom>
        </p:spPr>
      </p:pic>
      <p:sp>
        <p:nvSpPr>
          <p:cNvPr id="7" name="Zástupný symbol pro obsah 2">
            <a:extLst>
              <a:ext uri="{FF2B5EF4-FFF2-40B4-BE49-F238E27FC236}">
                <a16:creationId xmlns:a16="http://schemas.microsoft.com/office/drawing/2014/main" xmlns="" id="{62C8E5B1-09AE-44CF-8346-772F8F55CC62}"/>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46309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Neopomíjet zákaznickou perspektivu.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Zákazník (odběratel) platí za produkt/službu – prostřednictvím marží – získáváme hodnotu zpět – část této hodnoty na úhradu nákladů spojených s podnikáním a další část na reinvestice pro udržitelnost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Používat vhodné techniky a nástroje pro pochopení zákaznických potřeb a přání – rozlišovat B2C a B2B trhy.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
        <p:nvSpPr>
          <p:cNvPr id="5" name="Zástupný symbol pro obsah 2">
            <a:extLst>
              <a:ext uri="{FF2B5EF4-FFF2-40B4-BE49-F238E27FC236}">
                <a16:creationId xmlns:a16="http://schemas.microsoft.com/office/drawing/2014/main" xmlns="" id="{09712882-A0E1-4E6D-8588-5359A5F195C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1176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4000" b="1">
                <a:solidFill>
                  <a:schemeClr val="bg1"/>
                </a:solidFill>
                <a:latin typeface="Times New Roman" panose="02020603050405020304" pitchFamily="18" charset="0"/>
                <a:cs typeface="Times New Roman" panose="02020603050405020304" pitchFamily="18" charset="0"/>
              </a:rPr>
              <a:t/>
            </a:r>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
            </a:r>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
            </a: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9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Získat znalosti z oblasti dostupných technik a postupů při tvorbě a realizaci podnikatelské příležitosti.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Pochopit význam a důležitost zákazníka (zákaznických segmentů) a formou vhodných nástrojů vymezit úlohu a roli zákazníka pro tvorbu udržitelné hodnoty, potažmo udržitelného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Představení vybraných nástrojů a získání znalostí pro aplikaci vhodných technik např. (Brainstormining, 6_8_5 (6 až 8 nápadů v 5 minutách), myšlenkové mapy, </a:t>
            </a:r>
            <a:r>
              <a:rPr lang="cs-CZ" altLang="cs-CZ" sz="1400" b="1" dirty="0" err="1">
                <a:solidFill>
                  <a:srgbClr val="002060"/>
                </a:solidFill>
                <a:latin typeface="Times New Roman" panose="02020603050405020304" pitchFamily="18" charset="0"/>
                <a:cs typeface="Times New Roman" panose="02020603050405020304" pitchFamily="18" charset="0"/>
              </a:rPr>
              <a:t>Painstorming</a:t>
            </a:r>
            <a:r>
              <a:rPr lang="cs-CZ" altLang="cs-CZ" sz="1400" b="1" dirty="0">
                <a:solidFill>
                  <a:srgbClr val="002060"/>
                </a:solidFill>
                <a:latin typeface="Times New Roman" panose="02020603050405020304" pitchFamily="18" charset="0"/>
                <a:cs typeface="Times New Roman" panose="02020603050405020304" pitchFamily="18" charset="0"/>
              </a:rPr>
              <a:t>, 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b="1" dirty="0" err="1">
                <a:solidFill>
                  <a:srgbClr val="002060"/>
                </a:solidFill>
                <a:latin typeface="Times New Roman" panose="02020603050405020304" pitchFamily="18" charset="0"/>
                <a:cs typeface="Times New Roman" panose="02020603050405020304" pitchFamily="18" charset="0"/>
              </a:rPr>
              <a:t>Lean</a:t>
            </a:r>
            <a:r>
              <a:rPr lang="cs-CZ" altLang="cs-CZ" sz="1400" b="1" dirty="0">
                <a:solidFill>
                  <a:srgbClr val="002060"/>
                </a:solidFill>
                <a:latin typeface="Times New Roman" panose="02020603050405020304" pitchFamily="18" charset="0"/>
                <a:cs typeface="Times New Roman" panose="02020603050405020304" pitchFamily="18" charset="0"/>
              </a:rPr>
              <a:t> Startup, </a:t>
            </a:r>
            <a:r>
              <a:rPr lang="en-GB" altLang="cs-CZ" sz="1400" b="1" dirty="0" err="1">
                <a:solidFill>
                  <a:srgbClr val="002060"/>
                </a:solidFill>
                <a:latin typeface="Times New Roman" panose="02020603050405020304" pitchFamily="18" charset="0"/>
                <a:cs typeface="Times New Roman" panose="02020603050405020304" pitchFamily="18" charset="0"/>
              </a:rPr>
              <a:t>Hodnotový</a:t>
            </a:r>
            <a:r>
              <a:rPr lang="en-GB" altLang="cs-CZ" sz="1400" b="1" dirty="0">
                <a:solidFill>
                  <a:srgbClr val="002060"/>
                </a:solidFill>
                <a:latin typeface="Times New Roman" panose="02020603050405020304" pitchFamily="18" charset="0"/>
                <a:cs typeface="Times New Roman" panose="02020603050405020304" pitchFamily="18" charset="0"/>
              </a:rPr>
              <a:t> canvas (Value Added Canvas)</a:t>
            </a:r>
            <a:r>
              <a:rPr lang="cs-CZ" altLang="cs-CZ" sz="1400" b="1" dirty="0">
                <a:solidFill>
                  <a:srgbClr val="002060"/>
                </a:solidFill>
                <a:latin typeface="Times New Roman" panose="02020603050405020304" pitchFamily="18" charset="0"/>
                <a:cs typeface="Times New Roman" panose="02020603050405020304" pitchFamily="18" charset="0"/>
              </a:rPr>
              <a:t>, mapa </a:t>
            </a:r>
            <a:r>
              <a:rPr lang="cs-CZ" altLang="cs-CZ" sz="1400" b="1" dirty="0" err="1">
                <a:solidFill>
                  <a:srgbClr val="002060"/>
                </a:solidFill>
                <a:latin typeface="Times New Roman" panose="02020603050405020304" pitchFamily="18" charset="0"/>
                <a:cs typeface="Times New Roman" panose="02020603050405020304" pitchFamily="18" charset="0"/>
              </a:rPr>
              <a:t>emaptie</a:t>
            </a:r>
            <a:r>
              <a:rPr lang="cs-CZ" altLang="cs-CZ" sz="1400" b="1" dirty="0">
                <a:solidFill>
                  <a:srgbClr val="002060"/>
                </a:solidFill>
                <a:latin typeface="Times New Roman" panose="02020603050405020304" pitchFamily="18" charset="0"/>
                <a:cs typeface="Times New Roman" panose="02020603050405020304" pitchFamily="18" charset="0"/>
              </a:rPr>
              <a:t> zákazníka.</a:t>
            </a:r>
            <a:endParaRPr lang="en-GB"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Cílem přednášky je…</a:t>
            </a:r>
          </a:p>
        </p:txBody>
      </p:sp>
      <p:sp>
        <p:nvSpPr>
          <p:cNvPr id="5" name="Zástupný symbol pro obsah 2">
            <a:extLst>
              <a:ext uri="{FF2B5EF4-FFF2-40B4-BE49-F238E27FC236}">
                <a16:creationId xmlns:a16="http://schemas.microsoft.com/office/drawing/2014/main" xmlns="" id="{37E78D05-FA40-4E7B-8395-9A731D299259}"/>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0245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Co Vás může inspirovat k hledání vhodného nápadu?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Možností, jak realizovat zajímavý a podnětný nápad je velmi mnoho – často pomůže náhodný element a proaktivita v uspokojování určité potřeby.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Potencionálními zdroji k tvorbě nápadů jsou:</a:t>
            </a:r>
          </a:p>
          <a:p>
            <a:pPr lvl="1"/>
            <a:r>
              <a:rPr lang="cs-CZ" altLang="cs-CZ" sz="1400" b="1" dirty="0">
                <a:solidFill>
                  <a:srgbClr val="002060"/>
                </a:solidFill>
                <a:latin typeface="Times New Roman" panose="02020603050405020304" pitchFamily="18" charset="0"/>
                <a:cs typeface="Times New Roman" panose="02020603050405020304" pitchFamily="18" charset="0"/>
              </a:rPr>
              <a:t>Vaše koníčky a zájmy (aktivity, které Vás baví a mohou se transformovat do podoby startupu).</a:t>
            </a:r>
          </a:p>
          <a:p>
            <a:pPr lvl="1"/>
            <a:r>
              <a:rPr lang="cs-CZ" altLang="cs-CZ" sz="1400" b="1" dirty="0">
                <a:solidFill>
                  <a:srgbClr val="002060"/>
                </a:solidFill>
                <a:latin typeface="Times New Roman" panose="02020603050405020304" pitchFamily="18" charset="0"/>
                <a:cs typeface="Times New Roman" panose="02020603050405020304" pitchFamily="18" charset="0"/>
              </a:rPr>
              <a:t>Touha být finančně nezávislý. Převzít odpovědnost a jednání na osobu podnikatele.</a:t>
            </a:r>
          </a:p>
          <a:p>
            <a:pPr lvl="1"/>
            <a:r>
              <a:rPr lang="cs-CZ" altLang="cs-CZ" sz="1400" b="1" dirty="0">
                <a:solidFill>
                  <a:srgbClr val="002060"/>
                </a:solidFill>
                <a:latin typeface="Times New Roman" panose="02020603050405020304" pitchFamily="18" charset="0"/>
                <a:cs typeface="Times New Roman" panose="02020603050405020304" pitchFamily="18" charset="0"/>
              </a:rPr>
              <a:t>Předchozí zaměstnání - osamostatnění a založení živnosti (OSVČ) z dosavadního pracovně právního vztahu.</a:t>
            </a:r>
          </a:p>
          <a:p>
            <a:pPr lvl="1"/>
            <a:r>
              <a:rPr lang="cs-CZ" altLang="cs-CZ" sz="1400" b="1" dirty="0">
                <a:solidFill>
                  <a:srgbClr val="002060"/>
                </a:solidFill>
                <a:latin typeface="Times New Roman" panose="02020603050405020304" pitchFamily="18" charset="0"/>
                <a:cs typeface="Times New Roman" panose="02020603050405020304" pitchFamily="18" charset="0"/>
              </a:rPr>
              <a:t>Jedinečné vlohy či nadání na realizaci aktivit, které lze realizovat podnikáním.</a:t>
            </a:r>
          </a:p>
          <a:p>
            <a:pPr lvl="1"/>
            <a:r>
              <a:rPr lang="cs-CZ" altLang="cs-CZ" sz="1400" b="1" dirty="0">
                <a:solidFill>
                  <a:srgbClr val="002060"/>
                </a:solidFill>
                <a:latin typeface="Times New Roman" panose="02020603050405020304" pitchFamily="18" charset="0"/>
                <a:cs typeface="Times New Roman" panose="02020603050405020304" pitchFamily="18" charset="0"/>
              </a:rPr>
              <a:t>Unikátní odbornost (vzdělání), zkušenost  např. ve specializovaném oboru, znalost know-how, apod.</a:t>
            </a:r>
          </a:p>
          <a:p>
            <a:pPr lvl="1"/>
            <a:r>
              <a:rPr lang="cs-CZ" altLang="cs-CZ" sz="1400" b="1" dirty="0">
                <a:solidFill>
                  <a:srgbClr val="002060"/>
                </a:solidFill>
                <a:latin typeface="Times New Roman" panose="02020603050405020304" pitchFamily="18" charset="0"/>
                <a:cs typeface="Times New Roman" panose="02020603050405020304" pitchFamily="18" charset="0"/>
              </a:rPr>
              <a:t>Inspirace v zahraničí.</a:t>
            </a:r>
          </a:p>
          <a:p>
            <a:pPr lvl="1"/>
            <a:r>
              <a:rPr lang="cs-CZ" altLang="cs-CZ" sz="1400" b="1" dirty="0">
                <a:solidFill>
                  <a:srgbClr val="002060"/>
                </a:solidFill>
                <a:latin typeface="Times New Roman" panose="02020603050405020304" pitchFamily="18" charset="0"/>
                <a:cs typeface="Times New Roman" panose="02020603050405020304" pitchFamily="18" charset="0"/>
              </a:rPr>
              <a:t>Sociální a demografické změny.</a:t>
            </a:r>
          </a:p>
          <a:p>
            <a:pPr lvl="1"/>
            <a:r>
              <a:rPr lang="cs-CZ" altLang="cs-CZ" sz="1400" b="1" dirty="0">
                <a:solidFill>
                  <a:srgbClr val="002060"/>
                </a:solidFill>
                <a:latin typeface="Times New Roman" panose="02020603050405020304" pitchFamily="18" charset="0"/>
                <a:cs typeface="Times New Roman" panose="02020603050405020304" pitchFamily="18" charset="0"/>
              </a:rPr>
              <a:t>Nové technologie.</a:t>
            </a:r>
          </a:p>
          <a:p>
            <a:pPr lvl="1"/>
            <a:r>
              <a:rPr lang="cs-CZ" altLang="cs-CZ" sz="1400" b="1" dirty="0">
                <a:solidFill>
                  <a:srgbClr val="002060"/>
                </a:solidFill>
                <a:latin typeface="Times New Roman" panose="02020603050405020304" pitchFamily="18" charset="0"/>
                <a:cs typeface="Times New Roman" panose="02020603050405020304" pitchFamily="18" charset="0"/>
              </a:rPr>
              <a:t>Legislativní změny.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xmlns="" id="{37E5C666-57D8-4C3D-A4BE-68AD371C303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20510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Jak najít nejlepší nápad na podnikání? Na tuto otázku není univerzální odpověď.</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Kreativita ve vymýšlení nápadů a podnikatelských příležitostí (techniky):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Brainstormining</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6_8_5 (6 až 8 nápadů v 5 minutách)</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Myšlenkové mapy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err="1">
                <a:solidFill>
                  <a:srgbClr val="002060"/>
                </a:solidFill>
                <a:latin typeface="Times New Roman" panose="02020603050405020304" pitchFamily="18" charset="0"/>
                <a:cs typeface="Times New Roman" panose="02020603050405020304" pitchFamily="18" charset="0"/>
              </a:rPr>
              <a:t>Painstorming</a:t>
            </a: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xmlns="" id="{DDD01F39-BDE3-4F9C-B738-18E6A7C69A5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47180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smtClean="0">
                <a:solidFill>
                  <a:srgbClr val="002060"/>
                </a:solidFill>
                <a:latin typeface="Times New Roman" panose="02020603050405020304" pitchFamily="18" charset="0"/>
                <a:cs typeface="Times New Roman" panose="02020603050405020304" pitchFamily="18" charset="0"/>
              </a:rPr>
              <a:t>Myšlenkové </a:t>
            </a:r>
            <a:r>
              <a:rPr lang="cs-CZ" altLang="cs-CZ" sz="1400" b="1" dirty="0">
                <a:solidFill>
                  <a:srgbClr val="002060"/>
                </a:solidFill>
                <a:latin typeface="Times New Roman" panose="02020603050405020304" pitchFamily="18" charset="0"/>
                <a:cs typeface="Times New Roman" panose="02020603050405020304" pitchFamily="18" charset="0"/>
              </a:rPr>
              <a:t>mapy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xmlns="" id="{DDD01F39-BDE3-4F9C-B738-18E6A7C69A5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2123728" y="703189"/>
            <a:ext cx="5307455" cy="3997823"/>
          </a:xfrm>
          <a:prstGeom prst="rect">
            <a:avLst/>
          </a:prstGeom>
        </p:spPr>
      </p:pic>
    </p:spTree>
    <p:extLst>
      <p:ext uri="{BB962C8B-B14F-4D97-AF65-F5344CB8AC3E}">
        <p14:creationId xmlns:p14="http://schemas.microsoft.com/office/powerpoint/2010/main" val="71242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smtClean="0">
                <a:solidFill>
                  <a:srgbClr val="002060"/>
                </a:solidFill>
                <a:latin typeface="Times New Roman" panose="02020603050405020304" pitchFamily="18" charset="0"/>
                <a:cs typeface="Times New Roman" panose="02020603050405020304" pitchFamily="18" charset="0"/>
              </a:rPr>
              <a:t>6_8_5 </a:t>
            </a:r>
            <a:r>
              <a:rPr lang="cs-CZ" altLang="cs-CZ" sz="1400" b="1" dirty="0">
                <a:solidFill>
                  <a:srgbClr val="002060"/>
                </a:solidFill>
                <a:latin typeface="Times New Roman" panose="02020603050405020304" pitchFamily="18" charset="0"/>
                <a:cs typeface="Times New Roman" panose="02020603050405020304" pitchFamily="18" charset="0"/>
              </a:rPr>
              <a:t>(6 až 8 nápadů v 5 minutách)</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Tato technika vyžaduje si krátkou přípravu (lístky pro osoby). </a:t>
            </a:r>
            <a:endParaRPr lang="cs-CZ" altLang="cs-CZ" sz="1400" b="1" dirty="0" smtClean="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smtClean="0">
                <a:solidFill>
                  <a:srgbClr val="002060"/>
                </a:solidFill>
                <a:latin typeface="Times New Roman" panose="02020603050405020304" pitchFamily="18" charset="0"/>
                <a:cs typeface="Times New Roman" panose="02020603050405020304" pitchFamily="18" charset="0"/>
              </a:rPr>
              <a:t>Název </a:t>
            </a:r>
            <a:r>
              <a:rPr lang="cs-CZ" altLang="cs-CZ" sz="1400" b="1" dirty="0">
                <a:solidFill>
                  <a:srgbClr val="002060"/>
                </a:solidFill>
                <a:latin typeface="Times New Roman" panose="02020603050405020304" pitchFamily="18" charset="0"/>
                <a:cs typeface="Times New Roman" panose="02020603050405020304" pitchFamily="18" charset="0"/>
              </a:rPr>
              <a:t>techniky je </a:t>
            </a:r>
            <a:r>
              <a:rPr lang="cs-CZ" altLang="cs-CZ" sz="1400" b="1" dirty="0" smtClean="0">
                <a:solidFill>
                  <a:srgbClr val="002060"/>
                </a:solidFill>
                <a:latin typeface="Times New Roman" panose="02020603050405020304" pitchFamily="18" charset="0"/>
                <a:cs typeface="Times New Roman" panose="02020603050405020304" pitchFamily="18" charset="0"/>
              </a:rPr>
              <a:t>odvozen </a:t>
            </a:r>
            <a:r>
              <a:rPr lang="cs-CZ" altLang="cs-CZ" sz="1400" b="1" dirty="0">
                <a:solidFill>
                  <a:srgbClr val="002060"/>
                </a:solidFill>
                <a:latin typeface="Times New Roman" panose="02020603050405020304" pitchFamily="18" charset="0"/>
                <a:cs typeface="Times New Roman" panose="02020603050405020304" pitchFamily="18" charset="0"/>
              </a:rPr>
              <a:t>z postupu, jak </a:t>
            </a:r>
            <a:r>
              <a:rPr lang="cs-CZ" altLang="cs-CZ" sz="1400" b="1" dirty="0" err="1">
                <a:solidFill>
                  <a:srgbClr val="002060"/>
                </a:solidFill>
                <a:latin typeface="Times New Roman" panose="02020603050405020304" pitchFamily="18" charset="0"/>
                <a:cs typeface="Times New Roman" panose="02020603050405020304" pitchFamily="18" charset="0"/>
              </a:rPr>
              <a:t>brainwriting</a:t>
            </a:r>
            <a:r>
              <a:rPr lang="cs-CZ" altLang="cs-CZ" sz="1400" b="1" dirty="0">
                <a:solidFill>
                  <a:srgbClr val="002060"/>
                </a:solidFill>
                <a:latin typeface="Times New Roman" panose="02020603050405020304" pitchFamily="18" charset="0"/>
                <a:cs typeface="Times New Roman" panose="02020603050405020304" pitchFamily="18" charset="0"/>
              </a:rPr>
              <a:t> probíhá, tedy 6 osob napíše 3 nápady během 5 minut. </a:t>
            </a:r>
            <a:endParaRPr lang="cs-CZ" altLang="cs-CZ" sz="1400" b="1" dirty="0" smtClean="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smtClean="0">
                <a:solidFill>
                  <a:srgbClr val="002060"/>
                </a:solidFill>
                <a:latin typeface="Times New Roman" panose="02020603050405020304" pitchFamily="18" charset="0"/>
                <a:cs typeface="Times New Roman" panose="02020603050405020304" pitchFamily="18" charset="0"/>
              </a:rPr>
              <a:t>Kartičku </a:t>
            </a:r>
            <a:r>
              <a:rPr lang="cs-CZ" altLang="cs-CZ" sz="1400" b="1" dirty="0">
                <a:solidFill>
                  <a:srgbClr val="002060"/>
                </a:solidFill>
                <a:latin typeface="Times New Roman" panose="02020603050405020304" pitchFamily="18" charset="0"/>
                <a:cs typeface="Times New Roman" panose="02020603050405020304" pitchFamily="18" charset="0"/>
              </a:rPr>
              <a:t>pak předá dalšímu a sám dostane kartičku se třemi nápady jiného člověka. Připíší se další tři nápady během 5 minut. </a:t>
            </a:r>
            <a:endParaRPr lang="cs-CZ" altLang="cs-CZ" sz="1400" b="1" dirty="0" smtClean="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smtClean="0">
                <a:solidFill>
                  <a:srgbClr val="002060"/>
                </a:solidFill>
                <a:latin typeface="Times New Roman" panose="02020603050405020304" pitchFamily="18" charset="0"/>
                <a:cs typeface="Times New Roman" panose="02020603050405020304" pitchFamily="18" charset="0"/>
              </a:rPr>
              <a:t>Proces </a:t>
            </a:r>
            <a:r>
              <a:rPr lang="cs-CZ" altLang="cs-CZ" sz="1400" b="1" dirty="0">
                <a:solidFill>
                  <a:srgbClr val="002060"/>
                </a:solidFill>
                <a:latin typeface="Times New Roman" panose="02020603050405020304" pitchFamily="18" charset="0"/>
                <a:cs typeface="Times New Roman" panose="02020603050405020304" pitchFamily="18" charset="0"/>
              </a:rPr>
              <a:t>se opakuje až do doby, kdy je kartička vyplněna. Na konci pak máme 108 nápadů během cca 30 minut.</a:t>
            </a: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xmlns="" id="{DDD01F39-BDE3-4F9C-B738-18E6A7C69A5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49193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 vybrat ten nejlepší nápad?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 sestavení dostatku nápadů – nutné jejich vyhodnocení.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Přizvěte i další osoby mimo zakladatelský tým.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Nutno vidět potenciál nezávisle (tunelové vidění a slepá důvěra k jedné myšlence).</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Konzultujte, diskutujte, sbírejte nové poznatky a informace, které Vám mohou pomoci k ujasnění si business modelu, monetizace, organizace, financování, tvorby týmu a formy podnikání apod.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Při výběru můžete využít formu hlasování (se zakladateli, členy týmů apod.) nebo investorský pohled (zhodnocení, potenciál růstu, návratnost investice apod.).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xmlns="" id="{5DBA7FC4-A1F2-4A1A-87FF-83528204C0F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7126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Nejlepší nápad versus podnikatelská příležitost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může být zajímavý a zlepšovat náš život, ale abychom mohli hovořit o podnikatelské příležitosti, musíme být schopni na základě nápadu vybudovat firmu, která si na sebe vydělá a nejen to, která má reciproční potenciál obnovy a především rozšiřování (penetraci) aktivit do budoucna (inovativní potenciál).</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musí být možno transformovat do monetizačního business modelu.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xmlns="" id="{4EB746B8-B956-4600-A79E-2BB01948601C}"/>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3883696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3493</TotalTime>
  <Words>2156</Words>
  <Application>Microsoft Office PowerPoint</Application>
  <PresentationFormat>Předvádění na obrazovce (16:9)</PresentationFormat>
  <Paragraphs>391</Paragraphs>
  <Slides>24</Slides>
  <Notes>21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Arial</vt:lpstr>
      <vt:lpstr>Calibri</vt:lpstr>
      <vt:lpstr>Enriqueta</vt:lpstr>
      <vt:lpstr>Times New Roman</vt:lpstr>
      <vt:lpstr>Wingdings</vt:lpstr>
      <vt:lpstr>SLU</vt:lpstr>
      <vt:lpstr>Podnikatelská příležitost a zákaznická perspektiva</vt:lpstr>
      <vt:lpstr>Struktura přednášky</vt:lpstr>
      <vt:lpstr>Cílem přednášky je…</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Ověřujeme zájem zákazníků</vt:lpstr>
      <vt:lpstr>Ověřujeme zájem zákazníků</vt:lpstr>
      <vt:lpstr>Ověřujeme zájem zákazníků</vt:lpstr>
      <vt:lpstr>Ověřujeme zájem zákazníků</vt:lpstr>
      <vt:lpstr>Ověřujeme zájem zákazníků</vt:lpstr>
      <vt:lpstr>Ověřujeme zájem zákazníků</vt:lpstr>
      <vt:lpstr>Ověřujeme zájem zákazníků</vt:lpstr>
      <vt:lpstr>Ověřujeme zájem zákazníků</vt:lpstr>
      <vt:lpstr>Shrnutí</vt:lpstr>
      <vt:lpstr>Prezentace aplikace PowerPoint</vt:lpstr>
      <vt:lpstr> Děkuji za pozornost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98</cp:revision>
  <dcterms:created xsi:type="dcterms:W3CDTF">2016-07-06T15:42:34Z</dcterms:created>
  <dcterms:modified xsi:type="dcterms:W3CDTF">2019-03-28T07:04:31Z</dcterms:modified>
</cp:coreProperties>
</file>