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3" r:id="rId6"/>
    <p:sldId id="262" r:id="rId7"/>
    <p:sldId id="300" r:id="rId8"/>
    <p:sldId id="266" r:id="rId9"/>
    <p:sldId id="267" r:id="rId10"/>
    <p:sldId id="302" r:id="rId11"/>
    <p:sldId id="269" r:id="rId12"/>
    <p:sldId id="270" r:id="rId13"/>
    <p:sldId id="271" r:id="rId14"/>
    <p:sldId id="272" r:id="rId15"/>
    <p:sldId id="288" r:id="rId16"/>
    <p:sldId id="290" r:id="rId17"/>
    <p:sldId id="291" r:id="rId18"/>
    <p:sldId id="289" r:id="rId19"/>
    <p:sldId id="273" r:id="rId20"/>
    <p:sldId id="274" r:id="rId21"/>
    <p:sldId id="292" r:id="rId22"/>
    <p:sldId id="276" r:id="rId23"/>
    <p:sldId id="277" r:id="rId24"/>
    <p:sldId id="298" r:id="rId25"/>
    <p:sldId id="299" r:id="rId26"/>
    <p:sldId id="278" r:id="rId27"/>
    <p:sldId id="294" r:id="rId28"/>
    <p:sldId id="293" r:id="rId29"/>
    <p:sldId id="279" r:id="rId30"/>
    <p:sldId id="280" r:id="rId31"/>
    <p:sldId id="297" r:id="rId32"/>
    <p:sldId id="295" r:id="rId33"/>
    <p:sldId id="296" r:id="rId34"/>
    <p:sldId id="287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algn="l"/>
            <a:r>
              <a:rPr lang="cs-CZ" sz="4000" b="1" dirty="0"/>
              <a:t>Vztahový marketing a model 6 trhů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pochopit rozdíl mezi transakčním a vztahovým marketingem a seznámit se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s modelem 6 trhů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819194" y="4978659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82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Trhy dodavatelů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činnosti řízení vztahů: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vztahů</a:t>
            </a:r>
          </a:p>
          <a:p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sběr, ukládání a správa informací, vyhledávání zdrojů,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a analýza výdajů</a:t>
            </a:r>
          </a:p>
          <a:p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konsolidace dat do sdílených kategorií výdajů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poptávek</a:t>
            </a:r>
          </a:p>
          <a:p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sběr a analýza poptávek,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pomocí internetu</a:t>
            </a:r>
          </a:p>
          <a:p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elektronizace vyjednávání, pohybu zboží, elektronické aukce,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 s dodavatelskou komunitou</a:t>
            </a:r>
          </a:p>
          <a:p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spolupráce týmu nákupčích.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7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30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interní marketing (IM), základní charakteristika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10129609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považuje své pracovníky za vnitřní zákazníky, uspokojuje jejich přání a potřeby, firma je  chápána jako vnitřní trh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Piercy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Morgan,1991, Vlčková, 2009),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znamená najímání, školení a motivování zaměstnanců, kteří chtějí dobře odvádět svou práci, aby byli pro své stávající a potenciální zákazníky dostatečně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atraktivní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 2013).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Východiska IM: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organizační struktura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východisko pro plánování kvalitativní a kvantitativní stránky zaměstnanců, týká se celkové organizační struktury i organizace marketingového oddělení,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marketingové nástroje interního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marketingu - produkt,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cena, distribuce, komunikace,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komunikace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formální, neformální, znalosti pracovníků, nástroje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komunikace, komunikační formy.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2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133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interní marketing, prvky marketingového mixu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Marketingové nástroje interního marketingu: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(Vlčková, 2009) 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zahrnuje pracovní pozice, které vykonávají zaměstnanci firmy,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dále informace k provádění práce, pracovní náplně,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profesiogramy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vzdělávání a tréning zaměstnanců, jejich znalosti, obchodní manuály.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náklady na pracovní sílu, motivace pracovníků,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přímá stimulace (mzdové systémy vázané na výkon) a nepřímá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peněžní i nepeněžní stimulace (benefity),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hodnotící systém zaměstnanců, jejich kariérního rozvoje.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01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63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profesiogram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6886" y="1330189"/>
            <a:ext cx="3560538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2060"/>
                </a:solidFill>
              </a:rPr>
              <a:t>Obsah </a:t>
            </a:r>
            <a:r>
              <a:rPr lang="cs-CZ" altLang="cs-CZ" sz="2400" b="1" dirty="0" err="1">
                <a:solidFill>
                  <a:srgbClr val="002060"/>
                </a:solidFill>
              </a:rPr>
              <a:t>profesiogramu</a:t>
            </a:r>
            <a:r>
              <a:rPr lang="cs-CZ" altLang="cs-CZ" sz="2400" b="1" dirty="0">
                <a:solidFill>
                  <a:srgbClr val="00206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2060"/>
                </a:solidFill>
              </a:rPr>
              <a:t>Činnost a vykonávaná funkce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2060"/>
                </a:solidFill>
              </a:rPr>
              <a:t>Kvalifikace a další požadavky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2060"/>
                </a:solidFill>
              </a:rPr>
              <a:t>Prostředí a podmínky práce (fyzikální, ohrožení ...).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466254" y="978859"/>
            <a:ext cx="4067175" cy="3671887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69132" y="1694302"/>
            <a:ext cx="2303463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err="1">
                <a:solidFill>
                  <a:srgbClr val="002060"/>
                </a:solidFill>
              </a:rPr>
              <a:t>Profesiogram</a:t>
            </a:r>
            <a:endParaRPr lang="cs-CZ" altLang="cs-CZ" sz="20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</a:rPr>
              <a:t>……………………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24342" y="5251664"/>
            <a:ext cx="7777162" cy="708025"/>
          </a:xfrm>
          <a:prstGeom prst="rect">
            <a:avLst/>
          </a:prstGeom>
          <a:solidFill>
            <a:srgbClr val="92D050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err="1">
                <a:solidFill>
                  <a:srgbClr val="0033CC"/>
                </a:solidFill>
              </a:rPr>
              <a:t>Profesiogram</a:t>
            </a:r>
            <a:r>
              <a:rPr lang="cs-CZ" altLang="cs-CZ" sz="2000" b="1" dirty="0">
                <a:solidFill>
                  <a:srgbClr val="0033CC"/>
                </a:solidFill>
              </a:rPr>
              <a:t> slouží k sestavení náplně práce, se kterou má být pracovník seznámen na začátku pracovního poměru. !!!!!</a:t>
            </a:r>
          </a:p>
        </p:txBody>
      </p:sp>
    </p:spTree>
    <p:extLst>
      <p:ext uri="{BB962C8B-B14F-4D97-AF65-F5344CB8AC3E}">
        <p14:creationId xmlns:p14="http://schemas.microsoft.com/office/powerpoint/2010/main" val="110695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87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obchodní manuál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699247" y="838133"/>
            <a:ext cx="9332259" cy="5777379"/>
          </a:xfrm>
          <a:prstGeom prst="horizontalScroll">
            <a:avLst>
              <a:gd name="adj" fmla="val 12500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519772" y="1135228"/>
            <a:ext cx="6337300" cy="5183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rgbClr val="002060"/>
                </a:solidFill>
              </a:rPr>
              <a:t>Obchodní manuál pro prodejce a jeho možné náležitosti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rgbClr val="FF0000"/>
                </a:solidFill>
              </a:rPr>
              <a:t>Organizace firmy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>
                <a:solidFill>
                  <a:srgbClr val="0066FF"/>
                </a:solidFill>
              </a:rPr>
              <a:t>– </a:t>
            </a:r>
            <a:r>
              <a:rPr lang="cs-CZ" altLang="cs-CZ" sz="2000" b="1" dirty="0">
                <a:solidFill>
                  <a:srgbClr val="002060"/>
                </a:solidFill>
              </a:rPr>
              <a:t>organizační schéma firmy,</a:t>
            </a:r>
            <a:r>
              <a:rPr lang="cs-CZ" altLang="cs-CZ" sz="2000" b="1" u="sng" dirty="0">
                <a:solidFill>
                  <a:srgbClr val="002060"/>
                </a:solidFill>
              </a:rPr>
              <a:t> </a:t>
            </a:r>
            <a:r>
              <a:rPr lang="cs-CZ" altLang="cs-CZ" sz="2000" b="1" dirty="0">
                <a:solidFill>
                  <a:srgbClr val="002060"/>
                </a:solidFill>
              </a:rPr>
              <a:t> </a:t>
            </a:r>
            <a:r>
              <a:rPr lang="cs-CZ" altLang="cs-CZ" sz="2000" b="1" u="sng" dirty="0">
                <a:solidFill>
                  <a:srgbClr val="FF0000"/>
                </a:solidFill>
              </a:rPr>
              <a:t>Významné firemní výdaje </a:t>
            </a:r>
            <a:r>
              <a:rPr lang="cs-CZ" altLang="cs-CZ" sz="2000" b="1" dirty="0">
                <a:solidFill>
                  <a:srgbClr val="002060"/>
                </a:solidFill>
              </a:rPr>
              <a:t>– historie firmy, její hlavní cíle, marketingová filosofie, vize, mise, struktura sortimentu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rgbClr val="FF0000"/>
                </a:solidFill>
              </a:rPr>
              <a:t>Katalogy a ceníky</a:t>
            </a:r>
            <a:r>
              <a:rPr lang="cs-CZ" altLang="cs-CZ" sz="2000" b="1" dirty="0">
                <a:solidFill>
                  <a:srgbClr val="002060"/>
                </a:solidFill>
              </a:rPr>
              <a:t>-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>
                <a:solidFill>
                  <a:srgbClr val="002060"/>
                </a:solidFill>
              </a:rPr>
              <a:t>obchodní podmínky, (platební, dodací, přepravní, rabaty,  servis…),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u="sng" dirty="0">
                <a:solidFill>
                  <a:srgbClr val="FF0000"/>
                </a:solidFill>
              </a:rPr>
              <a:t>Zákazníci </a:t>
            </a:r>
            <a:r>
              <a:rPr lang="cs-CZ" altLang="cs-CZ" sz="2000" b="1" dirty="0">
                <a:solidFill>
                  <a:srgbClr val="0066FF"/>
                </a:solidFill>
              </a:rPr>
              <a:t> </a:t>
            </a:r>
            <a:r>
              <a:rPr lang="cs-CZ" altLang="cs-CZ" sz="2000" b="1" dirty="0">
                <a:solidFill>
                  <a:srgbClr val="002060"/>
                </a:solidFill>
              </a:rPr>
              <a:t>-  adresy, telefony, jejich přání, znalost konkurence, informace o vývoji trhu,…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u="sng" dirty="0">
                <a:solidFill>
                  <a:srgbClr val="FF0000"/>
                </a:solidFill>
              </a:rPr>
              <a:t>Propagace a reklama </a:t>
            </a:r>
            <a:r>
              <a:rPr lang="cs-CZ" altLang="cs-CZ" sz="2000" b="1" dirty="0">
                <a:solidFill>
                  <a:srgbClr val="002060"/>
                </a:solidFill>
              </a:rPr>
              <a:t>– propagační materiály, vzorky, propagační brožury,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u="sng" dirty="0">
                <a:solidFill>
                  <a:srgbClr val="FF0000"/>
                </a:solidFill>
              </a:rPr>
              <a:t>Prodejní technika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>
                <a:solidFill>
                  <a:srgbClr val="002060"/>
                </a:solidFill>
              </a:rPr>
              <a:t>– prodejní pomůcky, vzorky formulářů, příklady vedení prodejního rozhovoru, obchodního jednání, či sestavení obchodních nabídek a korespondence… (</a:t>
            </a:r>
            <a:r>
              <a:rPr lang="cs-CZ" altLang="cs-CZ" sz="2000" b="1" dirty="0" err="1">
                <a:solidFill>
                  <a:srgbClr val="002060"/>
                </a:solidFill>
              </a:rPr>
              <a:t>Starzyczná</a:t>
            </a:r>
            <a:r>
              <a:rPr lang="cs-CZ" altLang="cs-CZ" sz="2000" b="1" dirty="0">
                <a:solidFill>
                  <a:srgbClr val="002060"/>
                </a:solidFill>
              </a:rPr>
              <a:t>, 2014)</a:t>
            </a:r>
          </a:p>
        </p:txBody>
      </p:sp>
    </p:spTree>
    <p:extLst>
      <p:ext uri="{BB962C8B-B14F-4D97-AF65-F5344CB8AC3E}">
        <p14:creationId xmlns:p14="http://schemas.microsoft.com/office/powerpoint/2010/main" val="2275565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133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interní marketing, prvky marketingového mixu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Marketingové nástroje interního marketingu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Distribuce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jedná se o materiální prostředí, v němž probíhá pracovní proces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(exteriér, interiér objektu, vlastní pracoviště),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vybavenost materiálními, věcnými, technickými prostředky a IT,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sociální prostředí.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interní komunikace mezi nadřízenými a podřízenými,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vliv na spokojenost zaměstnanců a pracovní výsledky,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angažovanost pracovníků.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8283388" y="5109882"/>
            <a:ext cx="524436" cy="430306"/>
          </a:xfrm>
          <a:prstGeom prst="down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78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1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komunikace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komunikace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formální (organizovaná) a neformální (nezávislá na společnosti),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by měl zaměstnanec vědět? </a:t>
            </a:r>
          </a:p>
          <a:p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mise, vize, firemní kultura, strategie,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 interní komunikace</a:t>
            </a:r>
          </a:p>
          <a:p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intranet (směrnice, pokyny, formuláře), direct mail (papírová a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elektronická forma),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skype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(chat mezi zaměstnanci),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zaměstnance (večírky, sportovní akce,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teambuildingy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využívané komunikační formy:</a:t>
            </a:r>
          </a:p>
          <a:p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verbální, 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● ● neverbální.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62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89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verbální a neverbální komunikace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Zástupný symbol pro obsah 9"/>
          <p:cNvSpPr txBox="1">
            <a:spLocks/>
          </p:cNvSpPr>
          <p:nvPr/>
        </p:nvSpPr>
        <p:spPr>
          <a:xfrm>
            <a:off x="1340864" y="1164853"/>
            <a:ext cx="4464730" cy="53308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Verbální komunikace: 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souhrn slov, úroveň 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způsob myšlení.</a:t>
            </a:r>
          </a:p>
          <a:p>
            <a:pPr>
              <a:defRPr/>
            </a:pPr>
            <a:endParaRPr lang="cs-C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Neverbální komunikace:  </a:t>
            </a:r>
          </a:p>
          <a:p>
            <a:pPr algn="l"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řeč obličeje (mimika),</a:t>
            </a:r>
          </a:p>
          <a:p>
            <a:pPr algn="l"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řeč rukou (gesta),</a:t>
            </a:r>
          </a:p>
          <a:p>
            <a:pPr algn="l"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řeč doteků (</a:t>
            </a:r>
            <a:r>
              <a:rPr lang="cs-CZ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haptika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algn="l"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řeč pohybu (kinetika),</a:t>
            </a:r>
          </a:p>
          <a:p>
            <a:pPr algn="l"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vzdálenost (</a:t>
            </a:r>
            <a:r>
              <a:rPr lang="cs-CZ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proxemika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algn="l"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použití intenzity hlasu …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594" y="1164853"/>
            <a:ext cx="3168650" cy="24479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05594" y="3612778"/>
            <a:ext cx="3200514" cy="288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6630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64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Interní trhy, angažovanost pracovníků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angažovanosti pracovníků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důvěra 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otevřená komunikace,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nadřízeným i vzájemná úcta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zájem 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strany firmy o každého zaměstnance, každý může být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přínosem,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spravedlivý přístup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odměny i tresty pro všechny,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a týmová práce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multiplikační efekt.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77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potencionálních zaměstnanců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9096" y="1402080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marketing pro nové pracovníky:</a:t>
            </a:r>
          </a:p>
          <a:p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nové přístupy k řízení lidských zdrojů,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nástrojem je personální výzkum (systematické shromažďování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informací a analýza za účelem optimální realizace vlastní interní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 externí personální strategie),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předmětem výzkumu je tzv. interní trh práce a interní trh práce.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4245139" y="4854388"/>
            <a:ext cx="807695" cy="595099"/>
          </a:xfrm>
          <a:prstGeom prst="downArrow">
            <a:avLst/>
          </a:prstGeom>
          <a:solidFill>
            <a:srgbClr val="33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01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r>
              <a:rPr lang="cs-CZ" sz="4000" b="1" dirty="0"/>
              <a:t>Vztahový marketing a model 6 trhů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43449" y="1702767"/>
            <a:ext cx="5419316" cy="4509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Rozdíl mezi transakčním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vztahovým marketingem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marketingu vztahů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6 trhů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zákazníků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dodavatelů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trhy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potencionálních zaměstnanců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Referenční trhy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ovlivňovatelů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47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 potencionálních zaměstnanců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trh práce: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interním trhu práce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musí vědět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hodnoty jsou pro zaměstnance důležité, musí například vědět, které motivační faktory především podněcují zaměstnance k mimořádným výkonům, znát důvody nepřítomnosti a fluktuace pracovníků.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trh práce: </a:t>
            </a:r>
          </a:p>
          <a:p>
            <a:pPr marL="342900" indent="-342900" algn="just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oblast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personálního výzkumu obsahuje analýzu trhu práce, především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a očekávání potenciálních zaměstnanců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(Poláková,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Haüser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2003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20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016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 potencionálních zaměstnanců, případová studie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11002"/>
            <a:ext cx="977998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Výzkum </a:t>
            </a:r>
            <a:r>
              <a:rPr lang="cs-CZ" sz="2400" b="1" dirty="0" err="1">
                <a:solidFill>
                  <a:srgbClr val="002060"/>
                </a:solidFill>
              </a:rPr>
              <a:t>Manpower</a:t>
            </a:r>
            <a:r>
              <a:rPr lang="cs-CZ" sz="2400" b="1" dirty="0">
                <a:solidFill>
                  <a:srgbClr val="002060"/>
                </a:solidFill>
              </a:rPr>
              <a:t> Group: 18 000 zaměstnavatelů napříč 43 zeměmi a šesti průmyslovými odvětvími, 2016: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otázky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Připraví digitalizace lidi o práci?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(64% beze změny, 19% nárůst lidí bez práce, 12% snížení lidí bez práce, 4% neví),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 bude vývoj v profesích?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skvělý výhled mají IT (26%), HR (20%), v oblasti obchodu a péče o zákazníky (15%).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</a:rPr>
              <a:t>Zdroj: Jak digitalizace a robotizace navždy změní zaměstnanost? [online].  [vid. 13.června 2017). Dostupné z: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https://www.manpowergroup.cz/pruzkumy/jak-digitalizace-a-robotizace-navzdy-zmeni-zamestnanost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33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00896"/>
            <a:ext cx="8717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 potencionálních zaměstnanců, pokračování případové studie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989" y="716824"/>
            <a:ext cx="10156504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Ve kterých částech světa digitalizace zvýší nebo sníží počty zaměstnanců?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Narůst: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(Itálie),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21-30%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(Guatemala, Peru, Panama, Portugalsko),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11-20%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(Jižní Afrika, USA, Mexiko, Nový Zéland),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1-10%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(Kanada, Španělsko, Argentina, Kolumbie, Izrael, VB, Kostarika, Rakousko, Polsko, Turecko, Austrálie,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Taiwan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Norsko, Japonsko),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Pokles: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0-9%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(Švýcarsko, Německo, Švédsko, Rumunsko, Belgie, Finsko, Francie, Nizozemí, Slovinsko, Slovensko, Bulharsko),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20-30%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(Indie).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Zdroj: Jak digitalizace a robotizace navždy změní zaměstnanost? [online].  [vid. 13.června 2017). Dostupné z: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https://www.manpowergroup.cz/pruzkumy/jak-digitalizace-a-robotizace-navzdy-zmeni-zamestnanost/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60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430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potencionálních zaměstnanců, vliv technologické revoluce, studie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12" y="1778154"/>
            <a:ext cx="9387395" cy="42694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402487" y="936710"/>
            <a:ext cx="927981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Výzkum </a:t>
            </a:r>
            <a:r>
              <a:rPr lang="cs-CZ" sz="2000" b="1" dirty="0" err="1">
                <a:solidFill>
                  <a:srgbClr val="002060"/>
                </a:solidFill>
              </a:rPr>
              <a:t>Manpower</a:t>
            </a:r>
            <a:r>
              <a:rPr lang="cs-CZ" sz="2000" b="1" dirty="0">
                <a:solidFill>
                  <a:srgbClr val="002060"/>
                </a:solidFill>
              </a:rPr>
              <a:t> Group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1519" y="6191471"/>
            <a:ext cx="11191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Zdroj: Jak digitalizace a robotizace navždy změní zaměstnanost? [online].  [vid. 13.června 2017). Dostupné z:</a:t>
            </a:r>
          </a:p>
          <a:p>
            <a:r>
              <a:rPr lang="cs-CZ" b="1" dirty="0">
                <a:solidFill>
                  <a:srgbClr val="002060"/>
                </a:solidFill>
              </a:rPr>
              <a:t>https://www.manpowergroup.cz/pruzkumy/jak-digitalizace-a-robotizace-navzdy-zmeni-zamestnanost/</a:t>
            </a:r>
          </a:p>
        </p:txBody>
      </p:sp>
    </p:spTree>
    <p:extLst>
      <p:ext uri="{BB962C8B-B14F-4D97-AF65-F5344CB8AC3E}">
        <p14:creationId xmlns:p14="http://schemas.microsoft.com/office/powerpoint/2010/main" val="555122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38589"/>
            <a:ext cx="9430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potencionálních zaměstnanců, vliv technologické revoluce, studie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1520" y="743357"/>
            <a:ext cx="870769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</a:rPr>
              <a:t>Vývoj v profesích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83635"/>
            <a:ext cx="8707694" cy="48986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Obdélník 1"/>
          <p:cNvSpPr/>
          <p:nvPr/>
        </p:nvSpPr>
        <p:spPr>
          <a:xfrm>
            <a:off x="156882" y="6122488"/>
            <a:ext cx="11555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Zdroj. Jak digitalizace a robotizace navždy změní zaměstnanost? [online].  [vid. 13. června 2017). Dostupné z:   https://www.manpowergroup.cz/pruzkumy/jak-digitalizace-a-robotizace-navzdy-zmeni-zamestnanost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504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430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potencionálních zaměstnanců, vliv technologické revoluce, studie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1519" y="838133"/>
            <a:ext cx="999513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002060"/>
                </a:solidFill>
              </a:rPr>
              <a:t>Kde?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38" y="1238243"/>
            <a:ext cx="9995139" cy="47984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156882" y="6122488"/>
            <a:ext cx="11555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Zdroj: Jak digitalizace a robotizace navždy změní zaměstnanost? [online].  [vid. 13. června 2017). Dostupné z: https://www.manpowergroup.cz/pruzkumy/jak-digitalizace-a-robotizace-navzdy-zmeni-zamestnanost/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233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60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Referenční trhy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Které subjekty sem patří?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samotní zákazníci (jejich rodiny), kteří mohou pozitivně i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negativně ovlivňovat poptávku šířením názorů na firmy 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jejich produkty a služby,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samotní zaměstnanci, informují mimo své pracovní prostředí,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firmy, vytvářející pozitivní obraz o nějaké organizaci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(placená reklama, publicita).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82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88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ovlivňovatelů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2165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Které organizace sem patří?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centrální banka, vláda, parlament, ústřední orgány, místní správa,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akcionáři, odvětvové organizace,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tisk a média,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vysoké školy, výzkumné instituce apod.,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regionální agentury, hospodářské a obchodní komory, profesní 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zájmová společenstva atd.,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Česká obchodní inspekce, Státní zemědělská a potravinářská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inspekce a jiné dozorové orgány,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hodnotící organizace (ratingové agentury, Komise pro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cenné papíry atd.), veřejnost apod.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20" y="934020"/>
            <a:ext cx="656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Ovlivňují podnikatelské prostředí</a:t>
            </a:r>
          </a:p>
        </p:txBody>
      </p:sp>
    </p:spTree>
    <p:extLst>
      <p:ext uri="{BB962C8B-B14F-4D97-AF65-F5344CB8AC3E}">
        <p14:creationId xmlns:p14="http://schemas.microsoft.com/office/powerpoint/2010/main" val="997596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03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ovlivňovatelů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problémy českých MSP s veřejnou správou, výzkum OPF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1519" y="5641145"/>
            <a:ext cx="9286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(Stoklasa, </a:t>
            </a:r>
            <a:r>
              <a:rPr lang="cs-CZ" sz="2400" b="1" dirty="0" err="1">
                <a:solidFill>
                  <a:srgbClr val="008080"/>
                </a:solidFill>
              </a:rPr>
              <a:t>Starzyczná</a:t>
            </a:r>
            <a:r>
              <a:rPr lang="cs-CZ" sz="2400" b="1" dirty="0">
                <a:solidFill>
                  <a:srgbClr val="008080"/>
                </a:solidFill>
              </a:rPr>
              <a:t>, Heczková, </a:t>
            </a:r>
            <a:r>
              <a:rPr lang="cs-CZ" sz="2400" b="1" dirty="0" err="1">
                <a:solidFill>
                  <a:srgbClr val="008080"/>
                </a:solidFill>
              </a:rPr>
              <a:t>Pellešová</a:t>
            </a:r>
            <a:r>
              <a:rPr lang="cs-CZ" sz="2400" b="1" dirty="0">
                <a:solidFill>
                  <a:srgbClr val="008080"/>
                </a:solidFill>
              </a:rPr>
              <a:t>, 2013)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22429"/>
              </p:ext>
            </p:extLst>
          </p:nvPr>
        </p:nvGraphicFramePr>
        <p:xfrm>
          <a:off x="361195" y="1117961"/>
          <a:ext cx="9176701" cy="4284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5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Charakter problémů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Absolutní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Relativní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Nedostatečná informovanost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09625" algn="l"/>
                          <a:tab pos="906145" algn="ctr"/>
                        </a:tabLs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40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21,16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Nízká profesionální úroveň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38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20,11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Neochota kontaktních pracovníků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50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26,46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Nesrozumitelné informační materiály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44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23,28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Neodpověděli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17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  8,99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∑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189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100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4411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929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ovlivňovatelů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vztahy českých MSP s veřejnou správou, výzkum OPF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8858"/>
              </p:ext>
            </p:extLst>
          </p:nvPr>
        </p:nvGraphicFramePr>
        <p:xfrm>
          <a:off x="251520" y="1631852"/>
          <a:ext cx="9736542" cy="327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7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9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Hodnocení informací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Absolutní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Relativní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Nedostatečné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09625" algn="l"/>
                          <a:tab pos="906145" algn="ctr"/>
                        </a:tabLs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37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19,58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Minimální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57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8080"/>
                          </a:solidFill>
                          <a:effectLst/>
                        </a:rPr>
                        <a:t>30,16</a:t>
                      </a:r>
                      <a:endParaRPr lang="cs-CZ" sz="2400" b="1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Dostatečné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51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8080"/>
                          </a:solidFill>
                          <a:effectLst/>
                        </a:rPr>
                        <a:t>26,98</a:t>
                      </a:r>
                      <a:endParaRPr lang="cs-CZ" sz="2400" b="1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Nemáme o ně zájem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42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22,22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Neodpověděli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  2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  1,06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∑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189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100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51520" y="5641145"/>
            <a:ext cx="9524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(Stoklasa, </a:t>
            </a:r>
            <a:r>
              <a:rPr lang="cs-CZ" sz="2400" b="1" dirty="0" err="1">
                <a:solidFill>
                  <a:srgbClr val="008080"/>
                </a:solidFill>
              </a:rPr>
              <a:t>Starzyczná</a:t>
            </a:r>
            <a:r>
              <a:rPr lang="cs-CZ" sz="2400" b="1" dirty="0">
                <a:solidFill>
                  <a:srgbClr val="008080"/>
                </a:solidFill>
              </a:rPr>
              <a:t>, Heczková, </a:t>
            </a:r>
            <a:r>
              <a:rPr lang="cs-CZ" sz="2400" b="1" dirty="0" err="1">
                <a:solidFill>
                  <a:srgbClr val="008080"/>
                </a:solidFill>
              </a:rPr>
              <a:t>Pellešová</a:t>
            </a:r>
            <a:r>
              <a:rPr lang="cs-CZ" sz="2400" b="1" dirty="0">
                <a:solidFill>
                  <a:srgbClr val="008080"/>
                </a:solidFill>
              </a:rPr>
              <a:t>, 2013)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940415"/>
            <a:ext cx="973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39966"/>
                </a:solidFill>
              </a:rPr>
              <a:t>Informace o možnostech čerpání finančních prostředků z evropských fondů</a:t>
            </a:r>
            <a:endParaRPr lang="cs-CZ" dirty="0">
              <a:solidFill>
                <a:srgbClr val="33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8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455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Diference mezi transakčním a vztahovým marketingem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51520" y="1164853"/>
            <a:ext cx="4333927" cy="51206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Transakční</a:t>
            </a:r>
          </a:p>
          <a:p>
            <a:pPr algn="l">
              <a:buFontTx/>
              <a:buChar char="-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jednorázová orientace</a:t>
            </a:r>
          </a:p>
          <a:p>
            <a:pPr algn="l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na prodej,</a:t>
            </a:r>
          </a:p>
          <a:p>
            <a:pPr algn="l">
              <a:buFontTx/>
              <a:buChar char="-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kontakty se zákazníky</a:t>
            </a:r>
          </a:p>
          <a:p>
            <a:pPr algn="l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nejsou plynulé,</a:t>
            </a:r>
          </a:p>
          <a:p>
            <a:pPr algn="l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vztahy jsou krátkodobé,</a:t>
            </a:r>
          </a:p>
          <a:p>
            <a:pPr algn="l">
              <a:buFontTx/>
              <a:buChar char="-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důraz na produkt,</a:t>
            </a:r>
          </a:p>
          <a:p>
            <a:pPr algn="l">
              <a:buFontTx/>
              <a:buChar char="-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kvalitu zodpovědná</a:t>
            </a:r>
          </a:p>
          <a:p>
            <a:pPr algn="l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produkce,</a:t>
            </a:r>
          </a:p>
          <a:p>
            <a:pPr algn="l">
              <a:buFontTx/>
              <a:buChar char="-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nižší snaha uspokojení</a:t>
            </a:r>
          </a:p>
          <a:p>
            <a:pPr algn="l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potřeb.</a:t>
            </a: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5620871" y="1164853"/>
            <a:ext cx="4367604" cy="51206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Vztahový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orientace na naplňování očekávání zákazníka,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je plynulý,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 je dlouhodobý,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důraz kladen na zákaznický servis,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kvalitu zodpovědný každý ve firmě.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929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ovlivňovatelů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, </a:t>
            </a:r>
            <a:r>
              <a:rPr lang="cs-CZ" sz="2400" b="1" ker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vztahy českých MSP 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 veřejnou správou, výzkum OPF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1520" y="5641145"/>
            <a:ext cx="873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(Stoklasa, </a:t>
            </a:r>
            <a:r>
              <a:rPr lang="cs-CZ" sz="2400" b="1" dirty="0" err="1">
                <a:solidFill>
                  <a:srgbClr val="008080"/>
                </a:solidFill>
              </a:rPr>
              <a:t>Starzyczná</a:t>
            </a:r>
            <a:r>
              <a:rPr lang="cs-CZ" sz="2400" b="1" dirty="0">
                <a:solidFill>
                  <a:srgbClr val="008080"/>
                </a:solidFill>
              </a:rPr>
              <a:t>, Heczková, </a:t>
            </a:r>
            <a:r>
              <a:rPr lang="cs-CZ" sz="2400" b="1" dirty="0" err="1">
                <a:solidFill>
                  <a:srgbClr val="008080"/>
                </a:solidFill>
              </a:rPr>
              <a:t>Pellešová</a:t>
            </a:r>
            <a:r>
              <a:rPr lang="cs-CZ" sz="2400" b="1" dirty="0">
                <a:solidFill>
                  <a:srgbClr val="008080"/>
                </a:solidFill>
              </a:rPr>
              <a:t>, 2013)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1064685"/>
            <a:ext cx="973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339966"/>
                </a:solidFill>
              </a:rPr>
              <a:t>Informace o možnostech vzdělávání</a:t>
            </a:r>
            <a:endParaRPr lang="cs-CZ" dirty="0">
              <a:solidFill>
                <a:srgbClr val="339966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9675"/>
              </p:ext>
            </p:extLst>
          </p:nvPr>
        </p:nvGraphicFramePr>
        <p:xfrm>
          <a:off x="393895" y="1786599"/>
          <a:ext cx="8592625" cy="3363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5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Hodnocení informací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Absolutní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Relativní četnost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Nedostatečné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09625" algn="l"/>
                          <a:tab pos="906145" algn="ctr"/>
                        </a:tabLs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  9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8080"/>
                          </a:solidFill>
                          <a:effectLst/>
                        </a:rPr>
                        <a:t>         4,76</a:t>
                      </a:r>
                      <a:endParaRPr lang="cs-CZ" sz="2400" b="1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Minimální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30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8080"/>
                          </a:solidFill>
                          <a:effectLst/>
                        </a:rPr>
                        <a:t>15,87</a:t>
                      </a:r>
                      <a:endParaRPr lang="cs-CZ" sz="2400" b="1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Dostatečné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123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65,08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Nemáme o ně zájem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 24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12,70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Neodpověděli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   3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  1,59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∑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189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8080"/>
                          </a:solidFill>
                          <a:effectLst/>
                        </a:rPr>
                        <a:t>100</a:t>
                      </a:r>
                      <a:endParaRPr lang="cs-CZ" sz="2400" b="1" dirty="0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979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57040"/>
            <a:ext cx="10156504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Rozdíl mezi transakčním a vztahovým marketingem-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směr orientace firmy, charakter kontaktu, délka vztahu, důraz na produkt či servis, zodpovědnost za kvalitu.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marketingu vztahů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zpočátku se týkal jen zákazníků, později dalších partnerů.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6 trhů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vztahů s různými subjekty.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zákazníků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CRM, B2B, B2C, PRM.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dodavatelů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velká konkurence, výběr dodavatelů, řízení činností.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trhy-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marketing, zaměstnanci jsou zákazníky firmy, péče o ně prvky MM interního marketingu, interní komunikace.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potencionálních zaměstnanců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personální marketing.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Referenční trhy-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pozitivní a negativní vlivy na firmu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Trhy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ovlivňovatelů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subjekty ovlivňující podnikatelské prostředí firem.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56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Hlavní školy a teoretické přístupy k řízení vztahů se zákazníky 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954798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Anglo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Austrialan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1991 vytvoření modelu 6 trhů  (protagonisté Christopher, 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Payne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Ballantyne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Nordic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škola zdůrazňuje roli služeb ve vztazích se zákazníky, hlavními zastánci jsou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Grönroos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Gummesson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teorie identifikuje 3 hlavni charakteristiky, a to, interakci, dialog a hodnotu,</a:t>
            </a:r>
          </a:p>
          <a:p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nepředstavuje samostatnou školu řízení vztahů, ale řeší vztahy mezi úspěšnými firmami a obchodní výkonností, hlavními přispěvovateli školy jsou např.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Dwyer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Morgan či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Sheth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Asian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filosofie pro vedení obchodních a mezilidských vztahů v čínském i širším japonském kontextu.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blíže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2015)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4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73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Definice marketingu vztahů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20"/>
            <a:ext cx="9954798" cy="57607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Poprvé: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Berry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(1983)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Přilákání zákazníků, jejich udržení a v podnicích poskytujících komplexní služby posílení vztahů se zákazníky. </a:t>
            </a:r>
          </a:p>
          <a:p>
            <a:pPr algn="just"/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zpočátku také hovořil jen o zákaznících a spojil vztahový marketing s osobním prodejem.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Později: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 (2007, s. 549)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definují vztahový marketing jako proces tvorby, udržení a rozšiřování silných, hodnotných vztahů se zákazníky a dalšími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zainteresovanými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osobami. </a:t>
            </a:r>
          </a:p>
          <a:p>
            <a:pPr algn="just"/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Dohnal (2002)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charakterizuje marketing vztahů jako proces identifikace, udržování,  zlepšování, a je-li to nutné i včasného ukončení ekonomických vztahů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zákazníky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dalšími zúčastněnými subjekty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vzájemnému prospěchu všech zúčastněných stran, kterého je dosaženo vzájemným plněním povinností a hodnot.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2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843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Definice marketingu vztahů a model 6 trhů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9941351" cy="4062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 roce 1991 byl vytvořen tzv. model 6 trhů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(Christopher,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Payne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Ballantyne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1991),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zahrnující zákazníky, dodavatele, zaměstnance, potenciální zaměstnance,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ovlivňovatele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referenční trhy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2015),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praxe: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často se marketing vztahů zužuje jen na zákazníky, ale nejen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praxi, ale i v teorii,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Payne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(1996)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rozšiřuje model o dlouhodobost, udržitelnost a klade důraz i na všechny vztahy. 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9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1643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Model 6 trhů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4" y="0"/>
            <a:ext cx="1464833" cy="1127893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78327" y="1698633"/>
            <a:ext cx="8752624" cy="4465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4206647" y="2995061"/>
            <a:ext cx="3028950" cy="1593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srgbClr val="00808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09587" y="1992699"/>
            <a:ext cx="2923323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TRH ZÁKAZNÍKŮ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39329" y="4438635"/>
            <a:ext cx="2970574" cy="1109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TRH POTENCIÁLNÍCH ZAMĚSTNANCŮ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06647" y="5679190"/>
            <a:ext cx="3287350" cy="40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OVLIVŇOVACÍ  TRHY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573693" y="2931015"/>
            <a:ext cx="1647825" cy="8609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INTERNÍ TRHY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400010" y="2893589"/>
            <a:ext cx="2373609" cy="9296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TRHY DODAVATELŮ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132341" y="4477224"/>
            <a:ext cx="2497434" cy="931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REFERENČNÍ TRHY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072703" y="3495509"/>
            <a:ext cx="1285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6 trhů</a:t>
            </a:r>
          </a:p>
        </p:txBody>
      </p:sp>
    </p:spTree>
    <p:extLst>
      <p:ext uri="{BB962C8B-B14F-4D97-AF65-F5344CB8AC3E}">
        <p14:creationId xmlns:p14="http://schemas.microsoft.com/office/powerpoint/2010/main" val="175982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Trhy zákazníků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charakteristika:</a:t>
            </a:r>
          </a:p>
          <a:p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vztahy se tvoří jak na trhu výrobců (B2B), tak na trhu konečných spotřebitelů (B2C),</a:t>
            </a:r>
          </a:p>
          <a:p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Relační prodej začíná: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segmentací trhu a výběrem tržních segmentů,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následuje vytvoření nabídky produktů, které jim budou nabízeny,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poté sestavují se vhodné prodejní strategie pro každou kategorii cílových zákazníků.  </a:t>
            </a:r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6025009" y="1195333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5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82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Trhy dodavatelů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charakteristika:</a:t>
            </a:r>
          </a:p>
          <a:p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velká konkurence,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Kritéria výběru dodavatelů: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kvalita produktu či služeb, cenové nabídky, serióznost, plnění časových termínů dodávek, úroveň reklamací  a vyřizování sporů, dodávky mimo termíny, rychlost…,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stálost kvality, dlouhodobost vztahů podporuje uvedení nových výrobků na trh.  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vztahů s dodavateli:</a:t>
            </a:r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5863644" y="1402080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>
            <a:off x="4788024" y="5190564"/>
            <a:ext cx="1075620" cy="35068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226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e2333883d7fef1e38c22ad354fffc7d1">
  <xsd:schema xmlns:xsd="http://www.w3.org/2001/XMLSchema" xmlns:xs="http://www.w3.org/2001/XMLSchema" xmlns:p="http://schemas.microsoft.com/office/2006/metadata/properties" xmlns:ns2="606c038c-a783-49f2-9e13-52b41ac48c69" targetNamespace="http://schemas.microsoft.com/office/2006/metadata/properties" ma:root="true" ma:fieldsID="8743a941404ad41f068d579aa4c30c74" ns2:_="">
    <xsd:import namespace="606c038c-a783-49f2-9e13-52b41ac48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8C7B7-FE52-4818-8AB1-310A79A5D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6c038c-a783-49f2-9e13-52b41ac48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66063E-9A44-46E4-B6EC-A20DAED8CF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5C3B87-DD96-4D6D-A273-A4D7A41B55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2353</Words>
  <Application>Microsoft Office PowerPoint</Application>
  <PresentationFormat>Širokoúhlá obrazovka</PresentationFormat>
  <Paragraphs>351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Model 6 trhů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84</cp:revision>
  <dcterms:created xsi:type="dcterms:W3CDTF">2016-11-25T20:36:16Z</dcterms:created>
  <dcterms:modified xsi:type="dcterms:W3CDTF">2023-10-04T20:15:47Z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