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  <p:sldId id="263" r:id="rId6"/>
    <p:sldId id="266" r:id="rId7"/>
    <p:sldId id="309" r:id="rId8"/>
    <p:sldId id="267" r:id="rId9"/>
    <p:sldId id="268" r:id="rId10"/>
    <p:sldId id="270" r:id="rId11"/>
    <p:sldId id="314" r:id="rId12"/>
    <p:sldId id="319" r:id="rId13"/>
    <p:sldId id="313" r:id="rId14"/>
    <p:sldId id="315" r:id="rId15"/>
    <p:sldId id="288" r:id="rId16"/>
    <p:sldId id="311" r:id="rId17"/>
    <p:sldId id="290" r:id="rId18"/>
    <p:sldId id="289" r:id="rId19"/>
    <p:sldId id="273" r:id="rId20"/>
    <p:sldId id="296" r:id="rId21"/>
    <p:sldId id="298" r:id="rId22"/>
    <p:sldId id="299" r:id="rId23"/>
    <p:sldId id="317" r:id="rId24"/>
    <p:sldId id="316" r:id="rId25"/>
    <p:sldId id="292" r:id="rId26"/>
    <p:sldId id="276" r:id="rId27"/>
    <p:sldId id="277" r:id="rId28"/>
    <p:sldId id="279" r:id="rId29"/>
    <p:sldId id="280" r:id="rId30"/>
    <p:sldId id="312" r:id="rId31"/>
    <p:sldId id="318" r:id="rId32"/>
    <p:sldId id="287" r:id="rId3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82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itbiz.cz/crm-systemy-co-je-dnes-na-trhu" TargetMode="Externa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720605"/>
            <a:ext cx="4297080" cy="33941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algn="l"/>
            <a:endParaRPr lang="cs-CZ" sz="4000" b="1" dirty="0"/>
          </a:p>
          <a:p>
            <a:pPr algn="l"/>
            <a:r>
              <a:rPr lang="cs-CZ" sz="4000" b="1" dirty="0"/>
              <a:t>Výhody a přínosy </a:t>
            </a:r>
            <a:r>
              <a:rPr lang="cs-CZ" sz="4000" b="1"/>
              <a:t>CRM, současná </a:t>
            </a:r>
            <a:r>
              <a:rPr lang="cs-CZ" sz="4000" b="1" dirty="0"/>
              <a:t>řešení CRM</a:t>
            </a:r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701402" y="2603719"/>
            <a:ext cx="4806091" cy="19413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br>
              <a:rPr lang="cs-CZ" sz="2400" dirty="0"/>
            </a:br>
            <a:r>
              <a:rPr lang="cs-CZ" sz="2400" b="1" i="1" dirty="0">
                <a:solidFill>
                  <a:srgbClr val="002060"/>
                </a:solidFill>
              </a:rPr>
              <a:t>Cílem přednášky je pochopení výhod a přínosů CRM pro firmu i pro zákazníka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7819194" y="5263030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3391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CRM a logistika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164853"/>
            <a:ext cx="9779986" cy="526297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spojení obchodních procesů s logistickými</a:t>
            </a:r>
            <a:endParaRPr lang="cs-CZ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● s vývojem retailového trhu a ekonomickými tlaky posledních let narostl počet členů dodavatelsko-odběratelských řetězců a zároveň i hodnota každého jednotlivého zákazníka,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● přenášení logistických informací do CRM, způsob přenášení informací závisí na konfiguraci podnikového informačního systému (ERP), 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● zdrojem online informací o okamžitém stavu je WMS (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warehouse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management systém),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● zdrojem dlouhodobých tendencích a statistice je datový sklad.</a:t>
            </a:r>
          </a:p>
          <a:p>
            <a:endParaRPr lang="cs-CZ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(blíže Procházka, Spojení CRM a logistiky. [online]. [vid. 22. května 2017]. Dostupné z https://www.systemonline.cz/it-pro-logistiku/spojeni-crm-a-logistiky.htm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Šipka dolů 6"/>
          <p:cNvSpPr/>
          <p:nvPr/>
        </p:nvSpPr>
        <p:spPr>
          <a:xfrm>
            <a:off x="7578055" y="393906"/>
            <a:ext cx="658906" cy="618565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00284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169248"/>
            <a:ext cx="64708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Charakter online informací a z datového skladu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729427"/>
            <a:ext cx="11770151" cy="563231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Online informace z WMS: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dostupnost konkrétního zboží pro zákazníky, očekávaná dostupnost dle lokací ,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okamžitý stav zpracování zakázky,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sledování zakázky (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tracking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Informace z datového skladu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obrátkovost sortimentu, analýza ziskovosti sortimentu dle skupin i jednotlivých položek,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analýza související nákladů (doprava, pojištění, clo, …),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prodej zboží dle různých balení, logistické aktivity konkrétního zákazníka,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ekonomická návratnost vlastní distribuce,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analýza průměrné velikosti zakázky ve vazbě na zákazníka, distribuční centrálu…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● dodávky dle tras a časového období, dodávky dle oblastí (zemí) a časového období,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statistika skladovaných a přepravovaných objemů a hmotností pohyby zboží se zvláštními logistickými požadavky (mražené, hořlavé, jedy, …),(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Procházka, 2017).</a:t>
            </a:r>
          </a:p>
        </p:txBody>
      </p:sp>
      <p:sp>
        <p:nvSpPr>
          <p:cNvPr id="7" name="Šipka dolů 6"/>
          <p:cNvSpPr/>
          <p:nvPr/>
        </p:nvSpPr>
        <p:spPr>
          <a:xfrm>
            <a:off x="7680373" y="84624"/>
            <a:ext cx="658906" cy="618565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56097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18" y="449337"/>
            <a:ext cx="90135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Přínosy CRM z pohledu podniku, výzkum českých MSP na OPF, 2005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8966576"/>
              </p:ext>
            </p:extLst>
          </p:nvPr>
        </p:nvGraphicFramePr>
        <p:xfrm>
          <a:off x="363071" y="1402080"/>
          <a:ext cx="9735670" cy="44678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5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525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85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510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2020">
                <a:tc rowSpan="2" gridSpan="2">
                  <a:txBody>
                    <a:bodyPr/>
                    <a:lstStyle/>
                    <a:p>
                      <a:pPr algn="l" fontAlgn="b"/>
                      <a:r>
                        <a:rPr lang="cs-CZ" sz="24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Výsledky v %</a:t>
                      </a:r>
                      <a:endParaRPr lang="cs-CZ" sz="2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2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Obor podnikání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020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Výroba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Služby</a:t>
                      </a:r>
                      <a:r>
                        <a:rPr lang="cs-CZ" sz="2400" b="0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cs-CZ" sz="2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020">
                <a:tc rowSpan="8">
                  <a:txBody>
                    <a:bodyPr/>
                    <a:lstStyle/>
                    <a:p>
                      <a:pPr algn="l" fontAlgn="t"/>
                      <a:r>
                        <a:rPr lang="cs-CZ" sz="2400" u="none" strike="noStrike">
                          <a:effectLst/>
                        </a:rPr>
                        <a:t> 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2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Zvýšení celkové rentability</a:t>
                      </a:r>
                      <a:endParaRPr lang="cs-CZ" sz="2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4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8,2</a:t>
                      </a:r>
                      <a:endParaRPr lang="cs-CZ" sz="2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4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6,7 </a:t>
                      </a:r>
                      <a:endParaRPr lang="cs-CZ" sz="2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02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Zvýšení počtu loajálních zákazníků</a:t>
                      </a:r>
                      <a:endParaRPr lang="cs-CZ" sz="2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4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16,4</a:t>
                      </a:r>
                      <a:endParaRPr lang="cs-CZ" sz="24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4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33,3</a:t>
                      </a:r>
                      <a:r>
                        <a:rPr lang="cs-CZ" sz="24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2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509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Zvýšení nákladů na celkový počet zákazníků</a:t>
                      </a:r>
                      <a:endParaRPr lang="cs-CZ" sz="2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4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  <a:endParaRPr lang="cs-CZ" sz="2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4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4,4 </a:t>
                      </a:r>
                      <a:endParaRPr lang="cs-CZ" sz="2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898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2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Snížení nákladů na celkový počet zákazníků</a:t>
                      </a:r>
                      <a:endParaRPr lang="cs-CZ" sz="2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8,2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4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2,2 </a:t>
                      </a:r>
                      <a:endParaRPr lang="cs-CZ" sz="2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02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2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CRM nepřineslo požadovaný efekt</a:t>
                      </a:r>
                      <a:endParaRPr lang="cs-CZ" sz="2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4,9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4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4,4 </a:t>
                      </a:r>
                      <a:endParaRPr lang="cs-CZ" sz="2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7536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CRM vyvolalo nespokojenost zaměstnanců prodeje</a:t>
                      </a:r>
                      <a:endParaRPr lang="cs-CZ" sz="2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4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0,0 </a:t>
                      </a:r>
                      <a:endParaRPr lang="cs-CZ" sz="2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  <a:endParaRPr lang="cs-CZ" sz="2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fontAlgn="ctr"/>
                      <a:r>
                        <a:rPr lang="cs-CZ" sz="24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2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202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Získání konkurenční výhody</a:t>
                      </a:r>
                      <a:endParaRPr lang="cs-CZ" sz="2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4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8,2 </a:t>
                      </a:r>
                      <a:endParaRPr lang="cs-CZ" sz="2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4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15,6 </a:t>
                      </a:r>
                      <a:endParaRPr lang="cs-CZ" sz="2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6103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CRM selhalo...</a:t>
                      </a:r>
                      <a:endParaRPr lang="cs-CZ" sz="2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0 </a:t>
                      </a:r>
                      <a:endParaRPr lang="cs-CZ" sz="2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Šipka dolů 7"/>
          <p:cNvSpPr/>
          <p:nvPr/>
        </p:nvSpPr>
        <p:spPr>
          <a:xfrm>
            <a:off x="9439835" y="528850"/>
            <a:ext cx="658906" cy="618565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37015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19" y="449337"/>
            <a:ext cx="94128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Přínosy CRM z pohledu podniku, výzkum českých MSP na OPF, 2015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8" name="Šipka dolů 7"/>
          <p:cNvSpPr/>
          <p:nvPr/>
        </p:nvSpPr>
        <p:spPr>
          <a:xfrm>
            <a:off x="9664381" y="246270"/>
            <a:ext cx="658906" cy="618565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cs-CZ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7786456"/>
              </p:ext>
            </p:extLst>
          </p:nvPr>
        </p:nvGraphicFramePr>
        <p:xfrm>
          <a:off x="330173" y="957040"/>
          <a:ext cx="10130977" cy="57393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7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695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53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06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2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98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6188">
                <a:tc rowSpan="2" gridSpan="3">
                  <a:txBody>
                    <a:bodyPr/>
                    <a:lstStyle/>
                    <a:p>
                      <a:pPr algn="l" fontAlgn="b"/>
                      <a:r>
                        <a:rPr lang="cs-CZ" sz="2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Výsledky v %</a:t>
                      </a:r>
                      <a:endParaRPr lang="cs-CZ" sz="2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8" marR="8308" marT="830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 Obor podnikání</a:t>
                      </a:r>
                      <a:endParaRPr lang="cs-CZ" sz="2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8" marR="8308" marT="830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813">
                <a:tc gridSpan="3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>
                          <a:solidFill>
                            <a:srgbClr val="002060"/>
                          </a:solidFill>
                          <a:effectLst/>
                        </a:rPr>
                        <a:t>Služby</a:t>
                      </a:r>
                      <a:endParaRPr lang="cs-CZ" sz="2000" b="1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8" marR="8308" marT="830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>
                          <a:solidFill>
                            <a:srgbClr val="002060"/>
                          </a:solidFill>
                          <a:effectLst/>
                        </a:rPr>
                        <a:t>Obchod</a:t>
                      </a:r>
                      <a:endParaRPr lang="cs-CZ" sz="2000" b="1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8" marR="8308" marT="830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>
                          <a:solidFill>
                            <a:srgbClr val="002060"/>
                          </a:solidFill>
                          <a:effectLst/>
                        </a:rPr>
                        <a:t>Výroba</a:t>
                      </a:r>
                      <a:endParaRPr lang="cs-CZ" sz="2000" b="1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8" marR="8308" marT="8308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813">
                <a:tc rowSpan="16">
                  <a:txBody>
                    <a:bodyPr/>
                    <a:lstStyle/>
                    <a:p>
                      <a:pPr algn="l" fontAlgn="t"/>
                      <a:r>
                        <a:rPr lang="cs-CZ" sz="800" b="1" u="none" strike="noStrike">
                          <a:effectLst/>
                        </a:rPr>
                        <a:t> 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8" marR="8308" marT="8308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cs-CZ" sz="2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Zvýšení celkové rentability</a:t>
                      </a:r>
                      <a:endParaRPr lang="cs-CZ" sz="2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8" marR="8308" marT="8308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Abs</a:t>
                      </a:r>
                      <a:r>
                        <a:rPr lang="cs-CZ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. č.</a:t>
                      </a:r>
                      <a:endParaRPr lang="cs-CZ" sz="2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8" marR="8308" marT="8308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18</a:t>
                      </a:r>
                      <a:endParaRPr lang="cs-CZ" sz="2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8" marR="8308" marT="8308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1" u="none" strike="noStrike">
                          <a:solidFill>
                            <a:srgbClr val="002060"/>
                          </a:solidFill>
                          <a:effectLst/>
                        </a:rPr>
                        <a:t>23</a:t>
                      </a:r>
                      <a:endParaRPr lang="cs-CZ" sz="2000" b="1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8" marR="8308" marT="8308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10</a:t>
                      </a:r>
                      <a:endParaRPr lang="cs-CZ" sz="2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8" marR="8308" marT="8308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81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%</a:t>
                      </a:r>
                      <a:endParaRPr lang="cs-CZ" sz="2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8" marR="8308" marT="8308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7,2%</a:t>
                      </a:r>
                      <a:endParaRPr lang="cs-CZ" sz="2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8" marR="8308" marT="8308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14,8%</a:t>
                      </a:r>
                      <a:endParaRPr lang="cs-CZ" sz="2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8" marR="8308" marT="8308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12,3%</a:t>
                      </a:r>
                      <a:endParaRPr lang="cs-CZ" sz="2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8" marR="8308" marT="8308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81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cs-CZ" sz="2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Zvýšení počtu loajálních zákazníků</a:t>
                      </a:r>
                      <a:endParaRPr lang="cs-CZ" sz="2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8" marR="8308" marT="8308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Abs</a:t>
                      </a:r>
                      <a:r>
                        <a:rPr lang="cs-CZ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. č.</a:t>
                      </a:r>
                      <a:endParaRPr lang="cs-CZ" sz="2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8" marR="8308" marT="8308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135</a:t>
                      </a:r>
                      <a:endParaRPr lang="cs-CZ" sz="2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8" marR="8308" marT="8308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1" u="none" strike="noStrike">
                          <a:solidFill>
                            <a:srgbClr val="002060"/>
                          </a:solidFill>
                          <a:effectLst/>
                        </a:rPr>
                        <a:t>110</a:t>
                      </a:r>
                      <a:endParaRPr lang="cs-CZ" sz="2000" b="1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8" marR="8308" marT="8308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1" u="none" strike="noStrike">
                          <a:solidFill>
                            <a:srgbClr val="002060"/>
                          </a:solidFill>
                          <a:effectLst/>
                        </a:rPr>
                        <a:t>54</a:t>
                      </a:r>
                      <a:endParaRPr lang="cs-CZ" sz="2000" b="1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8" marR="8308" marT="8308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81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%</a:t>
                      </a:r>
                      <a:endParaRPr lang="cs-CZ" sz="2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8" marR="8308" marT="8308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54,2%</a:t>
                      </a:r>
                      <a:endParaRPr lang="cs-CZ" sz="20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8" marR="8308" marT="8308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71,0%</a:t>
                      </a:r>
                      <a:endParaRPr lang="cs-CZ" sz="20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8" marR="8308" marT="8308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66,7%</a:t>
                      </a:r>
                      <a:endParaRPr lang="cs-CZ" sz="20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8" marR="8308" marT="8308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881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cs-CZ" sz="2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Zvýšení nákladů na celková počet zákazníků</a:t>
                      </a:r>
                      <a:endParaRPr lang="cs-CZ" sz="2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8" marR="8308" marT="8308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Abs</a:t>
                      </a:r>
                      <a:r>
                        <a:rPr lang="cs-CZ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. č.</a:t>
                      </a:r>
                      <a:endParaRPr lang="cs-CZ" sz="2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8" marR="8308" marT="8308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endParaRPr lang="cs-CZ" sz="2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8" marR="8308" marT="8308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cs-CZ" sz="2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8" marR="8308" marT="8308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1" u="none" strike="noStrike">
                          <a:solidFill>
                            <a:srgbClr val="002060"/>
                          </a:solidFill>
                          <a:effectLst/>
                        </a:rPr>
                        <a:t>0</a:t>
                      </a:r>
                      <a:endParaRPr lang="cs-CZ" sz="2000" b="1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8" marR="8308" marT="8308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090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%</a:t>
                      </a:r>
                      <a:endParaRPr lang="cs-CZ" sz="2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8" marR="8308" marT="8308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1,6%</a:t>
                      </a:r>
                      <a:endParaRPr lang="cs-CZ" sz="2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8" marR="8308" marT="8308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1,9%</a:t>
                      </a:r>
                      <a:endParaRPr lang="cs-CZ" sz="2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8" marR="8308" marT="8308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1" u="none" strike="noStrike">
                          <a:solidFill>
                            <a:srgbClr val="002060"/>
                          </a:solidFill>
                          <a:effectLst/>
                        </a:rPr>
                        <a:t>0,0%</a:t>
                      </a:r>
                      <a:endParaRPr lang="cs-CZ" sz="2000" b="1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8" marR="8308" marT="8308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881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cs-CZ" sz="2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Snížení nákladů na celkový počet zákazníků</a:t>
                      </a:r>
                      <a:endParaRPr lang="cs-CZ" sz="2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8" marR="8308" marT="8308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Abs</a:t>
                      </a:r>
                      <a:r>
                        <a:rPr lang="cs-CZ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. č.</a:t>
                      </a:r>
                      <a:endParaRPr lang="cs-CZ" sz="2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8" marR="8308" marT="8308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1" u="none" strike="noStrike">
                          <a:solidFill>
                            <a:srgbClr val="002060"/>
                          </a:solidFill>
                          <a:effectLst/>
                        </a:rPr>
                        <a:t>13</a:t>
                      </a:r>
                      <a:endParaRPr lang="cs-CZ" sz="2000" b="1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8" marR="8308" marT="8308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cs-CZ" sz="2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8" marR="8308" marT="8308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1" u="none" strike="noStrike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cs-CZ" sz="2000" b="1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8" marR="8308" marT="8308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488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% </a:t>
                      </a:r>
                      <a:endParaRPr lang="cs-CZ" sz="2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8" marR="8308" marT="8308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1" u="none" strike="noStrike">
                          <a:solidFill>
                            <a:srgbClr val="002060"/>
                          </a:solidFill>
                          <a:effectLst/>
                        </a:rPr>
                        <a:t>5,2%</a:t>
                      </a:r>
                      <a:endParaRPr lang="cs-CZ" sz="2000" b="1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8" marR="8308" marT="8308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,6%</a:t>
                      </a:r>
                      <a:endParaRPr lang="cs-CZ" sz="2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8" marR="8308" marT="8308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1" u="none" strike="noStrike">
                          <a:solidFill>
                            <a:srgbClr val="002060"/>
                          </a:solidFill>
                          <a:effectLst/>
                        </a:rPr>
                        <a:t>3,7%</a:t>
                      </a:r>
                      <a:endParaRPr lang="cs-CZ" sz="2000" b="1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8" marR="8308" marT="8308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881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cs-CZ" sz="2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CRM nepřineslo požadovaný efekt</a:t>
                      </a:r>
                      <a:endParaRPr lang="cs-CZ" sz="2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8" marR="8308" marT="8308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Abs</a:t>
                      </a:r>
                      <a:r>
                        <a:rPr lang="cs-CZ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. č.</a:t>
                      </a:r>
                      <a:endParaRPr lang="cs-CZ" sz="2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8" marR="8308" marT="8308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1" u="none" strike="noStrike">
                          <a:solidFill>
                            <a:srgbClr val="002060"/>
                          </a:solidFill>
                          <a:effectLst/>
                        </a:rPr>
                        <a:t>25</a:t>
                      </a:r>
                      <a:endParaRPr lang="cs-CZ" sz="2000" b="1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8" marR="8308" marT="8308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7</a:t>
                      </a:r>
                      <a:endParaRPr lang="cs-CZ" sz="2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8" marR="8308" marT="8308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1" u="none" strike="noStrike">
                          <a:solidFill>
                            <a:srgbClr val="002060"/>
                          </a:solidFill>
                          <a:effectLst/>
                        </a:rPr>
                        <a:t>7</a:t>
                      </a:r>
                      <a:endParaRPr lang="cs-CZ" sz="2000" b="1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8" marR="8308" marT="8308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881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% </a:t>
                      </a:r>
                      <a:endParaRPr lang="cs-CZ" sz="2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8" marR="8308" marT="8308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1" u="none" strike="noStrike">
                          <a:solidFill>
                            <a:srgbClr val="002060"/>
                          </a:solidFill>
                          <a:effectLst/>
                        </a:rPr>
                        <a:t>10,0%</a:t>
                      </a:r>
                      <a:endParaRPr lang="cs-CZ" sz="2000" b="1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8" marR="8308" marT="8308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4,5%</a:t>
                      </a:r>
                      <a:endParaRPr lang="cs-CZ" sz="2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8" marR="8308" marT="8308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8,6%</a:t>
                      </a:r>
                      <a:endParaRPr lang="cs-CZ" sz="2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8" marR="8308" marT="8308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881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cs-CZ" sz="2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CRM vyvolalo nespokojenost zaměstnanců prodeje</a:t>
                      </a:r>
                      <a:endParaRPr lang="cs-CZ" sz="2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8" marR="8308" marT="8308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Abs</a:t>
                      </a:r>
                      <a:r>
                        <a:rPr lang="cs-CZ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. č.</a:t>
                      </a:r>
                      <a:endParaRPr lang="cs-CZ" sz="2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8" marR="8308" marT="8308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1" u="none" strike="noStrike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cs-CZ" sz="2000" b="1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8" marR="8308" marT="8308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cs-CZ" sz="2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8" marR="8308" marT="8308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0</a:t>
                      </a:r>
                      <a:endParaRPr lang="cs-CZ" sz="2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8" marR="8308" marT="8308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001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%</a:t>
                      </a:r>
                      <a:endParaRPr lang="cs-CZ" sz="2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8" marR="8308" marT="8308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1" u="none" strike="noStrike">
                          <a:solidFill>
                            <a:srgbClr val="002060"/>
                          </a:solidFill>
                          <a:effectLst/>
                        </a:rPr>
                        <a:t>,4%</a:t>
                      </a:r>
                      <a:endParaRPr lang="cs-CZ" sz="2000" b="1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8" marR="8308" marT="8308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1" u="none" strike="noStrike">
                          <a:solidFill>
                            <a:srgbClr val="002060"/>
                          </a:solidFill>
                          <a:effectLst/>
                        </a:rPr>
                        <a:t>,6%</a:t>
                      </a:r>
                      <a:endParaRPr lang="cs-CZ" sz="2000" b="1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8" marR="8308" marT="8308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0,0%</a:t>
                      </a:r>
                      <a:endParaRPr lang="cs-CZ" sz="2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8" marR="8308" marT="8308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881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cs-CZ" sz="2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Získání konkurenční výhody</a:t>
                      </a:r>
                      <a:endParaRPr lang="cs-CZ" sz="2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8" marR="8308" marT="8308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Abs</a:t>
                      </a:r>
                      <a:r>
                        <a:rPr lang="cs-CZ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. č.</a:t>
                      </a:r>
                      <a:endParaRPr lang="cs-CZ" sz="2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8" marR="8308" marT="8308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1" u="none" strike="noStrike">
                          <a:solidFill>
                            <a:srgbClr val="002060"/>
                          </a:solidFill>
                          <a:effectLst/>
                        </a:rPr>
                        <a:t>49</a:t>
                      </a:r>
                      <a:endParaRPr lang="cs-CZ" sz="2000" b="1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8" marR="8308" marT="8308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1" u="none" strike="noStrike">
                          <a:solidFill>
                            <a:srgbClr val="002060"/>
                          </a:solidFill>
                          <a:effectLst/>
                        </a:rPr>
                        <a:t>8</a:t>
                      </a:r>
                      <a:endParaRPr lang="cs-CZ" sz="2000" b="1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8" marR="8308" marT="8308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7</a:t>
                      </a:r>
                      <a:endParaRPr lang="cs-CZ" sz="2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8" marR="8308" marT="8308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881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%</a:t>
                      </a:r>
                      <a:endParaRPr lang="cs-CZ" sz="2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8" marR="8308" marT="8308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1" u="none" strike="noStrike">
                          <a:solidFill>
                            <a:srgbClr val="002060"/>
                          </a:solidFill>
                          <a:effectLst/>
                        </a:rPr>
                        <a:t>19,7%</a:t>
                      </a:r>
                      <a:endParaRPr lang="cs-CZ" sz="2000" b="1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8" marR="8308" marT="8308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1" u="none" strike="noStrike">
                          <a:solidFill>
                            <a:srgbClr val="002060"/>
                          </a:solidFill>
                          <a:effectLst/>
                        </a:rPr>
                        <a:t>5,2%</a:t>
                      </a:r>
                      <a:endParaRPr lang="cs-CZ" sz="2000" b="1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8" marR="8308" marT="8308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8,6%</a:t>
                      </a:r>
                      <a:endParaRPr lang="cs-CZ" sz="2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8" marR="8308" marT="8308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881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cs-CZ" sz="2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CRM selhalo...</a:t>
                      </a:r>
                      <a:endParaRPr lang="cs-CZ" sz="2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8" marR="8308" marT="8308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Abs</a:t>
                      </a:r>
                      <a:r>
                        <a:rPr lang="cs-CZ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. č.</a:t>
                      </a:r>
                      <a:endParaRPr lang="cs-CZ" sz="2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8" marR="8308" marT="8308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1" u="none" strike="noStrike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endParaRPr lang="cs-CZ" sz="2000" b="1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8" marR="8308" marT="8308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1" u="none" strike="noStrike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cs-CZ" sz="2000" b="1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8" marR="8308" marT="8308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0</a:t>
                      </a:r>
                      <a:endParaRPr lang="cs-CZ" sz="2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8" marR="8308" marT="8308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8004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2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%</a:t>
                      </a:r>
                      <a:endParaRPr lang="cs-CZ" sz="2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8" marR="8308" marT="8308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1" u="none" strike="noStrike">
                          <a:solidFill>
                            <a:srgbClr val="002060"/>
                          </a:solidFill>
                          <a:effectLst/>
                        </a:rPr>
                        <a:t>1,6%</a:t>
                      </a:r>
                      <a:endParaRPr lang="cs-CZ" sz="2000" b="1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8" marR="8308" marT="8308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1" u="none" strike="noStrike">
                          <a:solidFill>
                            <a:srgbClr val="002060"/>
                          </a:solidFill>
                          <a:effectLst/>
                        </a:rPr>
                        <a:t>1,3%</a:t>
                      </a:r>
                      <a:endParaRPr lang="cs-CZ" sz="2000" b="1" i="0" u="none" strike="noStrike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8" marR="8308" marT="8308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0,0%</a:t>
                      </a:r>
                      <a:endParaRPr lang="cs-CZ" sz="2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08" marR="8308" marT="8308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31952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19" y="449337"/>
            <a:ext cx="93900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Přínosy CRM z pohledu podniku, shrnutí výzkumu v roce 2005 a 2015 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11732" y="1041308"/>
            <a:ext cx="9929055" cy="578004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None/>
            </a:pPr>
            <a:r>
              <a:rPr lang="cs-CZ" sz="2400" dirty="0">
                <a:solidFill>
                  <a:srgbClr val="002060"/>
                </a:solidFill>
                <a:cs typeface="Arial" panose="020B0604020202020204" pitchFamily="34" charset="0"/>
              </a:rPr>
              <a:t>●</a:t>
            </a: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cs-CZ" sz="2400" b="1" dirty="0">
                <a:solidFill>
                  <a:srgbClr val="FF0000"/>
                </a:solidFill>
                <a:cs typeface="Arial" panose="020B0604020202020204" pitchFamily="34" charset="0"/>
              </a:rPr>
              <a:t>2005</a:t>
            </a:r>
          </a:p>
          <a:p>
            <a:pPr algn="just">
              <a:buNone/>
            </a:pP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Výroba – zvýšení počtu loajálních zákazníků (16,4%)</a:t>
            </a:r>
          </a:p>
          <a:p>
            <a:pPr algn="just">
              <a:buNone/>
            </a:pP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Služby - zvýšení počtu loajálních zákazníků (33,3%)</a:t>
            </a:r>
          </a:p>
          <a:p>
            <a:pPr algn="just"/>
            <a:endParaRPr lang="cs-CZ" sz="24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cs-CZ" sz="2400" b="1" dirty="0">
                <a:solidFill>
                  <a:srgbClr val="FF0000"/>
                </a:solidFill>
                <a:cs typeface="Arial" panose="020B0604020202020204" pitchFamily="34" charset="0"/>
              </a:rPr>
              <a:t>V žádné oslovené firmě CRM neselhalo!</a:t>
            </a:r>
          </a:p>
          <a:p>
            <a:pPr algn="just"/>
            <a:endParaRPr lang="cs-CZ" sz="24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cs-CZ" sz="2400" dirty="0">
                <a:solidFill>
                  <a:srgbClr val="002060"/>
                </a:solidFill>
                <a:cs typeface="Arial" panose="020B0604020202020204" pitchFamily="34" charset="0"/>
              </a:rPr>
              <a:t>●</a:t>
            </a: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cs-CZ" sz="2400" b="1" dirty="0">
                <a:solidFill>
                  <a:srgbClr val="FF0000"/>
                </a:solidFill>
                <a:cs typeface="Arial" panose="020B0604020202020204" pitchFamily="34" charset="0"/>
              </a:rPr>
              <a:t>2015</a:t>
            </a:r>
          </a:p>
          <a:p>
            <a:pPr algn="just">
              <a:buNone/>
            </a:pP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Výroba - zvýšení počtu loajálních zákazníků (66,7%)</a:t>
            </a:r>
          </a:p>
          <a:p>
            <a:pPr algn="just">
              <a:buNone/>
            </a:pP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Služby - zvýšení počtu loajálních zákazníků (54,2%)</a:t>
            </a:r>
          </a:p>
          <a:p>
            <a:pPr algn="just">
              <a:buNone/>
            </a:pP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Obchod - zvýšení počtu loajálních zákazníků (71,0%)</a:t>
            </a:r>
          </a:p>
          <a:p>
            <a:pPr algn="just">
              <a:buNone/>
            </a:pPr>
            <a:r>
              <a:rPr lang="cs-CZ" sz="2400" b="1" dirty="0">
                <a:solidFill>
                  <a:srgbClr val="FF0000"/>
                </a:solidFill>
                <a:cs typeface="Arial" panose="020B0604020202020204" pitchFamily="34" charset="0"/>
              </a:rPr>
              <a:t>V žádné oslovené výrobní firmě CRM neselhalo!</a:t>
            </a:r>
          </a:p>
          <a:p>
            <a:pPr algn="just">
              <a:buNone/>
            </a:pPr>
            <a:r>
              <a:rPr lang="cs-CZ" sz="2400" b="1" dirty="0">
                <a:solidFill>
                  <a:srgbClr val="FF0000"/>
                </a:solidFill>
                <a:cs typeface="Arial" panose="020B0604020202020204" pitchFamily="34" charset="0"/>
              </a:rPr>
              <a:t>Selhalo u obchodu, jen u 1,3% firem.</a:t>
            </a:r>
          </a:p>
          <a:p>
            <a:pPr algn="just">
              <a:buNone/>
            </a:pPr>
            <a:r>
              <a:rPr lang="cs-CZ" sz="2400" b="1" dirty="0">
                <a:solidFill>
                  <a:srgbClr val="FF0000"/>
                </a:solidFill>
                <a:cs typeface="Arial" panose="020B0604020202020204" pitchFamily="34" charset="0"/>
              </a:rPr>
              <a:t>Selhalo u služeb,  jen u 1,6 % firem.</a:t>
            </a:r>
          </a:p>
        </p:txBody>
      </p:sp>
      <p:sp>
        <p:nvSpPr>
          <p:cNvPr id="7" name="Šipka dolů 6"/>
          <p:cNvSpPr/>
          <p:nvPr/>
        </p:nvSpPr>
        <p:spPr>
          <a:xfrm>
            <a:off x="9681881" y="274187"/>
            <a:ext cx="658906" cy="618565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cs-CZ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951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5979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Přínosy CRM z pohledu technologického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091984"/>
            <a:ext cx="10089268" cy="526297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Hlavními přínosy je: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● zefektivnění objednávkového systému, 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● zvýšení přesnosti dat o objednávkách, 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● rychlejší kontrola a řízení objednávkového systému a úspora času. </a:t>
            </a:r>
          </a:p>
          <a:p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Informační systém založený na CRM: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● zvyšuje informovanost a zefektivňuje komunikaci,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● přináší úsporu nákladů na vyřízení objednávek, na objem zásob,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● poskytuje více kvalitních informací o zákaznících, o jejich potřebách,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požadavcích na produkty a služby, balení produktů,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● získání kvalitních informací o zákaznících na jednom místě a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analytické zpracování informací pro strategické rozhodování podniku.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Šipka dolů 6"/>
          <p:cNvSpPr/>
          <p:nvPr/>
        </p:nvSpPr>
        <p:spPr>
          <a:xfrm>
            <a:off x="8050734" y="219568"/>
            <a:ext cx="658906" cy="618565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cs-CZ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7858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7852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Přínosy CRM z pohledu zákazníků</a:t>
            </a:r>
            <a:endParaRPr kumimoji="0" lang="en-GB" sz="1800" b="1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702735"/>
            <a:ext cx="9779986" cy="378565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 zákaznického hlediska je největším přínosem individuální přístup, </a:t>
            </a: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požadavky se mohou vyřizovat i individuálně, pro zákazníka je vytvořen větší prostor a zvyšuje se jejich spokojenost,</a:t>
            </a:r>
          </a:p>
          <a:p>
            <a:endPara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dle 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Simové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(2008, s. 183)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spokojenost zákazníka je ovlivněna hodnotou pro zákazníka a samotnou hodnotou zákazníka pro firmu, jako následek zákaznicky-vnímané hodnoty, spokojený zákazník učiní další nákupy a je u něj šance na vybudování loajality, což následně zvyšuje podíl firmy na trhu a její ziskovost. 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Šipka dolů 6"/>
          <p:cNvSpPr/>
          <p:nvPr/>
        </p:nvSpPr>
        <p:spPr>
          <a:xfrm>
            <a:off x="8050734" y="219568"/>
            <a:ext cx="658906" cy="618565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cs-CZ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8629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5136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ECRM a jeho přínosy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2202" y="1316357"/>
            <a:ext cx="10048927" cy="48936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Sodomka (2006)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definuje ECRM jako technologické rozšíření už existujících prostředků CRM o moderní internetové informační technologie, 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internet otevírá pro podniky nový prostor, internet (E-business) se využívá ke komunikaci se zákazníkem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(Dohnal, 2002),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využívání internetu umožňuje podnikům zavádět </a:t>
            </a:r>
            <a:r>
              <a:rPr lang="cs-C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nové procesy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také </a:t>
            </a:r>
            <a:r>
              <a:rPr lang="cs-C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nové služby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zákazníky, 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vedle klasických osobních kanálů přímého osobního prodeje a prodeje realizovaného prostřednictvím obchodních zástupců se vytvářejí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nové kvalitativně diferencované distribuční (obchodní) kanály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E-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bussines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transformuje podnikové procesy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nabízí volný přístup k informacím, schopnost poskytovat informace a služby na míru každému jednotlivci.</a:t>
            </a:r>
            <a:endParaRPr lang="cs-CZ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Šipka dolů 6"/>
          <p:cNvSpPr/>
          <p:nvPr/>
        </p:nvSpPr>
        <p:spPr>
          <a:xfrm>
            <a:off x="8135899" y="195486"/>
            <a:ext cx="658906" cy="618565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cs-CZ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3453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9475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ECRM, přínosy a technologická </a:t>
            </a:r>
            <a:r>
              <a:rPr lang="cs-CZ" sz="2400" b="1" dirty="0">
                <a:solidFill>
                  <a:srgbClr val="3399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podpora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rgbClr val="339966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538850"/>
            <a:ext cx="9779986" cy="378565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Technologická podpora ovlivňuje následující vlastnosti E-CRM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Wessling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2002, Sodomka, 2006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</a:p>
          <a:p>
            <a:pPr lvl="0"/>
            <a:endParaRPr lang="cs-CZ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okamžité řešení problému,</a:t>
            </a:r>
          </a:p>
          <a:p>
            <a:pPr lvl="0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rychlost zpracování poptávky,</a:t>
            </a:r>
          </a:p>
          <a:p>
            <a:pPr lvl="0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přesnější znalosti o zákazníkovi,</a:t>
            </a:r>
          </a:p>
          <a:p>
            <a:pPr lvl="0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přímý kontakt se zákazníkem,</a:t>
            </a:r>
          </a:p>
          <a:p>
            <a:pPr lvl="0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individualizace,</a:t>
            </a:r>
          </a:p>
          <a:p>
            <a:pPr lvl="0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snížení míry zpoždění,</a:t>
            </a:r>
          </a:p>
          <a:p>
            <a:pPr lvl="0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nepřetržitý provoz atd.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Šipka dolů 6"/>
          <p:cNvSpPr/>
          <p:nvPr/>
        </p:nvSpPr>
        <p:spPr>
          <a:xfrm>
            <a:off x="8230028" y="224341"/>
            <a:ext cx="658906" cy="618565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cs-CZ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3677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82039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19" y="449337"/>
            <a:ext cx="67006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8080"/>
                </a:solidFill>
              </a:rPr>
              <a:t>ECRM a zákazník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164853"/>
            <a:ext cx="9779986" cy="415498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2060"/>
                </a:solidFill>
              </a:rPr>
              <a:t>●</a:t>
            </a:r>
            <a:r>
              <a:rPr lang="cs-CZ" sz="2400" dirty="0">
                <a:solidFill>
                  <a:srgbClr val="0070C0"/>
                </a:solidFill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zákazník také využívá internet k </a:t>
            </a:r>
            <a:r>
              <a:rPr lang="cs-C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vyhledávání informací o zboží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službách v rámci svého rozhodovacího procesu, i když pak zboží nakoupí v „kamenné prodejně“, </a:t>
            </a:r>
          </a:p>
          <a:p>
            <a:endPara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každým rokem ale přibývá zákazníků, kteří nakupují na internetu, přesto jsou inter</a:t>
            </a:r>
            <a:r>
              <a:rPr lang="cs-C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netoví zákazníci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charakterističtí </a:t>
            </a:r>
            <a:r>
              <a:rPr lang="cs-C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vysokou mírou nestálosti, </a:t>
            </a:r>
          </a:p>
          <a:p>
            <a:endPara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cs-C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mění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často své </a:t>
            </a:r>
            <a:r>
              <a:rPr lang="cs-C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preference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oblíbené zboží, řízení vztahů s těmito zákazníky musí být promýšlené, komunikace se uskutečňuje prostřednictvím on-line kontaktních center e-mailů či sociálních sítí.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Šipka dolů 6"/>
          <p:cNvSpPr/>
          <p:nvPr/>
        </p:nvSpPr>
        <p:spPr>
          <a:xfrm>
            <a:off x="8176240" y="370886"/>
            <a:ext cx="658906" cy="618565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cs-CZ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829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338932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883" y="301081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720605"/>
            <a:ext cx="4297080" cy="228385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algn="l"/>
            <a:r>
              <a:rPr lang="cs-CZ" sz="4000" b="1" dirty="0"/>
              <a:t>Výhody a přínosy CRM a současná řešení CRM</a:t>
            </a:r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181600" y="417096"/>
            <a:ext cx="5325893" cy="60639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Základní výhody a přínosy CRM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Přínosy z pohledu podniku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Typické přínosy CRM dle odvětví, předmětu podnikání</a:t>
            </a:r>
          </a:p>
          <a:p>
            <a:pPr marL="0" indent="0">
              <a:buNone/>
            </a:pPr>
            <a:r>
              <a:rPr lang="cs-CZ" sz="24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CRM a logistika</a:t>
            </a:r>
            <a:endParaRPr lang="en-GB" sz="1800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Přínosy z pohledu technologického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Přínosy z pohledu zákaznického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CRM a jeho přínosy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Faktory úspěšné implementace CRM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Faktory působící na existující CRM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Některá negativa CRM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Současná CRM řešení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Trendy v konceptech CRM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860612" y="3872753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bg1"/>
                </a:solidFill>
              </a:rPr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82039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19" y="449337"/>
            <a:ext cx="67006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8080"/>
                </a:solidFill>
              </a:rPr>
              <a:t>Faktory technologické působící na existující CRM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19" y="1402080"/>
            <a:ext cx="10255974" cy="45243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2060"/>
                </a:solidFill>
              </a:rPr>
              <a:t>●</a:t>
            </a:r>
            <a:r>
              <a:rPr lang="cs-CZ" sz="2400" dirty="0">
                <a:solidFill>
                  <a:srgbClr val="0070C0"/>
                </a:solidFill>
              </a:rPr>
              <a:t>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východisko hodnocení CRM: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úroveň propojení mezi zákazníkem a technologickými inovacemi v oblasti komunikace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Triznová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2012),</a:t>
            </a:r>
          </a:p>
          <a:p>
            <a:endParaRPr lang="cs-CZ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Hlavní faktory: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rostoucí aktivita zákazníků na internetu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(Janouch, 2010),</a:t>
            </a:r>
          </a:p>
          <a:p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růst potřeby sociálních interakcí prostřednictvím sociálních médií,</a:t>
            </a:r>
          </a:p>
          <a:p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(Havlová, 2009),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stoupá počet nástrojů a aplikací, se kterými lze pracovat, komunikovat a vstupovat do interakcí,</a:t>
            </a:r>
          </a:p>
          <a:p>
            <a:endParaRPr lang="cs-CZ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intenzivní sociální vazby a segmentující se virtuální skupiny zákazníků budou příležitostí i ohrožením CRM.</a:t>
            </a:r>
            <a:endParaRPr lang="cs-CZ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Šipka dolů 6"/>
          <p:cNvSpPr/>
          <p:nvPr/>
        </p:nvSpPr>
        <p:spPr>
          <a:xfrm>
            <a:off x="8176240" y="370886"/>
            <a:ext cx="658906" cy="618565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cs-CZ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2527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82039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19" y="449337"/>
            <a:ext cx="67006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8080"/>
                </a:solidFill>
              </a:rPr>
              <a:t>Faktory úspěšné implementace CRM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19" y="1402080"/>
            <a:ext cx="9779986" cy="45243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2060"/>
                </a:solidFill>
              </a:rPr>
              <a:t>●</a:t>
            </a:r>
            <a:r>
              <a:rPr lang="cs-CZ" sz="2400" dirty="0">
                <a:solidFill>
                  <a:srgbClr val="0070C0"/>
                </a:solidFill>
              </a:rPr>
              <a:t>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východisko: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porovnání současného stavu podniku a budoucích výhod CRM,</a:t>
            </a:r>
          </a:p>
          <a:p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Faktory: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znalost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koncepce CRM, 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přístup k implementaci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dobrá informovanost, postupy, stupňovité zavádění, dostatek času, průběžné hodnocení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Kopisová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2007),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míra otevřenosti či uzavřenosti podniku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vůči zákazníkovi, otevřená komunikace se zákazníky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Buttle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2009),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náklady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implementaci: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●● faktor hodnoty a ceny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Lehtinen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2007),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●● lidský potenciál, školení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Buttle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2009),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●● technologie, software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cs-CZ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Šipka dolů 6"/>
          <p:cNvSpPr/>
          <p:nvPr/>
        </p:nvSpPr>
        <p:spPr>
          <a:xfrm>
            <a:off x="8176240" y="370886"/>
            <a:ext cx="658906" cy="618565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cs-CZ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6467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4419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Existují negativa CRM ?</a:t>
            </a:r>
            <a:endParaRPr kumimoji="0" lang="en-GB" sz="1800" b="1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164853"/>
            <a:ext cx="9779986" cy="415498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/>
              <a:t> 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některá negativa stále existují:</a:t>
            </a: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●●</a:t>
            </a:r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řádné provádění a provoz CRM je velmi obtížný (technologie, lidé - zaměstnanci, počáteční investice, apod.), </a:t>
            </a: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●●</a:t>
            </a:r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další je bezpečnost informací, které podniky skladují o svých zákaznících, sdílení informací s třetí stranou a jejich celková ochrana, </a:t>
            </a: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Celý princip fungování CRM (shromažďování informací, nahrávání hovorů, analýza činnosti všech klientů, atd.) může být považováno za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invazi do soukromí zákazníků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Šipka dolů 6"/>
          <p:cNvSpPr/>
          <p:nvPr/>
        </p:nvSpPr>
        <p:spPr>
          <a:xfrm>
            <a:off x="8050734" y="219568"/>
            <a:ext cx="658906" cy="618565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cs-CZ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2772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79915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CRM řešení používaná v současné době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19626" y="1141545"/>
            <a:ext cx="9779986" cy="48936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/>
              <a:t> 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Buttle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(2009, s. 369-371)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dělí CRM řešení do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tří skupin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cs-CZ" sz="24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●● podniková CRM řešení, 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●● CRM řešení pro střední trh,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●● specializovaná CRM řešení. </a:t>
            </a:r>
          </a:p>
          <a:p>
            <a:endPara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Společností, které poskytují tato řešení, je mnoho, proto se autoři nezaměřují na jeden konkrétní CRM produkt, ale soustředí se spíše na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způsob pořízení a funkčnost. </a:t>
            </a: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Funkčnost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rozdělena do tří širokých skupin (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Buttle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2009,s. 393): 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●●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automatizace prodejního personálu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(sales-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force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automation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●●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automatizace marketingu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(marketing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automation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●●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automatizace služeb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automation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r>
              <a:rPr lang="cs-CZ" sz="2400" dirty="0">
                <a:solidFill>
                  <a:srgbClr val="002060"/>
                </a:solidFill>
              </a:rPr>
              <a:t> 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Šipka dolů 6"/>
          <p:cNvSpPr/>
          <p:nvPr/>
        </p:nvSpPr>
        <p:spPr>
          <a:xfrm>
            <a:off x="8050734" y="219568"/>
            <a:ext cx="658906" cy="618565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cs-CZ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0121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5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2434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Způsoby pořízení CRM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164854"/>
            <a:ext cx="9779986" cy="470898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2060"/>
                </a:solidFill>
              </a:rPr>
              <a:t>●</a:t>
            </a:r>
            <a:r>
              <a:rPr lang="cs-CZ" sz="2400" dirty="0">
                <a:solidFill>
                  <a:srgbClr val="0070C0"/>
                </a:solidFill>
              </a:rPr>
              <a:t>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Dohnal (2002, s. 69)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nazývá toto dělení jako členění dle obchodních kanálů. </a:t>
            </a:r>
          </a:p>
          <a:p>
            <a:endPara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pokud jde o způsob pořízení, existují v současné době dvě různá řešení pořízení CRM systému:</a:t>
            </a:r>
          </a:p>
          <a:p>
            <a:endPara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●●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vlastněný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self-owned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a </a:t>
            </a:r>
          </a:p>
          <a:p>
            <a:endPara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●●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hostovaný.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 </a:t>
            </a:r>
          </a:p>
          <a:p>
            <a:endPara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ŠVEC, P., 2010. </a:t>
            </a:r>
            <a:r>
              <a:rPr lang="cs-CZ" sz="2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CRM systémy – co nabízí český trh</a:t>
            </a:r>
            <a:r>
              <a:rPr lang="cs-CZ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[online]. [vid. </a:t>
            </a:r>
            <a:r>
              <a:rPr lang="cs-CZ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19. prosince 2012</a:t>
            </a: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]. </a:t>
            </a:r>
            <a:r>
              <a:rPr lang="en-GB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Dostupné</a:t>
            </a:r>
            <a:r>
              <a:rPr lang="en-GB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</a:t>
            </a:r>
            <a:r>
              <a:rPr lang="cs-CZ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http://www.itbiz.cz/crm-systemy-co-je-dnes-na-trhu</a:t>
            </a:r>
            <a:r>
              <a:rPr lang="cs-CZ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aktual</a:t>
            </a:r>
            <a:endParaRPr lang="cs-CZ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http://www.crmportal.cz/redakcni/crm-vlastnit-nebo-vyuzivat-jako-sluzbu</a:t>
            </a:r>
            <a:endParaRPr lang="cs-CZ" sz="2000" b="1" dirty="0">
              <a:solidFill>
                <a:srgbClr val="002060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Šipka dolů 6"/>
          <p:cNvSpPr/>
          <p:nvPr/>
        </p:nvSpPr>
        <p:spPr>
          <a:xfrm>
            <a:off x="8050734" y="219568"/>
            <a:ext cx="658906" cy="618565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cs-CZ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9208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85428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Otázky položené před výběrem řešení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960626"/>
            <a:ext cx="10008586" cy="544764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2060"/>
                </a:solidFill>
              </a:rPr>
              <a:t>●</a:t>
            </a:r>
            <a:r>
              <a:rPr lang="cs-CZ" sz="2400" b="1" dirty="0"/>
              <a:t> </a:t>
            </a:r>
            <a:r>
              <a:rPr lang="cs-CZ" sz="2400" dirty="0">
                <a:solidFill>
                  <a:srgbClr val="002060"/>
                </a:solidFill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Otázkou před samotným výběrem softwaru je:</a:t>
            </a:r>
          </a:p>
          <a:p>
            <a:endPara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Chci CRM vlastnit, nebo používat software jako službu? 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Zásadní podklady pro správné rozhodnutí představují odpovědi</a:t>
            </a:r>
          </a:p>
          <a:p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na dílčí otázky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●● Jaká je povaha našich dat, můžeme je umístit na cizí server? 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●● Je potřeba CRM aplikace trvalá, nebo dočasná? 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●● Jakou požadujeme úroveň integrace CRM aplikace se současnými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podnikovými systémy? 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●● Jakou úroveň kontroly nad aplikací požadujeme? 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●● Jaké máme zdroje?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cs-CZ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ŽEBRÁK, M. 2017. CRM - vlastnit nebo jako služba? CRM portál. [online]. </a:t>
            </a: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[vid. </a:t>
            </a:r>
            <a:r>
              <a:rPr lang="cs-CZ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14. dubna </a:t>
            </a: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2017]. </a:t>
            </a:r>
            <a:r>
              <a:rPr lang="en-GB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Dostupné</a:t>
            </a:r>
            <a:r>
              <a:rPr lang="en-GB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 </a:t>
            </a:r>
            <a:r>
              <a:rPr lang="cs-CZ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http://www.crmportal.cz/</a:t>
            </a:r>
            <a:r>
              <a:rPr lang="cs-CZ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redakcni</a:t>
            </a:r>
            <a:r>
              <a:rPr lang="cs-CZ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cs-CZ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crm</a:t>
            </a:r>
            <a:r>
              <a:rPr lang="cs-CZ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-vlastnit-nebo-</a:t>
            </a:r>
            <a:r>
              <a:rPr lang="cs-CZ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vyuzivat</a:t>
            </a:r>
            <a:r>
              <a:rPr lang="cs-CZ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-jako-</a:t>
            </a:r>
            <a:r>
              <a:rPr lang="cs-CZ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sluzbu</a:t>
            </a:r>
            <a:r>
              <a:rPr lang="cs-CZ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Šipka dolů 6"/>
          <p:cNvSpPr/>
          <p:nvPr/>
        </p:nvSpPr>
        <p:spPr>
          <a:xfrm>
            <a:off x="8050734" y="219568"/>
            <a:ext cx="658906" cy="618565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cs-CZ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6827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6669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Způsoby pořízení CRM, vlastněný systém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402080"/>
            <a:ext cx="9779986" cy="415498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400" dirty="0">
                <a:solidFill>
                  <a:srgbClr val="002060"/>
                </a:solidFill>
              </a:rPr>
              <a:t>●</a:t>
            </a:r>
            <a:r>
              <a:rPr lang="cs-CZ" sz="2400" dirty="0">
                <a:solidFill>
                  <a:srgbClr val="0070C0"/>
                </a:solidFill>
              </a:rPr>
              <a:t>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Vlastněný systém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systém, který je nainstalován lokálně:</a:t>
            </a: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●●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Výhoda: </a:t>
            </a:r>
          </a:p>
          <a:p>
            <a:pPr marL="342900" indent="-342900" algn="just">
              <a:buFontTx/>
              <a:buChar char="-"/>
            </a:pP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možnost doladit jej přímo pro potřeby firmy a nezávislost na libovolném poskytovateli, </a:t>
            </a: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●●</a:t>
            </a:r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Nevýhoda: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jsou celkové náklady, problémy s implementací, nutnost vlastního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hardware, školení zaměstnanců atd., </a:t>
            </a: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argumentem proti službě je práce s citlivými daty.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Šipka dolů 6"/>
          <p:cNvSpPr/>
          <p:nvPr/>
        </p:nvSpPr>
        <p:spPr>
          <a:xfrm>
            <a:off x="8050734" y="219568"/>
            <a:ext cx="658906" cy="618565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cs-CZ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5961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7534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Způsoby pořízení CRM, hostovaný systém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402080"/>
            <a:ext cx="9779986" cy="45243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2060"/>
                </a:solidFill>
              </a:rPr>
              <a:t>●</a:t>
            </a:r>
            <a:r>
              <a:rPr lang="cs-CZ" sz="2400" dirty="0">
                <a:solidFill>
                  <a:srgbClr val="0070C0"/>
                </a:solidFill>
              </a:rPr>
              <a:t>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Hostovaný systém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vhodný pro malé a střední podniky: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●●</a:t>
            </a:r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právo užívat služby nabízené nějakou CRM společností (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SaaS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Software as a </a:t>
            </a:r>
            <a:r>
              <a:rPr lang="cs-CZ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software jako služba), </a:t>
            </a: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●●</a:t>
            </a:r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výhoda:</a:t>
            </a:r>
          </a:p>
          <a:p>
            <a:pPr algn="just"/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rychlé a jednoduché nastavení tohoto systému, není potřeba kupovat žádný hardware a neexistují žádné časové a finanční náklady se zavedením a fungováním, </a:t>
            </a: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●●</a:t>
            </a:r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nevýhoda:</a:t>
            </a:r>
          </a:p>
          <a:p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závislost na poskytovateli, nemožnost přizpůsobit systém určitým potřebám a nutnost být vždy on-line.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Šipka dolů 6"/>
          <p:cNvSpPr/>
          <p:nvPr/>
        </p:nvSpPr>
        <p:spPr>
          <a:xfrm>
            <a:off x="8203134" y="371968"/>
            <a:ext cx="658906" cy="618565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cs-CZ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2206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7389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Trendy v konceptech CRM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402080"/>
            <a:ext cx="9779986" cy="48936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2060"/>
                </a:solidFill>
              </a:rPr>
              <a:t>●</a:t>
            </a:r>
            <a:r>
              <a:rPr lang="cs-CZ" sz="2400" dirty="0">
                <a:solidFill>
                  <a:srgbClr val="0070C0"/>
                </a:solidFill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rostoucí investice do flexibilnějšího CRM, modely šité na míru jednotlivým segmentům, více investic do oblasti sociálních médií, mobilního marketingu,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PricewaterhouseCoopers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2011),</a:t>
            </a: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intenzivní automatizace procesů CRM a jejich vzájemné propojení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(Myška, 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Tomčara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2009),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úspora času, kvalitnější servis, vývoj nových řešení CRM, </a:t>
            </a:r>
          </a:p>
          <a:p>
            <a:pPr algn="just"/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„CRM v reálném čase“- online kolaborace obou zúčastněných stran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2008),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přesun „kanceláří do mobilu“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Dicke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2009),</a:t>
            </a:r>
          </a:p>
          <a:p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hlubší analýzy, nové způsoby měření a prognózy v CRM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(Myška, 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Tomčara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2009, 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Triznová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2012). 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Šipka dolů 6"/>
          <p:cNvSpPr/>
          <p:nvPr/>
        </p:nvSpPr>
        <p:spPr>
          <a:xfrm>
            <a:off x="8203134" y="371968"/>
            <a:ext cx="658906" cy="618565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cs-CZ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7386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218504"/>
            <a:ext cx="26581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přednášky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19" y="663387"/>
            <a:ext cx="10506127" cy="60016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Základní výhody a přínosy CRM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získání a udržení zákazníků, jejich, spokojenost dle aktuálních potřeb, optimalizace prvků MM, odlišení od konkurence, …</a:t>
            </a:r>
          </a:p>
          <a:p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Přínosy z pohledu podniku </a:t>
            </a:r>
            <a:r>
              <a:rPr lang="cs-C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zefektivnění podnikových procesů, posílení konkurenceschopnosti, spokojenost podniku, zaměstnanců…</a:t>
            </a:r>
          </a:p>
          <a:p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Typické přínosy CRM dle odvětví, předmětu podnikání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dle specifik organizací. </a:t>
            </a:r>
          </a:p>
          <a:p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CRM a logistika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spojení obchodních a log. </a:t>
            </a:r>
            <a:r>
              <a:rPr lang="cs-CZ" sz="24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procesů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Přínosy z pohledu technologického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informace, komunikace a objednávkový systém…</a:t>
            </a:r>
          </a:p>
          <a:p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Přínosy z pohledu zákaznického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individuální přístup, hodnota pro zákazníka, spokojenost.</a:t>
            </a:r>
          </a:p>
          <a:p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CRM  a přínosy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nové diferencované distribuční (obchodní)  kanály.</a:t>
            </a:r>
          </a:p>
          <a:p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Některá negativa CRM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bezpečnost informací, vstup do soukromí zákazníků.</a:t>
            </a:r>
          </a:p>
          <a:p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Současná CRM řešení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systém vlastněný a hostovaný, výhody, nevýhody.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7647" y="274187"/>
            <a:ext cx="1214679" cy="895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440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2303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výhody CRM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134561"/>
            <a:ext cx="10143056" cy="526297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nalezení, získání a udržení zákazníka,</a:t>
            </a:r>
          </a:p>
          <a:p>
            <a:pPr lvl="0"/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spokojený zákazník neuvažuje o odchodu, výzkumy ukázaly, že společnosti, které mají spokojené a loajální zákazníky, mají více opakujících se obchodů, nižší náklady na získání nových zákazníků a silnější značku, to vše se transformuje do lepších finančních výkonů (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Procházka, 2017),</a:t>
            </a:r>
          </a:p>
          <a:p>
            <a:pPr lvl="0"/>
            <a:endPara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vývoj produktu může být definován podle aktuálních potřeb zákazníka,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rychlý nárůst kvality výrobků a služeb, schopnost prodat více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produktů,</a:t>
            </a:r>
          </a:p>
          <a:p>
            <a:pPr lvl="0"/>
            <a:endPara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optimalizace nákladů na komunikaci, správný výběr marketingových</a:t>
            </a:r>
          </a:p>
          <a:p>
            <a:pPr lvl="0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nástrojů (komunikace),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Matušínská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2009, s. 191). 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Šipka dolů 6"/>
          <p:cNvSpPr/>
          <p:nvPr/>
        </p:nvSpPr>
        <p:spPr>
          <a:xfrm>
            <a:off x="7641918" y="292437"/>
            <a:ext cx="658906" cy="618565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2125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2303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výhody CRM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385235"/>
            <a:ext cx="9954798" cy="48936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více času na zákazníka,</a:t>
            </a:r>
          </a:p>
          <a:p>
            <a:pPr lvl="0"/>
            <a:endPara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odlišení od konkurence,</a:t>
            </a:r>
          </a:p>
          <a:p>
            <a:pPr lvl="0"/>
            <a:endPara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přístup k informacím v reálném čase, rychlé a spolehlivé předpovědi,</a:t>
            </a:r>
          </a:p>
          <a:p>
            <a:pPr lvl="0"/>
            <a:endPara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bezproblémový běh podnikových procesů, komunikace mezi 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odděleními marketingu, prodeje a služeb,</a:t>
            </a:r>
          </a:p>
          <a:p>
            <a:pPr lvl="0"/>
            <a:endPara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zvýšení efektivity týmové práce,</a:t>
            </a:r>
          </a:p>
          <a:p>
            <a:pPr lvl="0"/>
            <a:endPara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zvýšení motivace zaměstnanců.</a:t>
            </a:r>
          </a:p>
          <a:p>
            <a:pPr lvl="0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Matušínská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2009, s. 191). 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Šipka dolů 6"/>
          <p:cNvSpPr/>
          <p:nvPr/>
        </p:nvSpPr>
        <p:spPr>
          <a:xfrm>
            <a:off x="7641918" y="292437"/>
            <a:ext cx="658906" cy="618565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591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8045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Přínosy CRM z pohledu podniku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19" y="1164853"/>
            <a:ext cx="9941351" cy="517064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Využití koncepce CRM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zefektivnění všech podnikových procesů a komunikace mezi odděleními:</a:t>
            </a:r>
          </a:p>
          <a:p>
            <a:pPr algn="just"/>
            <a:endPara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●● úspora času,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●● snížení nákladů,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●● snížení administrativy a zatížení zaměstnanců,</a:t>
            </a:r>
          </a:p>
          <a:p>
            <a:pPr algn="just"/>
            <a:endPara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●●  odstranění duplicitních procesů,</a:t>
            </a:r>
          </a:p>
          <a:p>
            <a:pPr algn="just"/>
            <a:endPara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●● odstranění zbytečných komunikačních kanálů, k propojení vazeb mezi všemi komunikujícími subjekty.</a:t>
            </a:r>
          </a:p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Šipka dolů 6"/>
          <p:cNvSpPr/>
          <p:nvPr/>
        </p:nvSpPr>
        <p:spPr>
          <a:xfrm>
            <a:off x="7578055" y="393906"/>
            <a:ext cx="658906" cy="618565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6796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19" y="449337"/>
            <a:ext cx="46566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Přínosy CRM z pohledu podniku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19" y="1535264"/>
            <a:ext cx="9779986" cy="45243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konkurenceschopnost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● zvýšení konkurenceschopnosti podniku na trhu, udržení si stávajících klientů, efektivní zjišťování spokojenosti zákazníků (požadavek normy ISO 9001)</a:t>
            </a:r>
          </a:p>
          <a:p>
            <a:endPara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● zlepšování vztahů se zákazníky (v souladu s normami ISO 9004, ISO 20000),</a:t>
            </a:r>
          </a:p>
          <a:p>
            <a:endParaRPr lang="cs-C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● snadnější získání nových zákazníků, rychlejší dostupnost a přehlednost informací o zákaznicích.</a:t>
            </a:r>
          </a:p>
          <a:p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(CRM Vztahy se zákazníky. [online]. [vid. 18.4.2017]. Dostupné z http//:www.versasys.cz/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/produkty/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crm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-vztahy-se-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zakazniky</a:t>
            </a:r>
            <a:endParaRPr lang="cs-CZ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Šipka dolů 6"/>
          <p:cNvSpPr/>
          <p:nvPr/>
        </p:nvSpPr>
        <p:spPr>
          <a:xfrm>
            <a:off x="7578055" y="393906"/>
            <a:ext cx="658906" cy="618565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3646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5304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Přínosy CRM z pohledu podniku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164853"/>
            <a:ext cx="9779986" cy="48936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spokojenost podniku</a:t>
            </a:r>
            <a:r>
              <a:rPr lang="cs-C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● zlepšení organizace a správy</a:t>
            </a:r>
            <a:r>
              <a:rPr lang="cs-C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kontaktů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zákazníky uvnitř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organizace,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● využitelnost získaných </a:t>
            </a:r>
            <a:r>
              <a:rPr lang="cs-C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informací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všemi složkami 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v organizaci,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● </a:t>
            </a:r>
            <a:r>
              <a:rPr lang="cs-C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provázání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interním informačním systémem a účetnictvím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možnost volby účinné metody pro nabídku nových produktů </a:t>
            </a:r>
          </a:p>
          <a:p>
            <a:pPr algn="just"/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a služeb,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● </a:t>
            </a:r>
            <a:r>
              <a:rPr lang="cs-C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maximální připravenost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další setkání se zákazníkem,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● poznání motivů zákazníka proč kontaktuje právě nás,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● možnost propojení s ostatními systémy.</a:t>
            </a:r>
          </a:p>
          <a:p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(CRM Vztahy se zákazníky. [online]. [vid. 18.4.2017]. Dostupné z http//:www.versasys.cz/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/produkty/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crm</a:t>
            </a:r>
            <a:r>
              <a:rPr lang="cs-C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-vztahy-se-</a:t>
            </a:r>
            <a:r>
              <a:rPr lang="cs-CZ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zakazniky</a:t>
            </a:r>
            <a:endParaRPr lang="cs-CZ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Šipka dolů 6"/>
          <p:cNvSpPr/>
          <p:nvPr/>
        </p:nvSpPr>
        <p:spPr>
          <a:xfrm>
            <a:off x="7578055" y="393906"/>
            <a:ext cx="658906" cy="618565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0522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87379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Typické přínosy CRM dle odvětví, předmětu podnikání, příklady</a:t>
            </a:r>
            <a:endParaRPr kumimoji="0" lang="en-GB" sz="1800" b="1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000967"/>
            <a:ext cx="10116162" cy="563231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obchodně zaměřené organizace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mohou zkrátit prodejní cyklus a zvýšit klíčové ukazatele výkonu, jako například příjmy na jednoho obchodního zástupce, průměrnou velikost objednávky, výnosy na jednoho zákazníka apod.,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●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marketingové organizace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mohou zvýšit odezvu na kampaně a marketingově řízené příjmy za současného snížení ceny za získání zákazníka, 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servisní firmy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mohou zvýšit produktivitu servisního pracovníka a loajalitu zákazníka při současném snížení ceny servisu, času odezvy a času do vyřešení požadavku zákazníka, 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logistické a distribuční firmy 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mohou zefektivnit plánování logistických operací a snížit množství zdrojů alokovaných v zásobách.</a:t>
            </a:r>
          </a:p>
          <a:p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 všech odvětvích je efektivní CRM strategickou nezbytností  růstu, a v některých i samotného přežití</a:t>
            </a:r>
            <a:r>
              <a:rPr lang="cs-C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cs-CZ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Šipka dolů 6"/>
          <p:cNvSpPr/>
          <p:nvPr/>
        </p:nvSpPr>
        <p:spPr>
          <a:xfrm>
            <a:off x="9449229" y="219568"/>
            <a:ext cx="658906" cy="618565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79411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759890" cy="132556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FF0000"/>
                </a:solidFill>
                <a:latin typeface="+mn-lt"/>
              </a:rPr>
              <a:t>Reálné přínosy CRM v praxi – případová studie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838200" y="1569493"/>
            <a:ext cx="9151961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800" dirty="0">
                <a:solidFill>
                  <a:srgbClr val="008080"/>
                </a:solidFill>
              </a:rPr>
              <a:t>Se systémem CRM je třeba neustále aktivně pracovat, rozvíjet a rozšiřovat tak jeho schopnosti. </a:t>
            </a:r>
          </a:p>
        </p:txBody>
      </p:sp>
      <p:sp>
        <p:nvSpPr>
          <p:cNvPr id="5" name="Obdélník 4"/>
          <p:cNvSpPr/>
          <p:nvPr/>
        </p:nvSpPr>
        <p:spPr>
          <a:xfrm>
            <a:off x="327546" y="2733301"/>
            <a:ext cx="11644779" cy="3046988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r>
              <a:rPr lang="cs-CZ" sz="2400" dirty="0">
                <a:solidFill>
                  <a:srgbClr val="008080"/>
                </a:solidFill>
              </a:rPr>
              <a:t>Odborníci z praxe se vyjádřili následovně: </a:t>
            </a:r>
          </a:p>
          <a:p>
            <a:r>
              <a:rPr lang="cs-CZ" sz="2400" dirty="0">
                <a:solidFill>
                  <a:srgbClr val="008080"/>
                </a:solidFill>
              </a:rPr>
              <a:t>● organizace se snaží mnohem více než v minulosti využívat </a:t>
            </a:r>
            <a:r>
              <a:rPr lang="cs-CZ" sz="2400" b="1" dirty="0">
                <a:solidFill>
                  <a:srgbClr val="008080"/>
                </a:solidFill>
              </a:rPr>
              <a:t>data</a:t>
            </a:r>
            <a:r>
              <a:rPr lang="cs-CZ" sz="2400" dirty="0">
                <a:solidFill>
                  <a:srgbClr val="008080"/>
                </a:solidFill>
              </a:rPr>
              <a:t> nashromážděná v CRM aplikacích k přípravě nových produktů, slevových akcí i k vylepšování zákaznických služeb</a:t>
            </a:r>
          </a:p>
          <a:p>
            <a:r>
              <a:rPr lang="cs-CZ" sz="2400" dirty="0">
                <a:solidFill>
                  <a:srgbClr val="008080"/>
                </a:solidFill>
              </a:rPr>
              <a:t>●</a:t>
            </a:r>
            <a:r>
              <a:rPr lang="cs-CZ" sz="2400" i="1" dirty="0"/>
              <a:t> </a:t>
            </a:r>
            <a:r>
              <a:rPr lang="cs-CZ" sz="2400" i="1" dirty="0">
                <a:solidFill>
                  <a:srgbClr val="008080"/>
                </a:solidFill>
              </a:rPr>
              <a:t>CRM systém pomáhá určit, kde je na trhu největší </a:t>
            </a:r>
            <a:r>
              <a:rPr lang="cs-CZ" sz="2400" b="1" i="1" dirty="0">
                <a:solidFill>
                  <a:srgbClr val="008080"/>
                </a:solidFill>
              </a:rPr>
              <a:t>potenciál</a:t>
            </a:r>
            <a:r>
              <a:rPr lang="cs-CZ" sz="2400" i="1" dirty="0">
                <a:solidFill>
                  <a:srgbClr val="008080"/>
                </a:solidFill>
              </a:rPr>
              <a:t> a kde naopak firma zbytečně ztrácí peníze, bez CRM je obtížné měřit úspěšnost obchodu i marketingových kampaní.“</a:t>
            </a:r>
          </a:p>
          <a:p>
            <a:r>
              <a:rPr lang="cs-CZ" sz="2400" dirty="0">
                <a:solidFill>
                  <a:srgbClr val="008080"/>
                </a:solidFill>
              </a:rPr>
              <a:t>●napojení na </a:t>
            </a:r>
            <a:r>
              <a:rPr lang="cs-CZ" sz="2400" b="1" dirty="0">
                <a:solidFill>
                  <a:srgbClr val="008080"/>
                </a:solidFill>
              </a:rPr>
              <a:t>klientské centrum </a:t>
            </a:r>
            <a:r>
              <a:rPr lang="cs-CZ" sz="2400" dirty="0">
                <a:solidFill>
                  <a:srgbClr val="008080"/>
                </a:solidFill>
              </a:rPr>
              <a:t>(call centrum), automatická identifikace zákazníka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Trendy:  </a:t>
            </a:r>
            <a:r>
              <a:rPr lang="cs-CZ" sz="2400" dirty="0">
                <a:solidFill>
                  <a:srgbClr val="008080"/>
                </a:solidFill>
              </a:rPr>
              <a:t>firmy požadují jednoduchost zadávání relevantních dat do systému, úplnost a vyhodnocování, nástup tzv. CRM 2.0, neboli sociálního CRM, mobilní CRM.</a:t>
            </a:r>
          </a:p>
        </p:txBody>
      </p:sp>
      <p:sp>
        <p:nvSpPr>
          <p:cNvPr id="6" name="Obdélník 5"/>
          <p:cNvSpPr/>
          <p:nvPr/>
        </p:nvSpPr>
        <p:spPr>
          <a:xfrm>
            <a:off x="7750618" y="6203867"/>
            <a:ext cx="44413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/>
              <a:t>https://firmy.finance.cz/zpravy/finance/318493-realne-prinosy-crm-v-praxi/</a:t>
            </a:r>
          </a:p>
        </p:txBody>
      </p:sp>
    </p:spTree>
    <p:extLst>
      <p:ext uri="{BB962C8B-B14F-4D97-AF65-F5344CB8AC3E}">
        <p14:creationId xmlns:p14="http://schemas.microsoft.com/office/powerpoint/2010/main" val="191016475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C599D23510A08448081F7EECBA4A6D4" ma:contentTypeVersion="6" ma:contentTypeDescription="Vytvoří nový dokument" ma:contentTypeScope="" ma:versionID="e2333883d7fef1e38c22ad354fffc7d1">
  <xsd:schema xmlns:xsd="http://www.w3.org/2001/XMLSchema" xmlns:xs="http://www.w3.org/2001/XMLSchema" xmlns:p="http://schemas.microsoft.com/office/2006/metadata/properties" xmlns:ns2="606c038c-a783-49f2-9e13-52b41ac48c69" targetNamespace="http://schemas.microsoft.com/office/2006/metadata/properties" ma:root="true" ma:fieldsID="8743a941404ad41f068d579aa4c30c74" ns2:_="">
    <xsd:import namespace="606c038c-a783-49f2-9e13-52b41ac48c6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6c038c-a783-49f2-9e13-52b41ac48c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87AD6E7-2539-4BBC-8214-9EE3A3C70AA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B862B4D-C84E-4931-9217-4FFEE7345EB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10ADF95-949D-4A50-9260-D91936523E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6c038c-a783-49f2-9e13-52b41ac48c6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631</TotalTime>
  <Words>2856</Words>
  <Application>Microsoft Office PowerPoint</Application>
  <PresentationFormat>Širokoúhlá obrazovka</PresentationFormat>
  <Paragraphs>389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5" baseType="lpstr">
      <vt:lpstr>Arial</vt:lpstr>
      <vt:lpstr>Calibri</vt:lpstr>
      <vt:lpstr>Calibri Light</vt:lpstr>
      <vt:lpstr>Times New Roman</vt:lpstr>
      <vt:lpstr>Wingdings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Reálné přínosy CRM v praxi – případová studie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sta0006</cp:lastModifiedBy>
  <cp:revision>118</cp:revision>
  <dcterms:created xsi:type="dcterms:W3CDTF">2016-11-25T20:36:16Z</dcterms:created>
  <dcterms:modified xsi:type="dcterms:W3CDTF">2023-10-04T20:45:54Z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0x010100DC599D23510A08448081F7EECBA4A6D4</vt:lpwstr>
  </property>
</Properties>
</file>