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320" r:id="rId3"/>
    <p:sldId id="350" r:id="rId4"/>
    <p:sldId id="256" r:id="rId5"/>
    <p:sldId id="258" r:id="rId6"/>
    <p:sldId id="321" r:id="rId7"/>
    <p:sldId id="322" r:id="rId8"/>
    <p:sldId id="323" r:id="rId9"/>
    <p:sldId id="324" r:id="rId10"/>
    <p:sldId id="325" r:id="rId11"/>
    <p:sldId id="326" r:id="rId12"/>
    <p:sldId id="262" r:id="rId13"/>
    <p:sldId id="292" r:id="rId14"/>
    <p:sldId id="333" r:id="rId15"/>
    <p:sldId id="330" r:id="rId16"/>
    <p:sldId id="331" r:id="rId17"/>
    <p:sldId id="332" r:id="rId18"/>
    <p:sldId id="329" r:id="rId19"/>
    <p:sldId id="327" r:id="rId20"/>
    <p:sldId id="328" r:id="rId21"/>
    <p:sldId id="334" r:id="rId22"/>
    <p:sldId id="336" r:id="rId23"/>
    <p:sldId id="335" r:id="rId24"/>
    <p:sldId id="338" r:id="rId25"/>
    <p:sldId id="340" r:id="rId26"/>
    <p:sldId id="342" r:id="rId27"/>
    <p:sldId id="344" r:id="rId28"/>
    <p:sldId id="345" r:id="rId29"/>
    <p:sldId id="346" r:id="rId30"/>
    <p:sldId id="348" r:id="rId31"/>
    <p:sldId id="352" r:id="rId32"/>
    <p:sldId id="353" r:id="rId33"/>
    <p:sldId id="306" r:id="rId34"/>
    <p:sldId id="349" r:id="rId35"/>
    <p:sldId id="341" r:id="rId36"/>
    <p:sldId id="351" r:id="rId37"/>
    <p:sldId id="339"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01" autoAdjust="0"/>
  </p:normalViewPr>
  <p:slideViewPr>
    <p:cSldViewPr snapToGrid="0">
      <p:cViewPr varScale="1">
        <p:scale>
          <a:sx n="70" d="100"/>
          <a:sy n="70" d="100"/>
        </p:scale>
        <p:origin x="11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22.09.2023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en.acs.org/articles/93/i41/Cutting-Textile-Pollution.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When a product reaches the end of its life, its materials are kept within the economy wherever possible thanks to recycling. These can be productively used again and again, thereby creating further value.</a:t>
            </a:r>
          </a:p>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6</a:t>
            </a:fld>
            <a:endParaRPr lang="cs-CZ"/>
          </a:p>
        </p:txBody>
      </p:sp>
    </p:spTree>
    <p:extLst>
      <p:ext uri="{BB962C8B-B14F-4D97-AF65-F5344CB8AC3E}">
        <p14:creationId xmlns:p14="http://schemas.microsoft.com/office/powerpoint/2010/main" val="25171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18</a:t>
            </a:fld>
            <a:endParaRPr lang="cs-CZ"/>
          </a:p>
        </p:txBody>
      </p:sp>
    </p:spTree>
    <p:extLst>
      <p:ext uri="{BB962C8B-B14F-4D97-AF65-F5344CB8AC3E}">
        <p14:creationId xmlns:p14="http://schemas.microsoft.com/office/powerpoint/2010/main" val="394044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Play video on </a:t>
            </a:r>
            <a:r>
              <a:rPr lang="cs-CZ" dirty="0" err="1"/>
              <a:t>Winnow</a:t>
            </a:r>
            <a:r>
              <a:rPr lang="cs-CZ" dirty="0"/>
              <a:t> </a:t>
            </a:r>
            <a:r>
              <a:rPr lang="cs-CZ" dirty="0" err="1"/>
              <a:t>website</a:t>
            </a:r>
            <a:r>
              <a:rPr lang="cs-CZ" dirty="0"/>
              <a:t>.</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19</a:t>
            </a:fld>
            <a:endParaRPr lang="cs-CZ"/>
          </a:p>
        </p:txBody>
      </p:sp>
    </p:spTree>
    <p:extLst>
      <p:ext uri="{BB962C8B-B14F-4D97-AF65-F5344CB8AC3E}">
        <p14:creationId xmlns:p14="http://schemas.microsoft.com/office/powerpoint/2010/main" val="181135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textiles industry uses vast quantities of water and chemicals and produces </a:t>
            </a:r>
            <a:r>
              <a:rPr lang="en-US" sz="1200" b="0" i="0" u="none" strike="noStrike" kern="1200" dirty="0">
                <a:solidFill>
                  <a:schemeClr val="tx1"/>
                </a:solidFill>
                <a:effectLst/>
                <a:latin typeface="+mn-lt"/>
                <a:ea typeface="+mn-ea"/>
                <a:cs typeface="+mn-cs"/>
                <a:hlinkClick r:id="rId3"/>
              </a:rPr>
              <a:t>huge amounts of toxic waste</a:t>
            </a:r>
            <a:r>
              <a:rPr lang="en-US" sz="1200" b="0" i="0" kern="1200" dirty="0">
                <a:solidFill>
                  <a:schemeClr val="tx1"/>
                </a:solidFill>
                <a:effectLst/>
                <a:latin typeface="+mn-lt"/>
                <a:ea typeface="+mn-ea"/>
                <a:cs typeface="+mn-cs"/>
              </a:rPr>
              <a:t>, which is a major problem in countries like China, India, Bangladesh, Vietnam and Thailand. But Dutch company </a:t>
            </a:r>
            <a:r>
              <a:rPr lang="en-US" sz="1200" b="0" i="0" kern="1200" dirty="0" err="1">
                <a:solidFill>
                  <a:schemeClr val="tx1"/>
                </a:solidFill>
                <a:effectLst/>
                <a:latin typeface="+mn-lt"/>
                <a:ea typeface="+mn-ea"/>
                <a:cs typeface="+mn-cs"/>
              </a:rPr>
              <a:t>DyeCoo</a:t>
            </a:r>
            <a:r>
              <a:rPr lang="en-US" sz="1200" b="0" i="0" kern="1200" dirty="0">
                <a:solidFill>
                  <a:schemeClr val="tx1"/>
                </a:solidFill>
                <a:effectLst/>
                <a:latin typeface="+mn-lt"/>
                <a:ea typeface="+mn-ea"/>
                <a:cs typeface="+mn-cs"/>
              </a:rPr>
              <a:t> has developed a process of dyeing cloth that uses no water at all, and no chemicals other than the dyes themselves.</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20</a:t>
            </a:fld>
            <a:endParaRPr lang="cs-CZ"/>
          </a:p>
        </p:txBody>
      </p:sp>
    </p:spTree>
    <p:extLst>
      <p:ext uri="{BB962C8B-B14F-4D97-AF65-F5344CB8AC3E}">
        <p14:creationId xmlns:p14="http://schemas.microsoft.com/office/powerpoint/2010/main" val="408867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21</a:t>
            </a:fld>
            <a:endParaRPr lang="cs-CZ"/>
          </a:p>
        </p:txBody>
      </p:sp>
    </p:spTree>
    <p:extLst>
      <p:ext uri="{BB962C8B-B14F-4D97-AF65-F5344CB8AC3E}">
        <p14:creationId xmlns:p14="http://schemas.microsoft.com/office/powerpoint/2010/main" val="417266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See</a:t>
            </a:r>
            <a:r>
              <a:rPr lang="cs-CZ" dirty="0"/>
              <a:t> www </a:t>
            </a:r>
            <a:r>
              <a:rPr lang="cs-CZ" dirty="0" err="1"/>
              <a:t>pages</a:t>
            </a:r>
            <a:r>
              <a:rPr lang="cs-CZ" dirty="0"/>
              <a:t> </a:t>
            </a:r>
            <a:r>
              <a:rPr lang="cs-CZ" dirty="0" err="1"/>
              <a:t>with</a:t>
            </a:r>
            <a:r>
              <a:rPr lang="cs-CZ" dirty="0"/>
              <a:t> </a:t>
            </a:r>
            <a:r>
              <a:rPr lang="cs-CZ" dirty="0" err="1"/>
              <a:t>examples</a:t>
            </a:r>
            <a:r>
              <a:rPr lang="cs-CZ" dirty="0"/>
              <a:t> Sustainability Goals</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22</a:t>
            </a:fld>
            <a:endParaRPr lang="cs-CZ"/>
          </a:p>
        </p:txBody>
      </p:sp>
    </p:spTree>
    <p:extLst>
      <p:ext uri="{BB962C8B-B14F-4D97-AF65-F5344CB8AC3E}">
        <p14:creationId xmlns:p14="http://schemas.microsoft.com/office/powerpoint/2010/main" val="306827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23</a:t>
            </a:fld>
            <a:endParaRPr lang="cs-CZ"/>
          </a:p>
        </p:txBody>
      </p:sp>
    </p:spTree>
    <p:extLst>
      <p:ext uri="{BB962C8B-B14F-4D97-AF65-F5344CB8AC3E}">
        <p14:creationId xmlns:p14="http://schemas.microsoft.com/office/powerpoint/2010/main" val="89401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Watch</a:t>
            </a:r>
            <a:r>
              <a:rPr lang="cs-CZ" dirty="0"/>
              <a:t> a video and </a:t>
            </a:r>
            <a:r>
              <a:rPr lang="cs-CZ" dirty="0" err="1"/>
              <a:t>website</a:t>
            </a:r>
            <a:r>
              <a:rPr lang="cs-CZ" dirty="0"/>
              <a:t> for </a:t>
            </a:r>
            <a:r>
              <a:rPr lang="cs-CZ" dirty="0" err="1"/>
              <a:t>additional</a:t>
            </a:r>
            <a:r>
              <a:rPr lang="cs-CZ" dirty="0"/>
              <a:t> </a:t>
            </a:r>
            <a:r>
              <a:rPr lang="cs-CZ" dirty="0" err="1"/>
              <a:t>information</a:t>
            </a:r>
            <a:r>
              <a:rPr lang="cs-CZ" dirty="0"/>
              <a:t> in </a:t>
            </a:r>
            <a:r>
              <a:rPr lang="cs-CZ" dirty="0" err="1"/>
              <a:t>sustainability</a:t>
            </a:r>
            <a:r>
              <a:rPr lang="cs-CZ" dirty="0"/>
              <a:t>, </a:t>
            </a:r>
            <a:r>
              <a:rPr lang="cs-CZ" dirty="0" err="1"/>
              <a:t>circularity</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24</a:t>
            </a:fld>
            <a:endParaRPr lang="cs-CZ"/>
          </a:p>
        </p:txBody>
      </p:sp>
    </p:spTree>
    <p:extLst>
      <p:ext uri="{BB962C8B-B14F-4D97-AF65-F5344CB8AC3E}">
        <p14:creationId xmlns:p14="http://schemas.microsoft.com/office/powerpoint/2010/main" val="1202586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25</a:t>
            </a:fld>
            <a:endParaRPr lang="cs-CZ"/>
          </a:p>
        </p:txBody>
      </p:sp>
    </p:spTree>
    <p:extLst>
      <p:ext uri="{BB962C8B-B14F-4D97-AF65-F5344CB8AC3E}">
        <p14:creationId xmlns:p14="http://schemas.microsoft.com/office/powerpoint/2010/main" val="1819481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26</a:t>
            </a:fld>
            <a:endParaRPr lang="cs-CZ"/>
          </a:p>
        </p:txBody>
      </p:sp>
    </p:spTree>
    <p:extLst>
      <p:ext uri="{BB962C8B-B14F-4D97-AF65-F5344CB8AC3E}">
        <p14:creationId xmlns:p14="http://schemas.microsoft.com/office/powerpoint/2010/main" val="61003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27</a:t>
            </a:fld>
            <a:endParaRPr lang="cs-CZ"/>
          </a:p>
        </p:txBody>
      </p:sp>
    </p:spTree>
    <p:extLst>
      <p:ext uri="{BB962C8B-B14F-4D97-AF65-F5344CB8AC3E}">
        <p14:creationId xmlns:p14="http://schemas.microsoft.com/office/powerpoint/2010/main" val="281044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7</a:t>
            </a:fld>
            <a:endParaRPr lang="cs-CZ"/>
          </a:p>
        </p:txBody>
      </p:sp>
    </p:spTree>
    <p:extLst>
      <p:ext uri="{BB962C8B-B14F-4D97-AF65-F5344CB8AC3E}">
        <p14:creationId xmlns:p14="http://schemas.microsoft.com/office/powerpoint/2010/main" val="409344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28</a:t>
            </a:fld>
            <a:endParaRPr lang="cs-CZ"/>
          </a:p>
        </p:txBody>
      </p:sp>
    </p:spTree>
    <p:extLst>
      <p:ext uri="{BB962C8B-B14F-4D97-AF65-F5344CB8AC3E}">
        <p14:creationId xmlns:p14="http://schemas.microsoft.com/office/powerpoint/2010/main" val="159400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29</a:t>
            </a:fld>
            <a:endParaRPr lang="cs-CZ"/>
          </a:p>
        </p:txBody>
      </p:sp>
    </p:spTree>
    <p:extLst>
      <p:ext uri="{BB962C8B-B14F-4D97-AF65-F5344CB8AC3E}">
        <p14:creationId xmlns:p14="http://schemas.microsoft.com/office/powerpoint/2010/main" val="1331779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30</a:t>
            </a:fld>
            <a:endParaRPr lang="cs-CZ"/>
          </a:p>
        </p:txBody>
      </p:sp>
    </p:spTree>
    <p:extLst>
      <p:ext uri="{BB962C8B-B14F-4D97-AF65-F5344CB8AC3E}">
        <p14:creationId xmlns:p14="http://schemas.microsoft.com/office/powerpoint/2010/main" val="2800390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31</a:t>
            </a:fld>
            <a:endParaRPr lang="cs-CZ"/>
          </a:p>
        </p:txBody>
      </p:sp>
    </p:spTree>
    <p:extLst>
      <p:ext uri="{BB962C8B-B14F-4D97-AF65-F5344CB8AC3E}">
        <p14:creationId xmlns:p14="http://schemas.microsoft.com/office/powerpoint/2010/main" val="3654474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32</a:t>
            </a:fld>
            <a:endParaRPr lang="cs-CZ"/>
          </a:p>
        </p:txBody>
      </p:sp>
    </p:spTree>
    <p:extLst>
      <p:ext uri="{BB962C8B-B14F-4D97-AF65-F5344CB8AC3E}">
        <p14:creationId xmlns:p14="http://schemas.microsoft.com/office/powerpoint/2010/main" val="3730589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34</a:t>
            </a:fld>
            <a:endParaRPr lang="cs-CZ"/>
          </a:p>
        </p:txBody>
      </p:sp>
    </p:spTree>
    <p:extLst>
      <p:ext uri="{BB962C8B-B14F-4D97-AF65-F5344CB8AC3E}">
        <p14:creationId xmlns:p14="http://schemas.microsoft.com/office/powerpoint/2010/main" val="414152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a:t>
            </a:r>
            <a:r>
              <a:rPr lang="cs-CZ" dirty="0"/>
              <a:t>I</a:t>
            </a:r>
            <a:r>
              <a:rPr lang="en-US" dirty="0"/>
              <a:t>t is estimated that more than 80% of a product's environmental impact is determined during the design phase.</a:t>
            </a:r>
            <a:endParaRPr lang="cs-CZ" dirty="0"/>
          </a:p>
          <a:p>
            <a:endParaRPr lang="cs-CZ" dirty="0"/>
          </a:p>
          <a:p>
            <a:r>
              <a:rPr lang="en-US" sz="1200" b="0" i="0" kern="1200" dirty="0">
                <a:solidFill>
                  <a:schemeClr val="tx1"/>
                </a:solidFill>
                <a:effectLst/>
                <a:latin typeface="+mn-lt"/>
                <a:ea typeface="+mn-ea"/>
                <a:cs typeface="+mn-cs"/>
              </a:rPr>
              <a:t>The aim is to tackle excessive packaging and improve its design to promote reuse and recycling.</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8</a:t>
            </a:fld>
            <a:endParaRPr lang="cs-CZ"/>
          </a:p>
        </p:txBody>
      </p:sp>
    </p:spTree>
    <p:extLst>
      <p:ext uri="{BB962C8B-B14F-4D97-AF65-F5344CB8AC3E}">
        <p14:creationId xmlns:p14="http://schemas.microsoft.com/office/powerpoint/2010/main" val="403639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total value of trade (import plus exports) of raw materials between the EU and the rest of the world has almost tripled since 2002, with exports growing faster than imports. Regardless, the EU still imports more than it exports. In 2021, this resulted in a trade deficit of €35.5 billion.</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9</a:t>
            </a:fld>
            <a:endParaRPr lang="cs-CZ"/>
          </a:p>
        </p:txBody>
      </p:sp>
    </p:spTree>
    <p:extLst>
      <p:ext uri="{BB962C8B-B14F-4D97-AF65-F5344CB8AC3E}">
        <p14:creationId xmlns:p14="http://schemas.microsoft.com/office/powerpoint/2010/main" val="319235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10</a:t>
            </a:fld>
            <a:endParaRPr lang="cs-CZ"/>
          </a:p>
        </p:txBody>
      </p:sp>
    </p:spTree>
    <p:extLst>
      <p:ext uri="{BB962C8B-B14F-4D97-AF65-F5344CB8AC3E}">
        <p14:creationId xmlns:p14="http://schemas.microsoft.com/office/powerpoint/2010/main" val="244389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Use the link for European Institute of Technology and Innovation (for </a:t>
            </a:r>
            <a:r>
              <a:rPr lang="cs-CZ" dirty="0" err="1"/>
              <a:t>additional</a:t>
            </a:r>
            <a:r>
              <a:rPr lang="cs-CZ" dirty="0"/>
              <a:t> </a:t>
            </a:r>
            <a:r>
              <a:rPr lang="cs-CZ" dirty="0" err="1"/>
              <a:t>information</a:t>
            </a:r>
            <a:r>
              <a:rPr lang="cs-CZ" dirty="0"/>
              <a:t>). </a:t>
            </a:r>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14</a:t>
            </a:fld>
            <a:endParaRPr lang="cs-CZ"/>
          </a:p>
        </p:txBody>
      </p:sp>
    </p:spTree>
    <p:extLst>
      <p:ext uri="{BB962C8B-B14F-4D97-AF65-F5344CB8AC3E}">
        <p14:creationId xmlns:p14="http://schemas.microsoft.com/office/powerpoint/2010/main" val="366750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15</a:t>
            </a:fld>
            <a:endParaRPr lang="cs-CZ"/>
          </a:p>
        </p:txBody>
      </p:sp>
    </p:spTree>
    <p:extLst>
      <p:ext uri="{BB962C8B-B14F-4D97-AF65-F5344CB8AC3E}">
        <p14:creationId xmlns:p14="http://schemas.microsoft.com/office/powerpoint/2010/main" val="210435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16</a:t>
            </a:fld>
            <a:endParaRPr lang="cs-CZ"/>
          </a:p>
        </p:txBody>
      </p:sp>
    </p:spTree>
    <p:extLst>
      <p:ext uri="{BB962C8B-B14F-4D97-AF65-F5344CB8AC3E}">
        <p14:creationId xmlns:p14="http://schemas.microsoft.com/office/powerpoint/2010/main" val="288296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a:t>
            </a:r>
            <a:endParaRPr lang="cs-CZ" dirty="0"/>
          </a:p>
        </p:txBody>
      </p:sp>
      <p:sp>
        <p:nvSpPr>
          <p:cNvPr id="4" name="Zástupný symbol pro číslo snímku 3"/>
          <p:cNvSpPr>
            <a:spLocks noGrp="1"/>
          </p:cNvSpPr>
          <p:nvPr>
            <p:ph type="sldNum" sz="quarter" idx="5"/>
          </p:nvPr>
        </p:nvSpPr>
        <p:spPr/>
        <p:txBody>
          <a:bodyPr/>
          <a:lstStyle/>
          <a:p>
            <a:fld id="{BA01C07D-735F-47E9-967A-81B9F5D0CC5E}" type="slidenum">
              <a:rPr lang="cs-CZ" smtClean="0"/>
              <a:t>17</a:t>
            </a:fld>
            <a:endParaRPr lang="cs-CZ"/>
          </a:p>
        </p:txBody>
      </p:sp>
    </p:spTree>
    <p:extLst>
      <p:ext uri="{BB962C8B-B14F-4D97-AF65-F5344CB8AC3E}">
        <p14:creationId xmlns:p14="http://schemas.microsoft.com/office/powerpoint/2010/main" val="3587261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E9BAEC6-A37A-4403-B919-4854A6448652}" type="datetimeFigureOut">
              <a:rPr lang="cs-CZ" smtClean="0"/>
              <a:t>22.09.2023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3E9BAEC6-A37A-4403-B919-4854A6448652}" type="datetimeFigureOut">
              <a:rPr lang="cs-CZ" smtClean="0"/>
              <a:t>22.09.2023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E9BAEC6-A37A-4403-B919-4854A6448652}" type="datetimeFigureOut">
              <a:rPr lang="cs-CZ" smtClean="0"/>
              <a:t>22.09.2023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E9BAEC6-A37A-4403-B919-4854A6448652}" type="datetimeFigureOut">
              <a:rPr lang="cs-CZ" smtClean="0"/>
              <a:t>22.09.2023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BAEC6-A37A-4403-B919-4854A6448652}" type="datetimeFigureOut">
              <a:rPr lang="cs-CZ" smtClean="0"/>
              <a:t>22.09.2023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europarl.europa.eu/news/en/press-room/20210204IPR97114/circular-economy-meps-call-for-tighter-eu-consumption-and-recycling-rules" TargetMode="External"/><Relationship Id="rId3" Type="http://schemas.openxmlformats.org/officeDocument/2006/relationships/hyperlink" Target="https://www.europarl.europa.eu/news/en/headlines/society/20220331STO26410/why-is-the-eu-s-right-to-repair-legislation-important" TargetMode="External"/><Relationship Id="rId7" Type="http://schemas.openxmlformats.org/officeDocument/2006/relationships/hyperlink" Target="https://www.europarl.europa.eu/news/en/headlines/society/20210128STO96607/how-the-eu-wants-to-achieve-a-circular-economy-by-2050"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europarl.europa.eu/news/en/headlines/society/20201208STO93327/the-impact-of-textile-production-and-waste-on-the-environment-infographic" TargetMode="External"/><Relationship Id="rId5" Type="http://schemas.openxmlformats.org/officeDocument/2006/relationships/hyperlink" Target="https://www.europarl.europa.eu/news/en/headlines/society/20180830STO11347/how-to-reduce-plastic-waste-eu-strategy-explained" TargetMode="External"/><Relationship Id="rId4" Type="http://schemas.openxmlformats.org/officeDocument/2006/relationships/hyperlink" Target="https://www.europarl.europa.eu/news/en/headlines/society/20201208STO93325/e-waste-in-the-eu-facts-and-figures-infographi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c.europa.eu/commission/presscorner/detail/en/ip_22_2013" TargetMode="External"/><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ec.europa.eu/commission/presscorner/detail/en/ip_22_7155?fbclid=IwAR17DTjpv2Z22Wf8tQ73xYvoQ7yjuvXVeT8kZhrYDEri9eMkrz4XJrS-eA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c.europa.eu/environment/pdf/circular-economy/new_circular_economy_action_plan.pdf" TargetMode="External"/><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eit.europa.eu/" TargetMode="External"/><Relationship Id="rId5" Type="http://schemas.openxmlformats.org/officeDocument/2006/relationships/image" Target="../media/image10.png"/><Relationship Id="rId4" Type="http://schemas.openxmlformats.org/officeDocument/2006/relationships/hyperlink" Target="https://www.eit-circulareconomy.e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kheoos.com/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s://longtimelabel.com/en/" TargetMode="External"/><Relationship Id="rId4" Type="http://schemas.openxmlformats.org/officeDocument/2006/relationships/hyperlink" Target="https://youtu.be/BreJiRS4xG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niaga.world/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parastruct.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https://www.winnowsolutions.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hyperlink" Target="https://www.youtube.com/watch?v=MPXBFhjR84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hyperlink" Target="https://www.ab-inbev.com/sustainabil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www.youtube.com/watch?v=Wrw1I4mgoZQ" TargetMode="External"/><Relationship Id="rId4" Type="http://schemas.openxmlformats.org/officeDocument/2006/relationships/hyperlink" Target="https://www.essity.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closetheloopeu.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user/EnerkemVideo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youtu.be/dux6kG13QW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materialdb.miniwiz.com/" TargetMode="External"/><Relationship Id="rId5" Type="http://schemas.openxmlformats.org/officeDocument/2006/relationships/hyperlink" Target="https://materialdb.miniwiz.com/showrooms" TargetMode="External"/><Relationship Id="rId4" Type="http://schemas.openxmlformats.org/officeDocument/2006/relationships/hyperlink" Target="https://youtu.be/rS72G01jOzw"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europarl.europa.eu/news/en/headlines/priorities/climate-change"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europarl.europa.eu/news/en/headlines/society/20201208STO93327/the-impact-of-textile-production-and-waste-on-the-environment-infographic" TargetMode="External"/><Relationship Id="rId5" Type="http://schemas.openxmlformats.org/officeDocument/2006/relationships/hyperlink" Target="https://www.who.int/news-room/fact-sheets/detail/ambient-(outdoor)-air-quality-and-health?gclid=Cj0KCQjwyLGjBhDKARIsAFRNgW9o8hRXUuHJvBjRA2XcUkYExduBVc-WRfYwKuuyomjwbKQfqwp6XpMaAgg6EALw_wcB" TargetMode="External"/><Relationship Id="rId4" Type="http://schemas.openxmlformats.org/officeDocument/2006/relationships/hyperlink" Target="https://multimedia.europarl.europa.eu/en/video/microplastic-pollution_N01-PUB-181119-MPLA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thousandfell.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JP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www.nilmore.com/en/"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JPG"/><Relationship Id="rId7" Type="http://schemas.openxmlformats.org/officeDocument/2006/relationships/hyperlink" Target="https://thecirculars.org/awards-progra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stateofgreen.com/en/news/10-examples-of-circular-economy-solutions/" TargetMode="External"/><Relationship Id="rId5" Type="http://schemas.openxmlformats.org/officeDocument/2006/relationships/hyperlink" Target="https://www.boardofinnovation.com/blog/circular-business-model-examples/" TargetMode="External"/><Relationship Id="rId4" Type="http://schemas.openxmlformats.org/officeDocument/2006/relationships/hyperlink" Target="https://ellenmacarthurfoundation.org/fashion-business-models/examples" TargetMode="External"/><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stateofgreen.com/en/publications/from-a-linear-to-a-circular-economy/" TargetMode="External"/><Relationship Id="rId7" Type="http://schemas.openxmlformats.org/officeDocument/2006/relationships/hyperlink" Target="https://incien.org/wp-content/uploads/2021/06/circular_czechia.pdf"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hyperlink" Target="https://stateofgreen.com/en/publications/circular-economy-and-circular-business-models/" TargetMode="Externa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www.europarl.europa.eu/news/en/headlines/priorities/circular-econom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audiovisual.ec.europa.eu/en/video/I-199819?&amp;lg=EN"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europarl.europa.eu/RegData/etudes/BRIE/2016/573899/EPRS_BRI%282016%29573899_EN.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ec.europa.eu/eurostat/statistics-explained/index.php?title=Packaging_waste_statistics" TargetMode="External"/><Relationship Id="rId5" Type="http://schemas.openxmlformats.org/officeDocument/2006/relationships/hyperlink" Target="https://www.europarl.europa.eu/news/en/headlines/society/20180301STO98928/greenhouse-gas-emissions-by-country-and-sector-infographic" TargetMode="External"/><Relationship Id="rId4" Type="http://schemas.openxmlformats.org/officeDocument/2006/relationships/hyperlink" Target="https://www.europarl.europa.eu/news/en/headlines/society/20200109STO69929/biodiversity-loss-what-is-causing-it-and-why-is-it-a-concer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europarl.europa.eu/news/en/headlines/economy/20220228STO24218/new-eu-rules-for-more-sustainable-and-ethical-batteries" TargetMode="External"/><Relationship Id="rId5" Type="http://schemas.openxmlformats.org/officeDocument/2006/relationships/hyperlink" Target="https://www.europarl.europa.eu/news/en/press-room/20211118IPR17620/critical-raw-materials-the-eu-should-secure-its-own-supply" TargetMode="External"/><Relationship Id="rId4" Type="http://schemas.openxmlformats.org/officeDocument/2006/relationships/hyperlink" Target="https://www.worldometers.info/world-popul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en-GB" sz="5333" b="1" dirty="0">
                <a:solidFill>
                  <a:schemeClr val="bg1"/>
                </a:solidFill>
                <a:latin typeface="Times New Roman" panose="02020603050405020304" pitchFamily="18" charset="0"/>
                <a:cs typeface="Times New Roman" panose="02020603050405020304" pitchFamily="18" charset="0"/>
              </a:rPr>
              <a:t>Road to circularity…</a:t>
            </a: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a:p>
            <a:pPr marL="0" indent="0">
              <a:buNone/>
            </a:pPr>
            <a:r>
              <a:rPr lang="en-GB"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a:t>
            </a:r>
            <a:r>
              <a:rPr lang="en-GB" sz="3200" dirty="0">
                <a:solidFill>
                  <a:schemeClr val="bg1"/>
                </a:solidFill>
                <a:latin typeface="Times New Roman" panose="02020603050405020304" pitchFamily="18" charset="0"/>
                <a:cs typeface="Times New Roman" panose="02020603050405020304" pitchFamily="18" charset="0"/>
              </a:rPr>
              <a:t>Ph.D.</a:t>
            </a:r>
            <a:endParaRPr lang="cs-CZ" sz="32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3200" dirty="0">
              <a:solidFill>
                <a:schemeClr val="bg1"/>
              </a:solidFill>
              <a:latin typeface="Times New Roman" panose="02020603050405020304" pitchFamily="18" charset="0"/>
              <a:cs typeface="Times New Roman" panose="02020603050405020304" pitchFamily="18" charset="0"/>
            </a:endParaRPr>
          </a:p>
          <a:p>
            <a:pPr marL="0" indent="0">
              <a:buNone/>
            </a:pPr>
            <a:r>
              <a:rPr lang="en-GB" sz="2000" dirty="0">
                <a:solidFill>
                  <a:schemeClr val="bg1"/>
                </a:solidFill>
                <a:latin typeface="Times New Roman" panose="02020603050405020304" pitchFamily="18" charset="0"/>
                <a:cs typeface="Times New Roman" panose="02020603050405020304" pitchFamily="18" charset="0"/>
              </a:rPr>
              <a:t>Corporate Social Responsibility Specialist</a:t>
            </a:r>
            <a:r>
              <a:rPr lang="cs-CZ" sz="2000" dirty="0">
                <a:solidFill>
                  <a:schemeClr val="bg1"/>
                </a:solidFill>
                <a:latin typeface="Times New Roman" panose="02020603050405020304" pitchFamily="18" charset="0"/>
                <a:cs typeface="Times New Roman" panose="02020603050405020304" pitchFamily="18" charset="0"/>
              </a:rPr>
              <a:t> </a:t>
            </a:r>
            <a:br>
              <a:rPr lang="cs-CZ" sz="2000" dirty="0">
                <a:solidFill>
                  <a:schemeClr val="bg1"/>
                </a:solidFill>
                <a:latin typeface="Times New Roman" panose="02020603050405020304" pitchFamily="18" charset="0"/>
                <a:cs typeface="Times New Roman" panose="02020603050405020304" pitchFamily="18" charset="0"/>
              </a:rPr>
            </a:br>
            <a:r>
              <a:rPr lang="cs-CZ" sz="2000" dirty="0">
                <a:solidFill>
                  <a:schemeClr val="bg1"/>
                </a:solidFill>
                <a:latin typeface="Times New Roman" panose="02020603050405020304" pitchFamily="18" charset="0"/>
                <a:cs typeface="Times New Roman" panose="02020603050405020304" pitchFamily="18" charset="0"/>
              </a:rPr>
              <a:t>G</a:t>
            </a:r>
            <a:r>
              <a:rPr lang="en-US" sz="2000" dirty="0">
                <a:solidFill>
                  <a:schemeClr val="bg1"/>
                </a:solidFill>
                <a:latin typeface="Times New Roman" panose="02020603050405020304" pitchFamily="18" charset="0"/>
                <a:cs typeface="Times New Roman" panose="02020603050405020304" pitchFamily="18" charset="0"/>
              </a:rPr>
              <a:t>uarantor of the master's course CSR</a:t>
            </a:r>
            <a:endParaRPr lang="en-GB"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2"/>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b="1" dirty="0">
                <a:solidFill>
                  <a:srgbClr val="002060"/>
                </a:solidFill>
                <a:latin typeface="Times New Roman" panose="02020603050405020304" pitchFamily="18" charset="0"/>
                <a:cs typeface="Times New Roman" panose="02020603050405020304" pitchFamily="18" charset="0"/>
              </a:rPr>
              <a:t>Create jobs and save consumers money</a:t>
            </a:r>
            <a:endParaRPr lang="cs-CZ" sz="2400" b="1" dirty="0">
              <a:solidFill>
                <a:srgbClr val="002060"/>
              </a:solidFill>
              <a:latin typeface="Times New Roman" panose="02020603050405020304" pitchFamily="18" charset="0"/>
              <a:cs typeface="Times New Roman" panose="02020603050405020304" pitchFamily="18" charset="0"/>
            </a:endParaRPr>
          </a:p>
          <a:p>
            <a:pPr lvl="1" algn="just"/>
            <a:endParaRPr lang="cs-CZ" sz="2000" dirty="0">
              <a:solidFill>
                <a:srgbClr val="002060"/>
              </a:solidFill>
              <a:latin typeface="Times New Roman" panose="02020603050405020304" pitchFamily="18" charset="0"/>
              <a:cs typeface="Times New Roman" panose="02020603050405020304" pitchFamily="18" charset="0"/>
            </a:endParaRPr>
          </a:p>
          <a:p>
            <a:pPr lvl="1" algn="just"/>
            <a:r>
              <a:rPr lang="en-US" sz="2000" dirty="0">
                <a:solidFill>
                  <a:srgbClr val="002060"/>
                </a:solidFill>
                <a:latin typeface="Times New Roman" panose="02020603050405020304" pitchFamily="18" charset="0"/>
                <a:cs typeface="Times New Roman" panose="02020603050405020304" pitchFamily="18" charset="0"/>
              </a:rPr>
              <a:t>Moving towards a more circular economy could </a:t>
            </a:r>
            <a:r>
              <a:rPr lang="en-US" sz="2000" b="1" dirty="0">
                <a:solidFill>
                  <a:srgbClr val="002060"/>
                </a:solidFill>
                <a:latin typeface="Times New Roman" panose="02020603050405020304" pitchFamily="18" charset="0"/>
                <a:cs typeface="Times New Roman" panose="02020603050405020304" pitchFamily="18" charset="0"/>
              </a:rPr>
              <a:t>increase competitiveness</a:t>
            </a:r>
            <a:r>
              <a:rPr lang="en-US" sz="2000" dirty="0">
                <a:solidFill>
                  <a:srgbClr val="002060"/>
                </a:solidFill>
                <a:latin typeface="Times New Roman" panose="02020603050405020304" pitchFamily="18" charset="0"/>
                <a:cs typeface="Times New Roman" panose="02020603050405020304" pitchFamily="18" charset="0"/>
              </a:rPr>
              <a:t>, stimulate innovation, boost economic growth and create jobs (700,000 jobs in the </a:t>
            </a:r>
            <a:r>
              <a:rPr lang="cs-CZ" sz="2000" dirty="0">
                <a:solidFill>
                  <a:srgbClr val="002060"/>
                </a:solidFill>
                <a:latin typeface="Times New Roman" panose="02020603050405020304" pitchFamily="18" charset="0"/>
                <a:cs typeface="Times New Roman" panose="02020603050405020304" pitchFamily="18" charset="0"/>
              </a:rPr>
              <a:t>E</a:t>
            </a:r>
            <a:r>
              <a:rPr lang="en-US" sz="2000" dirty="0">
                <a:solidFill>
                  <a:srgbClr val="002060"/>
                </a:solidFill>
                <a:latin typeface="Times New Roman" panose="02020603050405020304" pitchFamily="18" charset="0"/>
                <a:cs typeface="Times New Roman" panose="02020603050405020304" pitchFamily="18" charset="0"/>
              </a:rPr>
              <a:t>U alone by 2030).</a:t>
            </a:r>
            <a:endParaRPr lang="cs-CZ" sz="2000" dirty="0">
              <a:solidFill>
                <a:srgbClr val="002060"/>
              </a:solidFill>
              <a:latin typeface="Times New Roman" panose="02020603050405020304" pitchFamily="18" charset="0"/>
              <a:cs typeface="Times New Roman" panose="02020603050405020304" pitchFamily="18" charset="0"/>
            </a:endParaRPr>
          </a:p>
          <a:p>
            <a:pPr lvl="1" algn="just"/>
            <a:endParaRPr lang="cs-CZ" sz="2000" dirty="0">
              <a:solidFill>
                <a:srgbClr val="002060"/>
              </a:solidFill>
              <a:latin typeface="Times New Roman" panose="02020603050405020304" pitchFamily="18" charset="0"/>
              <a:cs typeface="Times New Roman" panose="02020603050405020304" pitchFamily="18" charset="0"/>
            </a:endParaRPr>
          </a:p>
          <a:p>
            <a:pPr lvl="1" algn="just"/>
            <a:r>
              <a:rPr lang="en-US" sz="2000" dirty="0">
                <a:solidFill>
                  <a:srgbClr val="002060"/>
                </a:solidFill>
                <a:latin typeface="Times New Roman" panose="02020603050405020304" pitchFamily="18" charset="0"/>
                <a:cs typeface="Times New Roman" panose="02020603050405020304" pitchFamily="18" charset="0"/>
              </a:rPr>
              <a:t>Redesigning materials and products for circular use would also </a:t>
            </a:r>
            <a:r>
              <a:rPr lang="en-US" sz="2000" b="1" dirty="0">
                <a:solidFill>
                  <a:srgbClr val="002060"/>
                </a:solidFill>
                <a:latin typeface="Times New Roman" panose="02020603050405020304" pitchFamily="18" charset="0"/>
                <a:cs typeface="Times New Roman" panose="02020603050405020304" pitchFamily="18" charset="0"/>
              </a:rPr>
              <a:t>boost innovation </a:t>
            </a:r>
            <a:r>
              <a:rPr lang="en-US" sz="2000" dirty="0">
                <a:solidFill>
                  <a:srgbClr val="002060"/>
                </a:solidFill>
                <a:latin typeface="Times New Roman" panose="02020603050405020304" pitchFamily="18" charset="0"/>
                <a:cs typeface="Times New Roman" panose="02020603050405020304" pitchFamily="18" charset="0"/>
              </a:rPr>
              <a:t>across different sectors of the economy.</a:t>
            </a:r>
          </a:p>
          <a:p>
            <a:pPr marL="457200" lvl="1" indent="0" algn="just">
              <a:buNone/>
            </a:pPr>
            <a:endParaRPr lang="en-US" sz="2000" dirty="0">
              <a:solidFill>
                <a:srgbClr val="002060"/>
              </a:solidFill>
              <a:latin typeface="Times New Roman" panose="02020603050405020304" pitchFamily="18" charset="0"/>
              <a:cs typeface="Times New Roman" panose="02020603050405020304" pitchFamily="18" charset="0"/>
            </a:endParaRPr>
          </a:p>
          <a:p>
            <a:pPr lvl="1" algn="just"/>
            <a:r>
              <a:rPr lang="en-US" sz="2000" dirty="0">
                <a:solidFill>
                  <a:srgbClr val="002060"/>
                </a:solidFill>
                <a:latin typeface="Times New Roman" panose="02020603050405020304" pitchFamily="18" charset="0"/>
                <a:cs typeface="Times New Roman" panose="02020603050405020304" pitchFamily="18" charset="0"/>
              </a:rPr>
              <a:t>Consumers will be provided with more </a:t>
            </a:r>
            <a:r>
              <a:rPr lang="en-US" sz="2000" b="1" dirty="0">
                <a:solidFill>
                  <a:srgbClr val="002060"/>
                </a:solidFill>
                <a:latin typeface="Times New Roman" panose="02020603050405020304" pitchFamily="18" charset="0"/>
                <a:cs typeface="Times New Roman" panose="02020603050405020304" pitchFamily="18" charset="0"/>
              </a:rPr>
              <a:t>durable</a:t>
            </a:r>
            <a:r>
              <a:rPr lang="en-US" sz="2000" dirty="0">
                <a:solidFill>
                  <a:srgbClr val="002060"/>
                </a:solidFill>
                <a:latin typeface="Times New Roman" panose="02020603050405020304" pitchFamily="18" charset="0"/>
                <a:cs typeface="Times New Roman" panose="02020603050405020304" pitchFamily="18" charset="0"/>
              </a:rPr>
              <a:t> and </a:t>
            </a:r>
            <a:r>
              <a:rPr lang="en-US" sz="2000" b="1" dirty="0">
                <a:solidFill>
                  <a:srgbClr val="002060"/>
                </a:solidFill>
                <a:latin typeface="Times New Roman" panose="02020603050405020304" pitchFamily="18" charset="0"/>
                <a:cs typeface="Times New Roman" panose="02020603050405020304" pitchFamily="18" charset="0"/>
              </a:rPr>
              <a:t>innovative products </a:t>
            </a:r>
            <a:r>
              <a:rPr lang="en-US" sz="2000" dirty="0">
                <a:solidFill>
                  <a:srgbClr val="002060"/>
                </a:solidFill>
                <a:latin typeface="Times New Roman" panose="02020603050405020304" pitchFamily="18" charset="0"/>
                <a:cs typeface="Times New Roman" panose="02020603050405020304" pitchFamily="18" charset="0"/>
              </a:rPr>
              <a:t>that will increase the </a:t>
            </a:r>
            <a:r>
              <a:rPr lang="en-US" sz="2000" b="1" dirty="0">
                <a:solidFill>
                  <a:srgbClr val="002060"/>
                </a:solidFill>
                <a:latin typeface="Times New Roman" panose="02020603050405020304" pitchFamily="18" charset="0"/>
                <a:cs typeface="Times New Roman" panose="02020603050405020304" pitchFamily="18" charset="0"/>
              </a:rPr>
              <a:t>quality of life </a:t>
            </a:r>
            <a:r>
              <a:rPr lang="en-US" sz="2000" dirty="0">
                <a:solidFill>
                  <a:srgbClr val="002060"/>
                </a:solidFill>
                <a:latin typeface="Times New Roman" panose="02020603050405020304" pitchFamily="18" charset="0"/>
                <a:cs typeface="Times New Roman" panose="02020603050405020304" pitchFamily="18" charset="0"/>
              </a:rPr>
              <a:t>and save them money in the long term.</a:t>
            </a: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3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500"/>
                                        <p:tgtEl>
                                          <p:spTgt spid="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animEffect transition="in" filter="fade">
                                      <p:cBhvr>
                                        <p:cTn id="1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700296" y="286049"/>
            <a:ext cx="6776022"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AU" sz="2400" dirty="0">
                <a:solidFill>
                  <a:srgbClr val="002060"/>
                </a:solidFill>
                <a:latin typeface="Times New Roman" panose="02020603050405020304" pitchFamily="18" charset="0"/>
                <a:cs typeface="Times New Roman" panose="02020603050405020304" pitchFamily="18" charset="0"/>
              </a:rPr>
              <a:t>Answer for the question could be found in 4 milestones…</a:t>
            </a:r>
          </a:p>
          <a:p>
            <a:pPr marL="0" indent="0">
              <a:buNone/>
            </a:pPr>
            <a:endParaRPr lang="en-AU" sz="2400" dirty="0">
              <a:solidFill>
                <a:srgbClr val="002060"/>
              </a:solidFill>
              <a:latin typeface="Times New Roman" panose="02020603050405020304" pitchFamily="18" charset="0"/>
              <a:cs typeface="Times New Roman" panose="02020603050405020304" pitchFamily="18" charset="0"/>
            </a:endParaRPr>
          </a:p>
          <a:p>
            <a:r>
              <a:rPr lang="en-AU" sz="2400" dirty="0">
                <a:solidFill>
                  <a:srgbClr val="002060"/>
                </a:solidFill>
                <a:latin typeface="Times New Roman" panose="02020603050405020304" pitchFamily="18" charset="0"/>
                <a:cs typeface="Times New Roman" panose="02020603050405020304" pitchFamily="18" charset="0"/>
              </a:rPr>
              <a:t>2020, the European Commission presented the </a:t>
            </a:r>
            <a:r>
              <a:rPr lang="en-AU" sz="2400" b="1" dirty="0">
                <a:solidFill>
                  <a:srgbClr val="002060"/>
                </a:solidFill>
                <a:latin typeface="Times New Roman" panose="02020603050405020304" pitchFamily="18" charset="0"/>
                <a:cs typeface="Times New Roman" panose="02020603050405020304" pitchFamily="18" charset="0"/>
              </a:rPr>
              <a:t>circular economy action plan</a:t>
            </a:r>
            <a:r>
              <a:rPr lang="en-AU" sz="2400" dirty="0">
                <a:solidFill>
                  <a:srgbClr val="002060"/>
                </a:solidFill>
                <a:latin typeface="Times New Roman" panose="02020603050405020304" pitchFamily="18" charset="0"/>
                <a:cs typeface="Times New Roman" panose="02020603050405020304" pitchFamily="18" charset="0"/>
              </a:rPr>
              <a:t>,  which aims to promote more sustainable product design, reduce waste and empower consumers, for example by creating a </a:t>
            </a:r>
            <a:r>
              <a:rPr lang="en-AU" sz="2400"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right to repair</a:t>
            </a:r>
            <a:r>
              <a:rPr lang="en-AU" sz="2400" dirty="0">
                <a:solidFill>
                  <a:srgbClr val="002060"/>
                </a:solidFill>
                <a:latin typeface="Times New Roman" panose="02020603050405020304" pitchFamily="18" charset="0"/>
                <a:cs typeface="Times New Roman" panose="02020603050405020304" pitchFamily="18" charset="0"/>
              </a:rPr>
              <a:t>. There is a focus on resource intensive sectors, such as </a:t>
            </a:r>
            <a:r>
              <a:rPr lang="en-AU" sz="2400" dirty="0">
                <a:solidFill>
                  <a:srgbClr val="00206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electronics and ICT</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a:solidFill>
                  <a:srgbClr val="00206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plastics</a:t>
            </a:r>
            <a:r>
              <a:rPr lang="en-AU" sz="2400" dirty="0">
                <a:solidFill>
                  <a:srgbClr val="002060"/>
                </a:solidFill>
                <a:latin typeface="Times New Roman" panose="02020603050405020304" pitchFamily="18" charset="0"/>
                <a:cs typeface="Times New Roman" panose="02020603050405020304" pitchFamily="18" charset="0"/>
              </a:rPr>
              <a:t>, </a:t>
            </a:r>
            <a:r>
              <a:rPr lang="en-AU" sz="2400" dirty="0">
                <a:solidFill>
                  <a:srgbClr val="00206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textiles</a:t>
            </a:r>
            <a:r>
              <a:rPr lang="en-AU" sz="2400" dirty="0">
                <a:solidFill>
                  <a:srgbClr val="002060"/>
                </a:solidFill>
                <a:latin typeface="Times New Roman" panose="02020603050405020304" pitchFamily="18" charset="0"/>
                <a:cs typeface="Times New Roman" panose="02020603050405020304" pitchFamily="18" charset="0"/>
              </a:rPr>
              <a:t> and construction.</a:t>
            </a:r>
          </a:p>
          <a:p>
            <a:endParaRPr lang="en-AU" sz="2400" dirty="0">
              <a:solidFill>
                <a:srgbClr val="002060"/>
              </a:solidFill>
              <a:latin typeface="Times New Roman" panose="02020603050405020304" pitchFamily="18" charset="0"/>
              <a:cs typeface="Times New Roman" panose="02020603050405020304" pitchFamily="18" charset="0"/>
            </a:endParaRPr>
          </a:p>
          <a:p>
            <a:r>
              <a:rPr lang="en-AU" sz="2400" dirty="0">
                <a:solidFill>
                  <a:srgbClr val="002060"/>
                </a:solidFill>
                <a:latin typeface="Times New Roman" panose="02020603050405020304" pitchFamily="18" charset="0"/>
                <a:cs typeface="Times New Roman" panose="02020603050405020304" pitchFamily="18" charset="0"/>
              </a:rPr>
              <a:t>2021, the Parliament adopted a resolution on the </a:t>
            </a:r>
            <a:r>
              <a:rPr lang="en-AU" sz="2400" dirty="0">
                <a:solidFill>
                  <a:srgbClr val="00206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new circular economy action plan</a:t>
            </a:r>
            <a:r>
              <a:rPr lang="en-AU" sz="2400" dirty="0">
                <a:solidFill>
                  <a:srgbClr val="002060"/>
                </a:solidFill>
                <a:latin typeface="Times New Roman" panose="02020603050405020304" pitchFamily="18" charset="0"/>
                <a:cs typeface="Times New Roman" panose="02020603050405020304" pitchFamily="18" charset="0"/>
              </a:rPr>
              <a:t> demanding additional measures to </a:t>
            </a:r>
            <a:r>
              <a:rPr lang="en-US" sz="2400" dirty="0">
                <a:solidFill>
                  <a:srgbClr val="002060"/>
                </a:solidFill>
                <a:latin typeface="Times New Roman" panose="02020603050405020304" pitchFamily="18" charset="0"/>
                <a:cs typeface="Times New Roman" panose="02020603050405020304" pitchFamily="18" charset="0"/>
              </a:rPr>
              <a:t>achieve a carbon-neutral, environmentally sustainable, toxic-free and fully circular economy by 2050, including tighter recycling rules and </a:t>
            </a:r>
            <a:r>
              <a:rPr lang="en-US" sz="2400" dirty="0">
                <a:solidFill>
                  <a:srgbClr val="00206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binding targets for materials use and consumption</a:t>
            </a:r>
            <a:r>
              <a:rPr lang="en-US" sz="2400" dirty="0">
                <a:solidFill>
                  <a:srgbClr val="002060"/>
                </a:solidFill>
                <a:latin typeface="Times New Roman" panose="02020603050405020304" pitchFamily="18" charset="0"/>
                <a:cs typeface="Times New Roman" panose="02020603050405020304" pitchFamily="18" charset="0"/>
              </a:rPr>
              <a:t> by 2030.</a:t>
            </a:r>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1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488627" y="361371"/>
            <a:ext cx="7006855"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   </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2022, the Commission released the </a:t>
            </a:r>
            <a:r>
              <a:rPr lang="en-US" sz="2400" dirty="0">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first package of measures</a:t>
            </a:r>
            <a:r>
              <a:rPr lang="en-US" sz="2400" dirty="0">
                <a:solidFill>
                  <a:srgbClr val="002060"/>
                </a:solidFill>
                <a:latin typeface="Times New Roman" panose="02020603050405020304" pitchFamily="18" charset="0"/>
                <a:cs typeface="Times New Roman" panose="02020603050405020304" pitchFamily="18" charset="0"/>
              </a:rPr>
              <a:t> to speed up the transition towards a circular economy, as part of the circular economy action plan. </a:t>
            </a:r>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2000" dirty="0">
                <a:solidFill>
                  <a:srgbClr val="002060"/>
                </a:solidFill>
                <a:latin typeface="Times New Roman" panose="02020603050405020304" pitchFamily="18" charset="0"/>
                <a:cs typeface="Times New Roman" panose="02020603050405020304" pitchFamily="18" charset="0"/>
              </a:rPr>
              <a:t>The proposals include boosting sustainable products, empowering consumers for the green transition, reviewing construction product regulation, and creating a strategy on sustainable textiles.</a:t>
            </a:r>
            <a:endParaRPr lang="cs-CZ" sz="20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2022, the Commission proposed </a:t>
            </a:r>
            <a:r>
              <a:rPr lang="en-US" sz="2400" dirty="0">
                <a:solidFill>
                  <a:srgbClr val="00206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new EU-wide rules on packaging</a:t>
            </a:r>
            <a:r>
              <a:rPr lang="en-US"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2000" dirty="0">
                <a:solidFill>
                  <a:srgbClr val="002060"/>
                </a:solidFill>
                <a:latin typeface="Times New Roman" panose="02020603050405020304" pitchFamily="18" charset="0"/>
                <a:cs typeface="Times New Roman" panose="02020603050405020304" pitchFamily="18" charset="0"/>
              </a:rPr>
              <a:t>It aims to reduce packaging waste and improve packaging design, with for example clear labelling to promote reuse and recycling; and calls for a transition to bio-based, biodegradable and compostable plastics.</a:t>
            </a:r>
            <a:endParaRPr lang="cs-CZ" sz="20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1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9825126" cy="830997"/>
          </a:xfrm>
          <a:prstGeom prst="rect">
            <a:avLst/>
          </a:prstGeom>
        </p:spPr>
        <p:txBody>
          <a:bodyPr wrap="none">
            <a:spAutoFit/>
          </a:bodyPr>
          <a:lstStyle/>
          <a:p>
            <a:pPr>
              <a:defRPr/>
            </a:pPr>
            <a:r>
              <a:rPr lang="en-AU" sz="2400" b="1" kern="0" dirty="0">
                <a:solidFill>
                  <a:srgbClr val="002060"/>
                </a:solidFill>
                <a:latin typeface="Times New Roman"/>
                <a:ea typeface="+mj-ea"/>
                <a:cs typeface="+mj-cs"/>
              </a:rPr>
              <a:t>Circular Economy Action Plan </a:t>
            </a:r>
            <a:r>
              <a:rPr lang="en-AU" sz="2400" kern="0" dirty="0">
                <a:solidFill>
                  <a:srgbClr val="002060"/>
                </a:solidFill>
                <a:latin typeface="Times New Roman"/>
                <a:ea typeface="+mj-ea"/>
                <a:cs typeface="+mj-cs"/>
              </a:rPr>
              <a:t>- </a:t>
            </a:r>
            <a:r>
              <a:rPr lang="en-AU" sz="2400" dirty="0">
                <a:solidFill>
                  <a:srgbClr val="002060"/>
                </a:solidFill>
                <a:latin typeface="Times New Roman" panose="02020603050405020304" pitchFamily="18" charset="0"/>
                <a:cs typeface="Times New Roman" panose="02020603050405020304" pitchFamily="18" charset="0"/>
              </a:rPr>
              <a:t>For a cleaner and more competitive Europe</a:t>
            </a:r>
          </a:p>
          <a:p>
            <a:pPr lvl="0">
              <a:defRPr/>
            </a:pP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18011"/>
            <a:ext cx="10255973" cy="51164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3"/>
            <a:extLst>
              <a:ext uri="{FF2B5EF4-FFF2-40B4-BE49-F238E27FC236}">
                <a16:creationId xmlns:a16="http://schemas.microsoft.com/office/drawing/2014/main" id="{0B28F203-C9FD-4DDE-BA24-323DEEFACB9D}"/>
              </a:ext>
            </a:extLst>
          </p:cNvPr>
          <p:cNvPicPr>
            <a:picLocks noChangeAspect="1"/>
          </p:cNvPicPr>
          <p:nvPr/>
        </p:nvPicPr>
        <p:blipFill rotWithShape="1">
          <a:blip r:embed="rId4"/>
          <a:srcRect l="28947" t="20118" r="29605" b="5277"/>
          <a:stretch/>
        </p:blipFill>
        <p:spPr>
          <a:xfrm>
            <a:off x="251520" y="971229"/>
            <a:ext cx="4236376" cy="42893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Obrázek 2">
            <a:hlinkClick r:id="rId3"/>
            <a:extLst>
              <a:ext uri="{FF2B5EF4-FFF2-40B4-BE49-F238E27FC236}">
                <a16:creationId xmlns:a16="http://schemas.microsoft.com/office/drawing/2014/main" id="{415D35DF-9120-4D27-9C49-48A38177CF59}"/>
              </a:ext>
            </a:extLst>
          </p:cNvPr>
          <p:cNvPicPr>
            <a:picLocks noChangeAspect="1"/>
          </p:cNvPicPr>
          <p:nvPr/>
        </p:nvPicPr>
        <p:blipFill rotWithShape="1">
          <a:blip r:embed="rId5"/>
          <a:srcRect l="30921" t="25727" r="31053" b="12985"/>
          <a:stretch/>
        </p:blipFill>
        <p:spPr>
          <a:xfrm>
            <a:off x="4702174" y="971229"/>
            <a:ext cx="5643417" cy="5116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95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1488627" y="361371"/>
            <a:ext cx="7006855" cy="461665"/>
          </a:xfrm>
          <a:prstGeom prst="rect">
            <a:avLst/>
          </a:prstGeom>
        </p:spPr>
        <p:txBody>
          <a:bodyPr wrap="none">
            <a:spAutoFit/>
          </a:bodyPr>
          <a:lstStyle/>
          <a:p>
            <a:pPr algn="ctr"/>
            <a:r>
              <a:rPr lang="en-GB" sz="2400" i="1" dirty="0">
                <a:solidFill>
                  <a:srgbClr val="002060"/>
                </a:solidFill>
                <a:latin typeface="Times New Roman" panose="02020603050405020304" pitchFamily="18" charset="0"/>
                <a:cs typeface="Times New Roman" panose="02020603050405020304" pitchFamily="18" charset="0"/>
              </a:rPr>
              <a:t>What is the EU doing to become a circular economy?</a:t>
            </a:r>
            <a:r>
              <a:rPr lang="cs-CZ" sz="2400" i="1" dirty="0">
                <a:solidFill>
                  <a:srgbClr val="002060"/>
                </a:solidFill>
                <a:latin typeface="Times New Roman" panose="02020603050405020304" pitchFamily="18" charset="0"/>
                <a:cs typeface="Times New Roman" panose="02020603050405020304" pitchFamily="18" charset="0"/>
              </a:rPr>
              <a:t>   </a:t>
            </a:r>
            <a:endParaRPr lang="en-GB" sz="2400" i="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895236" y="1212861"/>
            <a:ext cx="7006855" cy="41388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002060"/>
                </a:solidFill>
                <a:latin typeface="Times New Roman" panose="02020603050405020304" pitchFamily="18" charset="0"/>
                <a:cs typeface="Times New Roman" panose="02020603050405020304" pitchFamily="18" charset="0"/>
              </a:rPr>
              <a:t>The </a:t>
            </a:r>
            <a:r>
              <a:rPr lang="en-US" sz="2000" b="1" dirty="0">
                <a:solidFill>
                  <a:srgbClr val="002060"/>
                </a:solidFill>
                <a:latin typeface="Times New Roman" panose="02020603050405020304" pitchFamily="18" charset="0"/>
                <a:cs typeface="Times New Roman" panose="02020603050405020304" pitchFamily="18" charset="0"/>
              </a:rPr>
              <a:t>European Institute of Technology and Innovation </a:t>
            </a:r>
            <a:r>
              <a:rPr lang="en-US" sz="2000" dirty="0">
                <a:solidFill>
                  <a:srgbClr val="002060"/>
                </a:solidFill>
                <a:latin typeface="Times New Roman" panose="02020603050405020304" pitchFamily="18" charset="0"/>
                <a:cs typeface="Times New Roman" panose="02020603050405020304" pitchFamily="18" charset="0"/>
              </a:rPr>
              <a:t>(EIT) brings together EIT Climate-KIC, EIT Food, EIT Manufacturing, EIT </a:t>
            </a:r>
            <a:r>
              <a:rPr lang="en-US" sz="2000" dirty="0" err="1">
                <a:solidFill>
                  <a:srgbClr val="002060"/>
                </a:solidFill>
                <a:latin typeface="Times New Roman" panose="02020603050405020304" pitchFamily="18" charset="0"/>
                <a:cs typeface="Times New Roman" panose="02020603050405020304" pitchFamily="18" charset="0"/>
              </a:rPr>
              <a:t>RawMaterials</a:t>
            </a:r>
            <a:r>
              <a:rPr lang="en-US" sz="2000" dirty="0">
                <a:solidFill>
                  <a:srgbClr val="002060"/>
                </a:solidFill>
                <a:latin typeface="Times New Roman" panose="02020603050405020304" pitchFamily="18" charset="0"/>
                <a:cs typeface="Times New Roman" panose="02020603050405020304" pitchFamily="18" charset="0"/>
              </a:rPr>
              <a:t> and EIT Urban Mobility to develop a multifaceted approach to furthering the field of Circular Economy and supporting the European Commission to achieve its Circular Economy Action Plan.</a:t>
            </a:r>
            <a:r>
              <a:rPr lang="cs-CZ" sz="2000" dirty="0">
                <a:solidFill>
                  <a:srgbClr val="002060"/>
                </a:solidFill>
                <a:latin typeface="Times New Roman" panose="02020603050405020304" pitchFamily="18" charset="0"/>
                <a:cs typeface="Times New Roman" panose="02020603050405020304" pitchFamily="18" charset="0"/>
              </a:rPr>
              <a:t>  </a:t>
            </a:r>
          </a:p>
          <a:p>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hlinkClick r:id="rId4"/>
            <a:extLst>
              <a:ext uri="{FF2B5EF4-FFF2-40B4-BE49-F238E27FC236}">
                <a16:creationId xmlns:a16="http://schemas.microsoft.com/office/drawing/2014/main" id="{DA6302FD-E2FB-4FB2-880E-56D6D8A1A3C3}"/>
              </a:ext>
            </a:extLst>
          </p:cNvPr>
          <p:cNvPicPr>
            <a:picLocks noChangeAspect="1"/>
          </p:cNvPicPr>
          <p:nvPr/>
        </p:nvPicPr>
        <p:blipFill rotWithShape="1">
          <a:blip r:embed="rId5"/>
          <a:srcRect t="16986" r="2833" b="12515"/>
          <a:stretch/>
        </p:blipFill>
        <p:spPr>
          <a:xfrm>
            <a:off x="4992054" y="3260529"/>
            <a:ext cx="6785897" cy="2769504"/>
          </a:xfrm>
          <a:prstGeom prst="rect">
            <a:avLst/>
          </a:prstGeom>
          <a:ln>
            <a:noFill/>
          </a:ln>
          <a:effectLst>
            <a:outerShdw blurRad="292100" dist="139700" dir="2700000" algn="tl" rotWithShape="0">
              <a:srgbClr val="333333">
                <a:alpha val="65000"/>
              </a:srgbClr>
            </a:outerShdw>
          </a:effectLst>
        </p:spPr>
      </p:pic>
      <p:pic>
        <p:nvPicPr>
          <p:cNvPr id="4" name="Obrázek 3">
            <a:hlinkClick r:id="rId6"/>
            <a:extLst>
              <a:ext uri="{FF2B5EF4-FFF2-40B4-BE49-F238E27FC236}">
                <a16:creationId xmlns:a16="http://schemas.microsoft.com/office/drawing/2014/main" id="{890B321B-9618-43DC-BD0F-B9CF61B05718}"/>
              </a:ext>
            </a:extLst>
          </p:cNvPr>
          <p:cNvPicPr>
            <a:picLocks noChangeAspect="1"/>
          </p:cNvPicPr>
          <p:nvPr/>
        </p:nvPicPr>
        <p:blipFill rotWithShape="1">
          <a:blip r:embed="rId7"/>
          <a:srcRect l="12210" t="15907" r="56052" b="10670"/>
          <a:stretch/>
        </p:blipFill>
        <p:spPr>
          <a:xfrm>
            <a:off x="227982" y="1435490"/>
            <a:ext cx="3479792" cy="4528294"/>
          </a:xfrm>
          <a:prstGeom prst="rect">
            <a:avLst/>
          </a:prstGeom>
          <a:ln>
            <a:noFill/>
          </a:ln>
          <a:effectLst>
            <a:outerShdw blurRad="292100" dist="139700" dir="2700000" algn="tl" rotWithShape="0">
              <a:srgbClr val="333333">
                <a:alpha val="65000"/>
              </a:srgbClr>
            </a:outerShdw>
          </a:effectLst>
        </p:spPr>
      </p:pic>
      <p:pic>
        <p:nvPicPr>
          <p:cNvPr id="5" name="Obrázek 4">
            <a:extLst>
              <a:ext uri="{FF2B5EF4-FFF2-40B4-BE49-F238E27FC236}">
                <a16:creationId xmlns:a16="http://schemas.microsoft.com/office/drawing/2014/main" id="{608C77A4-221E-435A-B62F-DBDE8DA9B748}"/>
              </a:ext>
            </a:extLst>
          </p:cNvPr>
          <p:cNvPicPr>
            <a:picLocks noChangeAspect="1"/>
          </p:cNvPicPr>
          <p:nvPr/>
        </p:nvPicPr>
        <p:blipFill rotWithShape="1">
          <a:blip r:embed="rId8"/>
          <a:srcRect t="13039" b="52457"/>
          <a:stretch/>
        </p:blipFill>
        <p:spPr>
          <a:xfrm>
            <a:off x="251520" y="5719786"/>
            <a:ext cx="5582653" cy="1083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7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783305"/>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kheoos</a:t>
            </a:r>
            <a:r>
              <a:rPr lang="en-US" sz="2400" dirty="0">
                <a:solidFill>
                  <a:srgbClr val="002060"/>
                </a:solidFill>
                <a:latin typeface="Times New Roman" panose="02020603050405020304" pitchFamily="18" charset="0"/>
                <a:cs typeface="Times New Roman" panose="02020603050405020304" pitchFamily="18" charset="0"/>
              </a:rPr>
              <a:t> is the </a:t>
            </a:r>
            <a:r>
              <a:rPr lang="en-US" sz="2400" b="1" dirty="0">
                <a:solidFill>
                  <a:srgbClr val="002060"/>
                </a:solidFill>
                <a:latin typeface="Times New Roman" panose="02020603050405020304" pitchFamily="18" charset="0"/>
                <a:cs typeface="Times New Roman" panose="02020603050405020304" pitchFamily="18" charset="0"/>
              </a:rPr>
              <a:t>B-to-B market place for industrial maintenance parts</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favouring</a:t>
            </a:r>
            <a:r>
              <a:rPr lang="en-US" sz="2400" dirty="0">
                <a:solidFill>
                  <a:srgbClr val="002060"/>
                </a:solidFill>
                <a:latin typeface="Times New Roman" panose="02020603050405020304" pitchFamily="18" charset="0"/>
                <a:cs typeface="Times New Roman" panose="02020603050405020304" pitchFamily="18" charset="0"/>
              </a:rPr>
              <a:t> the connection between manufacturers, distributors, brokers and industrialists.</a:t>
            </a:r>
          </a:p>
          <a:p>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kheoos</a:t>
            </a:r>
            <a:r>
              <a:rPr lang="en-US" sz="2400" dirty="0">
                <a:solidFill>
                  <a:srgbClr val="002060"/>
                </a:solidFill>
                <a:latin typeface="Times New Roman" panose="02020603050405020304" pitchFamily="18" charset="0"/>
                <a:cs typeface="Times New Roman" panose="02020603050405020304" pitchFamily="18" charset="0"/>
              </a:rPr>
              <a:t> is the community platform that allows manufacturers managing maintenance parts to automatically build their customized catalogue and benefit from advanced services to lower their inventory levels, reduce their risk of breakage, find rare pieces and resell their dormant stock.</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94B59FA4-EAE1-4AF2-9B35-E2EF94AB04F0}"/>
              </a:ext>
            </a:extLst>
          </p:cNvPr>
          <p:cNvPicPr>
            <a:picLocks noChangeAspect="1"/>
          </p:cNvPicPr>
          <p:nvPr/>
        </p:nvPicPr>
        <p:blipFill rotWithShape="1">
          <a:blip r:embed="rId5"/>
          <a:srcRect t="42573" b="22105"/>
          <a:stretch/>
        </p:blipFill>
        <p:spPr>
          <a:xfrm>
            <a:off x="417095" y="1049809"/>
            <a:ext cx="9004775" cy="1789107"/>
          </a:xfrm>
          <a:prstGeom prst="rect">
            <a:avLst/>
          </a:prstGeom>
        </p:spPr>
      </p:pic>
    </p:spTree>
    <p:extLst>
      <p:ext uri="{BB962C8B-B14F-4D97-AF65-F5344CB8AC3E}">
        <p14:creationId xmlns:p14="http://schemas.microsoft.com/office/powerpoint/2010/main" val="27609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49179" y="3322440"/>
            <a:ext cx="9320463"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cs-CZ" sz="2400" dirty="0">
                <a:solidFill>
                  <a:srgbClr val="002060"/>
                </a:solidFill>
                <a:latin typeface="Times New Roman" panose="02020603050405020304" pitchFamily="18" charset="0"/>
                <a:cs typeface="Times New Roman" panose="02020603050405020304" pitchFamily="18" charset="0"/>
                <a:hlinkClick r:id="rId4"/>
              </a:rPr>
              <a:t>e</a:t>
            </a:r>
            <a:r>
              <a:rPr lang="en-US" sz="2400" dirty="0" err="1">
                <a:solidFill>
                  <a:srgbClr val="002060"/>
                </a:solidFill>
                <a:latin typeface="Times New Roman" panose="02020603050405020304" pitchFamily="18" charset="0"/>
                <a:cs typeface="Times New Roman" panose="02020603050405020304" pitchFamily="18" charset="0"/>
                <a:hlinkClick r:id="rId4"/>
              </a:rPr>
              <a:t>thikis</a:t>
            </a:r>
            <a:r>
              <a:rPr lang="en-US" sz="2400" dirty="0">
                <a:solidFill>
                  <a:srgbClr val="002060"/>
                </a:solidFill>
                <a:latin typeface="Times New Roman" panose="02020603050405020304" pitchFamily="18" charset="0"/>
                <a:cs typeface="Times New Roman" panose="02020603050405020304" pitchFamily="18" charset="0"/>
              </a:rPr>
              <a:t>, a social enterprise </a:t>
            </a:r>
            <a:r>
              <a:rPr lang="en-US" sz="2400" b="1" dirty="0">
                <a:solidFill>
                  <a:srgbClr val="002060"/>
                </a:solidFill>
                <a:latin typeface="Times New Roman" panose="02020603050405020304" pitchFamily="18" charset="0"/>
                <a:cs typeface="Times New Roman" panose="02020603050405020304" pitchFamily="18" charset="0"/>
              </a:rPr>
              <a:t>promoting ethical consumption and use</a:t>
            </a:r>
            <a:r>
              <a:rPr lang="en-US" sz="2400" dirty="0">
                <a:solidFill>
                  <a:srgbClr val="002060"/>
                </a:solidFill>
                <a:latin typeface="Times New Roman" panose="02020603050405020304" pitchFamily="18" charset="0"/>
                <a:cs typeface="Times New Roman" panose="02020603050405020304" pitchFamily="18" charset="0"/>
              </a:rPr>
              <a:t>, was awarded the prize for their </a:t>
            </a:r>
            <a:r>
              <a:rPr lang="en-US" sz="2400" dirty="0">
                <a:solidFill>
                  <a:srgbClr val="002060"/>
                </a:solidFill>
                <a:latin typeface="Times New Roman" panose="02020603050405020304" pitchFamily="18" charset="0"/>
                <a:cs typeface="Times New Roman" panose="02020603050405020304" pitchFamily="18" charset="0"/>
                <a:hlinkClick r:id="rId5"/>
              </a:rPr>
              <a:t>LONGTIME®</a:t>
            </a:r>
            <a:r>
              <a:rPr lang="en-US" sz="2400" dirty="0">
                <a:solidFill>
                  <a:srgbClr val="002060"/>
                </a:solidFill>
                <a:latin typeface="Times New Roman" panose="02020603050405020304" pitchFamily="18" charset="0"/>
                <a:cs typeface="Times New Roman" panose="02020603050405020304" pitchFamily="18" charset="0"/>
              </a:rPr>
              <a:t> product label. This label, a certified stamp of approval, informs consumers that the product is durable and long-lasting. This aims to guide consumers towards more informed and responsible decision making when buying products.</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A491719C-A0F4-40ED-920C-326BDCE550BD}"/>
              </a:ext>
            </a:extLst>
          </p:cNvPr>
          <p:cNvPicPr>
            <a:picLocks noChangeAspect="1"/>
          </p:cNvPicPr>
          <p:nvPr/>
        </p:nvPicPr>
        <p:blipFill rotWithShape="1">
          <a:blip r:embed="rId6"/>
          <a:srcRect t="33684" b="26079"/>
          <a:stretch/>
        </p:blipFill>
        <p:spPr>
          <a:xfrm>
            <a:off x="128337" y="1042736"/>
            <a:ext cx="9432758" cy="2134985"/>
          </a:xfrm>
          <a:prstGeom prst="rect">
            <a:avLst/>
          </a:prstGeom>
        </p:spPr>
      </p:pic>
      <p:pic>
        <p:nvPicPr>
          <p:cNvPr id="4" name="Obrázek 3">
            <a:extLst>
              <a:ext uri="{FF2B5EF4-FFF2-40B4-BE49-F238E27FC236}">
                <a16:creationId xmlns:a16="http://schemas.microsoft.com/office/drawing/2014/main" id="{AF916164-083F-4B17-9813-31325EB8D9DD}"/>
              </a:ext>
            </a:extLst>
          </p:cNvPr>
          <p:cNvPicPr>
            <a:picLocks noChangeAspect="1"/>
          </p:cNvPicPr>
          <p:nvPr/>
        </p:nvPicPr>
        <p:blipFill>
          <a:blip r:embed="rId7"/>
          <a:stretch>
            <a:fillRect/>
          </a:stretch>
        </p:blipFill>
        <p:spPr>
          <a:xfrm>
            <a:off x="9886850" y="2460663"/>
            <a:ext cx="1795824" cy="3232484"/>
          </a:xfrm>
          <a:prstGeom prst="rect">
            <a:avLst/>
          </a:prstGeom>
        </p:spPr>
      </p:pic>
    </p:spTree>
    <p:extLst>
      <p:ext uri="{BB962C8B-B14F-4D97-AF65-F5344CB8AC3E}">
        <p14:creationId xmlns:p14="http://schemas.microsoft.com/office/powerpoint/2010/main" val="4201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74825" y="2833156"/>
            <a:ext cx="6063916"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hlinkClick r:id="rId4"/>
              </a:rPr>
              <a:t>Niaga’s</a:t>
            </a:r>
            <a:r>
              <a:rPr lang="en-US" sz="2400" dirty="0">
                <a:solidFill>
                  <a:srgbClr val="002060"/>
                </a:solidFill>
                <a:latin typeface="Times New Roman" panose="02020603050405020304" pitchFamily="18" charset="0"/>
                <a:cs typeface="Times New Roman" panose="02020603050405020304" pitchFamily="18" charset="0"/>
              </a:rPr>
              <a:t> solution is a </a:t>
            </a:r>
            <a:r>
              <a:rPr lang="en-US" sz="2400" b="1" dirty="0">
                <a:solidFill>
                  <a:srgbClr val="002060"/>
                </a:solidFill>
                <a:latin typeface="Times New Roman" panose="02020603050405020304" pitchFamily="18" charset="0"/>
                <a:cs typeface="Times New Roman" panose="02020603050405020304" pitchFamily="18" charset="0"/>
              </a:rPr>
              <a:t>scannable tag </a:t>
            </a:r>
            <a:r>
              <a:rPr lang="en-US" sz="2400" dirty="0">
                <a:solidFill>
                  <a:srgbClr val="002060"/>
                </a:solidFill>
                <a:latin typeface="Times New Roman" panose="02020603050405020304" pitchFamily="18" charset="0"/>
                <a:cs typeface="Times New Roman" panose="02020603050405020304" pitchFamily="18" charset="0"/>
              </a:rPr>
              <a:t>for products like mattresses and carpets that enables consumers to see exactly what they are made of and, crucially, how to recycle them. In this way, the </a:t>
            </a:r>
            <a:r>
              <a:rPr lang="en-US" sz="2400" dirty="0" err="1">
                <a:solidFill>
                  <a:srgbClr val="002060"/>
                </a:solidFill>
                <a:latin typeface="Times New Roman" panose="02020603050405020304" pitchFamily="18" charset="0"/>
                <a:cs typeface="Times New Roman" panose="02020603050405020304" pitchFamily="18" charset="0"/>
              </a:rPr>
              <a:t>Niaga</a:t>
            </a:r>
            <a:r>
              <a:rPr lang="en-US" sz="2400" dirty="0">
                <a:solidFill>
                  <a:srgbClr val="002060"/>
                </a:solidFill>
                <a:latin typeface="Times New Roman" panose="02020603050405020304" pitchFamily="18" charset="0"/>
                <a:cs typeface="Times New Roman" panose="02020603050405020304" pitchFamily="18" charset="0"/>
              </a:rPr>
              <a:t>® tag helps to keep valuable materials in the loop for future generations and significantly reduce waste.</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00F4A88E-BA25-4118-BB30-4CC9E391F4C7}"/>
              </a:ext>
            </a:extLst>
          </p:cNvPr>
          <p:cNvPicPr>
            <a:picLocks noChangeAspect="1"/>
          </p:cNvPicPr>
          <p:nvPr/>
        </p:nvPicPr>
        <p:blipFill rotWithShape="1">
          <a:blip r:embed="rId5"/>
          <a:srcRect t="12459" r="41480" b="38246"/>
          <a:stretch/>
        </p:blipFill>
        <p:spPr>
          <a:xfrm>
            <a:off x="449180" y="1028058"/>
            <a:ext cx="4186989" cy="1983940"/>
          </a:xfrm>
          <a:prstGeom prst="rect">
            <a:avLst/>
          </a:prstGeom>
        </p:spPr>
      </p:pic>
      <p:pic>
        <p:nvPicPr>
          <p:cNvPr id="8" name="Obrázek 7">
            <a:extLst>
              <a:ext uri="{FF2B5EF4-FFF2-40B4-BE49-F238E27FC236}">
                <a16:creationId xmlns:a16="http://schemas.microsoft.com/office/drawing/2014/main" id="{4D111768-370A-41DA-9377-37732FFF8C60}"/>
              </a:ext>
            </a:extLst>
          </p:cNvPr>
          <p:cNvPicPr>
            <a:picLocks noChangeAspect="1"/>
          </p:cNvPicPr>
          <p:nvPr/>
        </p:nvPicPr>
        <p:blipFill rotWithShape="1">
          <a:blip r:embed="rId6"/>
          <a:srcRect t="12458" r="33947" b="9093"/>
          <a:stretch/>
        </p:blipFill>
        <p:spPr>
          <a:xfrm>
            <a:off x="6513096" y="2278276"/>
            <a:ext cx="5604079" cy="3743884"/>
          </a:xfrm>
          <a:prstGeom prst="rect">
            <a:avLst/>
          </a:prstGeom>
        </p:spPr>
      </p:pic>
    </p:spTree>
    <p:extLst>
      <p:ext uri="{BB962C8B-B14F-4D97-AF65-F5344CB8AC3E}">
        <p14:creationId xmlns:p14="http://schemas.microsoft.com/office/powerpoint/2010/main" val="6597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51520" y="392746"/>
            <a:ext cx="9635330"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r>
              <a:rPr lang="cs-CZ" sz="2400" b="1" dirty="0">
                <a:solidFill>
                  <a:srgbClr val="002060"/>
                </a:solidFill>
                <a:latin typeface="Times New Roman" panose="02020603050405020304" pitchFamily="18" charset="0"/>
                <a:cs typeface="Times New Roman" panose="02020603050405020304" pitchFamily="18" charset="0"/>
              </a:rPr>
              <a:t> – start-</a:t>
            </a:r>
            <a:r>
              <a:rPr lang="cs-CZ" sz="2400" b="1" dirty="0" err="1">
                <a:solidFill>
                  <a:srgbClr val="002060"/>
                </a:solidFill>
                <a:latin typeface="Times New Roman" panose="02020603050405020304" pitchFamily="18" charset="0"/>
                <a:cs typeface="Times New Roman" panose="02020603050405020304" pitchFamily="18" charset="0"/>
              </a:rPr>
              <a:t>ups</a:t>
            </a:r>
            <a:r>
              <a:rPr lang="cs-CZ" sz="2400" b="1" dirty="0">
                <a:solidFill>
                  <a:srgbClr val="002060"/>
                </a:solidFill>
                <a:latin typeface="Times New Roman" panose="02020603050405020304" pitchFamily="18" charset="0"/>
                <a:cs typeface="Times New Roman" panose="02020603050405020304" pitchFamily="18" charset="0"/>
              </a:rPr>
              <a:t> </a:t>
            </a:r>
            <a:r>
              <a:rPr lang="cs-CZ" sz="2400" b="1" dirty="0" err="1">
                <a:solidFill>
                  <a:srgbClr val="002060"/>
                </a:solidFill>
                <a:latin typeface="Times New Roman" panose="02020603050405020304" pitchFamily="18" charset="0"/>
                <a:cs typeface="Times New Roman" panose="02020603050405020304" pitchFamily="18" charset="0"/>
              </a:rPr>
              <a:t>awarded</a:t>
            </a:r>
            <a:r>
              <a:rPr lang="cs-CZ" sz="2400" b="1" dirty="0">
                <a:solidFill>
                  <a:srgbClr val="002060"/>
                </a:solidFill>
                <a:latin typeface="Times New Roman" panose="02020603050405020304" pitchFamily="18" charset="0"/>
                <a:cs typeface="Times New Roman" panose="02020603050405020304" pitchFamily="18" charset="0"/>
              </a:rPr>
              <a:t> from </a:t>
            </a:r>
            <a:r>
              <a:rPr lang="cs-CZ" sz="2000" b="1" dirty="0">
                <a:solidFill>
                  <a:srgbClr val="002060"/>
                </a:solidFill>
                <a:latin typeface="Times New Roman" panose="02020603050405020304" pitchFamily="18" charset="0"/>
                <a:cs typeface="Times New Roman" panose="02020603050405020304" pitchFamily="18" charset="0"/>
              </a:rPr>
              <a:t>European Institute of Technology</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17095" y="2390559"/>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r>
              <a:rPr lang="en-US" sz="2400" dirty="0">
                <a:solidFill>
                  <a:srgbClr val="002060"/>
                </a:solidFill>
                <a:latin typeface="Times New Roman" panose="02020603050405020304" pitchFamily="18" charset="0"/>
                <a:cs typeface="Times New Roman" panose="02020603050405020304" pitchFamily="18" charset="0"/>
              </a:rPr>
              <a:t>An Alpine mission to </a:t>
            </a:r>
            <a:r>
              <a:rPr lang="en-US" sz="2400" dirty="0" err="1">
                <a:solidFill>
                  <a:srgbClr val="002060"/>
                </a:solidFill>
                <a:latin typeface="Times New Roman" panose="02020603050405020304" pitchFamily="18" charset="0"/>
                <a:cs typeface="Times New Roman" panose="02020603050405020304" pitchFamily="18" charset="0"/>
              </a:rPr>
              <a:t>decarbonise</a:t>
            </a:r>
            <a:r>
              <a:rPr lang="en-US" sz="2400" dirty="0">
                <a:solidFill>
                  <a:srgbClr val="002060"/>
                </a:solidFill>
                <a:latin typeface="Times New Roman" panose="02020603050405020304" pitchFamily="18" charset="0"/>
                <a:cs typeface="Times New Roman" panose="02020603050405020304" pitchFamily="18" charset="0"/>
              </a:rPr>
              <a:t> construction</a:t>
            </a:r>
            <a:endParaRPr lang="cs-CZ" sz="24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Technicians and scientists witnessing the effects of climate change in the Alpine region came together to form the start-up </a:t>
            </a:r>
            <a:r>
              <a:rPr lang="en-US" sz="2400" b="1" dirty="0" err="1">
                <a:solidFill>
                  <a:srgbClr val="002060"/>
                </a:solidFill>
                <a:latin typeface="Times New Roman" panose="02020603050405020304" pitchFamily="18" charset="0"/>
                <a:cs typeface="Times New Roman" panose="02020603050405020304" pitchFamily="18" charset="0"/>
                <a:hlinkClick r:id="rId4"/>
              </a:rPr>
              <a:t>ParaStruct</a:t>
            </a:r>
            <a:r>
              <a:rPr lang="en-US" sz="2400" dirty="0">
                <a:solidFill>
                  <a:srgbClr val="002060"/>
                </a:solidFill>
                <a:latin typeface="Times New Roman" panose="02020603050405020304" pitchFamily="18" charset="0"/>
                <a:cs typeface="Times New Roman" panose="02020603050405020304" pitchFamily="18" charset="0"/>
              </a:rPr>
              <a:t>. Their mission is to </a:t>
            </a:r>
            <a:r>
              <a:rPr lang="en-US" sz="2400" b="1" dirty="0" err="1">
                <a:solidFill>
                  <a:srgbClr val="002060"/>
                </a:solidFill>
                <a:latin typeface="Times New Roman" panose="02020603050405020304" pitchFamily="18" charset="0"/>
                <a:cs typeface="Times New Roman" panose="02020603050405020304" pitchFamily="18" charset="0"/>
              </a:rPr>
              <a:t>decarbonise</a:t>
            </a:r>
            <a:r>
              <a:rPr lang="en-US" sz="2400" b="1" dirty="0">
                <a:solidFill>
                  <a:srgbClr val="002060"/>
                </a:solidFill>
                <a:latin typeface="Times New Roman" panose="02020603050405020304" pitchFamily="18" charset="0"/>
                <a:cs typeface="Times New Roman" panose="02020603050405020304" pitchFamily="18" charset="0"/>
              </a:rPr>
              <a:t> the construction industry </a:t>
            </a:r>
            <a:r>
              <a:rPr lang="en-US" sz="2400" dirty="0">
                <a:solidFill>
                  <a:srgbClr val="002060"/>
                </a:solidFill>
                <a:latin typeface="Times New Roman" panose="02020603050405020304" pitchFamily="18" charset="0"/>
                <a:cs typeface="Times New Roman" panose="02020603050405020304" pitchFamily="18" charset="0"/>
              </a:rPr>
              <a:t>and reduce resource inefficiencies with an advanced 3D power-printing technology that enables the recycling of construction waste into high-quality materials for re-use.</a:t>
            </a:r>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86BF3C25-0CCA-4519-A74C-1FBAF9B61760}"/>
              </a:ext>
            </a:extLst>
          </p:cNvPr>
          <p:cNvPicPr>
            <a:picLocks noChangeAspect="1"/>
          </p:cNvPicPr>
          <p:nvPr/>
        </p:nvPicPr>
        <p:blipFill rotWithShape="1">
          <a:blip r:embed="rId5"/>
          <a:srcRect t="16986" r="921" b="59298"/>
          <a:stretch/>
        </p:blipFill>
        <p:spPr>
          <a:xfrm>
            <a:off x="417095" y="997962"/>
            <a:ext cx="9817768" cy="1321914"/>
          </a:xfrm>
          <a:prstGeom prst="rect">
            <a:avLst/>
          </a:prstGeom>
        </p:spPr>
      </p:pic>
    </p:spTree>
    <p:extLst>
      <p:ext uri="{BB962C8B-B14F-4D97-AF65-F5344CB8AC3E}">
        <p14:creationId xmlns:p14="http://schemas.microsoft.com/office/powerpoint/2010/main" val="5270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British start-up </a:t>
            </a:r>
            <a:r>
              <a:rPr lang="en-US" sz="2400" dirty="0">
                <a:solidFill>
                  <a:srgbClr val="002060"/>
                </a:solidFill>
                <a:latin typeface="Times New Roman" panose="02020603050405020304" pitchFamily="18" charset="0"/>
                <a:cs typeface="Times New Roman" panose="02020603050405020304" pitchFamily="18" charset="0"/>
                <a:hlinkClick r:id="rId4"/>
              </a:rPr>
              <a:t>Winnow</a:t>
            </a:r>
            <a:r>
              <a:rPr lang="en-US" sz="2400" dirty="0">
                <a:solidFill>
                  <a:srgbClr val="002060"/>
                </a:solidFill>
                <a:latin typeface="Times New Roman" panose="02020603050405020304" pitchFamily="18" charset="0"/>
                <a:cs typeface="Times New Roman" panose="02020603050405020304" pitchFamily="18" charset="0"/>
              </a:rPr>
              <a:t> has developed </a:t>
            </a:r>
            <a:r>
              <a:rPr lang="en-US" sz="2400" b="1" dirty="0">
                <a:solidFill>
                  <a:srgbClr val="002060"/>
                </a:solidFill>
                <a:latin typeface="Times New Roman" panose="02020603050405020304" pitchFamily="18" charset="0"/>
                <a:cs typeface="Times New Roman" panose="02020603050405020304" pitchFamily="18" charset="0"/>
              </a:rPr>
              <a:t>smart meters that </a:t>
            </a:r>
            <a:r>
              <a:rPr lang="en-US" sz="2400" b="1" dirty="0" err="1">
                <a:solidFill>
                  <a:srgbClr val="002060"/>
                </a:solidFill>
                <a:latin typeface="Times New Roman" panose="02020603050405020304" pitchFamily="18" charset="0"/>
                <a:cs typeface="Times New Roman" panose="02020603050405020304" pitchFamily="18" charset="0"/>
              </a:rPr>
              <a:t>analyse</a:t>
            </a:r>
            <a:r>
              <a:rPr lang="en-US" sz="2400" b="1" dirty="0">
                <a:solidFill>
                  <a:srgbClr val="002060"/>
                </a:solidFill>
                <a:latin typeface="Times New Roman" panose="02020603050405020304" pitchFamily="18" charset="0"/>
                <a:cs typeface="Times New Roman" panose="02020603050405020304" pitchFamily="18" charset="0"/>
              </a:rPr>
              <a:t> trash</a:t>
            </a:r>
            <a:r>
              <a:rPr lang="en-US" sz="2400" dirty="0">
                <a:solidFill>
                  <a:srgbClr val="002060"/>
                </a:solidFill>
                <a:latin typeface="Times New Roman" panose="02020603050405020304" pitchFamily="18" charset="0"/>
                <a:cs typeface="Times New Roman" panose="02020603050405020304" pitchFamily="18" charset="0"/>
              </a:rPr>
              <a:t>. They are used in commercial kitchens to measure what food gets thrown away, and then identify ways to reduce waste. </a:t>
            </a:r>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2000" dirty="0">
                <a:solidFill>
                  <a:srgbClr val="002060"/>
                </a:solidFill>
                <a:latin typeface="Times New Roman" panose="02020603050405020304" pitchFamily="18" charset="0"/>
                <a:cs typeface="Times New Roman" panose="02020603050405020304" pitchFamily="18" charset="0"/>
              </a:rPr>
              <a:t>Up to a fifth of food purchased can be wasted in some kitchens, and Winnow has managed to cut that in half in hundreds of kitchens across 40 countries, saving its customers over $25 million each year in the process. That is the equivalent of preventing one meal from going to waste every seven seconds. This innovation earned Winnow the Circular Economy Tech Disruptor Award.</a:t>
            </a:r>
            <a:endParaRPr lang="cs-CZ" dirty="0"/>
          </a:p>
          <a:p>
            <a:endParaRPr lang="cs-CZ" sz="22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200E7EC6-B0A9-4E99-8BB5-EA887080548E}"/>
              </a:ext>
            </a:extLst>
          </p:cNvPr>
          <p:cNvPicPr>
            <a:picLocks noChangeAspect="1"/>
          </p:cNvPicPr>
          <p:nvPr/>
        </p:nvPicPr>
        <p:blipFill rotWithShape="1">
          <a:blip r:embed="rId5"/>
          <a:srcRect l="16711" t="15906" r="69342" b="74737"/>
          <a:stretch/>
        </p:blipFill>
        <p:spPr>
          <a:xfrm>
            <a:off x="485506" y="1347537"/>
            <a:ext cx="1700464" cy="641684"/>
          </a:xfrm>
          <a:prstGeom prst="rect">
            <a:avLst/>
          </a:prstGeom>
        </p:spPr>
      </p:pic>
    </p:spTree>
    <p:extLst>
      <p:ext uri="{BB962C8B-B14F-4D97-AF65-F5344CB8AC3E}">
        <p14:creationId xmlns:p14="http://schemas.microsoft.com/office/powerpoint/2010/main" val="11662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6211957"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0" i="0" u="none" strike="noStrike" kern="0" cap="none" spc="0" normalizeH="0" baseline="0" dirty="0" err="1">
                <a:ln>
                  <a:noFill/>
                </a:ln>
                <a:solidFill>
                  <a:srgbClr val="002060"/>
                </a:solidFill>
                <a:effectLst/>
                <a:uLnTx/>
                <a:uFillTx/>
                <a:latin typeface="Times New Roman"/>
                <a:ea typeface="+mj-ea"/>
                <a:cs typeface="+mj-cs"/>
              </a:rPr>
              <a:t>Lecture</a:t>
            </a:r>
            <a:r>
              <a:rPr kumimoji="0" lang="en-GB" sz="3600" b="0" i="0" u="none" strike="noStrike" kern="0" cap="none" spc="0" normalizeH="0" baseline="0" dirty="0">
                <a:ln>
                  <a:noFill/>
                </a:ln>
                <a:solidFill>
                  <a:srgbClr val="002060"/>
                </a:solidFill>
                <a:effectLst/>
                <a:uLnTx/>
                <a:uFillTx/>
                <a:latin typeface="Times New Roman"/>
                <a:ea typeface="+mj-ea"/>
                <a:cs typeface="+mj-cs"/>
              </a:rPr>
              <a:t> description and its focus</a:t>
            </a:r>
            <a:endParaRPr kumimoji="0" lang="en-GB"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9662864"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This topic introduces you to the approaches underpinning the circular economy at European and national level, and provides a basic definition of circularity. </a:t>
            </a:r>
          </a:p>
          <a:p>
            <a:pPr marL="0" indent="0" algn="just">
              <a:buNone/>
            </a:pPr>
            <a:endParaRPr lang="en-AU"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altLang="cs-CZ" sz="2400" i="1" dirty="0">
                <a:solidFill>
                  <a:srgbClr val="002060"/>
                </a:solidFill>
                <a:latin typeface="Times New Roman" panose="02020603050405020304" pitchFamily="18" charset="0"/>
                <a:cs typeface="Times New Roman" panose="02020603050405020304" pitchFamily="18" charset="0"/>
              </a:rPr>
              <a:t>So, what does the circular economy really mean? What are the principles of the circular economy? Why should every company be interested in it?</a:t>
            </a:r>
            <a:r>
              <a:rPr lang="en-AU" altLang="cs-CZ" sz="2400" dirty="0">
                <a:solidFill>
                  <a:srgbClr val="002060"/>
                </a:solidFill>
                <a:latin typeface="Times New Roman" panose="02020603050405020304" pitchFamily="18" charset="0"/>
                <a:cs typeface="Times New Roman" panose="02020603050405020304" pitchFamily="18" charset="0"/>
              </a:rPr>
              <a:t> And not just businesses... </a:t>
            </a:r>
          </a:p>
          <a:p>
            <a:pPr marL="0" indent="0" algn="just">
              <a:buNone/>
            </a:pPr>
            <a:endParaRPr lang="en-AU"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altLang="cs-CZ" sz="2400" dirty="0">
                <a:solidFill>
                  <a:srgbClr val="002060"/>
                </a:solidFill>
                <a:latin typeface="Times New Roman" panose="02020603050405020304" pitchFamily="18" charset="0"/>
                <a:cs typeface="Times New Roman" panose="02020603050405020304" pitchFamily="18" charset="0"/>
              </a:rPr>
              <a:t>We will be looking for answers to these issues. The „stories for grab“ will help you to better understand the practical implications.</a:t>
            </a: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95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307607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2400" dirty="0">
              <a:solidFill>
                <a:srgbClr val="002060"/>
              </a:solidFill>
              <a:latin typeface="Times New Roman" panose="02020603050405020304" pitchFamily="18" charset="0"/>
              <a:cs typeface="Times New Roman" panose="02020603050405020304" pitchFamily="18" charset="0"/>
            </a:endParaRPr>
          </a:p>
          <a:p>
            <a:r>
              <a:rPr lang="en-US" sz="2400" dirty="0" err="1">
                <a:solidFill>
                  <a:srgbClr val="002060"/>
                </a:solidFill>
                <a:latin typeface="Times New Roman" panose="02020603050405020304" pitchFamily="18" charset="0"/>
                <a:cs typeface="Times New Roman" panose="02020603050405020304" pitchFamily="18" charset="0"/>
              </a:rPr>
              <a:t>DyeCoo</a:t>
            </a:r>
            <a:r>
              <a:rPr lang="en-US" sz="2400" dirty="0">
                <a:solidFill>
                  <a:srgbClr val="002060"/>
                </a:solidFill>
                <a:latin typeface="Times New Roman" panose="02020603050405020304" pitchFamily="18" charset="0"/>
                <a:cs typeface="Times New Roman" panose="02020603050405020304" pitchFamily="18" charset="0"/>
              </a:rPr>
              <a:t>, based in </a:t>
            </a:r>
            <a:r>
              <a:rPr lang="en-US" sz="2400" dirty="0" err="1">
                <a:solidFill>
                  <a:srgbClr val="002060"/>
                </a:solidFill>
                <a:latin typeface="Times New Roman" panose="02020603050405020304" pitchFamily="18" charset="0"/>
                <a:cs typeface="Times New Roman" panose="02020603050405020304" pitchFamily="18" charset="0"/>
              </a:rPr>
              <a:t>Weesp</a:t>
            </a:r>
            <a:r>
              <a:rPr lang="en-US" sz="2400" dirty="0">
                <a:solidFill>
                  <a:srgbClr val="002060"/>
                </a:solidFill>
                <a:latin typeface="Times New Roman" panose="02020603050405020304" pitchFamily="18" charset="0"/>
                <a:cs typeface="Times New Roman" panose="02020603050405020304" pitchFamily="18" charset="0"/>
              </a:rPr>
              <a:t>, the Netherlands</a:t>
            </a:r>
            <a:r>
              <a:rPr lang="cs-CZ" sz="2400" dirty="0">
                <a:solidFill>
                  <a:srgbClr val="002060"/>
                </a:solidFill>
                <a:latin typeface="Times New Roman" panose="02020603050405020304" pitchFamily="18" charset="0"/>
                <a:cs typeface="Times New Roman" panose="02020603050405020304" pitchFamily="18" charset="0"/>
              </a:rPr>
              <a:t>. </a:t>
            </a:r>
            <a:r>
              <a:rPr lang="cs-CZ" sz="2400" dirty="0" err="1">
                <a:solidFill>
                  <a:srgbClr val="002060"/>
                </a:solidFill>
                <a:latin typeface="Times New Roman" panose="02020603050405020304" pitchFamily="18" charset="0"/>
                <a:cs typeface="Times New Roman" panose="02020603050405020304" pitchFamily="18" charset="0"/>
              </a:rPr>
              <a:t>Company</a:t>
            </a:r>
            <a:r>
              <a:rPr lang="en-US" sz="2400" dirty="0">
                <a:solidFill>
                  <a:srgbClr val="002060"/>
                </a:solidFill>
                <a:latin typeface="Times New Roman" panose="02020603050405020304" pitchFamily="18" charset="0"/>
                <a:cs typeface="Times New Roman" panose="02020603050405020304" pitchFamily="18" charset="0"/>
              </a:rPr>
              <a:t> </a:t>
            </a:r>
            <a:r>
              <a:rPr lang="cs-CZ" sz="2400" dirty="0">
                <a:solidFill>
                  <a:srgbClr val="002060"/>
                </a:solidFill>
                <a:latin typeface="Times New Roman" panose="02020603050405020304" pitchFamily="18" charset="0"/>
                <a:cs typeface="Times New Roman" panose="02020603050405020304" pitchFamily="18" charset="0"/>
              </a:rPr>
              <a:t>h</a:t>
            </a:r>
            <a:r>
              <a:rPr lang="en-US" sz="2400" dirty="0">
                <a:solidFill>
                  <a:srgbClr val="002060"/>
                </a:solidFill>
                <a:latin typeface="Times New Roman" panose="02020603050405020304" pitchFamily="18" charset="0"/>
                <a:cs typeface="Times New Roman" panose="02020603050405020304" pitchFamily="18" charset="0"/>
              </a:rPr>
              <a:t>as developed a process of dyeing cloth that uses no water at all, and no chemicals other than the dyes themselves. It uses highly </a:t>
            </a:r>
            <a:r>
              <a:rPr lang="en-US" sz="2400" dirty="0" err="1">
                <a:solidFill>
                  <a:srgbClr val="002060"/>
                </a:solidFill>
                <a:latin typeface="Times New Roman" panose="02020603050405020304" pitchFamily="18" charset="0"/>
                <a:cs typeface="Times New Roman" panose="02020603050405020304" pitchFamily="18" charset="0"/>
              </a:rPr>
              <a:t>pressurised</a:t>
            </a:r>
            <a:r>
              <a:rPr lang="en-US" sz="2400" dirty="0">
                <a:solidFill>
                  <a:srgbClr val="002060"/>
                </a:solidFill>
                <a:latin typeface="Times New Roman" panose="02020603050405020304" pitchFamily="18" charset="0"/>
                <a:cs typeface="Times New Roman" panose="02020603050405020304" pitchFamily="18" charset="0"/>
              </a:rPr>
              <a:t> “supercritical” carbon dioxide, halfway between a liquid and a gas, that dissolves the dye and carries it deep into the fabric</a:t>
            </a:r>
            <a:r>
              <a:rPr lang="cs-CZ" sz="2400" dirty="0">
                <a:solidFill>
                  <a:srgbClr val="002060"/>
                </a:solidFill>
                <a:latin typeface="Times New Roman" panose="02020603050405020304" pitchFamily="18" charset="0"/>
                <a:cs typeface="Times New Roman" panose="02020603050405020304" pitchFamily="18" charset="0"/>
              </a:rPr>
              <a:t>.</a:t>
            </a:r>
          </a:p>
          <a:p>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1600" dirty="0">
                <a:solidFill>
                  <a:srgbClr val="002060"/>
                </a:solidFill>
                <a:latin typeface="Times New Roman" panose="02020603050405020304" pitchFamily="18" charset="0"/>
                <a:cs typeface="Times New Roman" panose="02020603050405020304" pitchFamily="18" charset="0"/>
              </a:rPr>
              <a:t>The carbon dioxide then evaporates, and is in turn recycled and used again. 98% of the dye is absorbed by the cloth, giving vibrant </a:t>
            </a:r>
            <a:r>
              <a:rPr lang="en-US" sz="1600" dirty="0" err="1">
                <a:solidFill>
                  <a:srgbClr val="002060"/>
                </a:solidFill>
                <a:latin typeface="Times New Roman" panose="02020603050405020304" pitchFamily="18" charset="0"/>
                <a:cs typeface="Times New Roman" panose="02020603050405020304" pitchFamily="18" charset="0"/>
              </a:rPr>
              <a:t>colours</a:t>
            </a:r>
            <a:r>
              <a:rPr lang="en-US" sz="1600" dirty="0">
                <a:solidFill>
                  <a:srgbClr val="002060"/>
                </a:solidFill>
                <a:latin typeface="Times New Roman" panose="02020603050405020304" pitchFamily="18" charset="0"/>
                <a:cs typeface="Times New Roman" panose="02020603050405020304" pitchFamily="18" charset="0"/>
              </a:rPr>
              <a:t>. And because the cloth doesn’t need to dry, the process takes half the time, uses less energy, and even costs less. The company already has partnerships with major brands like Nike and IKEA.</a:t>
            </a:r>
            <a:endParaRPr lang="cs-CZ" sz="1400" dirty="0">
              <a:solidFill>
                <a:srgbClr val="002060"/>
              </a:solidFill>
              <a:latin typeface="Times New Roman" panose="02020603050405020304" pitchFamily="18" charset="0"/>
              <a:cs typeface="Times New Roman" panose="02020603050405020304" pitchFamily="18" charset="0"/>
            </a:endParaRPr>
          </a:p>
          <a:p>
            <a:endParaRPr lang="en-GB" sz="22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1E9BE95-DB5C-4770-B3DD-95AE433D5538}"/>
              </a:ext>
            </a:extLst>
          </p:cNvPr>
          <p:cNvPicPr>
            <a:picLocks noChangeAspect="1"/>
          </p:cNvPicPr>
          <p:nvPr/>
        </p:nvPicPr>
        <p:blipFill rotWithShape="1">
          <a:blip r:embed="rId4"/>
          <a:srcRect t="15907" b="33988"/>
          <a:stretch/>
        </p:blipFill>
        <p:spPr>
          <a:xfrm>
            <a:off x="1" y="897027"/>
            <a:ext cx="8983578" cy="2531973"/>
          </a:xfrm>
          <a:prstGeom prst="rect">
            <a:avLst/>
          </a:prstGeom>
        </p:spPr>
      </p:pic>
    </p:spTree>
    <p:extLst>
      <p:ext uri="{BB962C8B-B14F-4D97-AF65-F5344CB8AC3E}">
        <p14:creationId xmlns:p14="http://schemas.microsoft.com/office/powerpoint/2010/main" val="9247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hlinkClick r:id="rId4"/>
              </a:rPr>
              <a:t>ABI</a:t>
            </a:r>
            <a:r>
              <a:rPr lang="en-US" sz="1800" dirty="0">
                <a:solidFill>
                  <a:srgbClr val="002060"/>
                </a:solidFill>
                <a:latin typeface="Times New Roman" panose="02020603050405020304" pitchFamily="18" charset="0"/>
                <a:cs typeface="Times New Roman" panose="02020603050405020304" pitchFamily="18" charset="0"/>
              </a:rPr>
              <a:t> takes responsibility for delivering measurable results and lasting change. Their operational and commercial teams develop and deliver </a:t>
            </a:r>
            <a:r>
              <a:rPr lang="en-US" sz="1800" b="1" dirty="0">
                <a:solidFill>
                  <a:srgbClr val="002060"/>
                </a:solidFill>
                <a:latin typeface="Times New Roman" panose="02020603050405020304" pitchFamily="18" charset="0"/>
                <a:cs typeface="Times New Roman" panose="02020603050405020304" pitchFamily="18" charset="0"/>
              </a:rPr>
              <a:t>circular goals</a:t>
            </a:r>
            <a:r>
              <a:rPr lang="en-US" sz="1800" dirty="0">
                <a:solidFill>
                  <a:srgbClr val="002060"/>
                </a:solidFill>
                <a:latin typeface="Times New Roman" panose="02020603050405020304" pitchFamily="18" charset="0"/>
                <a:cs typeface="Times New Roman" panose="02020603050405020304" pitchFamily="18" charset="0"/>
              </a:rPr>
              <a:t>, working across their </a:t>
            </a:r>
            <a:r>
              <a:rPr lang="en-US" sz="1800" b="1" dirty="0">
                <a:solidFill>
                  <a:srgbClr val="002060"/>
                </a:solidFill>
                <a:latin typeface="Times New Roman" panose="02020603050405020304" pitchFamily="18" charset="0"/>
                <a:cs typeface="Times New Roman" panose="02020603050405020304" pitchFamily="18" charset="0"/>
              </a:rPr>
              <a:t>full value chain </a:t>
            </a:r>
            <a:r>
              <a:rPr lang="en-US" sz="1800" dirty="0">
                <a:solidFill>
                  <a:srgbClr val="002060"/>
                </a:solidFill>
                <a:latin typeface="Times New Roman" panose="02020603050405020304" pitchFamily="18" charset="0"/>
                <a:cs typeface="Times New Roman" panose="02020603050405020304" pitchFamily="18" charset="0"/>
              </a:rPr>
              <a:t>to embed circular decision-making across operations, within our product portfolio, and with their ecosystem of partners.</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2400" dirty="0">
              <a:solidFill>
                <a:srgbClr val="002060"/>
              </a:solidFill>
              <a:latin typeface="Times New Roman" panose="02020603050405020304" pitchFamily="18" charset="0"/>
              <a:cs typeface="Times New Roman" panose="02020603050405020304" pitchFamily="18" charset="0"/>
            </a:endParaRPr>
          </a:p>
          <a:p>
            <a:pPr lvl="1"/>
            <a:r>
              <a:rPr lang="en-US" sz="1600" dirty="0">
                <a:solidFill>
                  <a:srgbClr val="002060"/>
                </a:solidFill>
                <a:latin typeface="Times New Roman" panose="02020603050405020304" pitchFamily="18" charset="0"/>
                <a:cs typeface="Times New Roman" panose="02020603050405020304" pitchFamily="18" charset="0"/>
              </a:rPr>
              <a:t>ABI focus continuously on innovation for circular impact. They are upcycling spent grains into protein-rich drinks, like Canvas, and identifying circular solutions with innovators through their 100+ Accelerator program. In packaging, ABI lead in light-weighting one-way glass and finding new ways to make </a:t>
            </a:r>
            <a:r>
              <a:rPr lang="en-US" sz="1600" dirty="0" err="1">
                <a:solidFill>
                  <a:srgbClr val="002060"/>
                </a:solidFill>
                <a:latin typeface="Times New Roman" panose="02020603050405020304" pitchFamily="18" charset="0"/>
                <a:cs typeface="Times New Roman" panose="02020603050405020304" pitchFamily="18" charset="0"/>
              </a:rPr>
              <a:t>returnables</a:t>
            </a:r>
            <a:r>
              <a:rPr lang="en-US" sz="1600" dirty="0">
                <a:solidFill>
                  <a:srgbClr val="002060"/>
                </a:solidFill>
                <a:latin typeface="Times New Roman" panose="02020603050405020304" pitchFamily="18" charset="0"/>
                <a:cs typeface="Times New Roman" panose="02020603050405020304" pitchFamily="18" charset="0"/>
              </a:rPr>
              <a:t> easy for consumers. They work collaboratively with suppliers and partners to bring infrastructure to local markets, and to recover and recycle material</a:t>
            </a:r>
            <a:r>
              <a:rPr lang="cs-CZ" sz="1600" dirty="0">
                <a:solidFill>
                  <a:srgbClr val="002060"/>
                </a:solidFill>
                <a:latin typeface="Times New Roman" panose="02020603050405020304" pitchFamily="18" charset="0"/>
                <a:cs typeface="Times New Roman" panose="02020603050405020304" pitchFamily="18" charset="0"/>
              </a:rPr>
              <a:t>.</a:t>
            </a:r>
          </a:p>
          <a:p>
            <a:pPr lvl="1"/>
            <a:endParaRPr lang="cs-CZ" sz="1600" dirty="0">
              <a:solidFill>
                <a:srgbClr val="002060"/>
              </a:solidFill>
              <a:latin typeface="Times New Roman" panose="02020603050405020304" pitchFamily="18" charset="0"/>
              <a:cs typeface="Times New Roman" panose="02020603050405020304" pitchFamily="18" charset="0"/>
            </a:endParaRPr>
          </a:p>
          <a:p>
            <a:pPr lvl="1"/>
            <a:r>
              <a:rPr lang="en-US" sz="1600" b="1" dirty="0">
                <a:solidFill>
                  <a:srgbClr val="002060"/>
                </a:solidFill>
                <a:latin typeface="Times New Roman" panose="02020603050405020304" pitchFamily="18" charset="0"/>
                <a:cs typeface="Times New Roman" panose="02020603050405020304" pitchFamily="18" charset="0"/>
              </a:rPr>
              <a:t>43% of their volume globally is packaged in returnable glass bottles</a:t>
            </a:r>
            <a:r>
              <a:rPr lang="en-US" sz="1600" dirty="0">
                <a:solidFill>
                  <a:srgbClr val="002060"/>
                </a:solidFill>
                <a:latin typeface="Times New Roman" panose="02020603050405020304" pitchFamily="18" charset="0"/>
                <a:cs typeface="Times New Roman" panose="02020603050405020304" pitchFamily="18" charset="0"/>
              </a:rPr>
              <a:t>, which are 8 times less carbon-intensive than one-way glass. ABI are also investing in returnable and recycling infrastructure across 6 continents where we operate and have </a:t>
            </a:r>
            <a:r>
              <a:rPr lang="en-US" sz="1600" b="1" dirty="0">
                <a:solidFill>
                  <a:srgbClr val="002060"/>
                </a:solidFill>
                <a:highlight>
                  <a:srgbClr val="FFFF00"/>
                </a:highlight>
                <a:latin typeface="Times New Roman" panose="02020603050405020304" pitchFamily="18" charset="0"/>
                <a:cs typeface="Times New Roman" panose="02020603050405020304" pitchFamily="18" charset="0"/>
              </a:rPr>
              <a:t>committed to 100% returnable packaging for all products by 2025</a:t>
            </a:r>
            <a:r>
              <a:rPr lang="en-US" sz="1600" dirty="0">
                <a:solidFill>
                  <a:srgbClr val="002060"/>
                </a:solidFill>
                <a:latin typeface="Times New Roman" panose="02020603050405020304" pitchFamily="18" charset="0"/>
                <a:cs typeface="Times New Roman" panose="02020603050405020304" pitchFamily="18" charset="0"/>
              </a:rPr>
              <a:t>. ABI know the impact they can have and they challenge themselves to go further</a:t>
            </a:r>
            <a:r>
              <a:rPr lang="en-US" sz="2000" dirty="0">
                <a:solidFill>
                  <a:srgbClr val="002060"/>
                </a:solidFill>
                <a:latin typeface="Times New Roman" panose="02020603050405020304" pitchFamily="18" charset="0"/>
                <a:cs typeface="Times New Roman" panose="02020603050405020304" pitchFamily="18" charset="0"/>
              </a:rPr>
              <a:t>.</a:t>
            </a:r>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5"/>
          <a:srcRect l="31184" t="39870" r="29474" b="35672"/>
          <a:stretch/>
        </p:blipFill>
        <p:spPr>
          <a:xfrm>
            <a:off x="347773" y="1056934"/>
            <a:ext cx="2641175" cy="923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149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solidFill>
                <a:srgbClr val="002060"/>
              </a:solidFill>
              <a:latin typeface="Times New Roman" panose="02020603050405020304" pitchFamily="18" charset="0"/>
              <a:cs typeface="Times New Roman" panose="02020603050405020304" pitchFamily="18" charset="0"/>
            </a:endParaRPr>
          </a:p>
        </p:txBody>
      </p:sp>
      <p:sp>
        <p:nvSpPr>
          <p:cNvPr id="5" name="Obdélník 4">
            <a:extLst>
              <a:ext uri="{FF2B5EF4-FFF2-40B4-BE49-F238E27FC236}">
                <a16:creationId xmlns:a16="http://schemas.microsoft.com/office/drawing/2014/main" id="{75976DAF-CE29-4437-8808-9D439C65F023}"/>
              </a:ext>
            </a:extLst>
          </p:cNvPr>
          <p:cNvSpPr/>
          <p:nvPr/>
        </p:nvSpPr>
        <p:spPr>
          <a:xfrm>
            <a:off x="251520" y="6309388"/>
            <a:ext cx="3065263" cy="261610"/>
          </a:xfrm>
          <a:prstGeom prst="rect">
            <a:avLst/>
          </a:prstGeom>
        </p:spPr>
        <p:txBody>
          <a:bodyPr wrap="none">
            <a:spAutoFit/>
          </a:bodyPr>
          <a:lstStyle/>
          <a:p>
            <a:r>
              <a:rPr lang="cs-CZ" sz="1100" dirty="0"/>
              <a:t>Source: https://www.ab-inbev.com/sustainability/</a:t>
            </a:r>
          </a:p>
        </p:txBody>
      </p:sp>
      <p:pic>
        <p:nvPicPr>
          <p:cNvPr id="8" name="Obrázek 7">
            <a:hlinkClick r:id="rId4"/>
            <a:extLst>
              <a:ext uri="{FF2B5EF4-FFF2-40B4-BE49-F238E27FC236}">
                <a16:creationId xmlns:a16="http://schemas.microsoft.com/office/drawing/2014/main" id="{C3D4D778-AECD-43E3-8EA6-ED28F3BBF671}"/>
              </a:ext>
            </a:extLst>
          </p:cNvPr>
          <p:cNvPicPr>
            <a:picLocks noChangeAspect="1"/>
          </p:cNvPicPr>
          <p:nvPr/>
        </p:nvPicPr>
        <p:blipFill rotWithShape="1">
          <a:blip r:embed="rId5"/>
          <a:srcRect l="13817" t="12001" r="15131" b="23275"/>
          <a:stretch/>
        </p:blipFill>
        <p:spPr>
          <a:xfrm>
            <a:off x="393031" y="1053253"/>
            <a:ext cx="9972949" cy="5110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6"/>
          <a:srcRect l="31184" t="39870" r="29474" b="35672"/>
          <a:stretch/>
        </p:blipFill>
        <p:spPr>
          <a:xfrm>
            <a:off x="393031" y="907294"/>
            <a:ext cx="1574500" cy="550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085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0" y="2070127"/>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E963910-FF9A-42DD-AB9A-ED9D0767CAD3}"/>
              </a:ext>
            </a:extLst>
          </p:cNvPr>
          <p:cNvPicPr>
            <a:picLocks noChangeAspect="1"/>
          </p:cNvPicPr>
          <p:nvPr/>
        </p:nvPicPr>
        <p:blipFill>
          <a:blip r:embed="rId4"/>
          <a:stretch>
            <a:fillRect/>
          </a:stretch>
        </p:blipFill>
        <p:spPr>
          <a:xfrm>
            <a:off x="2372001" y="954108"/>
            <a:ext cx="7882343" cy="5349561"/>
          </a:xfrm>
          <a:prstGeom prst="rect">
            <a:avLst/>
          </a:prstGeom>
        </p:spPr>
      </p:pic>
      <p:sp>
        <p:nvSpPr>
          <p:cNvPr id="5" name="Obdélník 4">
            <a:extLst>
              <a:ext uri="{FF2B5EF4-FFF2-40B4-BE49-F238E27FC236}">
                <a16:creationId xmlns:a16="http://schemas.microsoft.com/office/drawing/2014/main" id="{75976DAF-CE29-4437-8808-9D439C65F023}"/>
              </a:ext>
            </a:extLst>
          </p:cNvPr>
          <p:cNvSpPr/>
          <p:nvPr/>
        </p:nvSpPr>
        <p:spPr>
          <a:xfrm>
            <a:off x="2823507" y="6314361"/>
            <a:ext cx="3065263" cy="261610"/>
          </a:xfrm>
          <a:prstGeom prst="rect">
            <a:avLst/>
          </a:prstGeom>
        </p:spPr>
        <p:txBody>
          <a:bodyPr wrap="none">
            <a:spAutoFit/>
          </a:bodyPr>
          <a:lstStyle/>
          <a:p>
            <a:r>
              <a:rPr lang="cs-CZ" sz="1100" dirty="0"/>
              <a:t>Source: https://www.ab-inbev.com/sustainability/</a:t>
            </a:r>
          </a:p>
        </p:txBody>
      </p:sp>
      <p:pic>
        <p:nvPicPr>
          <p:cNvPr id="2" name="Obrázek 1">
            <a:extLst>
              <a:ext uri="{FF2B5EF4-FFF2-40B4-BE49-F238E27FC236}">
                <a16:creationId xmlns:a16="http://schemas.microsoft.com/office/drawing/2014/main" id="{59D51A72-72D2-42C3-843E-94743B01BC54}"/>
              </a:ext>
            </a:extLst>
          </p:cNvPr>
          <p:cNvPicPr>
            <a:picLocks noChangeAspect="1"/>
          </p:cNvPicPr>
          <p:nvPr/>
        </p:nvPicPr>
        <p:blipFill rotWithShape="1">
          <a:blip r:embed="rId5"/>
          <a:srcRect l="31184" t="39870" r="29474" b="35672"/>
          <a:stretch/>
        </p:blipFill>
        <p:spPr>
          <a:xfrm>
            <a:off x="256034" y="1095605"/>
            <a:ext cx="2115967" cy="739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97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4"/>
            <a:ext cx="11046279" cy="40746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err="1">
                <a:solidFill>
                  <a:srgbClr val="002060"/>
                </a:solidFill>
                <a:latin typeface="Times New Roman" panose="02020603050405020304" pitchFamily="18" charset="0"/>
                <a:cs typeface="Times New Roman" panose="02020603050405020304" pitchFamily="18" charset="0"/>
                <a:hlinkClick r:id="rId4"/>
              </a:rPr>
              <a:t>Essity</a:t>
            </a:r>
            <a:r>
              <a:rPr lang="en-US" sz="1800" dirty="0">
                <a:solidFill>
                  <a:srgbClr val="002060"/>
                </a:solidFill>
                <a:latin typeface="Times New Roman" panose="02020603050405020304" pitchFamily="18" charset="0"/>
                <a:cs typeface="Times New Roman" panose="02020603050405020304" pitchFamily="18" charset="0"/>
              </a:rPr>
              <a:t> is a global leader in </a:t>
            </a:r>
            <a:r>
              <a:rPr lang="en-US" sz="1800" b="1" dirty="0">
                <a:solidFill>
                  <a:srgbClr val="002060"/>
                </a:solidFill>
                <a:latin typeface="Times New Roman" panose="02020603050405020304" pitchFamily="18" charset="0"/>
                <a:cs typeface="Times New Roman" panose="02020603050405020304" pitchFamily="18" charset="0"/>
                <a:hlinkClick r:id="rId5"/>
              </a:rPr>
              <a:t>sustainable solutions for hygiene and health</a:t>
            </a:r>
            <a:r>
              <a:rPr lang="en-US" sz="1800" dirty="0">
                <a:solidFill>
                  <a:srgbClr val="002060"/>
                </a:solidFill>
                <a:latin typeface="Times New Roman" panose="02020603050405020304" pitchFamily="18" charset="0"/>
                <a:cs typeface="Times New Roman" panose="02020603050405020304" pitchFamily="18" charset="0"/>
              </a:rPr>
              <a:t>, dedicated to improving well-being through products and services, essential for everyday life. Sustainability is an integral part of their business focusing on value creation for people, nature and society, critical to success and profitability.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They engage customer channels through our brands using three sustainability platforms: </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Well-being</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 More from less</a:t>
            </a:r>
            <a:endParaRPr lang="cs-CZ" sz="18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 Circularity</a:t>
            </a:r>
            <a:endParaRPr lang="cs-CZ" sz="1800" dirty="0">
              <a:solidFill>
                <a:srgbClr val="002060"/>
              </a:solidFill>
              <a:latin typeface="Times New Roman" panose="02020603050405020304" pitchFamily="18" charset="0"/>
              <a:cs typeface="Times New Roman" panose="02020603050405020304" pitchFamily="18" charset="0"/>
            </a:endParaRPr>
          </a:p>
          <a:p>
            <a:pPr lvl="1"/>
            <a:endParaRPr lang="cs-CZ" sz="1400" dirty="0">
              <a:solidFill>
                <a:srgbClr val="002060"/>
              </a:solidFill>
              <a:latin typeface="Times New Roman" panose="02020603050405020304" pitchFamily="18" charset="0"/>
              <a:cs typeface="Times New Roman" panose="02020603050405020304" pitchFamily="18" charset="0"/>
            </a:endParaRPr>
          </a:p>
          <a:p>
            <a:pPr lvl="1"/>
            <a:r>
              <a:rPr lang="en-US" sz="1800" dirty="0">
                <a:solidFill>
                  <a:srgbClr val="002060"/>
                </a:solidFill>
                <a:latin typeface="Times New Roman" panose="02020603050405020304" pitchFamily="18" charset="0"/>
                <a:cs typeface="Times New Roman" panose="02020603050405020304" pitchFamily="18" charset="0"/>
              </a:rPr>
              <a:t>At least 1/3 of all their innovations should improve society or the environment each year. Materials and energy will be recovered from all waste from all production sites by 2030. In 2017, 62% of all production waste was recovered in materials or energy. All these achievements contribute to a lower environmental footprint for their products.</a:t>
            </a:r>
            <a:endParaRPr lang="en-GB"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0FAC9FC-B2F4-4F81-BDF0-3F89C9C65460}"/>
              </a:ext>
            </a:extLst>
          </p:cNvPr>
          <p:cNvPicPr>
            <a:picLocks noChangeAspect="1"/>
          </p:cNvPicPr>
          <p:nvPr/>
        </p:nvPicPr>
        <p:blipFill rotWithShape="1">
          <a:blip r:embed="rId6"/>
          <a:srcRect t="12001" r="1053" b="67485"/>
          <a:stretch/>
        </p:blipFill>
        <p:spPr>
          <a:xfrm>
            <a:off x="251520" y="986755"/>
            <a:ext cx="10058400" cy="117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30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7821669"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This Australian company </a:t>
            </a:r>
            <a:r>
              <a:rPr lang="en-AU" sz="1800" dirty="0">
                <a:solidFill>
                  <a:srgbClr val="002060"/>
                </a:solidFill>
                <a:latin typeface="Times New Roman" panose="02020603050405020304" pitchFamily="18" charset="0"/>
                <a:cs typeface="Times New Roman" panose="02020603050405020304" pitchFamily="18" charset="0"/>
              </a:rPr>
              <a:t>has spent more than a decade </a:t>
            </a:r>
            <a:r>
              <a:rPr lang="en-AU" sz="1800" b="1" dirty="0">
                <a:solidFill>
                  <a:srgbClr val="002060"/>
                </a:solidFill>
                <a:latin typeface="Times New Roman" panose="02020603050405020304" pitchFamily="18" charset="0"/>
                <a:cs typeface="Times New Roman" panose="02020603050405020304" pitchFamily="18" charset="0"/>
              </a:rPr>
              <a:t>recovering value from old printer cartridges and soft plastics</a:t>
            </a:r>
            <a:r>
              <a:rPr lang="en-AU" sz="1800" dirty="0">
                <a:solidFill>
                  <a:srgbClr val="002060"/>
                </a:solidFill>
                <a:latin typeface="Times New Roman" panose="02020603050405020304" pitchFamily="18" charset="0"/>
                <a:cs typeface="Times New Roman" panose="02020603050405020304" pitchFamily="18" charset="0"/>
              </a:rPr>
              <a:t>. Their new innovation </a:t>
            </a:r>
            <a:r>
              <a:rPr lang="en-AU" sz="1800" b="1" dirty="0">
                <a:solidFill>
                  <a:srgbClr val="002060"/>
                </a:solidFill>
                <a:latin typeface="Times New Roman" panose="02020603050405020304" pitchFamily="18" charset="0"/>
                <a:cs typeface="Times New Roman" panose="02020603050405020304" pitchFamily="18" charset="0"/>
              </a:rPr>
              <a:t>turns these materials into roads.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The products are mixed in with asphalt and recycled glass to produce a higher-quality road surface that lasts up to 65% longer than traditional asphalt.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In every kilometre of road laid, the equivalent of 530,000 plastic bags, 168,000 glass bottles and the waste toner from 12,500 printer cartridges is used in the mix.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rPr>
              <a:t>So instead of ending up in landfill, all that waste is given a new life, getting us where we need to go.</a:t>
            </a:r>
          </a:p>
        </p:txBody>
      </p:sp>
      <p:pic>
        <p:nvPicPr>
          <p:cNvPr id="2" name="Obrázek 1">
            <a:extLst>
              <a:ext uri="{FF2B5EF4-FFF2-40B4-BE49-F238E27FC236}">
                <a16:creationId xmlns:a16="http://schemas.microsoft.com/office/drawing/2014/main" id="{F9F5B0DC-9576-461C-ADC1-5EB02AE9B72E}"/>
              </a:ext>
            </a:extLst>
          </p:cNvPr>
          <p:cNvPicPr>
            <a:picLocks noChangeAspect="1"/>
          </p:cNvPicPr>
          <p:nvPr/>
        </p:nvPicPr>
        <p:blipFill rotWithShape="1">
          <a:blip r:embed="rId5"/>
          <a:srcRect l="6579" t="12001" r="12237" b="68508"/>
          <a:stretch/>
        </p:blipFill>
        <p:spPr>
          <a:xfrm>
            <a:off x="251520" y="986755"/>
            <a:ext cx="9897979" cy="1336690"/>
          </a:xfrm>
          <a:prstGeom prst="rect">
            <a:avLst/>
          </a:prstGeom>
        </p:spPr>
      </p:pic>
      <p:pic>
        <p:nvPicPr>
          <p:cNvPr id="5" name="Obrázek 4">
            <a:extLst>
              <a:ext uri="{FF2B5EF4-FFF2-40B4-BE49-F238E27FC236}">
                <a16:creationId xmlns:a16="http://schemas.microsoft.com/office/drawing/2014/main" id="{5D539563-A627-451C-8082-82DA8F893064}"/>
              </a:ext>
            </a:extLst>
          </p:cNvPr>
          <p:cNvPicPr>
            <a:picLocks noChangeAspect="1"/>
          </p:cNvPicPr>
          <p:nvPr/>
        </p:nvPicPr>
        <p:blipFill>
          <a:blip r:embed="rId6"/>
          <a:stretch>
            <a:fillRect/>
          </a:stretch>
        </p:blipFill>
        <p:spPr>
          <a:xfrm>
            <a:off x="8351780" y="2740073"/>
            <a:ext cx="3595437" cy="2660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46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620141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rPr>
              <a:t>Canadian firm </a:t>
            </a:r>
            <a:r>
              <a:rPr lang="en-US" sz="1800" dirty="0">
                <a:solidFill>
                  <a:srgbClr val="002060"/>
                </a:solidFill>
                <a:latin typeface="Times New Roman" panose="02020603050405020304" pitchFamily="18" charset="0"/>
                <a:cs typeface="Times New Roman" panose="02020603050405020304" pitchFamily="18" charset="0"/>
                <a:hlinkClick r:id="rId4"/>
              </a:rPr>
              <a:t>Enerkem</a:t>
            </a:r>
            <a:r>
              <a:rPr lang="en-US" sz="1800" dirty="0">
                <a:solidFill>
                  <a:srgbClr val="002060"/>
                </a:solidFill>
                <a:latin typeface="Times New Roman" panose="02020603050405020304" pitchFamily="18" charset="0"/>
                <a:cs typeface="Times New Roman" panose="02020603050405020304" pitchFamily="18" charset="0"/>
              </a:rPr>
              <a:t> is the first company in the world to </a:t>
            </a:r>
            <a:r>
              <a:rPr lang="en-US" sz="1800" b="1" dirty="0">
                <a:solidFill>
                  <a:srgbClr val="002060"/>
                </a:solidFill>
                <a:latin typeface="Times New Roman" panose="02020603050405020304" pitchFamily="18" charset="0"/>
                <a:cs typeface="Times New Roman" panose="02020603050405020304" pitchFamily="18" charset="0"/>
              </a:rPr>
              <a:t>produce renewable methanol and ethanol from non-recyclable, non-compostable municipal solid waste </a:t>
            </a:r>
            <a:r>
              <a:rPr lang="en-US" sz="1800" dirty="0">
                <a:solidFill>
                  <a:srgbClr val="002060"/>
                </a:solidFill>
                <a:latin typeface="Times New Roman" panose="02020603050405020304" pitchFamily="18" charset="0"/>
                <a:cs typeface="Times New Roman" panose="02020603050405020304" pitchFamily="18" charset="0"/>
              </a:rPr>
              <a:t>at full commercial scale.</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cs-CZ" sz="1800" dirty="0">
                <a:solidFill>
                  <a:srgbClr val="002060"/>
                </a:solidFill>
                <a:latin typeface="Times New Roman" panose="02020603050405020304" pitchFamily="18" charset="0"/>
                <a:cs typeface="Times New Roman" panose="02020603050405020304" pitchFamily="18" charset="0"/>
              </a:rPr>
              <a:t>T</a:t>
            </a:r>
            <a:r>
              <a:rPr lang="en-US" sz="1800" dirty="0">
                <a:solidFill>
                  <a:srgbClr val="002060"/>
                </a:solidFill>
                <a:latin typeface="Times New Roman" panose="02020603050405020304" pitchFamily="18" charset="0"/>
                <a:cs typeface="Times New Roman" panose="02020603050405020304" pitchFamily="18" charset="0"/>
              </a:rPr>
              <a:t>echnology extracts the carbon from trash that can’t be recycled. It then takes five minutes to turn the carbon into a gas that can be used to make biofuels like methanol and ethanol, as well as chemicals which can be used in thousands of everyday products. The city of Edmonton, for example, now reuses 90% of its waste, saving more than 100,000 metric tons of landfill every year.</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3BC241D0-F742-4D0B-8F50-F37530E98C90}"/>
              </a:ext>
            </a:extLst>
          </p:cNvPr>
          <p:cNvPicPr>
            <a:picLocks noChangeAspect="1"/>
          </p:cNvPicPr>
          <p:nvPr/>
        </p:nvPicPr>
        <p:blipFill rotWithShape="1">
          <a:blip r:embed="rId5"/>
          <a:srcRect l="15871" t="14035" r="16873" b="68655"/>
          <a:stretch/>
        </p:blipFill>
        <p:spPr>
          <a:xfrm>
            <a:off x="519379" y="962526"/>
            <a:ext cx="7138651" cy="10334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Obrázek 7">
            <a:extLst>
              <a:ext uri="{FF2B5EF4-FFF2-40B4-BE49-F238E27FC236}">
                <a16:creationId xmlns:a16="http://schemas.microsoft.com/office/drawing/2014/main" id="{6DC5A140-DCF4-47FD-8864-6A8A26CEE2F1}"/>
              </a:ext>
            </a:extLst>
          </p:cNvPr>
          <p:cNvPicPr>
            <a:picLocks noChangeAspect="1"/>
          </p:cNvPicPr>
          <p:nvPr/>
        </p:nvPicPr>
        <p:blipFill>
          <a:blip r:embed="rId6"/>
          <a:stretch>
            <a:fillRect/>
          </a:stretch>
        </p:blipFill>
        <p:spPr>
          <a:xfrm>
            <a:off x="6529137" y="2337825"/>
            <a:ext cx="5295830" cy="331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62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327720" y="2337825"/>
            <a:ext cx="8628018"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rgbClr val="002060"/>
                </a:solidFill>
                <a:latin typeface="Times New Roman" panose="02020603050405020304" pitchFamily="18" charset="0"/>
                <a:cs typeface="Times New Roman" panose="02020603050405020304" pitchFamily="18" charset="0"/>
              </a:rPr>
              <a:t>French-based </a:t>
            </a:r>
            <a:r>
              <a:rPr lang="en-US" sz="1800" dirty="0">
                <a:solidFill>
                  <a:srgbClr val="002060"/>
                </a:solidFill>
                <a:latin typeface="Times New Roman" panose="02020603050405020304" pitchFamily="18" charset="0"/>
                <a:cs typeface="Times New Roman" panose="02020603050405020304" pitchFamily="18" charset="0"/>
                <a:hlinkClick r:id="rId4"/>
              </a:rPr>
              <a:t>Schneider Electric</a:t>
            </a:r>
            <a:r>
              <a:rPr lang="en-US" sz="1800" dirty="0">
                <a:solidFill>
                  <a:srgbClr val="002060"/>
                </a:solidFill>
                <a:latin typeface="Times New Roman" panose="02020603050405020304" pitchFamily="18" charset="0"/>
                <a:cs typeface="Times New Roman" panose="02020603050405020304" pitchFamily="18" charset="0"/>
              </a:rPr>
              <a:t>, which </a:t>
            </a:r>
            <a:r>
              <a:rPr lang="en-US" sz="1800" dirty="0" err="1">
                <a:solidFill>
                  <a:srgbClr val="002060"/>
                </a:solidFill>
                <a:latin typeface="Times New Roman" panose="02020603050405020304" pitchFamily="18" charset="0"/>
                <a:cs typeface="Times New Roman" panose="02020603050405020304" pitchFamily="18" charset="0"/>
              </a:rPr>
              <a:t>specialises</a:t>
            </a:r>
            <a:r>
              <a:rPr lang="en-US" sz="1800" dirty="0">
                <a:solidFill>
                  <a:srgbClr val="002060"/>
                </a:solidFill>
                <a:latin typeface="Times New Roman" panose="02020603050405020304" pitchFamily="18" charset="0"/>
                <a:cs typeface="Times New Roman" panose="02020603050405020304" pitchFamily="18" charset="0"/>
              </a:rPr>
              <a:t> in energy management and automation, won the Award for the Circular Economy Multinational.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Employing 142,000 people in more than 100 countries, it uses recycled content and recyclable materials in its products, prolongs product lifespan through leasing and pay-per-use, and has introduced take-back schemes into its supply chain. </a:t>
            </a:r>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r>
              <a:rPr lang="en-US" sz="1800" dirty="0">
                <a:solidFill>
                  <a:srgbClr val="002060"/>
                </a:solidFill>
                <a:latin typeface="Times New Roman" panose="02020603050405020304" pitchFamily="18" charset="0"/>
                <a:cs typeface="Times New Roman" panose="02020603050405020304" pitchFamily="18" charset="0"/>
              </a:rPr>
              <a:t>Circular activities now account for 12% of its revenues, and will save 100,000 metric tons of primary resources from 2018-2020.</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F27659-D30C-4F8F-AEFE-416FA8B8984C}"/>
              </a:ext>
            </a:extLst>
          </p:cNvPr>
          <p:cNvPicPr>
            <a:picLocks noChangeAspect="1"/>
          </p:cNvPicPr>
          <p:nvPr/>
        </p:nvPicPr>
        <p:blipFill rotWithShape="1">
          <a:blip r:embed="rId5"/>
          <a:srcRect t="16067" r="30526" b="70760"/>
          <a:stretch/>
        </p:blipFill>
        <p:spPr>
          <a:xfrm>
            <a:off x="485506" y="1066649"/>
            <a:ext cx="8470232" cy="903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588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51753" y="2050980"/>
            <a:ext cx="306550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This Atlanta firm </a:t>
            </a:r>
            <a:r>
              <a:rPr lang="en-US" sz="1800" b="1" dirty="0">
                <a:solidFill>
                  <a:srgbClr val="002060"/>
                </a:solidFill>
                <a:latin typeface="Times New Roman" panose="02020603050405020304" pitchFamily="18" charset="0"/>
                <a:cs typeface="Times New Roman" panose="02020603050405020304" pitchFamily="18" charset="0"/>
              </a:rPr>
              <a:t>turns old </a:t>
            </a:r>
            <a:r>
              <a:rPr lang="en-US" sz="1800" b="1" dirty="0" err="1">
                <a:solidFill>
                  <a:srgbClr val="002060"/>
                </a:solidFill>
                <a:latin typeface="Times New Roman" panose="02020603050405020304" pitchFamily="18" charset="0"/>
                <a:cs typeface="Times New Roman" panose="02020603050405020304" pitchFamily="18" charset="0"/>
              </a:rPr>
              <a:t>tyres</a:t>
            </a:r>
            <a:r>
              <a:rPr lang="en-US" sz="1800" b="1" dirty="0">
                <a:solidFill>
                  <a:srgbClr val="002060"/>
                </a:solidFill>
                <a:latin typeface="Times New Roman" panose="02020603050405020304" pitchFamily="18" charset="0"/>
                <a:cs typeface="Times New Roman" panose="02020603050405020304" pitchFamily="18" charset="0"/>
              </a:rPr>
              <a:t> and other rubber waste into something called micronized rubber powder</a:t>
            </a:r>
            <a:r>
              <a:rPr lang="en-US" sz="1800" dirty="0">
                <a:solidFill>
                  <a:srgbClr val="002060"/>
                </a:solidFill>
                <a:latin typeface="Times New Roman" panose="02020603050405020304" pitchFamily="18" charset="0"/>
                <a:cs typeface="Times New Roman" panose="02020603050405020304" pitchFamily="18" charset="0"/>
              </a:rPr>
              <a:t>, which can then be used in a wide variety of applications from </a:t>
            </a:r>
            <a:r>
              <a:rPr lang="en-US" sz="1800" dirty="0" err="1">
                <a:solidFill>
                  <a:srgbClr val="002060"/>
                </a:solidFill>
                <a:latin typeface="Times New Roman" panose="02020603050405020304" pitchFamily="18" charset="0"/>
                <a:cs typeface="Times New Roman" panose="02020603050405020304" pitchFamily="18" charset="0"/>
              </a:rPr>
              <a:t>tyres</a:t>
            </a:r>
            <a:r>
              <a:rPr lang="en-US" sz="1800" dirty="0">
                <a:solidFill>
                  <a:srgbClr val="002060"/>
                </a:solidFill>
                <a:latin typeface="Times New Roman" panose="02020603050405020304" pitchFamily="18" charset="0"/>
                <a:cs typeface="Times New Roman" panose="02020603050405020304" pitchFamily="18" charset="0"/>
              </a:rPr>
              <a:t> to plastics, asphalt and construction material. Five hundred million new </a:t>
            </a:r>
            <a:r>
              <a:rPr lang="en-US" sz="1800" dirty="0" err="1">
                <a:solidFill>
                  <a:srgbClr val="002060"/>
                </a:solidFill>
                <a:latin typeface="Times New Roman" panose="02020603050405020304" pitchFamily="18" charset="0"/>
                <a:cs typeface="Times New Roman" panose="02020603050405020304" pitchFamily="18" charset="0"/>
              </a:rPr>
              <a:t>tyres</a:t>
            </a:r>
            <a:r>
              <a:rPr lang="en-US" sz="1800" dirty="0">
                <a:solidFill>
                  <a:srgbClr val="002060"/>
                </a:solidFill>
                <a:latin typeface="Times New Roman" panose="02020603050405020304" pitchFamily="18" charset="0"/>
                <a:cs typeface="Times New Roman" panose="02020603050405020304" pitchFamily="18" charset="0"/>
              </a:rPr>
              <a:t> have been made using its products, earning it the Award for Circular Economy SME.</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2C009F32-3A01-45BF-B4AE-0A6C459D2D0A}"/>
              </a:ext>
            </a:extLst>
          </p:cNvPr>
          <p:cNvPicPr>
            <a:picLocks noChangeAspect="1"/>
          </p:cNvPicPr>
          <p:nvPr/>
        </p:nvPicPr>
        <p:blipFill rotWithShape="1">
          <a:blip r:embed="rId4"/>
          <a:srcRect l="2062" t="12002" r="85873" b="81849"/>
          <a:stretch/>
        </p:blipFill>
        <p:spPr>
          <a:xfrm>
            <a:off x="248725" y="1161995"/>
            <a:ext cx="2871561" cy="823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C6D45B5-CA3F-45F1-94C0-AA2AABBC9A8E}"/>
              </a:ext>
            </a:extLst>
          </p:cNvPr>
          <p:cNvPicPr>
            <a:picLocks noChangeAspect="1"/>
          </p:cNvPicPr>
          <p:nvPr/>
        </p:nvPicPr>
        <p:blipFill>
          <a:blip r:embed="rId5"/>
          <a:stretch>
            <a:fillRect/>
          </a:stretch>
        </p:blipFill>
        <p:spPr>
          <a:xfrm>
            <a:off x="3271606" y="0"/>
            <a:ext cx="8920395" cy="6858000"/>
          </a:xfrm>
          <a:prstGeom prst="rect">
            <a:avLst/>
          </a:prstGeom>
        </p:spPr>
      </p:pic>
      <p:sp>
        <p:nvSpPr>
          <p:cNvPr id="8" name="TextovéPole 7">
            <a:extLst>
              <a:ext uri="{FF2B5EF4-FFF2-40B4-BE49-F238E27FC236}">
                <a16:creationId xmlns:a16="http://schemas.microsoft.com/office/drawing/2014/main" id="{CD4245B0-C81F-4F38-B55B-04F715FB330D}"/>
              </a:ext>
            </a:extLst>
          </p:cNvPr>
          <p:cNvSpPr txBox="1"/>
          <p:nvPr/>
        </p:nvSpPr>
        <p:spPr>
          <a:xfrm>
            <a:off x="341351" y="6212823"/>
            <a:ext cx="2930255" cy="369332"/>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41780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485506" y="2098688"/>
            <a:ext cx="6172466"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For the founder of </a:t>
            </a:r>
            <a:r>
              <a:rPr lang="en-US" sz="1800" dirty="0" err="1">
                <a:solidFill>
                  <a:srgbClr val="002060"/>
                </a:solidFill>
                <a:latin typeface="Times New Roman" panose="02020603050405020304" pitchFamily="18" charset="0"/>
                <a:cs typeface="Times New Roman" panose="02020603050405020304" pitchFamily="18" charset="0"/>
                <a:hlinkClick r:id="rId4"/>
              </a:rPr>
              <a:t>Miniwiz</a:t>
            </a:r>
            <a:r>
              <a:rPr lang="en-US" sz="1800" dirty="0">
                <a:solidFill>
                  <a:srgbClr val="002060"/>
                </a:solidFill>
                <a:latin typeface="Times New Roman" panose="02020603050405020304" pitchFamily="18" charset="0"/>
                <a:cs typeface="Times New Roman" panose="02020603050405020304" pitchFamily="18" charset="0"/>
              </a:rPr>
              <a:t>, Arthur Huang, there is no such thing as trash. He is for upcycling - turning old materials into something new. As he admits, this isn’t a new idea - until the 20th century reusing whatever was lying around was the norm. But he is taking this principle to new levels, with the scientists and engineers in his </a:t>
            </a:r>
            <a:r>
              <a:rPr lang="en-US" sz="1800" b="1" dirty="0" err="1">
                <a:solidFill>
                  <a:srgbClr val="002060"/>
                </a:solidFill>
                <a:latin typeface="Times New Roman" panose="02020603050405020304" pitchFamily="18" charset="0"/>
                <a:cs typeface="Times New Roman" panose="02020603050405020304" pitchFamily="18" charset="0"/>
                <a:hlinkClick r:id="rId5"/>
              </a:rPr>
              <a:t>Miniwiz</a:t>
            </a:r>
            <a:r>
              <a:rPr lang="en-US" sz="1800" b="1" dirty="0">
                <a:solidFill>
                  <a:srgbClr val="002060"/>
                </a:solidFill>
                <a:latin typeface="Times New Roman" panose="02020603050405020304" pitchFamily="18" charset="0"/>
                <a:cs typeface="Times New Roman" panose="02020603050405020304" pitchFamily="18" charset="0"/>
                <a:hlinkClick r:id="rId5"/>
              </a:rPr>
              <a:t> Trash Lab </a:t>
            </a:r>
            <a:r>
              <a:rPr lang="en-US" sz="1800" b="1" dirty="0">
                <a:solidFill>
                  <a:srgbClr val="002060"/>
                </a:solidFill>
                <a:latin typeface="Times New Roman" panose="02020603050405020304" pitchFamily="18" charset="0"/>
                <a:cs typeface="Times New Roman" panose="02020603050405020304" pitchFamily="18" charset="0"/>
              </a:rPr>
              <a:t>inventing over 1,000 new sustainable </a:t>
            </a:r>
            <a:r>
              <a:rPr lang="en-US" sz="1800" b="1" dirty="0">
                <a:solidFill>
                  <a:srgbClr val="002060"/>
                </a:solidFill>
                <a:latin typeface="Times New Roman" panose="02020603050405020304" pitchFamily="18" charset="0"/>
                <a:cs typeface="Times New Roman" panose="02020603050405020304" pitchFamily="18" charset="0"/>
                <a:hlinkClick r:id="rId6"/>
              </a:rPr>
              <a:t>materials</a:t>
            </a:r>
            <a:r>
              <a:rPr lang="en-US" sz="1800" b="1" dirty="0">
                <a:solidFill>
                  <a:srgbClr val="002060"/>
                </a:solidFill>
                <a:latin typeface="Times New Roman" panose="02020603050405020304" pitchFamily="18" charset="0"/>
                <a:cs typeface="Times New Roman" panose="02020603050405020304" pitchFamily="18" charset="0"/>
              </a:rPr>
              <a:t> and applications</a:t>
            </a:r>
            <a:r>
              <a:rPr lang="en-US" sz="1800" dirty="0">
                <a:solidFill>
                  <a:srgbClr val="002060"/>
                </a:solidFill>
                <a:latin typeface="Times New Roman" panose="02020603050405020304" pitchFamily="18" charset="0"/>
                <a:cs typeface="Times New Roman" panose="02020603050405020304" pitchFamily="18" charset="0"/>
              </a:rPr>
              <a:t>. </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The </a:t>
            </a:r>
            <a:r>
              <a:rPr lang="en-US" sz="1800" dirty="0" err="1">
                <a:solidFill>
                  <a:srgbClr val="002060"/>
                </a:solidFill>
                <a:latin typeface="Times New Roman" panose="02020603050405020304" pitchFamily="18" charset="0"/>
                <a:cs typeface="Times New Roman" panose="02020603050405020304" pitchFamily="18" charset="0"/>
              </a:rPr>
              <a:t>Trashpresso</a:t>
            </a:r>
            <a:r>
              <a:rPr lang="en-US" sz="1800" dirty="0">
                <a:solidFill>
                  <a:srgbClr val="002060"/>
                </a:solidFill>
                <a:latin typeface="Times New Roman" panose="02020603050405020304" pitchFamily="18" charset="0"/>
                <a:cs typeface="Times New Roman" panose="02020603050405020304" pitchFamily="18" charset="0"/>
              </a:rPr>
              <a:t> machine is the ultimate expression of sustainable upcycling. It is a mobile upcycling plant that can be transported in two shipping containers to its customers. Once there, it turns 50kg of plastic bottles an hour into a low-cost building material, using no water, and only solar power.</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59B2268C-B857-4FDD-9D97-4893B6875496}"/>
              </a:ext>
            </a:extLst>
          </p:cNvPr>
          <p:cNvPicPr>
            <a:picLocks noChangeAspect="1"/>
          </p:cNvPicPr>
          <p:nvPr/>
        </p:nvPicPr>
        <p:blipFill rotWithShape="1">
          <a:blip r:embed="rId7"/>
          <a:srcRect t="11915" r="89500" b="73556"/>
          <a:stretch/>
        </p:blipFill>
        <p:spPr>
          <a:xfrm>
            <a:off x="404346" y="1054539"/>
            <a:ext cx="1280160" cy="996441"/>
          </a:xfrm>
          <a:prstGeom prst="rect">
            <a:avLst/>
          </a:prstGeom>
          <a:ln>
            <a:noFill/>
          </a:ln>
          <a:effectLst>
            <a:softEdge rad="112500"/>
          </a:effectLst>
        </p:spPr>
      </p:pic>
      <p:pic>
        <p:nvPicPr>
          <p:cNvPr id="9" name="Obrázek 8">
            <a:extLst>
              <a:ext uri="{FF2B5EF4-FFF2-40B4-BE49-F238E27FC236}">
                <a16:creationId xmlns:a16="http://schemas.microsoft.com/office/drawing/2014/main" id="{C57EF1FF-3F09-415B-A389-F814CB9905F2}"/>
              </a:ext>
            </a:extLst>
          </p:cNvPr>
          <p:cNvPicPr>
            <a:picLocks noChangeAspect="1"/>
          </p:cNvPicPr>
          <p:nvPr/>
        </p:nvPicPr>
        <p:blipFill rotWithShape="1">
          <a:blip r:embed="rId8"/>
          <a:srcRect t="12001" r="44625" b="14077"/>
          <a:stretch/>
        </p:blipFill>
        <p:spPr>
          <a:xfrm>
            <a:off x="6850320" y="1788535"/>
            <a:ext cx="5090160" cy="3822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37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152400" y="258051"/>
            <a:ext cx="10449592" cy="461665"/>
          </a:xfrm>
          <a:prstGeom prst="rect">
            <a:avLst/>
          </a:prstGeom>
        </p:spPr>
        <p:txBody>
          <a:bodyPr wrap="none">
            <a:spAutoFit/>
          </a:bodyPr>
          <a:lstStyle/>
          <a:p>
            <a:pPr algn="just"/>
            <a:r>
              <a:rPr lang="en-AU" altLang="cs-CZ" sz="2400" b="1" dirty="0">
                <a:solidFill>
                  <a:srgbClr val="002060"/>
                </a:solidFill>
                <a:latin typeface="Times New Roman" panose="02020603050405020304" pitchFamily="18" charset="0"/>
                <a:cs typeface="Times New Roman" panose="02020603050405020304" pitchFamily="18" charset="0"/>
              </a:rPr>
              <a:t>Global environmental problems…</a:t>
            </a:r>
            <a:r>
              <a:rPr lang="en-AU" altLang="cs-CZ" sz="1200" b="1" dirty="0">
                <a:solidFill>
                  <a:srgbClr val="002060"/>
                </a:solidFill>
                <a:latin typeface="Times New Roman" panose="02020603050405020304" pitchFamily="18" charset="0"/>
                <a:cs typeface="Times New Roman" panose="02020603050405020304" pitchFamily="18" charset="0"/>
              </a:rPr>
              <a:t>several examples</a:t>
            </a:r>
            <a:r>
              <a:rPr lang="en-AU" altLang="cs-CZ" sz="2400" b="1" dirty="0">
                <a:solidFill>
                  <a:srgbClr val="002060"/>
                </a:solidFill>
                <a:latin typeface="Times New Roman" panose="02020603050405020304" pitchFamily="18" charset="0"/>
                <a:cs typeface="Times New Roman" panose="02020603050405020304" pitchFamily="18" charset="0"/>
              </a:rPr>
              <a:t>…that our wor</a:t>
            </a:r>
            <a:r>
              <a:rPr lang="cs-CZ" altLang="cs-CZ" sz="2400" b="1" dirty="0">
                <a:solidFill>
                  <a:srgbClr val="002060"/>
                </a:solidFill>
                <a:latin typeface="Times New Roman" panose="02020603050405020304" pitchFamily="18" charset="0"/>
                <a:cs typeface="Times New Roman" panose="02020603050405020304" pitchFamily="18" charset="0"/>
              </a:rPr>
              <a:t>l</a:t>
            </a:r>
            <a:r>
              <a:rPr lang="en-AU" altLang="cs-CZ" sz="2400" b="1" dirty="0">
                <a:solidFill>
                  <a:srgbClr val="002060"/>
                </a:solidFill>
                <a:latin typeface="Times New Roman" panose="02020603050405020304" pitchFamily="18" charset="0"/>
                <a:cs typeface="Times New Roman" panose="02020603050405020304" pitchFamily="18" charset="0"/>
              </a:rPr>
              <a:t>d is facing today…</a:t>
            </a:r>
          </a:p>
        </p:txBody>
      </p:sp>
      <p:sp>
        <p:nvSpPr>
          <p:cNvPr id="8" name="Zástupný symbol pro obsah 2"/>
          <p:cNvSpPr txBox="1">
            <a:spLocks/>
          </p:cNvSpPr>
          <p:nvPr/>
        </p:nvSpPr>
        <p:spPr>
          <a:xfrm>
            <a:off x="365760" y="1343531"/>
            <a:ext cx="9662864" cy="5362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AU" altLang="cs-CZ" sz="2400" dirty="0">
                <a:solidFill>
                  <a:srgbClr val="002060"/>
                </a:solidFill>
                <a:latin typeface="Times New Roman" panose="02020603050405020304" pitchFamily="18" charset="0"/>
                <a:cs typeface="Times New Roman" panose="02020603050405020304" pitchFamily="18" charset="0"/>
                <a:hlinkClick r:id="rId3"/>
              </a:rPr>
              <a:t>Climate Change</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Soil Degradation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Global Warming</a:t>
            </a:r>
          </a:p>
          <a:p>
            <a:pPr algn="just"/>
            <a:r>
              <a:rPr lang="en-AU" altLang="cs-CZ" sz="2400" dirty="0">
                <a:solidFill>
                  <a:srgbClr val="002060"/>
                </a:solidFill>
                <a:latin typeface="Times New Roman" panose="02020603050405020304" pitchFamily="18" charset="0"/>
                <a:cs typeface="Times New Roman" panose="02020603050405020304" pitchFamily="18" charset="0"/>
              </a:rPr>
              <a:t>Overpopulation</a:t>
            </a:r>
          </a:p>
          <a:p>
            <a:pPr algn="just"/>
            <a:r>
              <a:rPr lang="en-AU" altLang="cs-CZ" sz="2400" dirty="0">
                <a:solidFill>
                  <a:srgbClr val="002060"/>
                </a:solidFill>
                <a:latin typeface="Times New Roman" panose="02020603050405020304" pitchFamily="18" charset="0"/>
                <a:cs typeface="Times New Roman" panose="02020603050405020304" pitchFamily="18" charset="0"/>
              </a:rPr>
              <a:t>Natural Resource Depletion</a:t>
            </a: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4"/>
              </a:rPr>
              <a:t>Microplastic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hlinkClick r:id="rId5"/>
              </a:rPr>
              <a:t>Ambient (outdoor) Air Pollution</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Generating Unsustainable Waste (</a:t>
            </a:r>
            <a:r>
              <a:rPr lang="en-AU" altLang="cs-CZ" sz="2400" dirty="0">
                <a:solidFill>
                  <a:srgbClr val="002060"/>
                </a:solidFill>
                <a:latin typeface="Times New Roman" panose="02020603050405020304" pitchFamily="18" charset="0"/>
                <a:cs typeface="Times New Roman" panose="02020603050405020304" pitchFamily="18" charset="0"/>
                <a:hlinkClick r:id="rId6"/>
              </a:rPr>
              <a:t>The impact of textile production and waste on the environment)</a:t>
            </a:r>
            <a:endParaRPr lang="en-AU" altLang="cs-CZ" sz="2400" dirty="0">
              <a:solidFill>
                <a:srgbClr val="002060"/>
              </a:solidFill>
              <a:latin typeface="Times New Roman" panose="02020603050405020304" pitchFamily="18" charset="0"/>
              <a:cs typeface="Times New Roman" panose="02020603050405020304" pitchFamily="18" charset="0"/>
            </a:endParaRPr>
          </a:p>
          <a:p>
            <a:pPr algn="just"/>
            <a:r>
              <a:rPr lang="en-AU" altLang="cs-CZ" sz="2400" dirty="0">
                <a:solidFill>
                  <a:srgbClr val="002060"/>
                </a:solidFill>
                <a:latin typeface="Times New Roman" panose="02020603050405020304" pitchFamily="18" charset="0"/>
                <a:cs typeface="Times New Roman" panose="02020603050405020304" pitchFamily="18" charset="0"/>
              </a:rPr>
              <a:t> and more…</a:t>
            </a: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algn="just"/>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alt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en-GB" altLang="cs-CZ" sz="2400"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62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12683" y="1293887"/>
            <a:ext cx="3049087"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solidFill>
                  <a:srgbClr val="002060"/>
                </a:solidFill>
                <a:latin typeface="Times New Roman" panose="02020603050405020304" pitchFamily="18" charset="0"/>
                <a:cs typeface="Times New Roman" panose="02020603050405020304" pitchFamily="18" charset="0"/>
                <a:hlinkClick r:id="rId4"/>
              </a:rPr>
              <a:t>Thousand Fell </a:t>
            </a:r>
            <a:r>
              <a:rPr lang="en-US" sz="1800" dirty="0">
                <a:solidFill>
                  <a:srgbClr val="002060"/>
                </a:solidFill>
                <a:latin typeface="Times New Roman" panose="02020603050405020304" pitchFamily="18" charset="0"/>
                <a:cs typeface="Times New Roman" panose="02020603050405020304" pitchFamily="18" charset="0"/>
              </a:rPr>
              <a:t>is already making a name for itself as an environmentally-conscious manufacturer with </a:t>
            </a:r>
            <a:r>
              <a:rPr lang="en-US" sz="1800" b="1" dirty="0">
                <a:solidFill>
                  <a:srgbClr val="002060"/>
                </a:solidFill>
                <a:latin typeface="Times New Roman" panose="02020603050405020304" pitchFamily="18" charset="0"/>
                <a:cs typeface="Times New Roman" panose="02020603050405020304" pitchFamily="18" charset="0"/>
              </a:rPr>
              <a:t>shoes made from sustainable materials </a:t>
            </a:r>
            <a:r>
              <a:rPr lang="en-US" sz="1800" dirty="0">
                <a:solidFill>
                  <a:srgbClr val="002060"/>
                </a:solidFill>
                <a:latin typeface="Times New Roman" panose="02020603050405020304" pitchFamily="18" charset="0"/>
                <a:cs typeface="Times New Roman" panose="02020603050405020304" pitchFamily="18" charset="0"/>
              </a:rPr>
              <a:t>such as coconut husk and sugar cane, and even recycled plastic bottles,</a:t>
            </a: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9D8F0BCB-F6B3-40E4-A0E8-42CBDBD1A883}"/>
              </a:ext>
            </a:extLst>
          </p:cNvPr>
          <p:cNvPicPr>
            <a:picLocks noChangeAspect="1"/>
          </p:cNvPicPr>
          <p:nvPr/>
        </p:nvPicPr>
        <p:blipFill rotWithShape="1">
          <a:blip r:embed="rId5"/>
          <a:srcRect t="13950" r="40375" b="20444"/>
          <a:stretch/>
        </p:blipFill>
        <p:spPr>
          <a:xfrm>
            <a:off x="6090554" y="1722120"/>
            <a:ext cx="5684520" cy="3518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F4EFBAA8-212C-444F-9311-9177268C4AF2}"/>
              </a:ext>
            </a:extLst>
          </p:cNvPr>
          <p:cNvPicPr>
            <a:picLocks noChangeAspect="1"/>
          </p:cNvPicPr>
          <p:nvPr/>
        </p:nvPicPr>
        <p:blipFill rotWithShape="1">
          <a:blip r:embed="rId6"/>
          <a:srcRect l="12000" t="25111" r="61982" b="12889"/>
          <a:stretch/>
        </p:blipFill>
        <p:spPr>
          <a:xfrm>
            <a:off x="3300607" y="202696"/>
            <a:ext cx="3172094" cy="4251960"/>
          </a:xfrm>
          <a:prstGeom prst="rect">
            <a:avLst/>
          </a:prstGeom>
          <a:ln>
            <a:noFill/>
          </a:ln>
          <a:effectLst>
            <a:softEdge rad="112500"/>
          </a:effectLst>
        </p:spPr>
      </p:pic>
      <p:sp>
        <p:nvSpPr>
          <p:cNvPr id="10" name="Zástupný symbol pro obsah 2">
            <a:extLst>
              <a:ext uri="{FF2B5EF4-FFF2-40B4-BE49-F238E27FC236}">
                <a16:creationId xmlns:a16="http://schemas.microsoft.com/office/drawing/2014/main" id="{69FF62B6-5375-4E5B-BEDF-69B07CE04A8B}"/>
              </a:ext>
            </a:extLst>
          </p:cNvPr>
          <p:cNvSpPr txBox="1">
            <a:spLocks/>
          </p:cNvSpPr>
          <p:nvPr/>
        </p:nvSpPr>
        <p:spPr>
          <a:xfrm>
            <a:off x="212683" y="4583690"/>
            <a:ext cx="5877871" cy="2660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Now, in partnership with </a:t>
            </a:r>
            <a:r>
              <a:rPr lang="en-US" sz="1800" dirty="0" err="1">
                <a:solidFill>
                  <a:srgbClr val="002060"/>
                </a:solidFill>
                <a:latin typeface="Times New Roman" panose="02020603050405020304" pitchFamily="18" charset="0"/>
                <a:cs typeface="Times New Roman" panose="02020603050405020304" pitchFamily="18" charset="0"/>
              </a:rPr>
              <a:t>TerraCycle</a:t>
            </a:r>
            <a:r>
              <a:rPr lang="en-US" sz="1800" dirty="0">
                <a:solidFill>
                  <a:srgbClr val="002060"/>
                </a:solidFill>
                <a:latin typeface="Times New Roman" panose="02020603050405020304" pitchFamily="18" charset="0"/>
                <a:cs typeface="Times New Roman" panose="02020603050405020304" pitchFamily="18" charset="0"/>
              </a:rPr>
              <a:t> and UPS, the maker has launched a special recycling incentive. Customers can return old pairs of Thousand Fell shoes back to the manufacturer. Thousand Fell will then recycle the returned footwear and send customers $20 that can be used toward a new pair of shoes.</a:t>
            </a:r>
            <a:endParaRPr lang="en-AU" sz="1800" dirty="0">
              <a:solidFill>
                <a:srgbClr val="002060"/>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1EB318D0-9A1C-4B03-9B9E-131ED078C647}"/>
              </a:ext>
            </a:extLst>
          </p:cNvPr>
          <p:cNvPicPr>
            <a:picLocks noChangeAspect="1"/>
          </p:cNvPicPr>
          <p:nvPr/>
        </p:nvPicPr>
        <p:blipFill rotWithShape="1">
          <a:blip r:embed="rId7"/>
          <a:srcRect l="27072" t="28445" r="27161" b="26078"/>
          <a:stretch/>
        </p:blipFill>
        <p:spPr>
          <a:xfrm>
            <a:off x="7003926" y="5072720"/>
            <a:ext cx="3010251" cy="16825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5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352725B9-5355-4A57-A871-A1F75C5CF296}"/>
              </a:ext>
            </a:extLst>
          </p:cNvPr>
          <p:cNvPicPr>
            <a:picLocks noChangeAspect="1"/>
          </p:cNvPicPr>
          <p:nvPr/>
        </p:nvPicPr>
        <p:blipFill rotWithShape="1">
          <a:blip r:embed="rId4"/>
          <a:srcRect l="3983" t="28671" r="7624" b="16985"/>
          <a:stretch/>
        </p:blipFill>
        <p:spPr>
          <a:xfrm>
            <a:off x="4539750" y="104104"/>
            <a:ext cx="5621683" cy="1944107"/>
          </a:xfrm>
          <a:prstGeom prst="rect">
            <a:avLst/>
          </a:prstGeom>
          <a:ln>
            <a:noFill/>
          </a:ln>
          <a:effectLst>
            <a:outerShdw blurRad="292100" dist="139700" dir="2700000" algn="tl" rotWithShape="0">
              <a:srgbClr val="333333">
                <a:alpha val="65000"/>
              </a:srgbClr>
            </a:outerShdw>
          </a:effectLst>
        </p:spPr>
      </p:pic>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485506" y="361371"/>
            <a:ext cx="2503442" cy="461665"/>
          </a:xfrm>
          <a:prstGeom prst="rect">
            <a:avLst/>
          </a:prstGeom>
        </p:spPr>
        <p:txBody>
          <a:bodyPr wrap="none">
            <a:spAutoFit/>
          </a:bodyPr>
          <a:lstStyle/>
          <a:p>
            <a:pPr algn="ctr"/>
            <a:r>
              <a:rPr lang="cs-CZ" sz="2400" b="1" dirty="0" err="1">
                <a:solidFill>
                  <a:srgbClr val="002060"/>
                </a:solidFill>
                <a:latin typeface="Times New Roman" panose="02020603050405020304" pitchFamily="18" charset="0"/>
                <a:cs typeface="Times New Roman" panose="02020603050405020304" pitchFamily="18" charset="0"/>
              </a:rPr>
              <a:t>Storries</a:t>
            </a:r>
            <a:r>
              <a:rPr lang="cs-CZ" sz="2400" b="1" dirty="0">
                <a:solidFill>
                  <a:srgbClr val="002060"/>
                </a:solidFill>
                <a:latin typeface="Times New Roman" panose="02020603050405020304" pitchFamily="18" charset="0"/>
                <a:cs typeface="Times New Roman" panose="02020603050405020304" pitchFamily="18" charset="0"/>
              </a:rPr>
              <a:t> for </a:t>
            </a:r>
            <a:r>
              <a:rPr lang="cs-CZ" sz="2400" b="1" dirty="0" err="1">
                <a:solidFill>
                  <a:srgbClr val="002060"/>
                </a:solidFill>
                <a:latin typeface="Times New Roman" panose="02020603050405020304" pitchFamily="18" charset="0"/>
                <a:cs typeface="Times New Roman" panose="02020603050405020304" pitchFamily="18" charset="0"/>
              </a:rPr>
              <a:t>grabs</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299148" y="2308081"/>
            <a:ext cx="5322366" cy="2831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dirty="0">
                <a:solidFill>
                  <a:srgbClr val="002060"/>
                </a:solidFill>
                <a:latin typeface="Times New Roman" panose="02020603050405020304" pitchFamily="18" charset="0"/>
                <a:cs typeface="Times New Roman" panose="02020603050405020304" pitchFamily="18" charset="0"/>
              </a:rPr>
              <a:t>Czech </a:t>
            </a:r>
            <a:r>
              <a:rPr lang="cs-CZ" sz="1800" dirty="0" err="1">
                <a:solidFill>
                  <a:srgbClr val="002060"/>
                </a:solidFill>
                <a:latin typeface="Times New Roman" panose="02020603050405020304" pitchFamily="18" charset="0"/>
                <a:cs typeface="Times New Roman" panose="02020603050405020304" pitchFamily="18" charset="0"/>
              </a:rPr>
              <a:t>company</a:t>
            </a:r>
            <a:r>
              <a:rPr lang="cs-CZ" sz="1800" dirty="0">
                <a:solidFill>
                  <a:srgbClr val="002060"/>
                </a:solidFill>
                <a:latin typeface="Times New Roman" panose="02020603050405020304" pitchFamily="18" charset="0"/>
                <a:cs typeface="Times New Roman" panose="02020603050405020304" pitchFamily="18" charset="0"/>
              </a:rPr>
              <a:t> </a:t>
            </a:r>
            <a:r>
              <a:rPr lang="cs-CZ" sz="1800" dirty="0">
                <a:solidFill>
                  <a:srgbClr val="002060"/>
                </a:solidFill>
                <a:latin typeface="Times New Roman" panose="02020603050405020304" pitchFamily="18" charset="0"/>
                <a:cs typeface="Times New Roman" panose="02020603050405020304" pitchFamily="18" charset="0"/>
                <a:hlinkClick r:id="rId5"/>
              </a:rPr>
              <a:t>NILMORE</a:t>
            </a:r>
            <a:r>
              <a:rPr lang="cs-CZ" sz="1800" dirty="0">
                <a:solidFill>
                  <a:srgbClr val="002060"/>
                </a:solidFill>
                <a:latin typeface="Times New Roman" panose="02020603050405020304" pitchFamily="18" charset="0"/>
                <a:cs typeface="Times New Roman" panose="02020603050405020304" pitchFamily="18" charset="0"/>
              </a:rPr>
              <a:t> </a:t>
            </a:r>
            <a:r>
              <a:rPr lang="en-US" sz="1800" dirty="0">
                <a:solidFill>
                  <a:srgbClr val="002060"/>
                </a:solidFill>
                <a:latin typeface="Times New Roman" panose="02020603050405020304" pitchFamily="18" charset="0"/>
                <a:cs typeface="Times New Roman" panose="02020603050405020304" pitchFamily="18" charset="0"/>
              </a:rPr>
              <a:t>_returning clothes for recycling</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Do you no longer want our clothes? Is it worn or did it just go out of fashion? You can return it to us through our network of </a:t>
            </a:r>
            <a:r>
              <a:rPr lang="en-US" sz="1800" dirty="0" err="1">
                <a:solidFill>
                  <a:srgbClr val="002060"/>
                </a:solidFill>
                <a:latin typeface="Times New Roman" panose="02020603050405020304" pitchFamily="18" charset="0"/>
                <a:cs typeface="Times New Roman" panose="02020603050405020304" pitchFamily="18" charset="0"/>
              </a:rPr>
              <a:t>Nilmore</a:t>
            </a:r>
            <a:r>
              <a:rPr lang="en-US" sz="1800" dirty="0">
                <a:solidFill>
                  <a:srgbClr val="002060"/>
                </a:solidFill>
                <a:latin typeface="Times New Roman" panose="02020603050405020304" pitchFamily="18" charset="0"/>
                <a:cs typeface="Times New Roman" panose="02020603050405020304" pitchFamily="18" charset="0"/>
              </a:rPr>
              <a:t>® Circular Points. For each returned piece you will receive a 100 CZK discount, which you can use for the next purchase! If you have purchased a product from one of our partners</a:t>
            </a:r>
          </a:p>
        </p:txBody>
      </p:sp>
      <p:pic>
        <p:nvPicPr>
          <p:cNvPr id="2" name="Obrázek 1">
            <a:extLst>
              <a:ext uri="{FF2B5EF4-FFF2-40B4-BE49-F238E27FC236}">
                <a16:creationId xmlns:a16="http://schemas.microsoft.com/office/drawing/2014/main" id="{2203BE08-E739-4064-A599-85D6CD9A0253}"/>
              </a:ext>
            </a:extLst>
          </p:cNvPr>
          <p:cNvPicPr>
            <a:picLocks noChangeAspect="1"/>
          </p:cNvPicPr>
          <p:nvPr/>
        </p:nvPicPr>
        <p:blipFill rotWithShape="1">
          <a:blip r:embed="rId6"/>
          <a:srcRect t="22601" r="78558" b="70620"/>
          <a:stretch/>
        </p:blipFill>
        <p:spPr>
          <a:xfrm>
            <a:off x="251519" y="1177671"/>
            <a:ext cx="3970523" cy="706114"/>
          </a:xfrm>
          <a:prstGeom prst="rect">
            <a:avLst/>
          </a:prstGeom>
        </p:spPr>
      </p:pic>
      <p:pic>
        <p:nvPicPr>
          <p:cNvPr id="9" name="Obrázek 8">
            <a:extLst>
              <a:ext uri="{FF2B5EF4-FFF2-40B4-BE49-F238E27FC236}">
                <a16:creationId xmlns:a16="http://schemas.microsoft.com/office/drawing/2014/main" id="{FC42D692-C043-4A1B-83E6-033D30962013}"/>
              </a:ext>
            </a:extLst>
          </p:cNvPr>
          <p:cNvPicPr>
            <a:picLocks noChangeAspect="1"/>
          </p:cNvPicPr>
          <p:nvPr/>
        </p:nvPicPr>
        <p:blipFill rotWithShape="1">
          <a:blip r:embed="rId7"/>
          <a:srcRect l="41500" t="16985" r="18375" b="13663"/>
          <a:stretch/>
        </p:blipFill>
        <p:spPr>
          <a:xfrm>
            <a:off x="7350592" y="2148840"/>
            <a:ext cx="4704247" cy="45735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Obrázek 10">
            <a:extLst>
              <a:ext uri="{FF2B5EF4-FFF2-40B4-BE49-F238E27FC236}">
                <a16:creationId xmlns:a16="http://schemas.microsoft.com/office/drawing/2014/main" id="{687CF6FC-81E1-472D-839B-ED19F8764DDD}"/>
              </a:ext>
            </a:extLst>
          </p:cNvPr>
          <p:cNvPicPr>
            <a:picLocks noChangeAspect="1"/>
          </p:cNvPicPr>
          <p:nvPr/>
        </p:nvPicPr>
        <p:blipFill rotWithShape="1">
          <a:blip r:embed="rId8"/>
          <a:srcRect l="9124" t="33655" r="9876" b="36222"/>
          <a:stretch/>
        </p:blipFill>
        <p:spPr>
          <a:xfrm>
            <a:off x="251520" y="5240242"/>
            <a:ext cx="6911280" cy="144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164853"/>
            <a:ext cx="10255973"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altLang="cs-CZ" sz="24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8A6D606C-4F23-4516-A825-180ED6E361A4}"/>
              </a:ext>
            </a:extLst>
          </p:cNvPr>
          <p:cNvSpPr/>
          <p:nvPr/>
        </p:nvSpPr>
        <p:spPr>
          <a:xfrm>
            <a:off x="299148" y="234761"/>
            <a:ext cx="8166018" cy="461665"/>
          </a:xfrm>
          <a:prstGeom prst="rect">
            <a:avLst/>
          </a:prstGeom>
        </p:spPr>
        <p:txBody>
          <a:bodyPr wrap="none">
            <a:spAutoFit/>
          </a:bodyPr>
          <a:lstStyle/>
          <a:p>
            <a:pPr algn="ctr"/>
            <a:r>
              <a:rPr lang="en-AU" sz="2400" b="1" dirty="0">
                <a:solidFill>
                  <a:srgbClr val="002060"/>
                </a:solidFill>
                <a:latin typeface="Times New Roman" panose="02020603050405020304" pitchFamily="18" charset="0"/>
                <a:cs typeface="Times New Roman" panose="02020603050405020304" pitchFamily="18" charset="0"/>
              </a:rPr>
              <a:t>Impact on business concepts in new forms of business models</a:t>
            </a:r>
          </a:p>
        </p:txBody>
      </p:sp>
      <p:sp>
        <p:nvSpPr>
          <p:cNvPr id="7" name="Zástupný symbol pro obsah 2">
            <a:extLst>
              <a:ext uri="{FF2B5EF4-FFF2-40B4-BE49-F238E27FC236}">
                <a16:creationId xmlns:a16="http://schemas.microsoft.com/office/drawing/2014/main" id="{DE018B27-8002-4542-8E4D-D61753227B06}"/>
              </a:ext>
            </a:extLst>
          </p:cNvPr>
          <p:cNvSpPr txBox="1">
            <a:spLocks/>
          </p:cNvSpPr>
          <p:nvPr/>
        </p:nvSpPr>
        <p:spPr>
          <a:xfrm>
            <a:off x="123063" y="1355467"/>
            <a:ext cx="4825434" cy="506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1800" dirty="0">
                <a:solidFill>
                  <a:srgbClr val="002060"/>
                </a:solidFill>
                <a:latin typeface="Times New Roman" panose="02020603050405020304" pitchFamily="18" charset="0"/>
                <a:cs typeface="Times New Roman" panose="02020603050405020304" pitchFamily="18" charset="0"/>
                <a:hlinkClick r:id="rId4"/>
              </a:rPr>
              <a:t>Circular Business models </a:t>
            </a:r>
            <a:br>
              <a:rPr lang="cs-CZ" sz="1800" dirty="0">
                <a:solidFill>
                  <a:srgbClr val="002060"/>
                </a:solidFill>
                <a:latin typeface="Times New Roman" panose="02020603050405020304" pitchFamily="18" charset="0"/>
                <a:cs typeface="Times New Roman" panose="02020603050405020304" pitchFamily="18" charset="0"/>
              </a:rPr>
            </a:br>
            <a:r>
              <a:rPr lang="en-AU" sz="1800" dirty="0">
                <a:solidFill>
                  <a:srgbClr val="002060"/>
                </a:solidFill>
                <a:latin typeface="Times New Roman" panose="02020603050405020304" pitchFamily="18" charset="0"/>
                <a:cs typeface="Times New Roman" panose="02020603050405020304" pitchFamily="18" charset="0"/>
              </a:rPr>
              <a:t>(ELLEN MACARTHUR FOUNDATION)</a:t>
            </a:r>
          </a:p>
          <a:p>
            <a:pPr marL="0" indent="0">
              <a:buNone/>
            </a:pPr>
            <a:endParaRPr lang="en-AU" sz="1800" dirty="0">
              <a:solidFill>
                <a:srgbClr val="002060"/>
              </a:solidFill>
              <a:latin typeface="Times New Roman" panose="02020603050405020304" pitchFamily="18" charset="0"/>
              <a:cs typeface="Times New Roman" panose="02020603050405020304" pitchFamily="18" charset="0"/>
              <a:hlinkClick r:id="rId5"/>
            </a:endParaRPr>
          </a:p>
          <a:p>
            <a:r>
              <a:rPr lang="en-AU" sz="1800" dirty="0">
                <a:solidFill>
                  <a:srgbClr val="002060"/>
                </a:solidFill>
                <a:latin typeface="Times New Roman" panose="02020603050405020304" pitchFamily="18" charset="0"/>
                <a:cs typeface="Times New Roman" panose="02020603050405020304" pitchFamily="18" charset="0"/>
                <a:hlinkClick r:id="rId5"/>
              </a:rPr>
              <a:t>10 Circular Business Model Examples</a:t>
            </a:r>
            <a:r>
              <a:rPr lang="en-AU" sz="1800" dirty="0">
                <a:solidFill>
                  <a:srgbClr val="002060"/>
                </a:solidFill>
                <a:latin typeface="Times New Roman" panose="02020603050405020304" pitchFamily="18" charset="0"/>
                <a:cs typeface="Times New Roman" panose="02020603050405020304" pitchFamily="18" charset="0"/>
              </a:rPr>
              <a:t> (Circular value chains through data / Circular product design / Use, reuse, share, and repair )</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6"/>
              </a:rPr>
              <a:t>10 Examples of Circular Economy Solutions</a:t>
            </a:r>
            <a:r>
              <a:rPr lang="en-AU" sz="1800" dirty="0">
                <a:solidFill>
                  <a:srgbClr val="002060"/>
                </a:solidFill>
                <a:latin typeface="Times New Roman" panose="02020603050405020304" pitchFamily="18" charset="0"/>
                <a:cs typeface="Times New Roman" panose="02020603050405020304" pitchFamily="18" charset="0"/>
              </a:rPr>
              <a:t> (Industrial symbiosis / The Danish deposit and return </a:t>
            </a:r>
            <a:r>
              <a:rPr lang="en-AU" sz="1800" dirty="0" err="1">
                <a:solidFill>
                  <a:srgbClr val="002060"/>
                </a:solidFill>
                <a:latin typeface="Times New Roman" panose="02020603050405020304" pitchFamily="18" charset="0"/>
                <a:cs typeface="Times New Roman" panose="02020603050405020304" pitchFamily="18" charset="0"/>
              </a:rPr>
              <a:t>systém</a:t>
            </a:r>
            <a:r>
              <a:rPr lang="en-AU" sz="1800" dirty="0">
                <a:solidFill>
                  <a:srgbClr val="002060"/>
                </a:solidFill>
                <a:latin typeface="Times New Roman" panose="02020603050405020304" pitchFamily="18" charset="0"/>
                <a:cs typeface="Times New Roman" panose="02020603050405020304" pitchFamily="18" charset="0"/>
              </a:rPr>
              <a:t> for recycling cans and bottles / Denmark´s first circular </a:t>
            </a:r>
            <a:r>
              <a:rPr lang="en-AU" sz="1800" dirty="0" err="1">
                <a:solidFill>
                  <a:srgbClr val="002060"/>
                </a:solidFill>
                <a:latin typeface="Times New Roman" panose="02020603050405020304" pitchFamily="18" charset="0"/>
                <a:cs typeface="Times New Roman" panose="02020603050405020304" pitchFamily="18" charset="0"/>
              </a:rPr>
              <a:t>soucial</a:t>
            </a:r>
            <a:r>
              <a:rPr lang="en-AU" sz="1800" dirty="0">
                <a:solidFill>
                  <a:srgbClr val="002060"/>
                </a:solidFill>
                <a:latin typeface="Times New Roman" panose="02020603050405020304" pitchFamily="18" charset="0"/>
                <a:cs typeface="Times New Roman" panose="02020603050405020304" pitchFamily="18" charset="0"/>
              </a:rPr>
              <a:t> housing project / Recycling of artificial turf / Closed loop in reuse packaging-as-service / Re-using old bricks to build a greener future)</a:t>
            </a:r>
          </a:p>
          <a:p>
            <a:endParaRPr lang="en-AU" sz="1800" dirty="0">
              <a:solidFill>
                <a:srgbClr val="002060"/>
              </a:solidFill>
              <a:latin typeface="Times New Roman" panose="02020603050405020304" pitchFamily="18" charset="0"/>
              <a:cs typeface="Times New Roman" panose="02020603050405020304" pitchFamily="18" charset="0"/>
            </a:endParaRPr>
          </a:p>
          <a:p>
            <a:r>
              <a:rPr lang="en-AU" sz="1800" dirty="0">
                <a:solidFill>
                  <a:srgbClr val="002060"/>
                </a:solidFill>
                <a:latin typeface="Times New Roman" panose="02020603050405020304" pitchFamily="18" charset="0"/>
                <a:cs typeface="Times New Roman" panose="02020603050405020304" pitchFamily="18" charset="0"/>
                <a:hlinkClick r:id="rId7"/>
              </a:rPr>
              <a:t>Circulars Awards Program</a:t>
            </a:r>
            <a:endParaRPr lang="en-AU"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cs-CZ" sz="1800" dirty="0">
              <a:solidFill>
                <a:srgbClr val="002060"/>
              </a:solidFill>
              <a:latin typeface="Times New Roman" panose="02020603050405020304" pitchFamily="18" charset="0"/>
              <a:cs typeface="Times New Roman" panose="02020603050405020304" pitchFamily="18" charset="0"/>
            </a:endParaRPr>
          </a:p>
          <a:p>
            <a:endParaRPr lang="en-US" sz="1800" dirty="0">
              <a:solidFill>
                <a:srgbClr val="002060"/>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A79103AD-4B48-44D6-9594-8F997EF2CBE2}"/>
              </a:ext>
            </a:extLst>
          </p:cNvPr>
          <p:cNvPicPr>
            <a:picLocks noChangeAspect="1"/>
          </p:cNvPicPr>
          <p:nvPr/>
        </p:nvPicPr>
        <p:blipFill rotWithShape="1">
          <a:blip r:embed="rId8"/>
          <a:srcRect t="12222" b="30000"/>
          <a:stretch/>
        </p:blipFill>
        <p:spPr>
          <a:xfrm>
            <a:off x="4820040" y="776706"/>
            <a:ext cx="5505000" cy="1789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a:extLst>
              <a:ext uri="{FF2B5EF4-FFF2-40B4-BE49-F238E27FC236}">
                <a16:creationId xmlns:a16="http://schemas.microsoft.com/office/drawing/2014/main" id="{E24C3930-C745-4945-9855-EDE8AE76DEF7}"/>
              </a:ext>
            </a:extLst>
          </p:cNvPr>
          <p:cNvPicPr>
            <a:picLocks noChangeAspect="1"/>
          </p:cNvPicPr>
          <p:nvPr/>
        </p:nvPicPr>
        <p:blipFill rotWithShape="1">
          <a:blip r:embed="rId9"/>
          <a:srcRect l="7004" t="13334" r="8875" b="6889"/>
          <a:stretch/>
        </p:blipFill>
        <p:spPr>
          <a:xfrm>
            <a:off x="5455920" y="2938596"/>
            <a:ext cx="5873221" cy="31331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67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r>
              <a:rPr lang="cs-CZ" sz="2400" kern="0" dirty="0" err="1">
                <a:solidFill>
                  <a:srgbClr val="002060"/>
                </a:solidFill>
                <a:latin typeface="Times New Roman"/>
                <a:ea typeface="+mj-ea"/>
                <a:cs typeface="+mj-cs"/>
              </a:rPr>
              <a:t>publication</a:t>
            </a:r>
            <a:r>
              <a:rPr lang="cs-CZ" sz="2400" kern="0" dirty="0">
                <a:solidFill>
                  <a:srgbClr val="002060"/>
                </a:solidFill>
                <a:latin typeface="Times New Roman"/>
                <a:ea typeface="+mj-ea"/>
                <a:cs typeface="+mj-cs"/>
              </a:rPr>
              <a:t>…</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tateofgreen.com/en/wp-content/uploads/2018/07/Forside.png">
            <a:hlinkClick r:id="rId3"/>
            <a:extLst>
              <a:ext uri="{FF2B5EF4-FFF2-40B4-BE49-F238E27FC236}">
                <a16:creationId xmlns:a16="http://schemas.microsoft.com/office/drawing/2014/main" id="{286FBAF6-8A2A-48E2-BB70-4CCC6343E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203959"/>
            <a:ext cx="2704743" cy="3823335"/>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6D55C442-8FB0-41E8-BBBC-D50EE865D2BC}"/>
              </a:ext>
            </a:extLst>
          </p:cNvPr>
          <p:cNvSpPr/>
          <p:nvPr/>
        </p:nvSpPr>
        <p:spPr>
          <a:xfrm>
            <a:off x="206375" y="5166972"/>
            <a:ext cx="2956263" cy="1200329"/>
          </a:xfrm>
          <a:prstGeom prst="rect">
            <a:avLst/>
          </a:prstGeom>
        </p:spPr>
        <p:txBody>
          <a:bodyPr wrap="square">
            <a:spAutoFit/>
          </a:bodyPr>
          <a:lstStyle/>
          <a:p>
            <a:r>
              <a:rPr lang="en-US" dirty="0"/>
              <a:t>Experiences from Denmark and New York on closing the loop through partnerships and circular business models</a:t>
            </a:r>
            <a:endParaRPr lang="cs-CZ" dirty="0"/>
          </a:p>
        </p:txBody>
      </p:sp>
      <p:pic>
        <p:nvPicPr>
          <p:cNvPr id="4" name="Obrázek 3">
            <a:hlinkClick r:id="rId5"/>
            <a:extLst>
              <a:ext uri="{FF2B5EF4-FFF2-40B4-BE49-F238E27FC236}">
                <a16:creationId xmlns:a16="http://schemas.microsoft.com/office/drawing/2014/main" id="{C935292D-D443-4AFA-9C1B-130088DDF5AB}"/>
              </a:ext>
            </a:extLst>
          </p:cNvPr>
          <p:cNvPicPr>
            <a:picLocks noChangeAspect="1"/>
          </p:cNvPicPr>
          <p:nvPr/>
        </p:nvPicPr>
        <p:blipFill>
          <a:blip r:embed="rId6"/>
          <a:stretch>
            <a:fillRect/>
          </a:stretch>
        </p:blipFill>
        <p:spPr>
          <a:xfrm>
            <a:off x="3274696" y="1203959"/>
            <a:ext cx="2704743" cy="3825493"/>
          </a:xfrm>
          <a:prstGeom prst="rect">
            <a:avLst/>
          </a:prstGeom>
        </p:spPr>
      </p:pic>
      <p:sp>
        <p:nvSpPr>
          <p:cNvPr id="7" name="Obdélník 6">
            <a:extLst>
              <a:ext uri="{FF2B5EF4-FFF2-40B4-BE49-F238E27FC236}">
                <a16:creationId xmlns:a16="http://schemas.microsoft.com/office/drawing/2014/main" id="{D12AE1D8-B97A-4E74-A804-962EB4ABEBEA}"/>
              </a:ext>
            </a:extLst>
          </p:cNvPr>
          <p:cNvSpPr/>
          <p:nvPr/>
        </p:nvSpPr>
        <p:spPr>
          <a:xfrm>
            <a:off x="3480079" y="5119346"/>
            <a:ext cx="2499360" cy="1200329"/>
          </a:xfrm>
          <a:prstGeom prst="rect">
            <a:avLst/>
          </a:prstGeom>
        </p:spPr>
        <p:txBody>
          <a:bodyPr wrap="square">
            <a:spAutoFit/>
          </a:bodyPr>
          <a:lstStyle/>
          <a:p>
            <a:r>
              <a:rPr lang="en-US" dirty="0">
                <a:solidFill>
                  <a:srgbClr val="363636"/>
                </a:solidFill>
                <a:latin typeface="Unica"/>
              </a:rPr>
              <a:t>How business models can accelerate the transition to a circular economy</a:t>
            </a:r>
            <a:endParaRPr lang="cs-CZ" dirty="0"/>
          </a:p>
        </p:txBody>
      </p:sp>
      <p:pic>
        <p:nvPicPr>
          <p:cNvPr id="8" name="Obrázek 7">
            <a:hlinkClick r:id="rId7"/>
            <a:extLst>
              <a:ext uri="{FF2B5EF4-FFF2-40B4-BE49-F238E27FC236}">
                <a16:creationId xmlns:a16="http://schemas.microsoft.com/office/drawing/2014/main" id="{96A1A45C-49CE-4F1A-A578-10CD271412FB}"/>
              </a:ext>
            </a:extLst>
          </p:cNvPr>
          <p:cNvPicPr>
            <a:picLocks noChangeAspect="1"/>
          </p:cNvPicPr>
          <p:nvPr/>
        </p:nvPicPr>
        <p:blipFill rotWithShape="1">
          <a:blip r:embed="rId8"/>
          <a:srcRect l="35125" t="19556" r="36666" b="12667"/>
          <a:stretch/>
        </p:blipFill>
        <p:spPr>
          <a:xfrm>
            <a:off x="6321249" y="1203959"/>
            <a:ext cx="2896974" cy="3915387"/>
          </a:xfrm>
          <a:prstGeom prst="rect">
            <a:avLst/>
          </a:prstGeom>
        </p:spPr>
      </p:pic>
      <p:sp>
        <p:nvSpPr>
          <p:cNvPr id="9" name="Obdélník 8">
            <a:extLst>
              <a:ext uri="{FF2B5EF4-FFF2-40B4-BE49-F238E27FC236}">
                <a16:creationId xmlns:a16="http://schemas.microsoft.com/office/drawing/2014/main" id="{240666A7-918C-44C6-9C2B-19BB9EF346CA}"/>
              </a:ext>
            </a:extLst>
          </p:cNvPr>
          <p:cNvSpPr/>
          <p:nvPr/>
        </p:nvSpPr>
        <p:spPr>
          <a:xfrm>
            <a:off x="6527624" y="5119346"/>
            <a:ext cx="2735744" cy="1200329"/>
          </a:xfrm>
          <a:prstGeom prst="rect">
            <a:avLst/>
          </a:prstGeom>
        </p:spPr>
        <p:txBody>
          <a:bodyPr wrap="square">
            <a:spAutoFit/>
          </a:bodyPr>
          <a:lstStyle/>
          <a:p>
            <a:r>
              <a:rPr lang="en-US" dirty="0"/>
              <a:t>A circular economy as an opportunity</a:t>
            </a:r>
          </a:p>
          <a:p>
            <a:r>
              <a:rPr lang="en-US" dirty="0"/>
              <a:t>for successful innovations of Czech firms </a:t>
            </a:r>
          </a:p>
        </p:txBody>
      </p:sp>
    </p:spTree>
    <p:extLst>
      <p:ext uri="{BB962C8B-B14F-4D97-AF65-F5344CB8AC3E}">
        <p14:creationId xmlns:p14="http://schemas.microsoft.com/office/powerpoint/2010/main" val="418157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err="1">
                <a:solidFill>
                  <a:srgbClr val="002060"/>
                </a:solidFill>
                <a:latin typeface="Times New Roman"/>
                <a:ea typeface="+mj-ea"/>
                <a:cs typeface="+mj-cs"/>
              </a:rPr>
              <a:t>Explore</a:t>
            </a:r>
            <a:r>
              <a:rPr lang="cs-CZ" sz="2400" kern="0" dirty="0">
                <a:solidFill>
                  <a:srgbClr val="002060"/>
                </a:solidFill>
                <a:latin typeface="Times New Roman"/>
                <a:ea typeface="+mj-ea"/>
                <a:cs typeface="+mj-cs"/>
              </a:rPr>
              <a:t> …</a:t>
            </a:r>
            <a:endParaRPr lang="en-GB" sz="2400" kern="0" dirty="0">
              <a:solidFill>
                <a:srgbClr val="002060"/>
              </a:solidFill>
              <a:latin typeface="Times New Roman"/>
              <a:ea typeface="+mj-ea"/>
              <a:cs typeface="+mj-cs"/>
            </a:endParaRPr>
          </a:p>
        </p:txBody>
      </p:sp>
      <p:sp>
        <p:nvSpPr>
          <p:cNvPr id="6" name="Zástupný symbol pro obsah 2">
            <a:extLst>
              <a:ext uri="{FF2B5EF4-FFF2-40B4-BE49-F238E27FC236}">
                <a16:creationId xmlns:a16="http://schemas.microsoft.com/office/drawing/2014/main" id="{A898333D-9017-4278-9E28-B8545AD1D724}"/>
              </a:ext>
            </a:extLst>
          </p:cNvPr>
          <p:cNvSpPr txBox="1">
            <a:spLocks/>
          </p:cNvSpPr>
          <p:nvPr/>
        </p:nvSpPr>
        <p:spPr>
          <a:xfrm>
            <a:off x="251520" y="1090863"/>
            <a:ext cx="10255973" cy="514355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solidFill>
                <a:srgbClr val="002060"/>
              </a:solidFill>
              <a:latin typeface="Times New Roman" panose="020206030504050203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CAF705F9-D1EE-4D29-8EAB-5C39923511C8}"/>
              </a:ext>
            </a:extLst>
          </p:cNvPr>
          <p:cNvSpPr/>
          <p:nvPr/>
        </p:nvSpPr>
        <p:spPr>
          <a:xfrm>
            <a:off x="395898" y="1281246"/>
            <a:ext cx="11110301" cy="2215991"/>
          </a:xfrm>
          <a:prstGeom prst="rect">
            <a:avLst/>
          </a:prstGeom>
        </p:spPr>
        <p:txBody>
          <a:bodyPr wrap="square">
            <a:spAutoFit/>
          </a:bodyPr>
          <a:lstStyle/>
          <a:p>
            <a:r>
              <a:rPr lang="cs-CZ" dirty="0">
                <a:solidFill>
                  <a:srgbClr val="002060"/>
                </a:solidFill>
                <a:latin typeface="Times New Roman" panose="02020603050405020304" pitchFamily="18" charset="0"/>
                <a:cs typeface="Times New Roman" panose="02020603050405020304" pitchFamily="18" charset="0"/>
              </a:rPr>
              <a:t>European </a:t>
            </a:r>
            <a:r>
              <a:rPr lang="cs-CZ" dirty="0" err="1">
                <a:solidFill>
                  <a:srgbClr val="002060"/>
                </a:solidFill>
                <a:latin typeface="Times New Roman" panose="02020603050405020304" pitchFamily="18" charset="0"/>
                <a:cs typeface="Times New Roman" panose="02020603050405020304" pitchFamily="18" charset="0"/>
              </a:rPr>
              <a:t>Parliament</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News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Priorities</a:t>
            </a:r>
            <a:r>
              <a:rPr lang="cs-CZ" dirty="0">
                <a:solidFill>
                  <a:srgbClr val="002060"/>
                </a:solidFill>
                <a:latin typeface="Times New Roman" panose="02020603050405020304" pitchFamily="18" charset="0"/>
                <a:cs typeface="Times New Roman" panose="02020603050405020304" pitchFamily="18" charset="0"/>
              </a:rPr>
              <a:t>/</a:t>
            </a:r>
            <a:r>
              <a:rPr lang="cs-CZ" dirty="0" err="1">
                <a:solidFill>
                  <a:srgbClr val="002060"/>
                </a:solidFill>
                <a:latin typeface="Times New Roman" panose="02020603050405020304" pitchFamily="18" charset="0"/>
                <a:cs typeface="Times New Roman" panose="02020603050405020304" pitchFamily="18" charset="0"/>
              </a:rPr>
              <a:t>Circular</a:t>
            </a:r>
            <a:r>
              <a:rPr lang="cs-CZ" dirty="0">
                <a:solidFill>
                  <a:srgbClr val="002060"/>
                </a:solidFill>
                <a:latin typeface="Times New Roman" panose="02020603050405020304" pitchFamily="18" charset="0"/>
                <a:cs typeface="Times New Roman" panose="02020603050405020304" pitchFamily="18" charset="0"/>
              </a:rPr>
              <a:t> </a:t>
            </a:r>
            <a:r>
              <a:rPr lang="cs-CZ" dirty="0" err="1">
                <a:solidFill>
                  <a:srgbClr val="002060"/>
                </a:solidFill>
                <a:latin typeface="Times New Roman" panose="02020603050405020304" pitchFamily="18" charset="0"/>
                <a:cs typeface="Times New Roman" panose="02020603050405020304" pitchFamily="18" charset="0"/>
              </a:rPr>
              <a:t>economy</a:t>
            </a:r>
            <a:endParaRPr lang="cs-CZ" dirty="0">
              <a:solidFill>
                <a:srgbClr val="002060"/>
              </a:solidFill>
              <a:latin typeface="Times New Roman" panose="02020603050405020304" pitchFamily="18" charset="0"/>
              <a:cs typeface="Times New Roman" panose="02020603050405020304" pitchFamily="18" charset="0"/>
            </a:endParaRPr>
          </a:p>
          <a:p>
            <a:endParaRPr lang="cs-CZ" sz="2400" b="1" dirty="0">
              <a:solidFill>
                <a:srgbClr val="002060"/>
              </a:solidFill>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Circular economy and waste reduction</a:t>
            </a:r>
          </a:p>
          <a:p>
            <a:r>
              <a:rPr lang="en-US" dirty="0">
                <a:solidFill>
                  <a:srgbClr val="002060"/>
                </a:solidFill>
                <a:latin typeface="Times New Roman" panose="02020603050405020304" pitchFamily="18" charset="0"/>
                <a:cs typeface="Times New Roman" panose="02020603050405020304" pitchFamily="18" charset="0"/>
              </a:rPr>
              <a:t>Moving towards a resource-efficient society</a:t>
            </a:r>
          </a:p>
          <a:p>
            <a:r>
              <a:rPr lang="en-US" dirty="0">
                <a:solidFill>
                  <a:srgbClr val="002060"/>
                </a:solidFill>
                <a:latin typeface="Times New Roman" panose="02020603050405020304" pitchFamily="18" charset="0"/>
                <a:cs typeface="Times New Roman" panose="02020603050405020304" pitchFamily="18" charset="0"/>
              </a:rPr>
              <a:t>Find out what the European Parliament is doing to ensure our resources are managed in a more sustainable way.</a:t>
            </a:r>
            <a:endParaRPr lang="cs-CZ" dirty="0">
              <a:solidFill>
                <a:srgbClr val="002060"/>
              </a:solidFill>
              <a:latin typeface="Times New Roman" panose="02020603050405020304" pitchFamily="18" charset="0"/>
              <a:cs typeface="Times New Roman" panose="02020603050405020304" pitchFamily="18" charset="0"/>
            </a:endParaRPr>
          </a:p>
          <a:p>
            <a:endParaRPr lang="cs-CZ" dirty="0">
              <a:solidFill>
                <a:srgbClr val="002060"/>
              </a:solidFill>
              <a:latin typeface="Times New Roman" panose="02020603050405020304" pitchFamily="18" charset="0"/>
              <a:cs typeface="Times New Roman" panose="02020603050405020304" pitchFamily="18" charset="0"/>
            </a:endParaRPr>
          </a:p>
          <a:p>
            <a:r>
              <a:rPr lang="cs-CZ" dirty="0">
                <a:solidFill>
                  <a:srgbClr val="002060"/>
                </a:solidFill>
                <a:latin typeface="Times New Roman" panose="02020603050405020304" pitchFamily="18" charset="0"/>
                <a:cs typeface="Times New Roman" panose="02020603050405020304" pitchFamily="18" charset="0"/>
                <a:hlinkClick r:id="rId4"/>
              </a:rPr>
              <a:t>https://www.europarl.europa.eu/news/en/headlines/priorities/circular-economy</a:t>
            </a:r>
            <a:r>
              <a:rPr lang="cs-CZ" dirty="0">
                <a:solidFill>
                  <a:srgbClr val="002060"/>
                </a:solidFill>
                <a:latin typeface="Times New Roman" panose="02020603050405020304" pitchFamily="18" charset="0"/>
                <a:cs typeface="Times New Roman" panose="02020603050405020304" pitchFamily="18" charset="0"/>
              </a:rPr>
              <a:t> </a:t>
            </a:r>
          </a:p>
        </p:txBody>
      </p:sp>
      <p:pic>
        <p:nvPicPr>
          <p:cNvPr id="10" name="Obrázek 9">
            <a:extLst>
              <a:ext uri="{FF2B5EF4-FFF2-40B4-BE49-F238E27FC236}">
                <a16:creationId xmlns:a16="http://schemas.microsoft.com/office/drawing/2014/main" id="{39272B00-2AF4-49E3-916E-997BBE976A77}"/>
              </a:ext>
            </a:extLst>
          </p:cNvPr>
          <p:cNvPicPr>
            <a:picLocks noChangeAspect="1"/>
          </p:cNvPicPr>
          <p:nvPr/>
        </p:nvPicPr>
        <p:blipFill rotWithShape="1">
          <a:blip r:embed="rId5"/>
          <a:srcRect t="34888" b="21556"/>
          <a:stretch/>
        </p:blipFill>
        <p:spPr>
          <a:xfrm>
            <a:off x="0" y="3870960"/>
            <a:ext cx="12192000" cy="2987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758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374104" y="172868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002060"/>
                </a:solidFill>
                <a:latin typeface="Times New Roman" panose="02020603050405020304" pitchFamily="18" charset="0"/>
                <a:cs typeface="Times New Roman" panose="02020603050405020304" pitchFamily="18" charset="0"/>
              </a:rPr>
              <a:t>What are you taking away from today's module?</a:t>
            </a:r>
            <a:endParaRPr lang="cs-CZ" sz="5400" b="1" kern="0" dirty="0">
              <a:solidFill>
                <a:srgbClr val="002060"/>
              </a:solidFill>
              <a:latin typeface="Times New Roman"/>
              <a:cs typeface="Times New Roman" panose="02020603050405020304" pitchFamily="18" charset="0"/>
            </a:endParaRPr>
          </a:p>
          <a:p>
            <a:pPr marL="0" indent="0">
              <a:buNone/>
            </a:pPr>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705363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8" name="Zástupný symbol pro obsah 2"/>
          <p:cNvSpPr txBox="1">
            <a:spLocks/>
          </p:cNvSpPr>
          <p:nvPr/>
        </p:nvSpPr>
        <p:spPr>
          <a:xfrm>
            <a:off x="1465544" y="1469605"/>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sz="5400" b="1" dirty="0">
                <a:solidFill>
                  <a:srgbClr val="002060"/>
                </a:solidFill>
                <a:latin typeface="Times New Roman" panose="02020603050405020304" pitchFamily="18" charset="0"/>
                <a:cs typeface="Times New Roman" panose="02020603050405020304" pitchFamily="18" charset="0"/>
              </a:rPr>
              <a:t>U</a:t>
            </a:r>
            <a:r>
              <a:rPr lang="en-US" sz="5400" b="1" dirty="0">
                <a:solidFill>
                  <a:srgbClr val="002060"/>
                </a:solidFill>
                <a:latin typeface="Times New Roman" panose="02020603050405020304" pitchFamily="18" charset="0"/>
                <a:cs typeface="Times New Roman" panose="02020603050405020304" pitchFamily="18" charset="0"/>
              </a:rPr>
              <a:t>se the infographic and try to draw it</a:t>
            </a:r>
            <a:r>
              <a:rPr lang="cs-CZ" sz="5400" b="1" dirty="0">
                <a:solidFill>
                  <a:srgbClr val="002060"/>
                </a:solidFill>
                <a:latin typeface="Times New Roman" panose="02020603050405020304" pitchFamily="18" charset="0"/>
                <a:cs typeface="Times New Roman" panose="02020603050405020304" pitchFamily="18" charset="0"/>
              </a:rPr>
              <a:t>!</a:t>
            </a:r>
          </a:p>
          <a:p>
            <a:pPr marL="0" indent="0" algn="ctr">
              <a:buNone/>
            </a:pPr>
            <a:endParaRPr lang="cs-CZ" sz="5400" b="1"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AU" sz="5400" b="1" dirty="0">
                <a:solidFill>
                  <a:srgbClr val="002060"/>
                </a:solidFill>
                <a:latin typeface="Times New Roman" panose="02020603050405020304" pitchFamily="18" charset="0"/>
                <a:cs typeface="Times New Roman" panose="02020603050405020304" pitchFamily="18" charset="0"/>
              </a:rPr>
              <a:t>Show it </a:t>
            </a:r>
            <a:r>
              <a:rPr lang="en-AU" sz="54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AU" sz="54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cs-CZ" altLang="cs-CZ" sz="5400" b="1"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4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heel(1)">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2880320"/>
          </a:xfrm>
          <a:prstGeom prst="rect">
            <a:avLst/>
          </a:prstGeom>
        </p:spPr>
        <p:txBody>
          <a:bodyPr anchor="t">
            <a:normAutofit/>
          </a:bodyPr>
          <a:lstStyle/>
          <a:p>
            <a:pPr algn="l"/>
            <a:r>
              <a:rPr lang="en-AU" sz="5333" b="1" dirty="0">
                <a:solidFill>
                  <a:schemeClr val="bg1"/>
                </a:solidFill>
                <a:latin typeface="Times New Roman" panose="02020603050405020304" pitchFamily="18" charset="0"/>
                <a:cs typeface="Times New Roman" panose="02020603050405020304" pitchFamily="18" charset="0"/>
              </a:rPr>
              <a:t>Thank you…</a:t>
            </a:r>
          </a:p>
        </p:txBody>
      </p:sp>
      <p:sp>
        <p:nvSpPr>
          <p:cNvPr id="3" name="Podnadpis 2"/>
          <p:cNvSpPr>
            <a:spLocks noGrp="1"/>
          </p:cNvSpPr>
          <p:nvPr>
            <p:ph type="subTitle" idx="4294967295"/>
          </p:nvPr>
        </p:nvSpPr>
        <p:spPr>
          <a:xfrm>
            <a:off x="623391" y="3332990"/>
            <a:ext cx="6530443" cy="2789904"/>
          </a:xfrm>
          <a:prstGeom prst="rect">
            <a:avLst/>
          </a:prstGeom>
        </p:spPr>
        <p:txBody>
          <a:bodyPr>
            <a:normAutofit/>
          </a:bodyPr>
          <a:lstStyle/>
          <a:p>
            <a:pPr marL="0" indent="0">
              <a:buNone/>
            </a:pPr>
            <a:endParaRPr lang="en-AU" sz="2000" dirty="0">
              <a:solidFill>
                <a:schemeClr val="bg1"/>
              </a:solidFill>
              <a:latin typeface="Times New Roman" panose="02020603050405020304" pitchFamily="18" charset="0"/>
              <a:cs typeface="Times New Roman" panose="02020603050405020304" pitchFamily="18" charset="0"/>
            </a:endParaRPr>
          </a:p>
          <a:p>
            <a:pPr marL="0" indent="0">
              <a:buNone/>
            </a:pPr>
            <a:r>
              <a:rPr lang="en-AU" sz="3200" dirty="0">
                <a:solidFill>
                  <a:schemeClr val="bg1"/>
                </a:solidFill>
                <a:latin typeface="Times New Roman" panose="02020603050405020304" pitchFamily="18" charset="0"/>
                <a:cs typeface="Times New Roman" panose="02020603050405020304" pitchFamily="18" charset="0"/>
              </a:rPr>
              <a:t>Pavel Adámek, 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Corporate Social Responsibility Specialist </a:t>
            </a:r>
            <a:br>
              <a:rPr lang="en-AU" sz="2000" dirty="0">
                <a:solidFill>
                  <a:schemeClr val="bg1"/>
                </a:solidFill>
                <a:latin typeface="Times New Roman" panose="02020603050405020304" pitchFamily="18" charset="0"/>
                <a:cs typeface="Times New Roman" panose="02020603050405020304" pitchFamily="18" charset="0"/>
              </a:rPr>
            </a:br>
            <a:r>
              <a:rPr lang="en-AU" sz="2000" dirty="0">
                <a:solidFill>
                  <a:schemeClr val="bg1"/>
                </a:solidFill>
                <a:latin typeface="Times New Roman" panose="02020603050405020304" pitchFamily="18" charset="0"/>
                <a:cs typeface="Times New Roman" panose="02020603050405020304" pitchFamily="18" charset="0"/>
              </a:rPr>
              <a:t>Guarantor of the master's course CSR</a:t>
            </a:r>
          </a:p>
          <a:p>
            <a:pPr marL="0" indent="0">
              <a:buNone/>
            </a:pPr>
            <a:endParaRPr lang="en-AU" sz="3200" dirty="0">
              <a:solidFill>
                <a:schemeClr val="bg1"/>
              </a:solidFill>
              <a:latin typeface="Times New Roman" panose="02020603050405020304" pitchFamily="18" charset="0"/>
              <a:cs typeface="Times New Roman" panose="02020603050405020304" pitchFamily="18" charset="0"/>
            </a:endParaRPr>
          </a:p>
          <a:p>
            <a:pPr marL="0" indent="0">
              <a:buNone/>
            </a:pPr>
            <a:r>
              <a:rPr lang="en-AU" sz="2000" dirty="0">
                <a:solidFill>
                  <a:schemeClr val="bg1"/>
                </a:solidFill>
                <a:latin typeface="Times New Roman" panose="02020603050405020304" pitchFamily="18" charset="0"/>
                <a:cs typeface="Times New Roman" panose="02020603050405020304" pitchFamily="18" charset="0"/>
              </a:rPr>
              <a:t>E-mail address: 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552922" y="2176395"/>
            <a:ext cx="2646948" cy="4124314"/>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p>
        </p:txBody>
      </p:sp>
      <p:sp>
        <p:nvSpPr>
          <p:cNvPr id="5" name="Obdélník 4"/>
          <p:cNvSpPr/>
          <p:nvPr/>
        </p:nvSpPr>
        <p:spPr>
          <a:xfrm>
            <a:off x="251520" y="449337"/>
            <a:ext cx="2803973"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dirty="0">
                <a:ln>
                  <a:noFill/>
                </a:ln>
                <a:solidFill>
                  <a:srgbClr val="002060"/>
                </a:solidFill>
                <a:effectLst/>
                <a:uLnTx/>
                <a:uFillTx/>
                <a:latin typeface="Times New Roman"/>
                <a:ea typeface="+mj-ea"/>
                <a:cs typeface="+mj-cs"/>
              </a:rPr>
              <a:t>Outline of the </a:t>
            </a:r>
            <a:r>
              <a:rPr kumimoji="0" lang="cs-CZ" sz="2400" b="0" i="0" u="none" strike="noStrike" kern="0" cap="none" spc="0" normalizeH="0" baseline="0" dirty="0" err="1">
                <a:ln>
                  <a:noFill/>
                </a:ln>
                <a:solidFill>
                  <a:srgbClr val="002060"/>
                </a:solidFill>
                <a:effectLst/>
                <a:uLnTx/>
                <a:uFillTx/>
                <a:latin typeface="Times New Roman"/>
                <a:ea typeface="+mj-ea"/>
                <a:cs typeface="+mj-cs"/>
              </a:rPr>
              <a:t>lecture</a:t>
            </a:r>
            <a:endParaRPr kumimoji="0" lang="en-GB" sz="18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1419727"/>
            <a:ext cx="8280920" cy="45318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1" dirty="0">
                <a:solidFill>
                  <a:srgbClr val="002060"/>
                </a:solidFill>
                <a:latin typeface="Times New Roman" panose="02020603050405020304" pitchFamily="18" charset="0"/>
                <a:cs typeface="Times New Roman" panose="02020603050405020304" pitchFamily="18" charset="0"/>
              </a:rPr>
              <a:t> Circular economy – Definition, Importance, Benefits</a:t>
            </a:r>
          </a:p>
          <a:p>
            <a:endParaRPr lang="en-AU" sz="2400" b="1" dirty="0">
              <a:solidFill>
                <a:srgbClr val="002060"/>
              </a:solidFill>
              <a:latin typeface="Times New Roman" panose="02020603050405020304" pitchFamily="18" charset="0"/>
              <a:cs typeface="Times New Roman" panose="02020603050405020304" pitchFamily="18" charset="0"/>
            </a:endParaRPr>
          </a:p>
          <a:p>
            <a:r>
              <a:rPr lang="en-AU" sz="2400" b="1" dirty="0">
                <a:solidFill>
                  <a:srgbClr val="002060"/>
                </a:solidFill>
                <a:latin typeface="Times New Roman" panose="02020603050405020304" pitchFamily="18" charset="0"/>
                <a:cs typeface="Times New Roman" panose="02020603050405020304" pitchFamily="18" charset="0"/>
              </a:rPr>
              <a:t> European Approach, </a:t>
            </a:r>
            <a:r>
              <a:rPr lang="en-AU" sz="2400" b="1" kern="0" dirty="0">
                <a:solidFill>
                  <a:srgbClr val="002060"/>
                </a:solidFill>
                <a:latin typeface="Times New Roman"/>
              </a:rPr>
              <a:t>Circular Economy Action Plan</a:t>
            </a:r>
          </a:p>
          <a:p>
            <a:endParaRPr lang="en-AU" sz="2400" b="1" kern="0" dirty="0">
              <a:solidFill>
                <a:srgbClr val="002060"/>
              </a:solidFill>
              <a:latin typeface="Times New Roman"/>
              <a:cs typeface="Times New Roman" panose="02020603050405020304" pitchFamily="18" charset="0"/>
            </a:endParaRPr>
          </a:p>
          <a:p>
            <a:r>
              <a:rPr lang="en-AU" sz="2400" b="1" kern="0" dirty="0">
                <a:solidFill>
                  <a:srgbClr val="002060"/>
                </a:solidFill>
                <a:latin typeface="Times New Roman"/>
                <a:cs typeface="Times New Roman" panose="02020603050405020304" pitchFamily="18" charset="0"/>
              </a:rPr>
              <a:t>Stories for grabs</a:t>
            </a: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cs-CZ"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002060"/>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a:p>
            <a:endParaRPr lang="en-GB"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2" name="Obrázek 1">
            <a:extLst>
              <a:ext uri="{FF2B5EF4-FFF2-40B4-BE49-F238E27FC236}">
                <a16:creationId xmlns:a16="http://schemas.microsoft.com/office/drawing/2014/main" id="{F6871C16-A1F1-40D0-B707-4754AC2BB5E5}"/>
              </a:ext>
            </a:extLst>
          </p:cNvPr>
          <p:cNvPicPr>
            <a:picLocks noChangeAspect="1"/>
          </p:cNvPicPr>
          <p:nvPr/>
        </p:nvPicPr>
        <p:blipFill>
          <a:blip r:embed="rId3"/>
          <a:stretch>
            <a:fillRect/>
          </a:stretch>
        </p:blipFill>
        <p:spPr>
          <a:xfrm>
            <a:off x="0" y="3994632"/>
            <a:ext cx="12192000" cy="2414031"/>
          </a:xfrm>
          <a:prstGeom prst="rect">
            <a:avLst/>
          </a:prstGeom>
        </p:spPr>
      </p:pic>
    </p:spTree>
    <p:extLst>
      <p:ext uri="{BB962C8B-B14F-4D97-AF65-F5344CB8AC3E}">
        <p14:creationId xmlns:p14="http://schemas.microsoft.com/office/powerpoint/2010/main" val="30080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4784758"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379290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Times New Roman" panose="02020603050405020304" pitchFamily="18" charset="0"/>
                <a:cs typeface="Times New Roman" panose="02020603050405020304" pitchFamily="18" charset="0"/>
              </a:rPr>
              <a:t>CIRCULAR ECONOMY?</a:t>
            </a:r>
            <a:endParaRPr lang="en-GB" sz="24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6096000" y="1402080"/>
            <a:ext cx="4806091" cy="45379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rgbClr val="002060"/>
                </a:solidFill>
                <a:latin typeface="Times New Roman" panose="02020603050405020304" pitchFamily="18" charset="0"/>
                <a:cs typeface="Times New Roman" panose="02020603050405020304" pitchFamily="18" charset="0"/>
              </a:rPr>
              <a:t>The </a:t>
            </a:r>
            <a:r>
              <a:rPr lang="en-US" sz="1800" b="1" dirty="0">
                <a:solidFill>
                  <a:srgbClr val="002060"/>
                </a:solidFill>
                <a:latin typeface="Times New Roman" panose="02020603050405020304" pitchFamily="18" charset="0"/>
                <a:cs typeface="Times New Roman" panose="02020603050405020304" pitchFamily="18" charset="0"/>
              </a:rPr>
              <a:t>EU’s transition to a circular economy </a:t>
            </a:r>
            <a:r>
              <a:rPr lang="en-US" sz="1800" dirty="0">
                <a:solidFill>
                  <a:srgbClr val="002060"/>
                </a:solidFill>
                <a:latin typeface="Times New Roman" panose="02020603050405020304" pitchFamily="18" charset="0"/>
                <a:cs typeface="Times New Roman" panose="02020603050405020304" pitchFamily="18" charset="0"/>
              </a:rPr>
              <a:t>will reduce pressure on natural resources and will create sustainable growth and jobs. It is also a prerequisite to achieve the EU’s 2050 climate neutrality target and to halt biodiversity loss.</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dirty="0">
                <a:solidFill>
                  <a:srgbClr val="002060"/>
                </a:solidFill>
                <a:latin typeface="Times New Roman" panose="02020603050405020304" pitchFamily="18" charset="0"/>
                <a:cs typeface="Times New Roman" panose="02020603050405020304" pitchFamily="18" charset="0"/>
              </a:rPr>
              <a:t>On 11 December </a:t>
            </a:r>
            <a:r>
              <a:rPr lang="en-US" sz="1800" b="1" dirty="0">
                <a:solidFill>
                  <a:srgbClr val="002060"/>
                </a:solidFill>
                <a:latin typeface="Times New Roman" panose="02020603050405020304" pitchFamily="18" charset="0"/>
                <a:cs typeface="Times New Roman" panose="02020603050405020304" pitchFamily="18" charset="0"/>
              </a:rPr>
              <a:t>2019</a:t>
            </a:r>
            <a:r>
              <a:rPr lang="en-US" sz="1800" dirty="0">
                <a:solidFill>
                  <a:srgbClr val="002060"/>
                </a:solidFill>
                <a:latin typeface="Times New Roman" panose="02020603050405020304" pitchFamily="18" charset="0"/>
                <a:cs typeface="Times New Roman" panose="02020603050405020304" pitchFamily="18" charset="0"/>
              </a:rPr>
              <a:t>, the European Commission announced the </a:t>
            </a:r>
            <a:r>
              <a:rPr lang="en-US" sz="1800" b="1" dirty="0">
                <a:solidFill>
                  <a:srgbClr val="002060"/>
                </a:solidFill>
                <a:latin typeface="Times New Roman" panose="02020603050405020304" pitchFamily="18" charset="0"/>
                <a:cs typeface="Times New Roman" panose="02020603050405020304" pitchFamily="18" charset="0"/>
              </a:rPr>
              <a:t>European Green Deal </a:t>
            </a:r>
            <a:r>
              <a:rPr lang="en-US" sz="1800" dirty="0">
                <a:solidFill>
                  <a:srgbClr val="002060"/>
                </a:solidFill>
                <a:latin typeface="Times New Roman" panose="02020603050405020304" pitchFamily="18" charset="0"/>
                <a:cs typeface="Times New Roman" panose="02020603050405020304" pitchFamily="18" charset="0"/>
              </a:rPr>
              <a:t>to transform the European Union into the first climate neutral continent </a:t>
            </a:r>
            <a:r>
              <a:rPr lang="en-US" sz="1800" b="1" dirty="0">
                <a:solidFill>
                  <a:srgbClr val="002060"/>
                </a:solidFill>
                <a:latin typeface="Times New Roman" panose="02020603050405020304" pitchFamily="18" charset="0"/>
                <a:cs typeface="Times New Roman" panose="02020603050405020304" pitchFamily="18" charset="0"/>
              </a:rPr>
              <a:t>by 2050</a:t>
            </a:r>
            <a:r>
              <a:rPr lang="en-US" sz="1800" dirty="0">
                <a:solidFill>
                  <a:srgbClr val="002060"/>
                </a:solidFill>
                <a:latin typeface="Times New Roman" panose="02020603050405020304" pitchFamily="18" charset="0"/>
                <a:cs typeface="Times New Roman" panose="02020603050405020304" pitchFamily="18" charset="0"/>
              </a:rPr>
              <a:t>.</a:t>
            </a: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en-US" altLang="cs-CZ" sz="1800" dirty="0">
                <a:solidFill>
                  <a:srgbClr val="002060"/>
                </a:solidFill>
                <a:latin typeface="Times New Roman" panose="02020603050405020304" pitchFamily="18" charset="0"/>
                <a:cs typeface="Times New Roman" panose="02020603050405020304" pitchFamily="18" charset="0"/>
                <a:hlinkClick r:id="rId3"/>
              </a:rPr>
              <a:t>The European Green Deal – A commitment to future generations</a:t>
            </a: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endParaRPr lang="cs-CZ" altLang="cs-CZ" sz="1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25944285-F58B-43D5-8902-EDD15ED8BABC}"/>
              </a:ext>
            </a:extLst>
          </p:cNvPr>
          <p:cNvPicPr>
            <a:picLocks noChangeAspect="1"/>
          </p:cNvPicPr>
          <p:nvPr/>
        </p:nvPicPr>
        <p:blipFill>
          <a:blip r:embed="rId4"/>
          <a:stretch>
            <a:fillRect/>
          </a:stretch>
        </p:blipFill>
        <p:spPr>
          <a:xfrm>
            <a:off x="0" y="1402080"/>
            <a:ext cx="5285690" cy="5249111"/>
          </a:xfrm>
          <a:prstGeom prst="rect">
            <a:avLst/>
          </a:prstGeom>
        </p:spPr>
      </p:pic>
    </p:spTree>
    <p:extLst>
      <p:ext uri="{BB962C8B-B14F-4D97-AF65-F5344CB8AC3E}">
        <p14:creationId xmlns:p14="http://schemas.microsoft.com/office/powerpoint/2010/main" val="11185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fade">
                                      <p:cBhvr>
                                        <p:cTn id="22" dur="500"/>
                                        <p:tgtEl>
                                          <p:spTgt spid="1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1000"/>
                                        <p:tgtEl>
                                          <p:spTgt spid="10">
                                            <p:txEl>
                                              <p:pRg st="0" end="0"/>
                                            </p:txEl>
                                          </p:spTgt>
                                        </p:tgtEl>
                                      </p:cBhvr>
                                    </p:animEffect>
                                    <p:anim calcmode="lin" valueType="num">
                                      <p:cBhvr>
                                        <p:cTn id="2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rgbClr val="FFFF00"/>
                </a:solidFill>
                <a:latin typeface="Times New Roman" panose="02020603050405020304" pitchFamily="18" charset="0"/>
                <a:cs typeface="Times New Roman" panose="02020603050405020304" pitchFamily="18" charset="0"/>
              </a:rPr>
              <a:t>D</a:t>
            </a:r>
            <a:r>
              <a:rPr lang="en-US" sz="3600" b="1" dirty="0" err="1">
                <a:solidFill>
                  <a:srgbClr val="FFFF00"/>
                </a:solidFill>
                <a:latin typeface="Times New Roman" panose="02020603050405020304" pitchFamily="18" charset="0"/>
                <a:cs typeface="Times New Roman" panose="02020603050405020304" pitchFamily="18" charset="0"/>
              </a:rPr>
              <a:t>efinition</a:t>
            </a:r>
            <a:r>
              <a:rPr lang="cs-CZ" sz="3600" b="1" dirty="0">
                <a:solidFill>
                  <a:srgbClr val="FFFF00"/>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Benefits</a:t>
            </a:r>
            <a:r>
              <a:rPr lang="cs-CZ" sz="3600" b="1" dirty="0">
                <a:solidFill>
                  <a:schemeClr val="bg1"/>
                </a:solidFill>
                <a:latin typeface="Times New Roman" panose="02020603050405020304" pitchFamily="18" charset="0"/>
                <a:cs typeface="Times New Roman" panose="02020603050405020304" pitchFamily="18" charset="0"/>
              </a:rPr>
              <a:t>…</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906228" y="1529996"/>
            <a:ext cx="4297080" cy="2884351"/>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sp>
        <p:nvSpPr>
          <p:cNvPr id="11" name="Zástupný symbol pro obsah 2"/>
          <p:cNvSpPr txBox="1">
            <a:spLocks/>
          </p:cNvSpPr>
          <p:nvPr/>
        </p:nvSpPr>
        <p:spPr>
          <a:xfrm>
            <a:off x="4005458" y="647775"/>
            <a:ext cx="6460545" cy="46487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The circular economy is a</a:t>
            </a:r>
            <a:r>
              <a:rPr lang="en-US" sz="2400" dirty="0"/>
              <a:t> </a:t>
            </a:r>
            <a:r>
              <a:rPr lang="en-US" sz="2400" u="sng" dirty="0">
                <a:hlinkClick r:id="rId4"/>
              </a:rPr>
              <a:t>model of production and consumption</a:t>
            </a:r>
            <a:r>
              <a:rPr lang="en-US" sz="2400" dirty="0"/>
              <a:t>, </a:t>
            </a:r>
            <a:r>
              <a:rPr lang="en-US" sz="2400" dirty="0">
                <a:solidFill>
                  <a:srgbClr val="002060"/>
                </a:solidFill>
                <a:latin typeface="Times New Roman" panose="02020603050405020304" pitchFamily="18" charset="0"/>
                <a:cs typeface="Times New Roman" panose="02020603050405020304" pitchFamily="18" charset="0"/>
              </a:rPr>
              <a:t>which involves sharing, leasing, reusing, repairing, refurbishing and recycling existing materials and products as long as possible. </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In this way, the </a:t>
            </a:r>
            <a:r>
              <a:rPr lang="en-US" sz="2400" b="1" dirty="0">
                <a:solidFill>
                  <a:srgbClr val="002060"/>
                </a:solidFill>
                <a:latin typeface="Times New Roman" panose="02020603050405020304" pitchFamily="18" charset="0"/>
                <a:cs typeface="Times New Roman" panose="02020603050405020304" pitchFamily="18" charset="0"/>
              </a:rPr>
              <a:t>life cycle of products is extended</a:t>
            </a:r>
            <a:r>
              <a:rPr lang="en-US" sz="2400" dirty="0">
                <a:solidFill>
                  <a:srgbClr val="002060"/>
                </a:solidFill>
                <a:latin typeface="Times New Roman" panose="02020603050405020304" pitchFamily="18" charset="0"/>
                <a:cs typeface="Times New Roman" panose="02020603050405020304" pitchFamily="18" charset="0"/>
              </a:rPr>
              <a:t>.</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800" b="1" dirty="0"/>
          </a:p>
          <a:p>
            <a:pPr marL="0" indent="0" algn="just">
              <a:buNone/>
            </a:pPr>
            <a:endParaRPr lang="cs-CZ" altLang="cs-CZ" sz="2800" dirty="0">
              <a:solidFill>
                <a:srgbClr val="002060"/>
              </a:solidFill>
              <a:latin typeface="Times New Roman" panose="02020603050405020304" pitchFamily="18" charset="0"/>
              <a:cs typeface="Times New Roman" panose="02020603050405020304" pitchFamily="18" charset="0"/>
            </a:endParaRPr>
          </a:p>
          <a:p>
            <a:pPr marL="0" indent="0">
              <a:buNone/>
            </a:pPr>
            <a:r>
              <a:rPr lang="cs-CZ" altLang="cs-CZ" sz="18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7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9" end="9"/>
                                            </p:txEl>
                                          </p:spTgt>
                                        </p:tgtEl>
                                        <p:attrNameLst>
                                          <p:attrName>style.visibility</p:attrName>
                                        </p:attrNameLst>
                                      </p:cBhvr>
                                      <p:to>
                                        <p:strVal val="visible"/>
                                      </p:to>
                                    </p:set>
                                    <p:animEffect transition="in" filter="fade">
                                      <p:cBhvr>
                                        <p:cTn id="7" dur="500"/>
                                        <p:tgtEl>
                                          <p:spTgt spid="11">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3"/>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In practice</a:t>
            </a:r>
            <a:r>
              <a:rPr lang="cs-CZ"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reducing </a:t>
            </a:r>
            <a:r>
              <a:rPr lang="en-US" sz="2400" b="1" dirty="0">
                <a:solidFill>
                  <a:srgbClr val="002060"/>
                </a:solidFill>
                <a:latin typeface="Times New Roman" panose="02020603050405020304" pitchFamily="18" charset="0"/>
                <a:cs typeface="Times New Roman" panose="02020603050405020304" pitchFamily="18" charset="0"/>
              </a:rPr>
              <a:t>waste to a minimum</a:t>
            </a:r>
            <a:r>
              <a:rPr lang="en-US" sz="2400" dirty="0">
                <a:solidFill>
                  <a:srgbClr val="002060"/>
                </a:solidFill>
                <a:latin typeface="Times New Roman" panose="02020603050405020304" pitchFamily="18" charset="0"/>
                <a:cs typeface="Times New Roman" panose="02020603050405020304" pitchFamily="18" charset="0"/>
              </a:rPr>
              <a:t>. </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When a product reaches the end of its life, its materials are kept within the economy wherever possible thanks to recycling. </a:t>
            </a: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cs-CZ"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These can be productively used again and again, thereby </a:t>
            </a:r>
            <a:r>
              <a:rPr lang="en-US" sz="2400" b="1" dirty="0">
                <a:solidFill>
                  <a:srgbClr val="002060"/>
                </a:solidFill>
                <a:latin typeface="Times New Roman" panose="02020603050405020304" pitchFamily="18" charset="0"/>
                <a:cs typeface="Times New Roman" panose="02020603050405020304" pitchFamily="18" charset="0"/>
              </a:rPr>
              <a:t>creating further value</a:t>
            </a:r>
            <a:r>
              <a:rPr lang="en-US" sz="2400" dirty="0">
                <a:solidFill>
                  <a:srgbClr val="002060"/>
                </a:solidFill>
                <a:latin typeface="Times New Roman" panose="02020603050405020304" pitchFamily="18" charset="0"/>
                <a:cs typeface="Times New Roman" panose="02020603050405020304" pitchFamily="18" charset="0"/>
              </a:rPr>
              <a:t>.</a:t>
            </a:r>
            <a:r>
              <a:rPr lang="cs-CZ"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a:t>
            </a: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pic>
        <p:nvPicPr>
          <p:cNvPr id="7" name="Obrázek 6">
            <a:extLst>
              <a:ext uri="{FF2B5EF4-FFF2-40B4-BE49-F238E27FC236}">
                <a16:creationId xmlns:a16="http://schemas.microsoft.com/office/drawing/2014/main" id="{BACDCC12-F123-4B9D-A858-9335EF30071B}"/>
              </a:ext>
            </a:extLst>
          </p:cNvPr>
          <p:cNvPicPr>
            <a:picLocks noChangeAspect="1"/>
          </p:cNvPicPr>
          <p:nvPr/>
        </p:nvPicPr>
        <p:blipFill rotWithShape="1">
          <a:blip r:embed="rId4"/>
          <a:srcRect b="25877"/>
          <a:stretch/>
        </p:blipFill>
        <p:spPr>
          <a:xfrm>
            <a:off x="0" y="4480451"/>
            <a:ext cx="3826374" cy="2078449"/>
          </a:xfrm>
          <a:prstGeom prst="rect">
            <a:avLst/>
          </a:prstGeom>
        </p:spPr>
      </p:pic>
      <p:pic>
        <p:nvPicPr>
          <p:cNvPr id="12" name="Obrázek 11">
            <a:extLst>
              <a:ext uri="{FF2B5EF4-FFF2-40B4-BE49-F238E27FC236}">
                <a16:creationId xmlns:a16="http://schemas.microsoft.com/office/drawing/2014/main" id="{FE0AB385-B078-451F-B1EE-8E287DC693CE}"/>
              </a:ext>
            </a:extLst>
          </p:cNvPr>
          <p:cNvPicPr>
            <a:picLocks noChangeAspect="1"/>
          </p:cNvPicPr>
          <p:nvPr/>
        </p:nvPicPr>
        <p:blipFill rotWithShape="1">
          <a:blip r:embed="rId5"/>
          <a:srcRect t="32961"/>
          <a:stretch/>
        </p:blipFill>
        <p:spPr>
          <a:xfrm>
            <a:off x="4196130" y="4217700"/>
            <a:ext cx="6669177" cy="2512224"/>
          </a:xfrm>
          <a:prstGeom prst="rect">
            <a:avLst/>
          </a:prstGeom>
          <a:ln>
            <a:noFill/>
          </a:ln>
          <a:effectLst>
            <a:softEdge rad="112500"/>
          </a:effectLst>
        </p:spPr>
      </p:pic>
      <p:sp>
        <p:nvSpPr>
          <p:cNvPr id="10" name="Nadpis 1">
            <a:extLst>
              <a:ext uri="{FF2B5EF4-FFF2-40B4-BE49-F238E27FC236}">
                <a16:creationId xmlns:a16="http://schemas.microsoft.com/office/drawing/2014/main" id="{6E84639D-657A-4E82-BCB1-BF9953EFFAF6}"/>
              </a:ext>
            </a:extLst>
          </p:cNvPr>
          <p:cNvSpPr txBox="1">
            <a:spLocks/>
          </p:cNvSpPr>
          <p:nvPr/>
        </p:nvSpPr>
        <p:spPr>
          <a:xfrm>
            <a:off x="161905" y="703189"/>
            <a:ext cx="3543821" cy="3514511"/>
          </a:xfrm>
          <a:prstGeom prst="rect">
            <a:avLst/>
          </a:prstGeom>
        </p:spPr>
        <p:txBody>
          <a:bodyPr vert="horz" lIns="91440" tIns="45720" rIns="91440" bIns="4572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AU" sz="3600" b="1" dirty="0">
                <a:solidFill>
                  <a:schemeClr val="bg1"/>
                </a:solidFill>
                <a:latin typeface="Times New Roman" panose="02020603050405020304" pitchFamily="18" charset="0"/>
                <a:cs typeface="Times New Roman" panose="02020603050405020304" pitchFamily="18" charset="0"/>
              </a:rPr>
              <a:t>Definition…</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Importance</a:t>
            </a:r>
            <a:r>
              <a:rPr lang="cs-CZ" sz="3600" b="1" dirty="0">
                <a:solidFill>
                  <a:srgbClr val="FFFF00"/>
                </a:solidFill>
                <a:latin typeface="Times New Roman" panose="02020603050405020304" pitchFamily="18" charset="0"/>
                <a:cs typeface="Times New Roman" panose="02020603050405020304" pitchFamily="18" charset="0"/>
              </a:rPr>
              <a:t>…</a:t>
            </a:r>
            <a:r>
              <a:rPr lang="en-US" sz="3600" b="1" dirty="0">
                <a:solidFill>
                  <a:srgbClr val="FFFF00"/>
                </a:solidFill>
                <a:latin typeface="Times New Roman" panose="02020603050405020304" pitchFamily="18" charset="0"/>
                <a:cs typeface="Times New Roman" panose="02020603050405020304" pitchFamily="18" charset="0"/>
              </a:rPr>
              <a:t> </a:t>
            </a:r>
            <a:endParaRPr lang="cs-CZ" sz="3600" b="1" dirty="0">
              <a:solidFill>
                <a:srgbClr val="FFFF00"/>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Benefits</a:t>
            </a:r>
            <a:r>
              <a:rPr lang="cs-CZ" sz="3600" b="1" dirty="0">
                <a:solidFill>
                  <a:schemeClr val="bg1"/>
                </a:solidFill>
                <a:latin typeface="Times New Roman" panose="02020603050405020304" pitchFamily="18" charset="0"/>
                <a:cs typeface="Times New Roman" panose="02020603050405020304" pitchFamily="18" charset="0"/>
              </a:rPr>
              <a:t>…</a:t>
            </a:r>
            <a:endParaRPr lang="en-GB"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4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3"/>
            <a:ext cx="6091663" cy="34054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AU" sz="2400" dirty="0">
              <a:solidFill>
                <a:srgbClr val="002060"/>
              </a:solidFill>
              <a:latin typeface="Times New Roman" panose="02020603050405020304" pitchFamily="18" charset="0"/>
              <a:cs typeface="Times New Roman" panose="02020603050405020304" pitchFamily="18" charset="0"/>
            </a:endParaRPr>
          </a:p>
          <a:p>
            <a:pPr algn="just"/>
            <a:r>
              <a:rPr lang="en-AU" sz="2400" b="1" dirty="0">
                <a:solidFill>
                  <a:srgbClr val="002060"/>
                </a:solidFill>
                <a:latin typeface="Times New Roman" panose="02020603050405020304" pitchFamily="18" charset="0"/>
                <a:cs typeface="Times New Roman" panose="02020603050405020304" pitchFamily="18" charset="0"/>
              </a:rPr>
              <a:t>To protect the environment</a:t>
            </a:r>
          </a:p>
          <a:p>
            <a:pPr lvl="1" algn="just"/>
            <a:r>
              <a:rPr lang="en-AU" sz="2000" dirty="0">
                <a:solidFill>
                  <a:srgbClr val="002060"/>
                </a:solidFill>
                <a:latin typeface="Times New Roman" panose="02020603050405020304" pitchFamily="18" charset="0"/>
                <a:cs typeface="Times New Roman" panose="02020603050405020304" pitchFamily="18" charset="0"/>
              </a:rPr>
              <a:t>Reusing and recycling products would slow down the use of natural resources, reduce landscape and habitat disruption and help to limit </a:t>
            </a:r>
            <a:r>
              <a:rPr lang="en-AU" sz="2000" dirty="0">
                <a:solidFill>
                  <a:srgbClr val="00206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biodiversity loss</a:t>
            </a:r>
            <a:r>
              <a:rPr lang="en-AU" sz="2000" dirty="0">
                <a:solidFill>
                  <a:srgbClr val="002060"/>
                </a:solidFill>
                <a:latin typeface="Times New Roman" panose="02020603050405020304" pitchFamily="18" charset="0"/>
                <a:cs typeface="Times New Roman" panose="02020603050405020304" pitchFamily="18" charset="0"/>
              </a:rPr>
              <a:t>.</a:t>
            </a:r>
          </a:p>
          <a:p>
            <a:pPr lvl="1" algn="just"/>
            <a:endParaRPr lang="en-AU" sz="2000" dirty="0">
              <a:solidFill>
                <a:srgbClr val="002060"/>
              </a:solidFill>
              <a:latin typeface="Times New Roman" panose="02020603050405020304" pitchFamily="18" charset="0"/>
              <a:cs typeface="Times New Roman" panose="02020603050405020304" pitchFamily="18" charset="0"/>
            </a:endParaRPr>
          </a:p>
          <a:p>
            <a:pPr lvl="1" algn="just"/>
            <a:r>
              <a:rPr lang="en-AU" sz="2000" dirty="0">
                <a:solidFill>
                  <a:srgbClr val="00206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 reduction in total annual greenhouse gas emissions</a:t>
            </a:r>
            <a:r>
              <a:rPr lang="en-AU" sz="2000" dirty="0">
                <a:solidFill>
                  <a:srgbClr val="002060"/>
                </a:solidFill>
                <a:latin typeface="Times New Roman" panose="02020603050405020304" pitchFamily="18" charset="0"/>
                <a:cs typeface="Times New Roman" panose="02020603050405020304" pitchFamily="18" charset="0"/>
              </a:rPr>
              <a:t>. Industrial processes and product use are Responsible for 9 % of greenhouse gas emissions in EU. </a:t>
            </a:r>
          </a:p>
          <a:p>
            <a:pPr lvl="1" algn="just"/>
            <a:endParaRPr lang="en-AU" sz="2000" dirty="0">
              <a:solidFill>
                <a:srgbClr val="002060"/>
              </a:solidFill>
              <a:latin typeface="Times New Roman" panose="02020603050405020304" pitchFamily="18" charset="0"/>
              <a:cs typeface="Times New Roman" panose="02020603050405020304" pitchFamily="18" charset="0"/>
            </a:endParaRPr>
          </a:p>
          <a:p>
            <a:pPr lvl="1" algn="just"/>
            <a:r>
              <a:rPr lang="en-AU" sz="2000" dirty="0">
                <a:solidFill>
                  <a:srgbClr val="002060"/>
                </a:solidFill>
                <a:latin typeface="Times New Roman" panose="02020603050405020304" pitchFamily="18" charset="0"/>
                <a:cs typeface="Times New Roman" panose="02020603050405020304" pitchFamily="18" charset="0"/>
              </a:rPr>
              <a:t>Packaging is a growing issue and, on average, </a:t>
            </a:r>
            <a:r>
              <a:rPr lang="en-AU" sz="2000" dirty="0">
                <a:solidFill>
                  <a:srgbClr val="00206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average European generates nearly 180 kilos of packaging waste per year</a:t>
            </a:r>
            <a:r>
              <a:rPr lang="en-AU" sz="2000" dirty="0">
                <a:solidFill>
                  <a:srgbClr val="002060"/>
                </a:solidFill>
                <a:latin typeface="Times New Roman" panose="02020603050405020304" pitchFamily="18" charset="0"/>
                <a:cs typeface="Times New Roman" panose="02020603050405020304" pitchFamily="18" charset="0"/>
              </a:rPr>
              <a:t>.</a:t>
            </a:r>
          </a:p>
          <a:p>
            <a:pPr algn="just"/>
            <a:endParaRPr lang="en-AU"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AU" sz="2400" dirty="0">
                <a:solidFill>
                  <a:srgbClr val="002060"/>
                </a:solidFill>
                <a:latin typeface="Times New Roman" panose="02020603050405020304" pitchFamily="18" charset="0"/>
                <a:cs typeface="Times New Roman" panose="02020603050405020304" pitchFamily="18" charset="0"/>
              </a:rPr>
              <a:t>  </a:t>
            </a:r>
            <a:endParaRPr lang="en-AU" altLang="cs-CZ" sz="18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3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120561" y="440438"/>
            <a:ext cx="370581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11" name="Zástupný symbol pro obsah 2"/>
          <p:cNvSpPr txBox="1">
            <a:spLocks/>
          </p:cNvSpPr>
          <p:nvPr/>
        </p:nvSpPr>
        <p:spPr>
          <a:xfrm>
            <a:off x="4046948" y="204042"/>
            <a:ext cx="6091663" cy="63003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b="1" dirty="0">
                <a:solidFill>
                  <a:srgbClr val="002060"/>
                </a:solidFill>
                <a:latin typeface="Times New Roman" panose="02020603050405020304" pitchFamily="18" charset="0"/>
                <a:cs typeface="Times New Roman" panose="02020603050405020304" pitchFamily="18" charset="0"/>
              </a:rPr>
              <a:t>Reduce raw material dependence</a:t>
            </a:r>
          </a:p>
          <a:p>
            <a:pPr lvl="1" algn="just"/>
            <a:r>
              <a:rPr lang="en-US" sz="2000" dirty="0">
                <a:solidFill>
                  <a:srgbClr val="002060"/>
                </a:solidFill>
                <a:latin typeface="Times New Roman" panose="02020603050405020304" pitchFamily="18" charset="0"/>
                <a:cs typeface="Times New Roman" panose="02020603050405020304" pitchFamily="18" charset="0"/>
              </a:rPr>
              <a:t>The </a:t>
            </a:r>
            <a:r>
              <a:rPr lang="en-US" sz="2000" dirty="0">
                <a:solidFill>
                  <a:srgbClr val="002060"/>
                </a:solidFill>
                <a:latin typeface="Times New Roman" panose="02020603050405020304" pitchFamily="18" charset="0"/>
                <a:cs typeface="Times New Roman" panose="02020603050405020304" pitchFamily="18" charset="0"/>
                <a:hlinkClick r:id="rId4"/>
              </a:rPr>
              <a:t>world's population </a:t>
            </a:r>
            <a:r>
              <a:rPr lang="en-US" sz="2000" dirty="0">
                <a:solidFill>
                  <a:srgbClr val="002060"/>
                </a:solidFill>
                <a:latin typeface="Times New Roman" panose="02020603050405020304" pitchFamily="18" charset="0"/>
                <a:cs typeface="Times New Roman" panose="02020603050405020304" pitchFamily="18" charset="0"/>
              </a:rPr>
              <a:t>is growing and with it the demand for raw materials. However, the supply of crucial raw materials is limited.</a:t>
            </a:r>
            <a:endParaRPr lang="cs-CZ" sz="2000" dirty="0">
              <a:solidFill>
                <a:srgbClr val="002060"/>
              </a:solidFill>
              <a:latin typeface="Times New Roman" panose="02020603050405020304" pitchFamily="18" charset="0"/>
              <a:cs typeface="Times New Roman" panose="02020603050405020304" pitchFamily="18" charset="0"/>
            </a:endParaRPr>
          </a:p>
          <a:p>
            <a:pPr lvl="1" algn="just"/>
            <a:endParaRPr lang="cs-CZ" sz="2000" dirty="0">
              <a:solidFill>
                <a:srgbClr val="002060"/>
              </a:solidFill>
              <a:latin typeface="Times New Roman" panose="02020603050405020304" pitchFamily="18" charset="0"/>
              <a:cs typeface="Times New Roman" panose="02020603050405020304" pitchFamily="18" charset="0"/>
            </a:endParaRPr>
          </a:p>
          <a:p>
            <a:pPr lvl="1" algn="just"/>
            <a:r>
              <a:rPr lang="en-US" sz="2000" dirty="0">
                <a:solidFill>
                  <a:srgbClr val="002060"/>
                </a:solidFill>
                <a:latin typeface="Times New Roman" panose="02020603050405020304" pitchFamily="18" charset="0"/>
                <a:cs typeface="Times New Roman" panose="02020603050405020304" pitchFamily="18" charset="0"/>
              </a:rPr>
              <a:t>Finite supplies also means some EU countries are dependent on other countries for their raw materials. According to Eurostat, the EU imports about </a:t>
            </a:r>
            <a:r>
              <a:rPr lang="en-US" sz="2000" b="1" dirty="0">
                <a:solidFill>
                  <a:srgbClr val="002060"/>
                </a:solidFill>
                <a:latin typeface="Times New Roman" panose="02020603050405020304" pitchFamily="18" charset="0"/>
                <a:cs typeface="Times New Roman" panose="02020603050405020304" pitchFamily="18" charset="0"/>
              </a:rPr>
              <a:t>half of the raw materials </a:t>
            </a:r>
            <a:r>
              <a:rPr lang="en-US" sz="2000" dirty="0">
                <a:solidFill>
                  <a:srgbClr val="002060"/>
                </a:solidFill>
                <a:latin typeface="Times New Roman" panose="02020603050405020304" pitchFamily="18" charset="0"/>
                <a:cs typeface="Times New Roman" panose="02020603050405020304" pitchFamily="18" charset="0"/>
              </a:rPr>
              <a:t>it consumes.</a:t>
            </a:r>
            <a:endParaRPr lang="cs-CZ" sz="2000" dirty="0">
              <a:solidFill>
                <a:srgbClr val="002060"/>
              </a:solidFill>
              <a:latin typeface="Times New Roman" panose="02020603050405020304" pitchFamily="18" charset="0"/>
              <a:cs typeface="Times New Roman" panose="02020603050405020304" pitchFamily="18" charset="0"/>
            </a:endParaRPr>
          </a:p>
          <a:p>
            <a:pPr lvl="1" algn="just"/>
            <a:endParaRPr lang="cs-CZ" sz="2000" dirty="0">
              <a:solidFill>
                <a:srgbClr val="002060"/>
              </a:solidFill>
              <a:latin typeface="Times New Roman" panose="02020603050405020304" pitchFamily="18" charset="0"/>
              <a:cs typeface="Times New Roman" panose="02020603050405020304" pitchFamily="18" charset="0"/>
            </a:endParaRPr>
          </a:p>
          <a:p>
            <a:pPr lvl="1" algn="just"/>
            <a:r>
              <a:rPr lang="en-US" sz="2000" dirty="0">
                <a:solidFill>
                  <a:srgbClr val="002060"/>
                </a:solidFill>
                <a:latin typeface="Times New Roman" panose="02020603050405020304" pitchFamily="18" charset="0"/>
                <a:cs typeface="Times New Roman" panose="02020603050405020304" pitchFamily="18" charset="0"/>
              </a:rPr>
              <a:t>This especially applies to </a:t>
            </a:r>
            <a:r>
              <a:rPr lang="en-US" sz="2000" dirty="0">
                <a:solidFill>
                  <a:srgbClr val="00206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critical raw materials</a:t>
            </a:r>
            <a:r>
              <a:rPr lang="en-US" sz="2000" dirty="0">
                <a:solidFill>
                  <a:srgbClr val="002060"/>
                </a:solidFill>
                <a:latin typeface="Times New Roman" panose="02020603050405020304" pitchFamily="18" charset="0"/>
                <a:cs typeface="Times New Roman" panose="02020603050405020304" pitchFamily="18" charset="0"/>
              </a:rPr>
              <a:t>, needed for the production of technologies that are crucial for achieving climate goals, such as </a:t>
            </a:r>
            <a:r>
              <a:rPr lang="en-US" sz="2000" dirty="0">
                <a:solidFill>
                  <a:srgbClr val="00206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batteries</a:t>
            </a:r>
            <a:r>
              <a:rPr lang="en-US" sz="2000" dirty="0">
                <a:solidFill>
                  <a:srgbClr val="002060"/>
                </a:solidFill>
                <a:latin typeface="Times New Roman" panose="02020603050405020304" pitchFamily="18" charset="0"/>
                <a:cs typeface="Times New Roman" panose="02020603050405020304" pitchFamily="18" charset="0"/>
              </a:rPr>
              <a:t> and electric engines.</a:t>
            </a:r>
            <a:endParaRPr lang="cs-CZ" sz="2000" dirty="0">
              <a:solidFill>
                <a:srgbClr val="002060"/>
              </a:solidFill>
              <a:latin typeface="Times New Roman" panose="02020603050405020304" pitchFamily="18" charset="0"/>
              <a:cs typeface="Times New Roman" panose="02020603050405020304" pitchFamily="18" charset="0"/>
            </a:endParaRPr>
          </a:p>
          <a:p>
            <a:pPr algn="just"/>
            <a:endParaRPr lang="cs-CZ"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cs-CZ" sz="2400" dirty="0">
                <a:solidFill>
                  <a:srgbClr val="002060"/>
                </a:solidFill>
                <a:latin typeface="Times New Roman" panose="02020603050405020304" pitchFamily="18" charset="0"/>
                <a:cs typeface="Times New Roman" panose="02020603050405020304" pitchFamily="18" charset="0"/>
              </a:rPr>
              <a:t>  </a:t>
            </a:r>
            <a:endParaRPr lang="en-GB" altLang="cs-CZ" sz="1800" dirty="0">
              <a:solidFill>
                <a:srgbClr val="002060"/>
              </a:solidFill>
              <a:latin typeface="Times New Roman" panose="02020603050405020304" pitchFamily="18" charset="0"/>
              <a:cs typeface="Times New Roman" panose="02020603050405020304" pitchFamily="18" charset="0"/>
            </a:endParaRPr>
          </a:p>
        </p:txBody>
      </p:sp>
      <p:sp>
        <p:nvSpPr>
          <p:cNvPr id="13" name="Nadpis 1">
            <a:extLst>
              <a:ext uri="{FF2B5EF4-FFF2-40B4-BE49-F238E27FC236}">
                <a16:creationId xmlns:a16="http://schemas.microsoft.com/office/drawing/2014/main" id="{95CAEE94-5A66-40F8-A621-E49DA3A88CCD}"/>
              </a:ext>
            </a:extLst>
          </p:cNvPr>
          <p:cNvSpPr txBox="1">
            <a:spLocks/>
          </p:cNvSpPr>
          <p:nvPr/>
        </p:nvSpPr>
        <p:spPr>
          <a:xfrm>
            <a:off x="161905" y="703189"/>
            <a:ext cx="3543821" cy="4593377"/>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b="1" dirty="0">
                <a:solidFill>
                  <a:schemeClr val="bg1"/>
                </a:solidFill>
                <a:latin typeface="Times New Roman" panose="02020603050405020304" pitchFamily="18" charset="0"/>
                <a:cs typeface="Times New Roman" panose="02020603050405020304" pitchFamily="18" charset="0"/>
              </a:rPr>
              <a:t>CIRCULAR ECONOMY</a:t>
            </a: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endParaRPr lang="cs-CZ" sz="3600" b="1" dirty="0">
              <a:solidFill>
                <a:schemeClr val="bg1"/>
              </a:solidFill>
              <a:latin typeface="Times New Roman" panose="02020603050405020304" pitchFamily="18" charset="0"/>
              <a:cs typeface="Times New Roman" panose="02020603050405020304" pitchFamily="18" charset="0"/>
            </a:endParaRPr>
          </a:p>
          <a:p>
            <a:pPr algn="l"/>
            <a:r>
              <a:rPr lang="cs-CZ" sz="3600" b="1" dirty="0">
                <a:solidFill>
                  <a:schemeClr val="bg1"/>
                </a:solidFill>
                <a:latin typeface="Times New Roman" panose="02020603050405020304" pitchFamily="18" charset="0"/>
                <a:cs typeface="Times New Roman" panose="02020603050405020304" pitchFamily="18" charset="0"/>
              </a:rPr>
              <a:t>D</a:t>
            </a:r>
            <a:r>
              <a:rPr lang="en-US" sz="3600" b="1" dirty="0" err="1">
                <a:solidFill>
                  <a:schemeClr val="bg1"/>
                </a:solidFill>
                <a:latin typeface="Times New Roman" panose="02020603050405020304" pitchFamily="18" charset="0"/>
                <a:cs typeface="Times New Roman" panose="02020603050405020304" pitchFamily="18" charset="0"/>
              </a:rPr>
              <a:t>efinition</a:t>
            </a:r>
            <a:r>
              <a:rPr lang="cs-CZ" sz="3600" b="1" dirty="0">
                <a:solidFill>
                  <a:schemeClr val="bg1"/>
                </a:solidFill>
                <a:latin typeface="Times New Roman" panose="02020603050405020304" pitchFamily="18" charset="0"/>
                <a:cs typeface="Times New Roman" panose="02020603050405020304" pitchFamily="18" charset="0"/>
              </a:rPr>
              <a:t>…</a:t>
            </a: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chemeClr val="bg1"/>
                </a:solidFill>
                <a:latin typeface="Times New Roman" panose="02020603050405020304" pitchFamily="18" charset="0"/>
                <a:cs typeface="Times New Roman" panose="02020603050405020304" pitchFamily="18" charset="0"/>
              </a:rPr>
              <a:t>Importance</a:t>
            </a:r>
            <a:r>
              <a:rPr lang="cs-CZ" sz="3600" b="1" dirty="0">
                <a:solidFill>
                  <a:schemeClr val="bg1"/>
                </a:solidFill>
                <a:latin typeface="Times New Roman" panose="02020603050405020304" pitchFamily="18" charset="0"/>
                <a:cs typeface="Times New Roman" panose="02020603050405020304" pitchFamily="18" charset="0"/>
              </a:rPr>
              <a:t>…</a:t>
            </a:r>
            <a:r>
              <a:rPr lang="en-US" sz="3600" b="1" dirty="0">
                <a:solidFill>
                  <a:schemeClr val="bg1"/>
                </a:solidFill>
                <a:latin typeface="Times New Roman" panose="02020603050405020304" pitchFamily="18" charset="0"/>
                <a:cs typeface="Times New Roman" panose="02020603050405020304" pitchFamily="18" charset="0"/>
              </a:rPr>
              <a:t> </a:t>
            </a:r>
            <a:endParaRPr lang="cs-CZ" sz="3600" b="1" dirty="0">
              <a:solidFill>
                <a:schemeClr val="bg1"/>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cs-CZ" sz="3600" b="1" dirty="0">
              <a:solidFill>
                <a:schemeClr val="bg1"/>
              </a:solidFill>
              <a:latin typeface="Times New Roman" panose="02020603050405020304" pitchFamily="18" charset="0"/>
              <a:cs typeface="Times New Roman" panose="02020603050405020304" pitchFamily="18" charset="0"/>
            </a:endParaRPr>
          </a:p>
          <a:p>
            <a:pPr algn="l"/>
            <a:r>
              <a:rPr lang="en-US" sz="3600" b="1" dirty="0">
                <a:solidFill>
                  <a:srgbClr val="FFFF00"/>
                </a:solidFill>
                <a:latin typeface="Times New Roman" panose="02020603050405020304" pitchFamily="18" charset="0"/>
                <a:cs typeface="Times New Roman" panose="02020603050405020304" pitchFamily="18" charset="0"/>
              </a:rPr>
              <a:t>Benefits</a:t>
            </a:r>
            <a:r>
              <a:rPr lang="cs-CZ" sz="3600" b="1" dirty="0">
                <a:solidFill>
                  <a:srgbClr val="FFFF00"/>
                </a:solidFill>
                <a:latin typeface="Times New Roman" panose="02020603050405020304" pitchFamily="18" charset="0"/>
                <a:cs typeface="Times New Roman" panose="02020603050405020304" pitchFamily="18" charset="0"/>
              </a:rPr>
              <a:t>…</a:t>
            </a:r>
            <a:endParaRPr lang="en-GB"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2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14526</TotalTime>
  <Words>3076</Words>
  <Application>Microsoft Office PowerPoint</Application>
  <PresentationFormat>Širokoúhlá obrazovka</PresentationFormat>
  <Paragraphs>331</Paragraphs>
  <Slides>37</Slides>
  <Notes>25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37</vt:i4>
      </vt:variant>
    </vt:vector>
  </HeadingPairs>
  <TitlesOfParts>
    <vt:vector size="44" baseType="lpstr">
      <vt:lpstr>Arial</vt:lpstr>
      <vt:lpstr>Calibri</vt:lpstr>
      <vt:lpstr>Calibri Light</vt:lpstr>
      <vt:lpstr>Times New Roman</vt:lpstr>
      <vt:lpstr>Unica</vt:lpstr>
      <vt:lpstr>Wingdings</vt:lpstr>
      <vt:lpstr>Motiv Office</vt:lpstr>
      <vt:lpstr>Road to circularity…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166</cp:revision>
  <dcterms:created xsi:type="dcterms:W3CDTF">2016-11-25T20:36:16Z</dcterms:created>
  <dcterms:modified xsi:type="dcterms:W3CDTF">2023-09-22T06:51:23Z</dcterms:modified>
</cp:coreProperties>
</file>