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4" r:id="rId5"/>
    <p:sldId id="310" r:id="rId6"/>
    <p:sldId id="311" r:id="rId7"/>
    <p:sldId id="317" r:id="rId8"/>
    <p:sldId id="318" r:id="rId9"/>
    <p:sldId id="319" r:id="rId10"/>
    <p:sldId id="325" r:id="rId11"/>
    <p:sldId id="326" r:id="rId12"/>
    <p:sldId id="327" r:id="rId13"/>
    <p:sldId id="332" r:id="rId14"/>
    <p:sldId id="333" r:id="rId15"/>
    <p:sldId id="334" r:id="rId16"/>
    <p:sldId id="328" r:id="rId17"/>
    <p:sldId id="320" r:id="rId18"/>
    <p:sldId id="321" r:id="rId19"/>
    <p:sldId id="314" r:id="rId20"/>
    <p:sldId id="315" r:id="rId21"/>
    <p:sldId id="324" r:id="rId22"/>
    <p:sldId id="322" r:id="rId23"/>
    <p:sldId id="329" r:id="rId24"/>
    <p:sldId id="330" r:id="rId25"/>
    <p:sldId id="331" r:id="rId26"/>
    <p:sldId id="309" r:id="rId27"/>
    <p:sldId id="312" r:id="rId28"/>
    <p:sldId id="313" r:id="rId29"/>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307871"/>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4" d="100"/>
          <a:sy n="114" d="100"/>
        </p:scale>
        <p:origin x="1272" y="114"/>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21.09.2020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21.09.2020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21.09.2020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21.09.2020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21.09.2020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21.09.2020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21.09.2020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21.09.2020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21.09.2020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21.09.2020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21.09.2020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21.09.2020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21.09.2020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21.09.2020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21.09.2020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21.09.2020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21.09.2020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21.09.2020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21.09.2020</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96802"/>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cap="all">
                <a:latin typeface="Arial" pitchFamily="34" charset="0"/>
                <a:cs typeface="Arial" pitchFamily="34" charset="0"/>
              </a:rPr>
              <a:t>CSR in the czech republic </a:t>
            </a:r>
          </a:p>
          <a:p>
            <a:pPr algn="ctr" eaLnBrk="1" fontAlgn="auto" hangingPunct="1">
              <a:spcBef>
                <a:spcPts val="0"/>
              </a:spcBef>
              <a:spcAft>
                <a:spcPts val="0"/>
              </a:spcAft>
              <a:defRPr/>
            </a:pPr>
            <a:r>
              <a:rPr lang="cs-CZ" b="1">
                <a:latin typeface="Arial" pitchFamily="34" charset="0"/>
                <a:cs typeface="Arial" pitchFamily="34" charset="0"/>
              </a:rPr>
              <a:t>COUNTRY OVERVIEW AND APPROACH</a:t>
            </a:r>
            <a:endParaRPr lang="en-GB"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Pavel Adámek</a:t>
            </a:r>
            <a:r>
              <a:rPr lang="en-GB" altLang="cs-CZ" sz="1800" dirty="0">
                <a:latin typeface="Arial" panose="020B0604020202020204" pitchFamily="34" charset="0"/>
              </a:rPr>
              <a:t>, Ph.D.</a:t>
            </a:r>
          </a:p>
          <a:p>
            <a:pPr algn="ctr" eaLnBrk="1" hangingPunct="1">
              <a:spcBef>
                <a:spcPct val="0"/>
              </a:spcBef>
              <a:buFontTx/>
              <a:buNone/>
            </a:pPr>
            <a:r>
              <a:rPr lang="cs-CZ" altLang="cs-CZ" sz="1800" dirty="0">
                <a:latin typeface="Arial" panose="020B0604020202020204" pitchFamily="34" charset="0"/>
              </a:rPr>
              <a:t>CORPORATE SOCIAL RESPONSIBILITY</a:t>
            </a:r>
            <a:endParaRPr lang="en-GB" altLang="cs-CZ" sz="1800" dirty="0">
              <a:latin typeface="Arial" panose="020B0604020202020204" pitchFamily="34" charset="0"/>
            </a:endParaRP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In the </a:t>
            </a:r>
            <a:r>
              <a:rPr lang="en-US" altLang="cs-CZ" sz="2200" i="1">
                <a:latin typeface="Arial" panose="020B0604020202020204" pitchFamily="34" charset="0"/>
              </a:rPr>
              <a:t>area of human rights</a:t>
            </a:r>
            <a:r>
              <a:rPr lang="en-US" altLang="cs-CZ" sz="2200">
                <a:latin typeface="Arial" panose="020B0604020202020204" pitchFamily="34" charset="0"/>
              </a:rPr>
              <a:t>; the responsibility for monitoring and addressing this issue lays within several government councils include the </a:t>
            </a:r>
            <a:r>
              <a:rPr lang="en-US" altLang="cs-CZ" sz="2200" i="1">
                <a:latin typeface="Arial" panose="020B0604020202020204" pitchFamily="34" charset="0"/>
              </a:rPr>
              <a:t>Council for Human Rights</a:t>
            </a:r>
            <a:r>
              <a:rPr lang="en-US" altLang="cs-CZ" sz="2200">
                <a:latin typeface="Arial" panose="020B0604020202020204" pitchFamily="34" charset="0"/>
              </a:rPr>
              <a:t>, for </a:t>
            </a:r>
            <a:r>
              <a:rPr lang="en-US" altLang="cs-CZ" sz="2200" i="1">
                <a:latin typeface="Arial" panose="020B0604020202020204" pitchFamily="34" charset="0"/>
              </a:rPr>
              <a:t>National Minorities, for Roma Community Affairs, for Health and Safety at Work, for People with Disability</a:t>
            </a:r>
            <a:r>
              <a:rPr lang="en-US" altLang="cs-CZ" sz="2200">
                <a:latin typeface="Arial" panose="020B0604020202020204" pitchFamily="34" charset="0"/>
              </a:rPr>
              <a:t>, among others</a:t>
            </a:r>
            <a:r>
              <a:rPr lang="cs-CZ" altLang="cs-CZ" sz="2200">
                <a:latin typeface="Arial" panose="020B0604020202020204" pitchFamily="34" charset="0"/>
              </a:rPr>
              <a:t>.</a:t>
            </a: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From the cooperation between local communities and businesses there we found that the business community involvement is generally not innovative.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While normative projects and activities are carried out, ongoing dialogue and cooperation between businesses and communities is not common.</a:t>
            </a:r>
          </a:p>
        </p:txBody>
      </p:sp>
    </p:spTree>
    <p:extLst>
      <p:ext uri="{BB962C8B-B14F-4D97-AF65-F5344CB8AC3E}">
        <p14:creationId xmlns:p14="http://schemas.microsoft.com/office/powerpoint/2010/main" val="975866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Sustainable products and services are included into the Czech Republic’s National Trademark on Quality is given to products that meet certain standards regarding quality/sustainability.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program consists of approximately 20 trademarks, including several that focus solely on environmental impact of the product.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It was mentioned that company </a:t>
            </a:r>
            <a:r>
              <a:rPr lang="en-US" altLang="cs-CZ" sz="2200" i="1">
                <a:latin typeface="Arial" panose="020B0604020202020204" pitchFamily="34" charset="0"/>
              </a:rPr>
              <a:t>best practices </a:t>
            </a:r>
            <a:r>
              <a:rPr lang="en-US" altLang="cs-CZ" sz="2200">
                <a:latin typeface="Arial" panose="020B0604020202020204" pitchFamily="34" charset="0"/>
              </a:rPr>
              <a:t>is implemented into the Business Leaders’ Forum. Currently, has collected and disseminated practical CSR tools and </a:t>
            </a:r>
            <a:r>
              <a:rPr lang="cs-CZ" altLang="cs-CZ" sz="2200">
                <a:latin typeface="Arial" panose="020B0604020202020204" pitchFamily="34" charset="0"/>
              </a:rPr>
              <a:t>g</a:t>
            </a:r>
            <a:r>
              <a:rPr lang="en-US" altLang="cs-CZ" sz="2200">
                <a:latin typeface="Arial" panose="020B0604020202020204" pitchFamily="34" charset="0"/>
              </a:rPr>
              <a:t>uidelines</a:t>
            </a:r>
            <a:r>
              <a:rPr lang="cs-CZ" altLang="cs-CZ" sz="2200">
                <a:latin typeface="Arial" panose="020B0604020202020204" pitchFamily="34" charset="0"/>
              </a:rPr>
              <a:t>.</a:t>
            </a:r>
            <a:endParaRPr lang="en-US" altLang="cs-CZ" sz="2200">
              <a:latin typeface="Arial" panose="020B0604020202020204" pitchFamily="34" charset="0"/>
            </a:endParaRPr>
          </a:p>
        </p:txBody>
      </p:sp>
    </p:spTree>
    <p:extLst>
      <p:ext uri="{BB962C8B-B14F-4D97-AF65-F5344CB8AC3E}">
        <p14:creationId xmlns:p14="http://schemas.microsoft.com/office/powerpoint/2010/main" val="3896628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 – ATTITUDE OF BUSINESSES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None/>
              <a:defRPr/>
            </a:pPr>
            <a:r>
              <a:rPr lang="en-US" altLang="cs-CZ" sz="2200">
                <a:latin typeface="Arial" panose="020B0604020202020204" pitchFamily="34" charset="0"/>
              </a:rPr>
              <a:t>Business Leaders Forum and Business for Society in 2012, as well as public opinion polls (CSR Eurobarometr, surveys by the</a:t>
            </a:r>
            <a:r>
              <a:rPr lang="cs-CZ" altLang="cs-CZ" sz="2200">
                <a:latin typeface="Arial" panose="020B0604020202020204" pitchFamily="34" charset="0"/>
              </a:rPr>
              <a:t> </a:t>
            </a:r>
            <a:r>
              <a:rPr lang="en-US" altLang="cs-CZ" sz="2200">
                <a:latin typeface="Arial" panose="020B0604020202020204" pitchFamily="34" charset="0"/>
              </a:rPr>
              <a:t>agencies IPSOS, GfK) have resulted in the following findings:</a:t>
            </a:r>
            <a:endParaRPr lang="cs-CZ" altLang="cs-CZ" sz="2200">
              <a:latin typeface="Arial" panose="020B0604020202020204" pitchFamily="34" charset="0"/>
            </a:endParaRPr>
          </a:p>
          <a:p>
            <a:pPr eaLnBrk="1" hangingPunct="1">
              <a:spcBef>
                <a:spcPct val="0"/>
              </a:spcBef>
              <a:buNone/>
              <a:defRPr/>
            </a:pPr>
            <a:endParaRPr lang="cs-CZ" altLang="cs-CZ" sz="2200">
              <a:latin typeface="Arial" panose="020B0604020202020204" pitchFamily="34" charset="0"/>
            </a:endParaRPr>
          </a:p>
          <a:p>
            <a:pPr eaLnBrk="1" hangingPunct="1">
              <a:spcBef>
                <a:spcPct val="0"/>
              </a:spcBef>
              <a:buNone/>
              <a:defRPr/>
            </a:pPr>
            <a:r>
              <a:rPr lang="cs-CZ" altLang="cs-CZ" sz="2200" b="1">
                <a:latin typeface="Arial" panose="020B0604020202020204" pitchFamily="34" charset="0"/>
              </a:rPr>
              <a:t>Attitude of the business:</a:t>
            </a:r>
          </a:p>
          <a:p>
            <a:pPr marL="1085850" lvl="1" indent="-342900" eaLnBrk="1" hangingPunct="1">
              <a:spcBef>
                <a:spcPct val="0"/>
              </a:spcBef>
              <a:defRPr/>
            </a:pPr>
            <a:r>
              <a:rPr lang="en-US" altLang="cs-CZ" sz="1800">
                <a:latin typeface="Arial" panose="020B0604020202020204" pitchFamily="34" charset="0"/>
              </a:rPr>
              <a:t>Almost half of employees have come across the concept of CSR (large firms up to 64 %, medium 36 % and small 30 %).</a:t>
            </a:r>
          </a:p>
          <a:p>
            <a:pPr marL="1085850" lvl="1" indent="-342900" eaLnBrk="1" hangingPunct="1">
              <a:spcBef>
                <a:spcPct val="0"/>
              </a:spcBef>
              <a:defRPr/>
            </a:pPr>
            <a:r>
              <a:rPr lang="en-US" altLang="cs-CZ" sz="1800">
                <a:latin typeface="Arial" panose="020B0604020202020204" pitchFamily="34" charset="0"/>
              </a:rPr>
              <a:t>The main priorities are proper relations with customers, employees and owners, and efforts to help the needy.</a:t>
            </a:r>
          </a:p>
          <a:p>
            <a:pPr marL="1085850" lvl="1" indent="-342900" eaLnBrk="1" hangingPunct="1">
              <a:spcBef>
                <a:spcPct val="0"/>
              </a:spcBef>
              <a:defRPr/>
            </a:pPr>
            <a:r>
              <a:rPr lang="en-US" altLang="cs-CZ" sz="1800">
                <a:latin typeface="Arial" panose="020B0604020202020204" pitchFamily="34" charset="0"/>
              </a:rPr>
              <a:t>The main motives are ethical-moral reasons, interest in employee loyalty, the chance to improve the performance and competitiveness of the business, environmentally-friendly activities.</a:t>
            </a:r>
          </a:p>
          <a:p>
            <a:pPr marL="1085850" lvl="1" indent="-342900" eaLnBrk="1" hangingPunct="1">
              <a:spcBef>
                <a:spcPct val="0"/>
              </a:spcBef>
              <a:defRPr/>
            </a:pPr>
            <a:r>
              <a:rPr lang="en-US" altLang="cs-CZ" sz="1800">
                <a:latin typeface="Arial" panose="020B0604020202020204" pitchFamily="34" charset="0"/>
              </a:rPr>
              <a:t>The benefits that businesses see are primarily strengthening the corporate culture, improving the image of the business, greater employee satisfaction and customer loyalty.</a:t>
            </a:r>
            <a:endParaRPr lang="cs-CZ" altLang="cs-CZ" sz="1800">
              <a:latin typeface="Arial" panose="020B0604020202020204" pitchFamily="34" charset="0"/>
            </a:endParaRPr>
          </a:p>
        </p:txBody>
      </p:sp>
    </p:spTree>
    <p:extLst>
      <p:ext uri="{BB962C8B-B14F-4D97-AF65-F5344CB8AC3E}">
        <p14:creationId xmlns:p14="http://schemas.microsoft.com/office/powerpoint/2010/main" val="1238855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 – ATTITUDE OF BUSINESSES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None/>
              <a:defRPr/>
            </a:pPr>
            <a:r>
              <a:rPr lang="cs-CZ" altLang="cs-CZ" sz="2200" b="1">
                <a:latin typeface="Arial" panose="020B0604020202020204" pitchFamily="34" charset="0"/>
              </a:rPr>
              <a:t>Attitude of the business:</a:t>
            </a:r>
          </a:p>
          <a:p>
            <a:pPr marL="1085850" lvl="1" indent="-342900" eaLnBrk="1" hangingPunct="1">
              <a:spcBef>
                <a:spcPct val="0"/>
              </a:spcBef>
              <a:defRPr/>
            </a:pPr>
            <a:r>
              <a:rPr lang="en-US" altLang="cs-CZ" sz="1800">
                <a:latin typeface="Arial" panose="020B0604020202020204" pitchFamily="34" charset="0"/>
              </a:rPr>
              <a:t>The barriers that hinder them are excessive bureaucracy, lack of support from the state (adverse legislative and tax environment), difficult to prove financial benefits and often a lack of interest on the part of senior management.</a:t>
            </a:r>
            <a:endParaRPr lang="cs-CZ" altLang="cs-CZ" sz="1800">
              <a:latin typeface="Arial" panose="020B0604020202020204" pitchFamily="34" charset="0"/>
            </a:endParaRPr>
          </a:p>
          <a:p>
            <a:pPr marL="1085850" lvl="1" indent="-342900" eaLnBrk="1" hangingPunct="1">
              <a:spcBef>
                <a:spcPct val="0"/>
              </a:spcBef>
              <a:defRPr/>
            </a:pPr>
            <a:endParaRPr lang="en-US" altLang="cs-CZ" sz="18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CSR is seen as the basis for the use of other sustainable consumption and production tools (an initial evaluation of sustainable consumption and production has been carried out by more than 50 organisations).</a:t>
            </a:r>
            <a:endParaRPr lang="cs-CZ" altLang="cs-CZ" sz="1800">
              <a:latin typeface="Arial" panose="020B0604020202020204" pitchFamily="34" charset="0"/>
            </a:endParaRPr>
          </a:p>
          <a:p>
            <a:pPr marL="1085850" lvl="1" indent="-342900" eaLnBrk="1" hangingPunct="1">
              <a:spcBef>
                <a:spcPct val="0"/>
              </a:spcBef>
              <a:defRPr/>
            </a:pPr>
            <a:endParaRPr lang="en-US" altLang="cs-CZ" sz="18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According to the survey carried out by Business for Society, 60 % of business emphasise the voluntary nature of CSR.</a:t>
            </a:r>
            <a:endParaRPr lang="cs-CZ" altLang="cs-CZ" sz="1800">
              <a:latin typeface="Arial" panose="020B0604020202020204" pitchFamily="34" charset="0"/>
            </a:endParaRPr>
          </a:p>
        </p:txBody>
      </p:sp>
    </p:spTree>
    <p:extLst>
      <p:ext uri="{BB962C8B-B14F-4D97-AF65-F5344CB8AC3E}">
        <p14:creationId xmlns:p14="http://schemas.microsoft.com/office/powerpoint/2010/main" val="1643897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 – ATTITUDE OF BUSINESSES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None/>
              <a:defRPr/>
            </a:pPr>
            <a:r>
              <a:rPr lang="cs-CZ" altLang="cs-CZ" sz="2200" b="1">
                <a:latin typeface="Arial" panose="020B0604020202020204" pitchFamily="34" charset="0"/>
              </a:rPr>
              <a:t>Attitude of the public:</a:t>
            </a:r>
          </a:p>
          <a:p>
            <a:pPr marL="1085850" lvl="1" indent="-342900" eaLnBrk="1" hangingPunct="1">
              <a:spcBef>
                <a:spcPct val="0"/>
              </a:spcBef>
              <a:defRPr/>
            </a:pPr>
            <a:r>
              <a:rPr lang="en-US" altLang="cs-CZ" sz="1800">
                <a:latin typeface="Arial" panose="020B0604020202020204" pitchFamily="34" charset="0"/>
              </a:rPr>
              <a:t>75 % of citizens admit that responsible corporate behaviour is a factor when deciding on a purchase.</a:t>
            </a:r>
          </a:p>
          <a:p>
            <a:pPr marL="1085850" lvl="1" indent="-342900" eaLnBrk="1" hangingPunct="1">
              <a:spcBef>
                <a:spcPct val="0"/>
              </a:spcBef>
              <a:defRPr/>
            </a:pPr>
            <a:r>
              <a:rPr lang="en-US" altLang="cs-CZ" sz="1800">
                <a:latin typeface="Arial" panose="020B0604020202020204" pitchFamily="34" charset="0"/>
              </a:rPr>
              <a:t>25 % know nothing about CSR (or do not follow CSR).</a:t>
            </a:r>
          </a:p>
          <a:p>
            <a:pPr marL="1085850" lvl="1" indent="-342900" eaLnBrk="1" hangingPunct="1">
              <a:spcBef>
                <a:spcPct val="0"/>
              </a:spcBef>
              <a:defRPr/>
            </a:pPr>
            <a:r>
              <a:rPr lang="en-US" altLang="cs-CZ" sz="1800">
                <a:latin typeface="Arial" panose="020B0604020202020204" pitchFamily="34" charset="0"/>
              </a:rPr>
              <a:t>Other respondents see CSR as an expression of ethics, integrity and decency, responsibility to employees and customers.</a:t>
            </a:r>
          </a:p>
          <a:p>
            <a:pPr marL="1085850" lvl="1" indent="-342900" eaLnBrk="1" hangingPunct="1">
              <a:spcBef>
                <a:spcPct val="0"/>
              </a:spcBef>
              <a:defRPr/>
            </a:pPr>
            <a:r>
              <a:rPr lang="en-US" altLang="cs-CZ" sz="1800">
                <a:latin typeface="Arial" panose="020B0604020202020204" pitchFamily="34" charset="0"/>
              </a:rPr>
              <a:t>The main priority is firms’ relationship to the environment and their customers.</a:t>
            </a:r>
          </a:p>
          <a:p>
            <a:pPr marL="1085850" lvl="1" indent="-342900" eaLnBrk="1" hangingPunct="1">
              <a:spcBef>
                <a:spcPct val="0"/>
              </a:spcBef>
              <a:defRPr/>
            </a:pPr>
            <a:r>
              <a:rPr lang="en-US" altLang="cs-CZ" sz="1800">
                <a:latin typeface="Arial" panose="020B0604020202020204" pitchFamily="34" charset="0"/>
              </a:rPr>
              <a:t>Citizens are willing to pay extra for a ―responsible‖ product.</a:t>
            </a:r>
          </a:p>
          <a:p>
            <a:pPr marL="1085850" lvl="1" indent="-342900" eaLnBrk="1" hangingPunct="1">
              <a:spcBef>
                <a:spcPct val="0"/>
              </a:spcBef>
              <a:defRPr/>
            </a:pPr>
            <a:r>
              <a:rPr lang="en-US" altLang="cs-CZ" sz="1800">
                <a:latin typeface="Arial" panose="020B0604020202020204" pitchFamily="34" charset="0"/>
              </a:rPr>
              <a:t>Citizens are willing to get involved personally (waste recycling, donations, savings in households).</a:t>
            </a:r>
          </a:p>
          <a:p>
            <a:pPr marL="1085850" lvl="1" indent="-342900" eaLnBrk="1" hangingPunct="1">
              <a:spcBef>
                <a:spcPct val="0"/>
              </a:spcBef>
              <a:defRPr/>
            </a:pPr>
            <a:r>
              <a:rPr lang="en-US" altLang="cs-CZ" sz="1800">
                <a:latin typeface="Arial" panose="020B0604020202020204" pitchFamily="34" charset="0"/>
              </a:rPr>
              <a:t>The impact firms have on society and the environment is seen as positive and constantly improving.</a:t>
            </a:r>
            <a:endParaRPr lang="cs-CZ" altLang="cs-CZ" sz="18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Activities called for as part of CSR include customer-related activities, job creation and product quality.</a:t>
            </a:r>
          </a:p>
          <a:p>
            <a:pPr marL="1085850" lvl="1" indent="-342900" eaLnBrk="1" hangingPunct="1">
              <a:spcBef>
                <a:spcPct val="0"/>
              </a:spcBef>
              <a:defRPr/>
            </a:pPr>
            <a:r>
              <a:rPr lang="en-US" altLang="cs-CZ" sz="1800">
                <a:latin typeface="Arial" panose="020B0604020202020204" pitchFamily="34" charset="0"/>
              </a:rPr>
              <a:t>Urgent problems are unemployment, poor-quality products, environmental pollution and over-exploitation of natural resources.</a:t>
            </a:r>
            <a:endParaRPr lang="cs-CZ" altLang="cs-CZ" sz="1800">
              <a:latin typeface="Arial" panose="020B0604020202020204" pitchFamily="34" charset="0"/>
            </a:endParaRPr>
          </a:p>
        </p:txBody>
      </p:sp>
    </p:spTree>
    <p:extLst>
      <p:ext uri="{BB962C8B-B14F-4D97-AF65-F5344CB8AC3E}">
        <p14:creationId xmlns:p14="http://schemas.microsoft.com/office/powerpoint/2010/main" val="755812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None/>
              <a:defRPr/>
            </a:pPr>
            <a:r>
              <a:rPr lang="en-US" altLang="cs-CZ" sz="2200" b="1">
                <a:latin typeface="Arial" panose="020B0604020202020204" pitchFamily="34" charset="0"/>
              </a:rPr>
              <a:t>Top Responsible Company Award</a:t>
            </a:r>
            <a:endParaRPr lang="cs-CZ" altLang="cs-CZ" sz="2200" b="1">
              <a:latin typeface="Arial" panose="020B0604020202020204" pitchFamily="34" charset="0"/>
            </a:endParaRPr>
          </a:p>
          <a:p>
            <a:pPr marL="342900" indent="-342900" eaLnBrk="1" hangingPunct="1">
              <a:spcBef>
                <a:spcPct val="0"/>
              </a:spcBef>
              <a:defRPr/>
            </a:pPr>
            <a:r>
              <a:rPr lang="cs-CZ" altLang="cs-CZ" sz="2200">
                <a:latin typeface="Arial" panose="020B0604020202020204" pitchFamily="34" charset="0"/>
              </a:rPr>
              <a:t>C</a:t>
            </a:r>
            <a:r>
              <a:rPr lang="en-US" altLang="cs-CZ" sz="2200">
                <a:latin typeface="Arial" panose="020B0604020202020204" pitchFamily="34" charset="0"/>
              </a:rPr>
              <a:t>ompanies publishing quality reports on social responsibility stated in the TOP Responsible in the category of Responsible reporting. </a:t>
            </a: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TOP Responsible Companies is award for a sustainable and responsible business, organized and awarded by Business for Society</a:t>
            </a:r>
            <a:r>
              <a:rPr lang="cs-CZ" altLang="cs-CZ" sz="2200">
                <a:latin typeface="Arial" panose="020B0604020202020204" pitchFamily="34" charset="0"/>
              </a:rPr>
              <a:t>.</a:t>
            </a:r>
          </a:p>
          <a:p>
            <a:pPr marL="1085850" lvl="1" indent="-342900" eaLnBrk="1" hangingPunct="1">
              <a:spcBef>
                <a:spcPct val="0"/>
              </a:spcBef>
              <a:defRPr/>
            </a:pPr>
            <a:r>
              <a:rPr lang="en-US" altLang="cs-CZ" sz="1800">
                <a:latin typeface="Arial" panose="020B0604020202020204" pitchFamily="34" charset="0"/>
              </a:rPr>
              <a:t>They considered </a:t>
            </a:r>
            <a:r>
              <a:rPr lang="en-US" altLang="cs-CZ" sz="1800" i="1">
                <a:latin typeface="Arial" panose="020B0604020202020204" pitchFamily="34" charset="0"/>
              </a:rPr>
              <a:t>three broad criteria </a:t>
            </a:r>
            <a:r>
              <a:rPr lang="en-US" altLang="cs-CZ" sz="1800">
                <a:latin typeface="Arial" panose="020B0604020202020204" pitchFamily="34" charset="0"/>
              </a:rPr>
              <a:t>and it is </a:t>
            </a:r>
            <a:r>
              <a:rPr lang="en-US" altLang="cs-CZ" sz="1800" i="1">
                <a:latin typeface="Arial" panose="020B0604020202020204" pitchFamily="34" charset="0"/>
              </a:rPr>
              <a:t>completeness</a:t>
            </a:r>
            <a:r>
              <a:rPr lang="en-US" altLang="cs-CZ" sz="1800">
                <a:latin typeface="Arial" panose="020B0604020202020204" pitchFamily="34" charset="0"/>
              </a:rPr>
              <a:t> when it is judged that the information provided on the activities and impact of the organization in its entirety. </a:t>
            </a:r>
            <a:endParaRPr lang="cs-CZ" altLang="cs-CZ" sz="18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Another criterion is </a:t>
            </a:r>
            <a:r>
              <a:rPr lang="en-US" altLang="cs-CZ" sz="1800" i="1">
                <a:latin typeface="Arial" panose="020B0604020202020204" pitchFamily="34" charset="0"/>
              </a:rPr>
              <a:t>credibility</a:t>
            </a:r>
            <a:r>
              <a:rPr lang="en-US" altLang="cs-CZ" sz="1800">
                <a:latin typeface="Arial" panose="020B0604020202020204" pitchFamily="34" charset="0"/>
              </a:rPr>
              <a:t>, that is, whether the information provided is true and verifiable, and at the same time take into account whether the views of stakeholders. </a:t>
            </a:r>
            <a:endParaRPr lang="cs-CZ" altLang="cs-CZ" sz="18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The last criterion taken is </a:t>
            </a:r>
            <a:r>
              <a:rPr lang="en-US" altLang="cs-CZ" sz="1800" i="1">
                <a:latin typeface="Arial" panose="020B0604020202020204" pitchFamily="34" charset="0"/>
              </a:rPr>
              <a:t>communication</a:t>
            </a:r>
            <a:r>
              <a:rPr lang="en-US" altLang="cs-CZ" sz="1800">
                <a:latin typeface="Arial" panose="020B0604020202020204" pitchFamily="34" charset="0"/>
              </a:rPr>
              <a:t>, which is evaluated form and manner of publication of reports on CSR. </a:t>
            </a:r>
          </a:p>
        </p:txBody>
      </p:sp>
    </p:spTree>
    <p:extLst>
      <p:ext uri="{BB962C8B-B14F-4D97-AF65-F5344CB8AC3E}">
        <p14:creationId xmlns:p14="http://schemas.microsoft.com/office/powerpoint/2010/main" val="1058629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2. </a:t>
            </a:r>
            <a:r>
              <a:rPr lang="en-US" altLang="cs-CZ" sz="2400" b="1" cap="all">
                <a:latin typeface="Arial" panose="020B0604020202020204" pitchFamily="34" charset="0"/>
              </a:rPr>
              <a:t>Trends in penetration of CSR Guidelines in the Czech Republic</a:t>
            </a:r>
          </a:p>
        </p:txBody>
      </p:sp>
      <p:sp>
        <p:nvSpPr>
          <p:cNvPr id="3079" name="TextovéPole 10"/>
          <p:cNvSpPr txBox="1">
            <a:spLocks noChangeArrowheads="1"/>
          </p:cNvSpPr>
          <p:nvPr/>
        </p:nvSpPr>
        <p:spPr bwMode="auto">
          <a:xfrm>
            <a:off x="338138" y="1523285"/>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current concept of corporate social responsibility represents a coherent set of activities and practices that are an integral part of the control strategy of social, environmental and economic organisations, and are implemented by organisations on a voluntary basis beyond the scope of their legal obligations, motivated by a desire to help to improve conditions in society</a:t>
            </a:r>
            <a:r>
              <a:rPr lang="cs-CZ" altLang="cs-CZ" sz="2200">
                <a:latin typeface="Arial" panose="020B0604020202020204" pitchFamily="34" charset="0"/>
              </a:rPr>
              <a:t>.</a:t>
            </a: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NAP is being designed together by representatives of government, academia, European Parliament, and associations of socially responsible companies, and will recommend areas of CSR that the Czech Republic should focus on.</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In the Czech Republic, there re is no obligation for either the public or the private sector have thus audited CSR reports (e.g. GRI), exists only voluntary approach</a:t>
            </a:r>
            <a:r>
              <a:rPr lang="cs-CZ" altLang="cs-CZ" sz="2200">
                <a:latin typeface="Arial" panose="020B0604020202020204" pitchFamily="34" charset="0"/>
              </a:rPr>
              <a:t>.</a:t>
            </a:r>
            <a:endParaRPr lang="en-US" altLang="cs-CZ" sz="2200">
              <a:latin typeface="Arial" panose="020B0604020202020204" pitchFamily="34" charset="0"/>
            </a:endParaRPr>
          </a:p>
        </p:txBody>
      </p:sp>
    </p:spTree>
    <p:extLst>
      <p:ext uri="{BB962C8B-B14F-4D97-AF65-F5344CB8AC3E}">
        <p14:creationId xmlns:p14="http://schemas.microsoft.com/office/powerpoint/2010/main" val="1657359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2. </a:t>
            </a:r>
            <a:r>
              <a:rPr lang="en-US" altLang="cs-CZ" sz="2400" b="1" cap="all">
                <a:latin typeface="Arial" panose="020B0604020202020204" pitchFamily="34" charset="0"/>
              </a:rPr>
              <a:t>Trends in penetration of CSR Guidelines in the Czech Republic</a:t>
            </a:r>
          </a:p>
        </p:txBody>
      </p:sp>
      <p:sp>
        <p:nvSpPr>
          <p:cNvPr id="3079" name="TextovéPole 10"/>
          <p:cNvSpPr txBox="1">
            <a:spLocks noChangeArrowheads="1"/>
          </p:cNvSpPr>
          <p:nvPr/>
        </p:nvSpPr>
        <p:spPr bwMode="auto">
          <a:xfrm>
            <a:off x="338138" y="1523285"/>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Organizations in the Czech Republic </a:t>
            </a:r>
            <a:r>
              <a:rPr lang="en-US" altLang="cs-CZ" sz="2200" i="1">
                <a:latin typeface="Arial" panose="020B0604020202020204" pitchFamily="34" charset="0"/>
              </a:rPr>
              <a:t>initially implemented CSR in the form of one-off projects </a:t>
            </a:r>
            <a:r>
              <a:rPr lang="en-US" altLang="cs-CZ" sz="2200">
                <a:latin typeface="Arial" panose="020B0604020202020204" pitchFamily="34" charset="0"/>
              </a:rPr>
              <a:t>from the sub-areas. Gradually, companies began to integrate CSR into the management system and becomes an integral part of their overall stratégy</a:t>
            </a:r>
            <a:r>
              <a:rPr lang="cs-CZ" altLang="cs-CZ" sz="2200">
                <a:latin typeface="Arial" panose="020B0604020202020204" pitchFamily="34" charset="0"/>
              </a:rPr>
              <a:t>.</a:t>
            </a:r>
          </a:p>
          <a:p>
            <a:pPr marL="342900" indent="-342900" eaLnBrk="1" hangingPunct="1">
              <a:spcBef>
                <a:spcPct val="0"/>
              </a:spcBef>
              <a:defRPr/>
            </a:pPr>
            <a:r>
              <a:rPr lang="en-US" altLang="cs-CZ" sz="2200" i="1">
                <a:latin typeface="Arial" panose="020B0604020202020204" pitchFamily="34" charset="0"/>
              </a:rPr>
              <a:t>The most common activities e.g. employee care, measures to protect the environment and help communities, relationships with suppliers and others. </a:t>
            </a:r>
            <a:endParaRPr lang="cs-CZ" altLang="cs-CZ" sz="2200" i="1">
              <a:latin typeface="Arial" panose="020B0604020202020204" pitchFamily="34" charset="0"/>
            </a:endParaRPr>
          </a:p>
          <a:p>
            <a:pPr marL="342900" indent="-342900" eaLnBrk="1" hangingPunct="1">
              <a:spcBef>
                <a:spcPct val="0"/>
              </a:spcBef>
              <a:defRPr/>
            </a:pPr>
            <a:r>
              <a:rPr lang="cs-CZ" altLang="cs-CZ" sz="2200">
                <a:latin typeface="Arial" panose="020B0604020202020204" pitchFamily="34" charset="0"/>
              </a:rPr>
              <a:t>A </a:t>
            </a:r>
            <a:r>
              <a:rPr lang="en-US" altLang="cs-CZ" sz="2200">
                <a:latin typeface="Arial" panose="020B0604020202020204" pitchFamily="34" charset="0"/>
              </a:rPr>
              <a:t>penetration of international CSR principles into the Czech environment in the form of </a:t>
            </a:r>
            <a:r>
              <a:rPr lang="en-US" altLang="cs-CZ" sz="2200" i="1">
                <a:latin typeface="Arial" panose="020B0604020202020204" pitchFamily="34" charset="0"/>
              </a:rPr>
              <a:t>UN Global Compact, OECD Multinational Guidelines, Global Reporting Initiative and ISO 26000</a:t>
            </a:r>
            <a:r>
              <a:rPr lang="cs-CZ" altLang="cs-CZ" sz="2200" i="1">
                <a:latin typeface="Arial" panose="020B0604020202020204" pitchFamily="34" charset="0"/>
              </a:rPr>
              <a:t>.</a:t>
            </a:r>
          </a:p>
          <a:p>
            <a:pPr marL="342900" indent="-342900" eaLnBrk="1" hangingPunct="1">
              <a:spcBef>
                <a:spcPct val="0"/>
              </a:spcBef>
              <a:defRPr/>
            </a:pPr>
            <a:r>
              <a:rPr lang="en-US" altLang="cs-CZ" sz="2200">
                <a:latin typeface="Arial" panose="020B0604020202020204" pitchFamily="34" charset="0"/>
              </a:rPr>
              <a:t>International UN Global Compact brings together over 13,000 organizations in more than 165 countries around the world (from April 2015, also operates in the Czech Republic), this number continues to grow. </a:t>
            </a:r>
          </a:p>
        </p:txBody>
      </p:sp>
    </p:spTree>
    <p:extLst>
      <p:ext uri="{BB962C8B-B14F-4D97-AF65-F5344CB8AC3E}">
        <p14:creationId xmlns:p14="http://schemas.microsoft.com/office/powerpoint/2010/main" val="2641319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3. Government interest in CSR</a:t>
            </a:r>
          </a:p>
        </p:txBody>
      </p:sp>
      <p:sp>
        <p:nvSpPr>
          <p:cNvPr id="3079" name="TextovéPole 10"/>
          <p:cNvSpPr txBox="1">
            <a:spLocks noChangeArrowheads="1"/>
          </p:cNvSpPr>
          <p:nvPr/>
        </p:nvSpPr>
        <p:spPr bwMode="auto">
          <a:xfrm>
            <a:off x="338138" y="1523285"/>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First, governments </a:t>
            </a:r>
            <a:r>
              <a:rPr lang="en-US" altLang="cs-CZ" sz="2200" i="1">
                <a:latin typeface="Arial" panose="020B0604020202020204" pitchFamily="34" charset="0"/>
              </a:rPr>
              <a:t>are interested in CSR because the respective business efforts can help to meet policy</a:t>
            </a:r>
            <a:r>
              <a:rPr lang="en-US" altLang="cs-CZ" sz="2200">
                <a:latin typeface="Arial" panose="020B0604020202020204" pitchFamily="34" charset="0"/>
              </a:rPr>
              <a:t> objectives on a voluntary basis.</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Second, </a:t>
            </a:r>
            <a:r>
              <a:rPr lang="en-US" altLang="cs-CZ" sz="2200" i="1">
                <a:latin typeface="Arial" panose="020B0604020202020204" pitchFamily="34" charset="0"/>
              </a:rPr>
              <a:t>CSR policies are regarded as an attractive complement for hard-law regulations in cases where new regulations are politically not desirable or infeasible </a:t>
            </a:r>
            <a:r>
              <a:rPr lang="en-US" altLang="cs-CZ" sz="2200">
                <a:latin typeface="Arial" panose="020B0604020202020204" pitchFamily="34" charset="0"/>
              </a:rPr>
              <a:t>(in particular at the international level).</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Third, </a:t>
            </a:r>
            <a:r>
              <a:rPr lang="en-US" altLang="cs-CZ" sz="2200" i="1">
                <a:latin typeface="Arial" panose="020B0604020202020204" pitchFamily="34" charset="0"/>
              </a:rPr>
              <a:t>governments inevitably define CSR negatively with conventional social and environmental regulations </a:t>
            </a:r>
            <a:r>
              <a:rPr lang="en-US" altLang="cs-CZ" sz="2200">
                <a:latin typeface="Arial" panose="020B0604020202020204" pitchFamily="34" charset="0"/>
              </a:rPr>
              <a:t>because the ‘voluntary business contribution to sustainable development’ starts where the legal framework ends.</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3101051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3. Government interest in CSR</a:t>
            </a:r>
          </a:p>
        </p:txBody>
      </p:sp>
      <p:sp>
        <p:nvSpPr>
          <p:cNvPr id="3079" name="TextovéPole 10"/>
          <p:cNvSpPr txBox="1">
            <a:spLocks noChangeArrowheads="1"/>
          </p:cNvSpPr>
          <p:nvPr/>
        </p:nvSpPr>
        <p:spPr bwMode="auto">
          <a:xfrm>
            <a:off x="338138" y="1523285"/>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Fourth, the </a:t>
            </a:r>
            <a:r>
              <a:rPr lang="en-US" altLang="cs-CZ" sz="2200" i="1">
                <a:latin typeface="Arial" panose="020B0604020202020204" pitchFamily="34" charset="0"/>
              </a:rPr>
              <a:t>soft approach of CSR policies coincides with a broader transition of public governance </a:t>
            </a:r>
            <a:r>
              <a:rPr lang="en-US" altLang="cs-CZ" sz="2200">
                <a:latin typeface="Arial" panose="020B0604020202020204" pitchFamily="34" charset="0"/>
              </a:rPr>
              <a:t>altogether, which leads away from hierarchical regulation towards more network-like and partnering modes of self- and co-regulation.</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Fifth, since </a:t>
            </a:r>
            <a:r>
              <a:rPr lang="en-US" altLang="cs-CZ" sz="2200" i="1">
                <a:latin typeface="Arial" panose="020B0604020202020204" pitchFamily="34" charset="0"/>
              </a:rPr>
              <a:t>CSR is concerned with managing business relations with a broad variety of stakeholders</a:t>
            </a:r>
            <a:r>
              <a:rPr lang="en-US" altLang="cs-CZ" sz="2200">
                <a:latin typeface="Arial" panose="020B0604020202020204" pitchFamily="34" charset="0"/>
              </a:rPr>
              <a:t>, the concept obviously reshapes not only management routines but also the roles of, and relations between, businesses, governments, and civil society.</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2808546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cs-CZ" b="1">
              <a:latin typeface="Arial" pitchFamily="34" charset="0"/>
              <a:cs typeface="Arial" pitchFamily="34" charset="0"/>
            </a:endParaRP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cs-CZ"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a:t>
            </a:r>
            <a:r>
              <a:rPr lang="en-GB" altLang="cs-CZ" sz="2400" b="1" cap="all">
                <a:latin typeface="Arial" panose="020B0604020202020204" pitchFamily="34" charset="0"/>
              </a:rPr>
              <a:t>lecture </a:t>
            </a:r>
            <a:endParaRPr lang="en-GB" altLang="cs-CZ" sz="2400" b="1" cap="all" dirty="0">
              <a:latin typeface="Arial" panose="020B0604020202020204" pitchFamily="34" charset="0"/>
            </a:endParaRPr>
          </a:p>
        </p:txBody>
      </p:sp>
      <p:sp>
        <p:nvSpPr>
          <p:cNvPr id="3078" name="TextovéPole 10"/>
          <p:cNvSpPr txBox="1">
            <a:spLocks noChangeArrowheads="1"/>
          </p:cNvSpPr>
          <p:nvPr/>
        </p:nvSpPr>
        <p:spPr bwMode="auto">
          <a:xfrm>
            <a:off x="320675" y="1551722"/>
            <a:ext cx="847725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endParaRPr lang="cs-CZ" altLang="cs-CZ" sz="2200">
              <a:latin typeface="Arial" panose="020B0604020202020204" pitchFamily="34" charset="0"/>
            </a:endParaRPr>
          </a:p>
          <a:p>
            <a:pPr eaLnBrk="1" hangingPunct="1">
              <a:spcBef>
                <a:spcPct val="0"/>
              </a:spcBef>
              <a:buFont typeface="+mj-lt"/>
              <a:buAutoNum type="arabicPeriod"/>
              <a:defRPr/>
            </a:pPr>
            <a:r>
              <a:rPr lang="cs-CZ" altLang="cs-CZ" sz="2200">
                <a:solidFill>
                  <a:srgbClr val="003300"/>
                </a:solidFill>
                <a:latin typeface="Arial" panose="020B0604020202020204" pitchFamily="34" charset="0"/>
              </a:rPr>
              <a:t>Facts about CSR in the Czech Republic</a:t>
            </a:r>
          </a:p>
          <a:p>
            <a:pPr eaLnBrk="1" hangingPunct="1">
              <a:spcBef>
                <a:spcPct val="0"/>
              </a:spcBef>
              <a:buFont typeface="+mj-lt"/>
              <a:buAutoNum type="arabicPeriod"/>
              <a:defRPr/>
            </a:pPr>
            <a:endParaRPr lang="cs-CZ" altLang="cs-CZ" sz="2200">
              <a:solidFill>
                <a:srgbClr val="003300"/>
              </a:solidFill>
              <a:latin typeface="Arial" panose="020B0604020202020204" pitchFamily="34" charset="0"/>
            </a:endParaRPr>
          </a:p>
          <a:p>
            <a:pPr eaLnBrk="1" hangingPunct="1">
              <a:spcBef>
                <a:spcPct val="0"/>
              </a:spcBef>
              <a:buFont typeface="+mj-lt"/>
              <a:buAutoNum type="arabicPeriod"/>
              <a:defRPr/>
            </a:pPr>
            <a:r>
              <a:rPr lang="cs-CZ" altLang="cs-CZ" sz="2200">
                <a:latin typeface="Arial" panose="020B0604020202020204" pitchFamily="34" charset="0"/>
              </a:rPr>
              <a:t>Trends in penetration of CSR Guidelines in the Czech Republic</a:t>
            </a:r>
          </a:p>
          <a:p>
            <a:pPr eaLnBrk="1" hangingPunct="1">
              <a:spcBef>
                <a:spcPct val="0"/>
              </a:spcBef>
              <a:buFont typeface="+mj-lt"/>
              <a:buAutoNum type="arabicPeriod"/>
              <a:defRPr/>
            </a:pPr>
            <a:endParaRPr lang="cs-CZ" altLang="cs-CZ" sz="2200">
              <a:latin typeface="Arial" panose="020B0604020202020204" pitchFamily="34" charset="0"/>
            </a:endParaRPr>
          </a:p>
          <a:p>
            <a:pPr eaLnBrk="1" hangingPunct="1">
              <a:spcBef>
                <a:spcPct val="0"/>
              </a:spcBef>
              <a:buFont typeface="+mj-lt"/>
              <a:buAutoNum type="arabicPeriod"/>
              <a:defRPr/>
            </a:pPr>
            <a:r>
              <a:rPr lang="cs-CZ" altLang="cs-CZ" sz="2200">
                <a:latin typeface="Arial" panose="020B0604020202020204" pitchFamily="34" charset="0"/>
              </a:rPr>
              <a:t>Government interest in CSR</a:t>
            </a:r>
          </a:p>
          <a:p>
            <a:pPr eaLnBrk="1" hangingPunct="1">
              <a:spcBef>
                <a:spcPct val="0"/>
              </a:spcBef>
              <a:buFont typeface="+mj-lt"/>
              <a:buAutoNum type="arabicPeriod"/>
              <a:defRPr/>
            </a:pPr>
            <a:endParaRPr lang="cs-CZ" altLang="cs-CZ" sz="2200">
              <a:latin typeface="Arial" panose="020B0604020202020204" pitchFamily="34" charset="0"/>
            </a:endParaRPr>
          </a:p>
          <a:p>
            <a:pPr eaLnBrk="1" hangingPunct="1">
              <a:spcBef>
                <a:spcPct val="0"/>
              </a:spcBef>
              <a:buFont typeface="+mj-lt"/>
              <a:buAutoNum type="arabicPeriod"/>
              <a:defRPr/>
            </a:pPr>
            <a:r>
              <a:rPr lang="cs-CZ" altLang="cs-CZ" sz="2200">
                <a:latin typeface="Arial" panose="020B0604020202020204" pitchFamily="34" charset="0"/>
              </a:rPr>
              <a:t>Sustainable development at the national level</a:t>
            </a:r>
          </a:p>
          <a:p>
            <a:pPr eaLnBrk="1" hangingPunct="1">
              <a:spcBef>
                <a:spcPct val="0"/>
              </a:spcBef>
              <a:buFont typeface="+mj-lt"/>
              <a:buAutoNum type="arabicPeriod"/>
              <a:defRPr/>
            </a:pPr>
            <a:endParaRPr lang="cs-CZ" altLang="cs-CZ" sz="2200">
              <a:latin typeface="Arial" panose="020B0604020202020204" pitchFamily="34" charset="0"/>
            </a:endParaRPr>
          </a:p>
          <a:p>
            <a:pPr eaLnBrk="1" hangingPunct="1">
              <a:spcBef>
                <a:spcPct val="0"/>
              </a:spcBef>
              <a:buFont typeface="+mj-lt"/>
              <a:buAutoNum type="arabicPeriod"/>
              <a:defRPr/>
            </a:pPr>
            <a:r>
              <a:rPr lang="cs-CZ" altLang="cs-CZ" sz="2200">
                <a:latin typeface="Arial" panose="020B0604020202020204" pitchFamily="34" charset="0"/>
              </a:rPr>
              <a:t>National Action Plan on CSR</a:t>
            </a:r>
          </a:p>
          <a:p>
            <a:pPr eaLnBrk="1" hangingPunct="1">
              <a:spcBef>
                <a:spcPct val="0"/>
              </a:spcBef>
              <a:buFont typeface="+mj-lt"/>
              <a:buAutoNum type="arabicPeriod"/>
              <a:defRPr/>
            </a:pPr>
            <a:endParaRPr lang="cs-CZ" altLang="cs-CZ" sz="2200">
              <a:latin typeface="Arial" panose="020B0604020202020204" pitchFamily="34" charset="0"/>
            </a:endParaRPr>
          </a:p>
          <a:p>
            <a:pPr marL="0" indent="0" eaLnBrk="1" hangingPunct="1">
              <a:spcBef>
                <a:spcPct val="0"/>
              </a:spcBef>
              <a:buFont typeface="Arial" panose="020B0604020202020204" pitchFamily="34" charset="0"/>
              <a:buNone/>
              <a:defRPr/>
            </a:pPr>
            <a:r>
              <a:rPr lang="en-GB" altLang="cs-CZ" sz="2200">
                <a:latin typeface="Arial" panose="020B0604020202020204" pitchFamily="34" charset="0"/>
              </a:rPr>
              <a:t>   </a:t>
            </a:r>
            <a:endParaRPr lang="en-GB" altLang="cs-CZ" sz="2200" dirty="0">
              <a:latin typeface="Arial" panose="020B0604020202020204" pitchFamily="34" charset="0"/>
            </a:endParaRPr>
          </a:p>
          <a:p>
            <a:pPr eaLnBrk="1" hangingPunct="1">
              <a:spcBef>
                <a:spcPct val="0"/>
              </a:spcBef>
              <a:buFont typeface="Calibri" panose="020F0502020204030204" pitchFamily="34" charset="0"/>
              <a:buAutoNum type="arabicPeriod"/>
              <a:defRPr/>
            </a:pPr>
            <a:endParaRPr lang="en-GB" altLang="cs-CZ" sz="18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4. </a:t>
            </a:r>
            <a:r>
              <a:rPr lang="en-US" altLang="cs-CZ" sz="2400" b="1" cap="all">
                <a:latin typeface="Arial" panose="020B0604020202020204" pitchFamily="34" charset="0"/>
              </a:rPr>
              <a:t>Sustainable Development at the national level</a:t>
            </a:r>
          </a:p>
        </p:txBody>
      </p:sp>
      <p:sp>
        <p:nvSpPr>
          <p:cNvPr id="3079" name="TextovéPole 10"/>
          <p:cNvSpPr txBox="1">
            <a:spLocks noChangeArrowheads="1"/>
          </p:cNvSpPr>
          <p:nvPr/>
        </p:nvSpPr>
        <p:spPr bwMode="auto">
          <a:xfrm>
            <a:off x="338138" y="1523285"/>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historically first </a:t>
            </a:r>
            <a:r>
              <a:rPr lang="en-US" altLang="cs-CZ" sz="2200" i="1">
                <a:latin typeface="Arial" panose="020B0604020202020204" pitchFamily="34" charset="0"/>
              </a:rPr>
              <a:t>Sustainable Development Strategy of the Czech Republic (SDS) </a:t>
            </a:r>
            <a:r>
              <a:rPr lang="en-US" altLang="cs-CZ" sz="2200">
                <a:latin typeface="Arial" panose="020B0604020202020204" pitchFamily="34" charset="0"/>
              </a:rPr>
              <a:t>was approved by Government Resolution no. 1242 of 8 December 2004 as a long-term framework for political decision-making in the context of the international commitments made by the Czech Republic in connection with its membership in the EU, OECD and UN</a:t>
            </a:r>
            <a:r>
              <a:rPr lang="cs-CZ" altLang="cs-CZ" sz="2200">
                <a:latin typeface="Arial" panose="020B0604020202020204" pitchFamily="34" charset="0"/>
              </a:rPr>
              <a:t>.</a:t>
            </a: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By adopting the SDS, the Czech Republic </a:t>
            </a:r>
            <a:r>
              <a:rPr lang="en-US" altLang="cs-CZ" sz="2200" i="1">
                <a:latin typeface="Arial" panose="020B0604020202020204" pitchFamily="34" charset="0"/>
              </a:rPr>
              <a:t>fulfilled its commitments derived from the concl</a:t>
            </a:r>
            <a:r>
              <a:rPr lang="en-US" altLang="cs-CZ" sz="2200">
                <a:latin typeface="Arial" panose="020B0604020202020204" pitchFamily="34" charset="0"/>
              </a:rPr>
              <a:t>usions of the </a:t>
            </a:r>
            <a:r>
              <a:rPr lang="en-US" altLang="cs-CZ" sz="2200" i="1">
                <a:latin typeface="Arial" panose="020B0604020202020204" pitchFamily="34" charset="0"/>
              </a:rPr>
              <a:t>World Summit on Sustainable Development in Johannesburg in 20</a:t>
            </a:r>
            <a:r>
              <a:rPr lang="en-US" altLang="cs-CZ" sz="2200">
                <a:latin typeface="Arial" panose="020B0604020202020204" pitchFamily="34" charset="0"/>
              </a:rPr>
              <a:t>02, and acknowledged the conclusions of the E</a:t>
            </a:r>
            <a:r>
              <a:rPr lang="en-US" altLang="cs-CZ" sz="2200" i="1">
                <a:latin typeface="Arial" panose="020B0604020202020204" pitchFamily="34" charset="0"/>
              </a:rPr>
              <a:t>arth Summit in Rio de Janeiro in 1992</a:t>
            </a:r>
            <a:r>
              <a:rPr lang="en-US" altLang="cs-CZ" sz="2200">
                <a:latin typeface="Arial" panose="020B0604020202020204" pitchFamily="34" charset="0"/>
              </a:rPr>
              <a:t>, the </a:t>
            </a:r>
            <a:r>
              <a:rPr lang="en-US" altLang="cs-CZ" sz="2200" i="1">
                <a:latin typeface="Arial" panose="020B0604020202020204" pitchFamily="34" charset="0"/>
              </a:rPr>
              <a:t>UN Millennium Development Goals</a:t>
            </a:r>
            <a:r>
              <a:rPr lang="en-US" altLang="cs-CZ" sz="2200">
                <a:latin typeface="Arial" panose="020B0604020202020204" pitchFamily="34" charset="0"/>
              </a:rPr>
              <a:t>, and the 2003 conclusions of the </a:t>
            </a:r>
            <a:r>
              <a:rPr lang="en-US" altLang="cs-CZ" sz="2200" i="1">
                <a:latin typeface="Arial" panose="020B0604020202020204" pitchFamily="34" charset="0"/>
              </a:rPr>
              <a:t>UN Commission on Sustainable Development </a:t>
            </a:r>
            <a:r>
              <a:rPr lang="en-US" altLang="cs-CZ" sz="2200">
                <a:latin typeface="Arial" panose="020B0604020202020204" pitchFamily="34" charset="0"/>
              </a:rPr>
              <a:t>(particularly its International Multi-annual Action Programme until 2017).</a:t>
            </a:r>
          </a:p>
        </p:txBody>
      </p:sp>
    </p:spTree>
    <p:extLst>
      <p:ext uri="{BB962C8B-B14F-4D97-AF65-F5344CB8AC3E}">
        <p14:creationId xmlns:p14="http://schemas.microsoft.com/office/powerpoint/2010/main" val="1024914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4. </a:t>
            </a:r>
            <a:r>
              <a:rPr lang="en-US" altLang="cs-CZ" sz="2400" b="1" cap="all">
                <a:latin typeface="Arial" panose="020B0604020202020204" pitchFamily="34" charset="0"/>
              </a:rPr>
              <a:t>Sustainable Development at the national level</a:t>
            </a:r>
          </a:p>
        </p:txBody>
      </p:sp>
      <p:sp>
        <p:nvSpPr>
          <p:cNvPr id="3079" name="TextovéPole 10"/>
          <p:cNvSpPr txBox="1">
            <a:spLocks noChangeArrowheads="1"/>
          </p:cNvSpPr>
          <p:nvPr/>
        </p:nvSpPr>
        <p:spPr bwMode="auto">
          <a:xfrm>
            <a:off x="338138" y="1523285"/>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In consequence to the SDS, </a:t>
            </a:r>
            <a:r>
              <a:rPr lang="en-US" altLang="cs-CZ" sz="2200" i="1">
                <a:latin typeface="Arial" panose="020B0604020202020204" pitchFamily="34" charset="0"/>
              </a:rPr>
              <a:t>Progress Reports </a:t>
            </a:r>
            <a:r>
              <a:rPr lang="en-US" altLang="cs-CZ" sz="2200">
                <a:latin typeface="Arial" panose="020B0604020202020204" pitchFamily="34" charset="0"/>
              </a:rPr>
              <a:t>are made under the auspices of the </a:t>
            </a:r>
            <a:r>
              <a:rPr lang="en-US" altLang="cs-CZ" sz="2200" i="1">
                <a:latin typeface="Arial" panose="020B0604020202020204" pitchFamily="34" charset="0"/>
              </a:rPr>
              <a:t>Government Council for Sustainable Development</a:t>
            </a:r>
            <a:r>
              <a:rPr lang="en-US" altLang="cs-CZ" sz="2200">
                <a:latin typeface="Arial" panose="020B0604020202020204" pitchFamily="34" charset="0"/>
              </a:rPr>
              <a:t> with the objective to map the fulfilment of the SDS goals and inform both politicians and the public about the state and development of the Czech Republic in respect of sustainable Development</a:t>
            </a:r>
            <a:r>
              <a:rPr lang="cs-CZ" altLang="cs-CZ" sz="2200">
                <a:latin typeface="Arial" panose="020B0604020202020204" pitchFamily="34" charset="0"/>
              </a:rPr>
              <a:t>.</a:t>
            </a: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proposal to establish the Council originated from the need </a:t>
            </a:r>
            <a:r>
              <a:rPr lang="en-US" altLang="cs-CZ" sz="2200" i="1">
                <a:latin typeface="Arial" panose="020B0604020202020204" pitchFamily="34" charset="0"/>
              </a:rPr>
              <a:t>to create a body that would deal with the issue of sustainable development on a systematic and long-term basis</a:t>
            </a:r>
            <a:r>
              <a:rPr lang="en-US" altLang="cs-CZ" sz="2200">
                <a:latin typeface="Arial" panose="020B0604020202020204" pitchFamily="34" charset="0"/>
              </a:rPr>
              <a:t>, serve as an umbrella for the present efforts promoting sustainable development, and efficiently coordinate all related activities</a:t>
            </a:r>
            <a:r>
              <a:rPr lang="cs-CZ" altLang="cs-CZ" sz="2200">
                <a:latin typeface="Arial" panose="020B0604020202020204" pitchFamily="34" charset="0"/>
              </a:rPr>
              <a:t>.</a:t>
            </a:r>
            <a:endParaRPr lang="en-US" altLang="cs-CZ" sz="2200">
              <a:latin typeface="Arial" panose="020B0604020202020204" pitchFamily="34" charset="0"/>
            </a:endParaRPr>
          </a:p>
        </p:txBody>
      </p:sp>
    </p:spTree>
    <p:extLst>
      <p:ext uri="{BB962C8B-B14F-4D97-AF65-F5344CB8AC3E}">
        <p14:creationId xmlns:p14="http://schemas.microsoft.com/office/powerpoint/2010/main" val="1096228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5. National Action Plan on CSR</a:t>
            </a:r>
          </a:p>
        </p:txBody>
      </p:sp>
      <p:sp>
        <p:nvSpPr>
          <p:cNvPr id="3079" name="TextovéPole 10"/>
          <p:cNvSpPr txBox="1">
            <a:spLocks noChangeArrowheads="1"/>
          </p:cNvSpPr>
          <p:nvPr/>
        </p:nvSpPr>
        <p:spPr bwMode="auto">
          <a:xfrm>
            <a:off x="338138" y="1523285"/>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CSR National Action Plan was created and adopted as a follow-up to the Renewed EU Strategy 2011-2014 for Corporate Social Responsibility for 2011-2014 in accordance with</a:t>
            </a:r>
            <a:r>
              <a:rPr lang="cs-CZ" altLang="cs-CZ" sz="2200">
                <a:latin typeface="Arial" panose="020B0604020202020204" pitchFamily="34" charset="0"/>
              </a:rPr>
              <a:t> </a:t>
            </a:r>
            <a:r>
              <a:rPr lang="en-US" altLang="cs-CZ" sz="2200">
                <a:latin typeface="Arial" panose="020B0604020202020204" pitchFamily="34" charset="0"/>
              </a:rPr>
              <a:t>the initiatives of the Europe 2020 strategy.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purpose of the National Action Plan (NAP) is to help to develop the concept of corporate social responsibility in the Czech Republic and thus to promote the development of society, the economy and the competitiveness of the Czech Republic.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strategic document entitled National Action Plan for Corporate Social Responsibility in the Czech Republic </a:t>
            </a:r>
            <a:r>
              <a:rPr lang="en-US" altLang="cs-CZ" sz="2200" b="1">
                <a:latin typeface="Arial" panose="020B0604020202020204" pitchFamily="34" charset="0"/>
              </a:rPr>
              <a:t>is a non-legislative, voluntary, open and live document</a:t>
            </a:r>
            <a:r>
              <a:rPr lang="en-US" altLang="cs-CZ" sz="2200">
                <a:latin typeface="Arial" panose="020B0604020202020204" pitchFamily="34" charset="0"/>
              </a:rPr>
              <a:t>.</a:t>
            </a:r>
            <a:endParaRPr lang="cs-CZ" altLang="cs-CZ" sz="2200">
              <a:latin typeface="Arial" panose="020B0604020202020204" pitchFamily="34" charset="0"/>
            </a:endParaRP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3078458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5. National Action Plan on CSR</a:t>
            </a:r>
          </a:p>
        </p:txBody>
      </p:sp>
      <p:sp>
        <p:nvSpPr>
          <p:cNvPr id="3079" name="TextovéPole 10"/>
          <p:cNvSpPr txBox="1">
            <a:spLocks noChangeArrowheads="1"/>
          </p:cNvSpPr>
          <p:nvPr/>
        </p:nvSpPr>
        <p:spPr bwMode="auto">
          <a:xfrm>
            <a:off x="338138" y="1523285"/>
            <a:ext cx="8477250"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primary intentions of the strategic document of the National Action Plan for Corporate Social Responsibility in the Czech Republic are:</a:t>
            </a:r>
          </a:p>
          <a:p>
            <a:pPr marL="1085850" lvl="1" indent="-342900" eaLnBrk="1" hangingPunct="1">
              <a:spcBef>
                <a:spcPct val="0"/>
              </a:spcBef>
              <a:defRPr/>
            </a:pPr>
            <a:r>
              <a:rPr lang="en-US" altLang="cs-CZ" sz="2000">
                <a:latin typeface="Arial" panose="020B0604020202020204" pitchFamily="34" charset="0"/>
              </a:rPr>
              <a:t>to support the application of social responsibility by organisations.</a:t>
            </a:r>
            <a:endParaRPr lang="cs-CZ" altLang="cs-CZ" sz="2000">
              <a:latin typeface="Arial" panose="020B0604020202020204" pitchFamily="34" charset="0"/>
            </a:endParaRPr>
          </a:p>
          <a:p>
            <a:pPr marL="1085850" lvl="1" indent="-342900" eaLnBrk="1" hangingPunct="1">
              <a:spcBef>
                <a:spcPct val="0"/>
              </a:spcBef>
              <a:defRPr/>
            </a:pPr>
            <a:endParaRPr lang="en-US" altLang="cs-CZ" sz="2000">
              <a:latin typeface="Arial" panose="020B0604020202020204" pitchFamily="34" charset="0"/>
            </a:endParaRPr>
          </a:p>
          <a:p>
            <a:pPr marL="1085850" lvl="1" indent="-342900" eaLnBrk="1" hangingPunct="1">
              <a:spcBef>
                <a:spcPct val="0"/>
              </a:spcBef>
              <a:defRPr/>
            </a:pPr>
            <a:r>
              <a:rPr lang="en-US" altLang="cs-CZ" sz="2000">
                <a:latin typeface="Arial" panose="020B0604020202020204" pitchFamily="34" charset="0"/>
              </a:rPr>
              <a:t>to strengthening the understanding and credibility of the concept of social responsibility in society.</a:t>
            </a:r>
            <a:endParaRPr lang="cs-CZ" altLang="cs-CZ" sz="2000">
              <a:latin typeface="Arial" panose="020B0604020202020204" pitchFamily="34" charset="0"/>
            </a:endParaRPr>
          </a:p>
          <a:p>
            <a:pPr marL="1085850" lvl="1" indent="-342900" eaLnBrk="1" hangingPunct="1">
              <a:spcBef>
                <a:spcPct val="0"/>
              </a:spcBef>
              <a:defRPr/>
            </a:pPr>
            <a:endParaRPr lang="en-US" altLang="cs-CZ" sz="2000">
              <a:latin typeface="Arial" panose="020B0604020202020204" pitchFamily="34" charset="0"/>
            </a:endParaRPr>
          </a:p>
          <a:p>
            <a:pPr marL="1085850" lvl="1" indent="-342900" eaLnBrk="1" hangingPunct="1">
              <a:spcBef>
                <a:spcPct val="0"/>
              </a:spcBef>
              <a:defRPr/>
            </a:pPr>
            <a:r>
              <a:rPr lang="en-US" altLang="cs-CZ" sz="2000">
                <a:latin typeface="Arial" panose="020B0604020202020204" pitchFamily="34" charset="0"/>
              </a:rPr>
              <a:t>to support CSR in enterprises and other organisations in the Czech Republic by providing the relevant information.</a:t>
            </a:r>
          </a:p>
        </p:txBody>
      </p:sp>
    </p:spTree>
    <p:extLst>
      <p:ext uri="{BB962C8B-B14F-4D97-AF65-F5344CB8AC3E}">
        <p14:creationId xmlns:p14="http://schemas.microsoft.com/office/powerpoint/2010/main" val="1654865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cap="all">
                <a:latin typeface="Arial" panose="020B0604020202020204" pitchFamily="34" charset="0"/>
              </a:rPr>
              <a:t>5. National Action Plan on CSR</a:t>
            </a:r>
          </a:p>
        </p:txBody>
      </p:sp>
      <p:sp>
        <p:nvSpPr>
          <p:cNvPr id="3079" name="TextovéPole 10"/>
          <p:cNvSpPr txBox="1">
            <a:spLocks noChangeArrowheads="1"/>
          </p:cNvSpPr>
          <p:nvPr/>
        </p:nvSpPr>
        <p:spPr bwMode="auto">
          <a:xfrm>
            <a:off x="338138" y="1523285"/>
            <a:ext cx="8477250"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None/>
              <a:defRPr/>
            </a:pPr>
            <a:r>
              <a:rPr lang="en-US" altLang="cs-CZ" sz="2200" b="1">
                <a:latin typeface="Arial" panose="020B0604020202020204" pitchFamily="34" charset="0"/>
              </a:rPr>
              <a:t>National Action Plan for </a:t>
            </a:r>
            <a:r>
              <a:rPr lang="cs-CZ" altLang="cs-CZ" sz="2200" b="1">
                <a:latin typeface="Arial" panose="020B0604020202020204" pitchFamily="34" charset="0"/>
              </a:rPr>
              <a:t>CSR defines the following key areas:</a:t>
            </a:r>
          </a:p>
          <a:p>
            <a:pPr marL="1200150" lvl="1" indent="-457200" eaLnBrk="1" hangingPunct="1">
              <a:spcBef>
                <a:spcPct val="0"/>
              </a:spcBef>
              <a:buFont typeface="+mj-lt"/>
              <a:buAutoNum type="arabicPeriod"/>
              <a:defRPr/>
            </a:pPr>
            <a:r>
              <a:rPr lang="en-US" altLang="cs-CZ" sz="2000">
                <a:latin typeface="Arial" panose="020B0604020202020204" pitchFamily="34" charset="0"/>
              </a:rPr>
              <a:t>Promotion and support for the development of the concept of social responsibility.</a:t>
            </a:r>
          </a:p>
          <a:p>
            <a:pPr marL="1200150" lvl="1" indent="-457200" eaLnBrk="1" hangingPunct="1">
              <a:spcBef>
                <a:spcPct val="0"/>
              </a:spcBef>
              <a:buFont typeface="+mj-lt"/>
              <a:buAutoNum type="arabicPeriod"/>
              <a:defRPr/>
            </a:pPr>
            <a:r>
              <a:rPr lang="en-US" altLang="cs-CZ" sz="2000">
                <a:latin typeface="Arial" panose="020B0604020202020204" pitchFamily="34" charset="0"/>
              </a:rPr>
              <a:t>Dialogue and cooperation between all interested parties.</a:t>
            </a:r>
          </a:p>
          <a:p>
            <a:pPr marL="1200150" lvl="1" indent="-457200" eaLnBrk="1" hangingPunct="1">
              <a:spcBef>
                <a:spcPct val="0"/>
              </a:spcBef>
              <a:buFont typeface="+mj-lt"/>
              <a:buAutoNum type="arabicPeriod"/>
              <a:defRPr/>
            </a:pPr>
            <a:r>
              <a:rPr lang="en-US" altLang="cs-CZ" sz="2000">
                <a:latin typeface="Arial" panose="020B0604020202020204" pitchFamily="34" charset="0"/>
              </a:rPr>
              <a:t>Self-regulation.</a:t>
            </a:r>
          </a:p>
          <a:p>
            <a:pPr marL="1200150" lvl="1" indent="-457200" eaLnBrk="1" hangingPunct="1">
              <a:spcBef>
                <a:spcPct val="0"/>
              </a:spcBef>
              <a:buFont typeface="+mj-lt"/>
              <a:buAutoNum type="arabicPeriod"/>
              <a:defRPr/>
            </a:pPr>
            <a:r>
              <a:rPr lang="en-US" altLang="cs-CZ" sz="2000">
                <a:latin typeface="Arial" panose="020B0604020202020204" pitchFamily="34" charset="0"/>
              </a:rPr>
              <a:t>The role of public authorities, trade union umbrella organisations, employers and entrepreneurs and other interested parties.</a:t>
            </a:r>
          </a:p>
          <a:p>
            <a:pPr marL="1200150" lvl="1" indent="-457200" eaLnBrk="1" hangingPunct="1">
              <a:spcBef>
                <a:spcPct val="0"/>
              </a:spcBef>
              <a:buFont typeface="+mj-lt"/>
              <a:buAutoNum type="arabicPeriod"/>
              <a:defRPr/>
            </a:pPr>
            <a:r>
              <a:rPr lang="en-US" altLang="cs-CZ" sz="2000">
                <a:latin typeface="Arial" panose="020B0604020202020204" pitchFamily="34" charset="0"/>
              </a:rPr>
              <a:t>Dissemination, implementation and observance of international standards of behaviour.</a:t>
            </a:r>
          </a:p>
          <a:p>
            <a:pPr marL="1200150" lvl="1" indent="-457200" eaLnBrk="1" hangingPunct="1">
              <a:spcBef>
                <a:spcPct val="0"/>
              </a:spcBef>
              <a:buFont typeface="+mj-lt"/>
              <a:buAutoNum type="arabicPeriod"/>
              <a:defRPr/>
            </a:pPr>
            <a:r>
              <a:rPr lang="en-US" altLang="cs-CZ" sz="2000">
                <a:latin typeface="Arial" panose="020B0604020202020204" pitchFamily="34" charset="0"/>
              </a:rPr>
              <a:t>International cooperation.</a:t>
            </a:r>
          </a:p>
          <a:p>
            <a:pPr marL="1200150" lvl="1" indent="-457200" eaLnBrk="1" hangingPunct="1">
              <a:spcBef>
                <a:spcPct val="0"/>
              </a:spcBef>
              <a:buFont typeface="+mj-lt"/>
              <a:buAutoNum type="arabicPeriod"/>
              <a:defRPr/>
            </a:pPr>
            <a:r>
              <a:rPr lang="en-US" altLang="cs-CZ" sz="2000">
                <a:latin typeface="Arial" panose="020B0604020202020204" pitchFamily="34" charset="0"/>
              </a:rPr>
              <a:t>Observance of human rights.</a:t>
            </a:r>
          </a:p>
          <a:p>
            <a:pPr marL="1200150" lvl="1" indent="-457200" eaLnBrk="1" hangingPunct="1">
              <a:spcBef>
                <a:spcPct val="0"/>
              </a:spcBef>
              <a:buFont typeface="+mj-lt"/>
              <a:buAutoNum type="arabicPeriod"/>
              <a:defRPr/>
            </a:pPr>
            <a:r>
              <a:rPr lang="en-US" altLang="cs-CZ" sz="2000">
                <a:latin typeface="Arial" panose="020B0604020202020204" pitchFamily="34" charset="0"/>
              </a:rPr>
              <a:t>Education and research in the field of social responsibility.</a:t>
            </a:r>
          </a:p>
          <a:p>
            <a:pPr marL="1200150" lvl="1" indent="-457200" eaLnBrk="1" hangingPunct="1">
              <a:spcBef>
                <a:spcPct val="0"/>
              </a:spcBef>
              <a:buFont typeface="+mj-lt"/>
              <a:buAutoNum type="arabicPeriod"/>
              <a:defRPr/>
            </a:pPr>
            <a:r>
              <a:rPr lang="en-US" altLang="cs-CZ" sz="2000">
                <a:latin typeface="Arial" panose="020B0604020202020204" pitchFamily="34" charset="0"/>
              </a:rPr>
              <a:t>Recognising and rewarding organisations for social responsibility.</a:t>
            </a:r>
          </a:p>
          <a:p>
            <a:pPr marL="1200150" lvl="1" indent="-457200" eaLnBrk="1" hangingPunct="1">
              <a:spcBef>
                <a:spcPct val="0"/>
              </a:spcBef>
              <a:buFont typeface="+mj-lt"/>
              <a:buAutoNum type="arabicPeriod"/>
              <a:defRPr/>
            </a:pPr>
            <a:r>
              <a:rPr lang="en-US" altLang="cs-CZ" sz="2000">
                <a:latin typeface="Arial" panose="020B0604020202020204" pitchFamily="34" charset="0"/>
              </a:rPr>
              <a:t>Protection of consumer interests.</a:t>
            </a:r>
            <a:endParaRPr lang="cs-CZ" altLang="cs-CZ" sz="2000">
              <a:latin typeface="Arial" panose="020B0604020202020204" pitchFamily="34" charset="0"/>
            </a:endParaRPr>
          </a:p>
          <a:p>
            <a:pPr lvl="1" eaLnBrk="1" hangingPunct="1">
              <a:spcBef>
                <a:spcPct val="0"/>
              </a:spcBef>
              <a:buNone/>
              <a:defRPr/>
            </a:pPr>
            <a:endParaRPr lang="en-US" altLang="cs-CZ" sz="2000">
              <a:latin typeface="Arial" panose="020B0604020202020204" pitchFamily="34" charset="0"/>
            </a:endParaRPr>
          </a:p>
        </p:txBody>
      </p:sp>
    </p:spTree>
    <p:extLst>
      <p:ext uri="{BB962C8B-B14F-4D97-AF65-F5344CB8AC3E}">
        <p14:creationId xmlns:p14="http://schemas.microsoft.com/office/powerpoint/2010/main" val="3091718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r>
              <a:rPr lang="en-US" b="1" cap="all">
                <a:latin typeface="Arial" pitchFamily="34" charset="0"/>
                <a:cs typeface="Arial" pitchFamily="34" charset="0"/>
              </a:rPr>
              <a:t>CSR in the czech republic </a:t>
            </a: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cs-CZ" altLang="cs-CZ" sz="2400" b="1" cap="all">
                <a:latin typeface="Arial" panose="020B0604020202020204" pitchFamily="34" charset="0"/>
              </a:rPr>
              <a:t>summary</a:t>
            </a:r>
            <a:r>
              <a:rPr lang="en-GB" altLang="cs-CZ" sz="2400" b="1" cap="all">
                <a:latin typeface="Arial" panose="020B0604020202020204" pitchFamily="34" charset="0"/>
              </a:rPr>
              <a:t> </a:t>
            </a:r>
            <a:r>
              <a:rPr lang="en-GB" altLang="cs-CZ" sz="2400" b="1" cap="all" dirty="0">
                <a:latin typeface="Arial" panose="020B0604020202020204" pitchFamily="34" charset="0"/>
              </a:rPr>
              <a:t>of the </a:t>
            </a:r>
            <a:r>
              <a:rPr lang="en-GB" altLang="cs-CZ" sz="2400" b="1" cap="all">
                <a:latin typeface="Arial" panose="020B0604020202020204" pitchFamily="34" charset="0"/>
              </a:rPr>
              <a:t>lecture </a:t>
            </a:r>
            <a:endParaRPr lang="en-GB" altLang="cs-CZ" sz="2400" b="1" cap="all" dirty="0">
              <a:latin typeface="Arial" panose="020B0604020202020204" pitchFamily="34" charset="0"/>
            </a:endParaRPr>
          </a:p>
        </p:txBody>
      </p:sp>
      <p:sp>
        <p:nvSpPr>
          <p:cNvPr id="3078" name="TextovéPole 10"/>
          <p:cNvSpPr txBox="1">
            <a:spLocks noChangeArrowheads="1"/>
          </p:cNvSpPr>
          <p:nvPr/>
        </p:nvSpPr>
        <p:spPr bwMode="auto">
          <a:xfrm>
            <a:off x="320675" y="1549172"/>
            <a:ext cx="8477250" cy="5786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defRPr/>
            </a:pPr>
            <a:r>
              <a:rPr lang="en-US" altLang="cs-CZ" sz="2200">
                <a:latin typeface="Arial" panose="020B0604020202020204" pitchFamily="34" charset="0"/>
              </a:rPr>
              <a:t>There is a </a:t>
            </a:r>
            <a:r>
              <a:rPr lang="en-US" altLang="cs-CZ" sz="2200" i="1">
                <a:latin typeface="Arial" panose="020B0604020202020204" pitchFamily="34" charset="0"/>
              </a:rPr>
              <a:t>strong link between CSR and inclusive and sustainable development.</a:t>
            </a:r>
          </a:p>
          <a:p>
            <a:pPr eaLnBrk="1" hangingPunct="1">
              <a:spcBef>
                <a:spcPct val="0"/>
              </a:spcBef>
              <a:defRPr/>
            </a:pPr>
            <a:endParaRPr lang="en-US" altLang="cs-CZ" sz="2200">
              <a:latin typeface="Arial" panose="020B0604020202020204" pitchFamily="34" charset="0"/>
            </a:endParaRPr>
          </a:p>
          <a:p>
            <a:pPr eaLnBrk="1" hangingPunct="1">
              <a:spcBef>
                <a:spcPct val="0"/>
              </a:spcBef>
              <a:defRPr/>
            </a:pPr>
            <a:r>
              <a:rPr lang="en-US" altLang="cs-CZ" sz="2200">
                <a:latin typeface="Arial" panose="020B0604020202020204" pitchFamily="34" charset="0"/>
              </a:rPr>
              <a:t>It is considered a </a:t>
            </a:r>
            <a:r>
              <a:rPr lang="en-US" altLang="cs-CZ" sz="2200" i="1">
                <a:latin typeface="Arial" panose="020B0604020202020204" pitchFamily="34" charset="0"/>
              </a:rPr>
              <a:t>cross-governmental issue</a:t>
            </a:r>
            <a:r>
              <a:rPr lang="en-US" altLang="cs-CZ" sz="2200">
                <a:latin typeface="Arial" panose="020B0604020202020204" pitchFamily="34" charset="0"/>
              </a:rPr>
              <a:t>, with a broad agenda related to social, environmental and international issues.</a:t>
            </a:r>
          </a:p>
          <a:p>
            <a:pPr eaLnBrk="1" hangingPunct="1">
              <a:spcBef>
                <a:spcPct val="0"/>
              </a:spcBef>
              <a:defRPr/>
            </a:pPr>
            <a:endParaRPr lang="en-US" altLang="cs-CZ" sz="2200">
              <a:latin typeface="Arial" panose="020B0604020202020204" pitchFamily="34" charset="0"/>
            </a:endParaRPr>
          </a:p>
          <a:p>
            <a:pPr eaLnBrk="1" hangingPunct="1">
              <a:spcBef>
                <a:spcPct val="0"/>
              </a:spcBef>
              <a:defRPr/>
            </a:pPr>
            <a:r>
              <a:rPr lang="en-US" altLang="cs-CZ" sz="2200">
                <a:latin typeface="Arial" panose="020B0604020202020204" pitchFamily="34" charset="0"/>
              </a:rPr>
              <a:t>Government should therefore seek to develop frameworks within which to assess local or national priorities as they relate to a CSR agenda.</a:t>
            </a:r>
          </a:p>
          <a:p>
            <a:pPr eaLnBrk="1" hangingPunct="1">
              <a:spcBef>
                <a:spcPct val="0"/>
              </a:spcBef>
              <a:defRPr/>
            </a:pPr>
            <a:endParaRPr lang="en-US" altLang="cs-CZ" sz="2200">
              <a:latin typeface="Arial" panose="020B0604020202020204" pitchFamily="34" charset="0"/>
            </a:endParaRPr>
          </a:p>
          <a:p>
            <a:pPr eaLnBrk="1" hangingPunct="1">
              <a:spcBef>
                <a:spcPct val="0"/>
              </a:spcBef>
              <a:defRPr/>
            </a:pPr>
            <a:r>
              <a:rPr lang="cs-CZ" altLang="cs-CZ" sz="2200">
                <a:latin typeface="Arial" panose="020B0604020202020204" pitchFamily="34" charset="0"/>
              </a:rPr>
              <a:t>The </a:t>
            </a:r>
            <a:r>
              <a:rPr lang="en-US" altLang="cs-CZ" sz="2200">
                <a:latin typeface="Arial" panose="020B0604020202020204" pitchFamily="34" charset="0"/>
              </a:rPr>
              <a:t>government has been a major, but not the only, driver of the increased and increasingly institutionalized CSR in the CR. Other drivers of CSR can be broadly categorized into business and society.</a:t>
            </a:r>
          </a:p>
          <a:p>
            <a:pPr eaLnBrk="1" hangingPunct="1">
              <a:spcBef>
                <a:spcPct val="0"/>
              </a:spcBef>
              <a:defRPr/>
            </a:pPr>
            <a:endParaRPr lang="en-GB" altLang="cs-CZ" sz="2200" dirty="0">
              <a:latin typeface="Arial" panose="020B0604020202020204" pitchFamily="34" charset="0"/>
            </a:endParaRPr>
          </a:p>
          <a:p>
            <a:pPr eaLnBrk="1" hangingPunct="1">
              <a:spcBef>
                <a:spcPct val="0"/>
              </a:spcBef>
              <a:buFont typeface="Calibri" panose="020F0502020204030204" pitchFamily="34" charset="0"/>
              <a:buAutoNum type="arabicPeriod"/>
              <a:defRPr/>
            </a:pPr>
            <a:endParaRPr lang="en-GB" altLang="cs-CZ" sz="1800" dirty="0">
              <a:latin typeface="Arial" panose="020B0604020202020204" pitchFamily="34" charset="0"/>
            </a:endParaRPr>
          </a:p>
        </p:txBody>
      </p:sp>
    </p:spTree>
    <p:extLst>
      <p:ext uri="{BB962C8B-B14F-4D97-AF65-F5344CB8AC3E}">
        <p14:creationId xmlns:p14="http://schemas.microsoft.com/office/powerpoint/2010/main" val="20254227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r>
              <a:rPr lang="en-US" b="1" cap="all">
                <a:latin typeface="Arial" pitchFamily="34" charset="0"/>
                <a:cs typeface="Arial" pitchFamily="34" charset="0"/>
              </a:rPr>
              <a:t>CSR in the czech republic </a:t>
            </a: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cs-CZ" altLang="cs-CZ" sz="2400" b="1" cap="all">
                <a:latin typeface="Arial" panose="020B0604020202020204" pitchFamily="34" charset="0"/>
              </a:rPr>
              <a:t>summary</a:t>
            </a:r>
            <a:r>
              <a:rPr lang="en-GB" altLang="cs-CZ" sz="2400" b="1" cap="all">
                <a:latin typeface="Arial" panose="020B0604020202020204" pitchFamily="34" charset="0"/>
              </a:rPr>
              <a:t> </a:t>
            </a:r>
            <a:r>
              <a:rPr lang="en-GB" altLang="cs-CZ" sz="2400" b="1" cap="all" dirty="0">
                <a:latin typeface="Arial" panose="020B0604020202020204" pitchFamily="34" charset="0"/>
              </a:rPr>
              <a:t>of the </a:t>
            </a:r>
            <a:r>
              <a:rPr lang="en-GB" altLang="cs-CZ" sz="2400" b="1" cap="all">
                <a:latin typeface="Arial" panose="020B0604020202020204" pitchFamily="34" charset="0"/>
              </a:rPr>
              <a:t>lecture </a:t>
            </a:r>
            <a:endParaRPr lang="en-GB" altLang="cs-CZ" sz="2400" b="1" cap="all" dirty="0">
              <a:latin typeface="Arial" panose="020B0604020202020204" pitchFamily="34" charset="0"/>
            </a:endParaRPr>
          </a:p>
        </p:txBody>
      </p:sp>
      <p:sp>
        <p:nvSpPr>
          <p:cNvPr id="3078" name="TextovéPole 10"/>
          <p:cNvSpPr txBox="1">
            <a:spLocks noChangeArrowheads="1"/>
          </p:cNvSpPr>
          <p:nvPr/>
        </p:nvSpPr>
        <p:spPr bwMode="auto">
          <a:xfrm>
            <a:off x="320675" y="1549172"/>
            <a:ext cx="847725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defRPr/>
            </a:pPr>
            <a:r>
              <a:rPr lang="en-US" altLang="cs-CZ" sz="2200" b="1">
                <a:latin typeface="Arial" panose="020B0604020202020204" pitchFamily="34" charset="0"/>
              </a:rPr>
              <a:t>Business drivers </a:t>
            </a:r>
            <a:r>
              <a:rPr lang="en-US" altLang="cs-CZ" sz="2200">
                <a:latin typeface="Arial" panose="020B0604020202020204" pitchFamily="34" charset="0"/>
              </a:rPr>
              <a:t>include imperatives acting on companies from investors, suppliers, partners and customers, as well as imperatives identified by corporations themselves, such as reputation (with government or with other actors and publics), marketing, branding, employee relations and knowledge.</a:t>
            </a:r>
            <a:endParaRPr lang="cs-CZ" altLang="cs-CZ" sz="2200">
              <a:latin typeface="Arial" panose="020B0604020202020204" pitchFamily="34" charset="0"/>
            </a:endParaRPr>
          </a:p>
          <a:p>
            <a:pPr eaLnBrk="1" hangingPunct="1">
              <a:spcBef>
                <a:spcPct val="0"/>
              </a:spcBef>
              <a:defRPr/>
            </a:pPr>
            <a:endParaRPr lang="en-US" altLang="cs-CZ" sz="2200">
              <a:latin typeface="Arial" panose="020B0604020202020204" pitchFamily="34" charset="0"/>
            </a:endParaRPr>
          </a:p>
          <a:p>
            <a:pPr eaLnBrk="1" hangingPunct="1">
              <a:spcBef>
                <a:spcPct val="0"/>
              </a:spcBef>
              <a:defRPr/>
            </a:pPr>
            <a:r>
              <a:rPr lang="en-US" altLang="cs-CZ" sz="2200" b="1">
                <a:latin typeface="Arial" panose="020B0604020202020204" pitchFamily="34" charset="0"/>
              </a:rPr>
              <a:t>Social drivers </a:t>
            </a:r>
            <a:r>
              <a:rPr lang="en-US" altLang="cs-CZ" sz="2200">
                <a:latin typeface="Arial" panose="020B0604020202020204" pitchFamily="34" charset="0"/>
              </a:rPr>
              <a:t>can include demands from consumers, particular publics (e.g. residents of specific geographic areas affected by a business), organizations claiming to act on behalf of society (e.g. non-governmental organizations, community groups) and employees. </a:t>
            </a:r>
          </a:p>
          <a:p>
            <a:pPr eaLnBrk="1" hangingPunct="1">
              <a:spcBef>
                <a:spcPct val="0"/>
              </a:spcBef>
              <a:defRPr/>
            </a:pPr>
            <a:endParaRPr lang="en-GB" altLang="cs-CZ" sz="2200" dirty="0">
              <a:latin typeface="Arial" panose="020B0604020202020204" pitchFamily="34" charset="0"/>
            </a:endParaRPr>
          </a:p>
          <a:p>
            <a:pPr eaLnBrk="1" hangingPunct="1">
              <a:spcBef>
                <a:spcPct val="0"/>
              </a:spcBef>
              <a:buFont typeface="Calibri" panose="020F0502020204030204" pitchFamily="34" charset="0"/>
              <a:buAutoNum type="arabicPeriod"/>
              <a:defRPr/>
            </a:pPr>
            <a:endParaRPr lang="en-GB" altLang="cs-CZ" sz="1800" dirty="0">
              <a:latin typeface="Arial" panose="020B0604020202020204" pitchFamily="34" charset="0"/>
            </a:endParaRPr>
          </a:p>
        </p:txBody>
      </p:sp>
    </p:spTree>
    <p:extLst>
      <p:ext uri="{BB962C8B-B14F-4D97-AF65-F5344CB8AC3E}">
        <p14:creationId xmlns:p14="http://schemas.microsoft.com/office/powerpoint/2010/main" val="3513395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r>
              <a:rPr lang="en-US" b="1" cap="all">
                <a:latin typeface="Arial" pitchFamily="34" charset="0"/>
                <a:cs typeface="Arial" pitchFamily="34" charset="0"/>
              </a:rPr>
              <a:t>CSR in the czech republic </a:t>
            </a: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cs-CZ" altLang="cs-CZ" sz="2400" b="1" cap="all">
                <a:latin typeface="Arial" panose="020B0604020202020204" pitchFamily="34" charset="0"/>
              </a:rPr>
              <a:t>summary</a:t>
            </a:r>
            <a:r>
              <a:rPr lang="en-GB" altLang="cs-CZ" sz="2400" b="1" cap="all">
                <a:latin typeface="Arial" panose="020B0604020202020204" pitchFamily="34" charset="0"/>
              </a:rPr>
              <a:t> </a:t>
            </a:r>
            <a:r>
              <a:rPr lang="en-GB" altLang="cs-CZ" sz="2400" b="1" cap="all" dirty="0">
                <a:latin typeface="Arial" panose="020B0604020202020204" pitchFamily="34" charset="0"/>
              </a:rPr>
              <a:t>of the </a:t>
            </a:r>
            <a:r>
              <a:rPr lang="en-GB" altLang="cs-CZ" sz="2400" b="1" cap="all">
                <a:latin typeface="Arial" panose="020B0604020202020204" pitchFamily="34" charset="0"/>
              </a:rPr>
              <a:t>lecture </a:t>
            </a:r>
            <a:endParaRPr lang="en-GB" altLang="cs-CZ" sz="2400" b="1" cap="all" dirty="0">
              <a:latin typeface="Arial" panose="020B0604020202020204" pitchFamily="34" charset="0"/>
            </a:endParaRPr>
          </a:p>
        </p:txBody>
      </p:sp>
      <p:sp>
        <p:nvSpPr>
          <p:cNvPr id="3078" name="TextovéPole 10"/>
          <p:cNvSpPr txBox="1">
            <a:spLocks noChangeArrowheads="1"/>
          </p:cNvSpPr>
          <p:nvPr/>
        </p:nvSpPr>
        <p:spPr bwMode="auto">
          <a:xfrm>
            <a:off x="320675" y="1549172"/>
            <a:ext cx="8477250"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defRPr/>
            </a:pPr>
            <a:r>
              <a:rPr lang="en-US" altLang="cs-CZ" sz="2200" i="1">
                <a:latin typeface="Arial" panose="020B0604020202020204" pitchFamily="34" charset="0"/>
              </a:rPr>
              <a:t>The government CSR policy topic </a:t>
            </a:r>
            <a:r>
              <a:rPr lang="en-US" altLang="cs-CZ" sz="2200">
                <a:latin typeface="Arial" panose="020B0604020202020204" pitchFamily="34" charset="0"/>
              </a:rPr>
              <a:t>use application through vision, objectives, strategies and priorities. </a:t>
            </a:r>
            <a:endParaRPr lang="cs-CZ" altLang="cs-CZ" sz="2200">
              <a:latin typeface="Arial" panose="020B0604020202020204" pitchFamily="34" charset="0"/>
            </a:endParaRPr>
          </a:p>
          <a:p>
            <a:pPr eaLnBrk="1" hangingPunct="1">
              <a:spcBef>
                <a:spcPct val="0"/>
              </a:spcBef>
              <a:defRPr/>
            </a:pPr>
            <a:endParaRPr lang="cs-CZ" altLang="cs-CZ" sz="2200">
              <a:latin typeface="Arial" panose="020B0604020202020204" pitchFamily="34" charset="0"/>
            </a:endParaRPr>
          </a:p>
          <a:p>
            <a:pPr eaLnBrk="1" hangingPunct="1">
              <a:spcBef>
                <a:spcPct val="0"/>
              </a:spcBef>
              <a:defRPr/>
            </a:pPr>
            <a:r>
              <a:rPr lang="en-US" altLang="cs-CZ" sz="2200">
                <a:latin typeface="Arial" panose="020B0604020202020204" pitchFamily="34" charset="0"/>
              </a:rPr>
              <a:t>For position of political figure; organizational structure; centralized or decentralized is concern of internal government CSR structure. Important is </a:t>
            </a:r>
            <a:r>
              <a:rPr lang="en-US" altLang="cs-CZ" sz="2200" i="1">
                <a:latin typeface="Arial" panose="020B0604020202020204" pitchFamily="34" charset="0"/>
              </a:rPr>
              <a:t>crosscutting policies</a:t>
            </a:r>
            <a:r>
              <a:rPr lang="en-US" altLang="cs-CZ" sz="2200">
                <a:latin typeface="Arial" panose="020B0604020202020204" pitchFamily="34" charset="0"/>
              </a:rPr>
              <a:t>; regional and local government for creation of CSR responsibilities at different levels of government. </a:t>
            </a:r>
            <a:endParaRPr lang="cs-CZ" altLang="cs-CZ" sz="2200">
              <a:latin typeface="Arial" panose="020B0604020202020204" pitchFamily="34" charset="0"/>
            </a:endParaRPr>
          </a:p>
          <a:p>
            <a:pPr eaLnBrk="1" hangingPunct="1">
              <a:spcBef>
                <a:spcPct val="0"/>
              </a:spcBef>
              <a:defRPr/>
            </a:pPr>
            <a:endParaRPr lang="cs-CZ" altLang="cs-CZ" sz="2200">
              <a:latin typeface="Arial" panose="020B0604020202020204" pitchFamily="34" charset="0"/>
            </a:endParaRPr>
          </a:p>
          <a:p>
            <a:pPr eaLnBrk="1" hangingPunct="1">
              <a:spcBef>
                <a:spcPct val="0"/>
              </a:spcBef>
              <a:defRPr/>
            </a:pPr>
            <a:r>
              <a:rPr lang="en-US" altLang="cs-CZ" sz="2200" i="1">
                <a:latin typeface="Arial" panose="020B0604020202020204" pitchFamily="34" charset="0"/>
              </a:rPr>
              <a:t>Scope of CSR policy is focus on domestic vs. international approach</a:t>
            </a:r>
            <a:r>
              <a:rPr lang="en-US" altLang="cs-CZ" sz="2200">
                <a:latin typeface="Arial" panose="020B0604020202020204" pitchFamily="34" charset="0"/>
              </a:rPr>
              <a:t> and CSR role of other organizations is in order to government agencies, intermediary organizations, multi-stakeholder and international organizations.</a:t>
            </a:r>
          </a:p>
          <a:p>
            <a:pPr eaLnBrk="1" hangingPunct="1">
              <a:spcBef>
                <a:spcPct val="0"/>
              </a:spcBef>
              <a:defRPr/>
            </a:pPr>
            <a:endParaRPr lang="en-GB" altLang="cs-CZ" sz="2200" dirty="0">
              <a:latin typeface="Arial" panose="020B0604020202020204" pitchFamily="34" charset="0"/>
            </a:endParaRPr>
          </a:p>
          <a:p>
            <a:pPr eaLnBrk="1" hangingPunct="1">
              <a:spcBef>
                <a:spcPct val="0"/>
              </a:spcBef>
              <a:buFont typeface="Calibri" panose="020F0502020204030204" pitchFamily="34" charset="0"/>
              <a:buAutoNum type="arabicPeriod"/>
              <a:defRPr/>
            </a:pPr>
            <a:endParaRPr lang="en-GB" altLang="cs-CZ" sz="1800" dirty="0">
              <a:latin typeface="Arial" panose="020B0604020202020204" pitchFamily="34" charset="0"/>
            </a:endParaRPr>
          </a:p>
        </p:txBody>
      </p:sp>
    </p:spTree>
    <p:extLst>
      <p:ext uri="{BB962C8B-B14F-4D97-AF65-F5344CB8AC3E}">
        <p14:creationId xmlns:p14="http://schemas.microsoft.com/office/powerpoint/2010/main" val="305733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INTRODUCTION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a:latin typeface="Arial" panose="020B0604020202020204" pitchFamily="34" charset="0"/>
              </a:rPr>
              <a:t>CSR awareness and implementation in the region </a:t>
            </a:r>
            <a:r>
              <a:rPr lang="en-US" altLang="cs-CZ" sz="2200" i="1">
                <a:latin typeface="Arial" panose="020B0604020202020204" pitchFamily="34" charset="0"/>
              </a:rPr>
              <a:t>are advancing rapidly.</a:t>
            </a:r>
            <a:r>
              <a:rPr lang="en-US" altLang="cs-CZ" sz="2200">
                <a:latin typeface="Arial" panose="020B0604020202020204" pitchFamily="34" charset="0"/>
              </a:rPr>
              <a:t> In contrast to Western Europe, it is </a:t>
            </a:r>
            <a:r>
              <a:rPr lang="en-US" altLang="cs-CZ" sz="2200" i="1">
                <a:latin typeface="Arial" panose="020B0604020202020204" pitchFamily="34" charset="0"/>
              </a:rPr>
              <a:t>mainly companies themselves – often multinational corporations – that are the main agents of change</a:t>
            </a:r>
            <a:r>
              <a:rPr lang="en-US" altLang="cs-CZ" sz="2200">
                <a:latin typeface="Arial" panose="020B0604020202020204" pitchFamily="34" charset="0"/>
              </a:rPr>
              <a:t>, whereas external pressure from civil society, media and public authorities has so far been fairly low.</a:t>
            </a:r>
            <a:endParaRPr lang="cs-CZ" altLang="cs-CZ" sz="2200">
              <a:latin typeface="Arial" panose="020B0604020202020204" pitchFamily="34" charset="0"/>
            </a:endParaRPr>
          </a:p>
          <a:p>
            <a:pPr marL="285750" indent="-285750" eaLnBrk="1" hangingPunct="1">
              <a:spcBef>
                <a:spcPct val="0"/>
              </a:spcBef>
              <a:defRPr/>
            </a:pPr>
            <a:endParaRPr lang="cs-CZ" altLang="cs-CZ" sz="2200">
              <a:latin typeface="Arial" panose="020B0604020202020204" pitchFamily="34" charset="0"/>
            </a:endParaRPr>
          </a:p>
          <a:p>
            <a:pPr marL="285750" indent="-285750" eaLnBrk="1" hangingPunct="1">
              <a:spcBef>
                <a:spcPct val="0"/>
              </a:spcBef>
              <a:defRPr/>
            </a:pPr>
            <a:r>
              <a:rPr lang="en-US" altLang="cs-CZ" sz="2200">
                <a:latin typeface="Arial" panose="020B0604020202020204" pitchFamily="34" charset="0"/>
              </a:rPr>
              <a:t>Over the time, </a:t>
            </a:r>
            <a:r>
              <a:rPr lang="en-US" altLang="cs-CZ" sz="2200" i="1">
                <a:latin typeface="Arial" panose="020B0604020202020204" pitchFamily="34" charset="0"/>
              </a:rPr>
              <a:t>a number of companies have steadily been growing</a:t>
            </a:r>
            <a:r>
              <a:rPr lang="en-US" altLang="cs-CZ" sz="2200">
                <a:latin typeface="Arial" panose="020B0604020202020204" pitchFamily="34" charset="0"/>
              </a:rPr>
              <a:t> and companies are engaged in a remarkable range of activities. Today, </a:t>
            </a:r>
            <a:r>
              <a:rPr lang="en-US" altLang="cs-CZ" sz="2200" i="1">
                <a:latin typeface="Arial" panose="020B0604020202020204" pitchFamily="34" charset="0"/>
              </a:rPr>
              <a:t>Business Leaders´ Forum’s </a:t>
            </a:r>
            <a:r>
              <a:rPr lang="en-US" altLang="cs-CZ" sz="2200">
                <a:latin typeface="Arial" panose="020B0604020202020204" pitchFamily="34" charset="0"/>
              </a:rPr>
              <a:t>mission is promotion and enforcement of CSR in line with European methodology and best standards.</a:t>
            </a:r>
          </a:p>
          <a:p>
            <a:pPr marL="285750" indent="-28575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2984674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INTRODUCTION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cs-CZ" altLang="cs-CZ" sz="2200">
                <a:latin typeface="Arial" panose="020B0604020202020204" pitchFamily="34" charset="0"/>
              </a:rPr>
              <a:t>F</a:t>
            </a:r>
            <a:r>
              <a:rPr lang="en-US" altLang="cs-CZ" sz="2200">
                <a:latin typeface="Arial" panose="020B0604020202020204" pitchFamily="34" charset="0"/>
              </a:rPr>
              <a:t>rom the perspective of CSR Policies and Legislation </a:t>
            </a:r>
            <a:r>
              <a:rPr lang="cs-CZ" altLang="cs-CZ" sz="2200">
                <a:latin typeface="Arial" panose="020B0604020202020204" pitchFamily="34" charset="0"/>
              </a:rPr>
              <a:t>- </a:t>
            </a:r>
            <a:r>
              <a:rPr lang="en-US" altLang="cs-CZ" sz="2200">
                <a:latin typeface="Arial" panose="020B0604020202020204" pitchFamily="34" charset="0"/>
              </a:rPr>
              <a:t>most legislation related to CSR priorities is </a:t>
            </a:r>
            <a:r>
              <a:rPr lang="en-US" altLang="cs-CZ" sz="2200" i="1">
                <a:latin typeface="Arial" panose="020B0604020202020204" pitchFamily="34" charset="0"/>
              </a:rPr>
              <a:t>implemented nationally</a:t>
            </a:r>
            <a:r>
              <a:rPr lang="en-US" altLang="cs-CZ" sz="2200">
                <a:latin typeface="Arial" panose="020B0604020202020204" pitchFamily="34" charset="0"/>
              </a:rPr>
              <a:t>, the most important of which are the </a:t>
            </a:r>
            <a:r>
              <a:rPr lang="en-US" altLang="cs-CZ" sz="2200" i="1">
                <a:latin typeface="Arial" panose="020B0604020202020204" pitchFamily="34" charset="0"/>
              </a:rPr>
              <a:t>National Labor Code</a:t>
            </a:r>
            <a:r>
              <a:rPr lang="en-US" altLang="cs-CZ" sz="2200">
                <a:latin typeface="Arial" panose="020B0604020202020204" pitchFamily="34" charset="0"/>
              </a:rPr>
              <a:t>, </a:t>
            </a:r>
            <a:r>
              <a:rPr lang="en-US" altLang="cs-CZ" sz="2200" i="1">
                <a:latin typeface="Arial" panose="020B0604020202020204" pitchFamily="34" charset="0"/>
              </a:rPr>
              <a:t>Consumer Protection Law</a:t>
            </a:r>
            <a:r>
              <a:rPr lang="en-US" altLang="cs-CZ" sz="2200">
                <a:latin typeface="Arial" panose="020B0604020202020204" pitchFamily="34" charset="0"/>
              </a:rPr>
              <a:t>, and </a:t>
            </a:r>
            <a:r>
              <a:rPr lang="en-US" altLang="cs-CZ" sz="2200" i="1">
                <a:latin typeface="Arial" panose="020B0604020202020204" pitchFamily="34" charset="0"/>
              </a:rPr>
              <a:t>Law on general product safety and Environmental Law.</a:t>
            </a:r>
            <a:r>
              <a:rPr lang="en-US" altLang="cs-CZ" sz="2200">
                <a:latin typeface="Arial" panose="020B0604020202020204" pitchFamily="34" charset="0"/>
              </a:rPr>
              <a:t> </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Czech government adopted the </a:t>
            </a:r>
            <a:r>
              <a:rPr lang="en-US" altLang="cs-CZ" sz="2200" i="1">
                <a:latin typeface="Arial" panose="020B0604020202020204" pitchFamily="34" charset="0"/>
              </a:rPr>
              <a:t>National Quality Policy in 2000, which includes CSR as a priority</a:t>
            </a:r>
            <a:r>
              <a:rPr lang="en-US" altLang="cs-CZ" sz="2200">
                <a:latin typeface="Arial" panose="020B0604020202020204" pitchFamily="34" charset="0"/>
              </a:rPr>
              <a:t>.</a:t>
            </a:r>
            <a:endParaRPr lang="cs-CZ" altLang="cs-CZ" sz="2200">
              <a:latin typeface="Arial" panose="020B0604020202020204" pitchFamily="34" charset="0"/>
            </a:endParaRPr>
          </a:p>
          <a:p>
            <a:pPr marL="342900" indent="-342900" eaLnBrk="1" hangingPunct="1">
              <a:spcBef>
                <a:spcPct val="0"/>
              </a:spcBef>
              <a:defRPr/>
            </a:pPr>
            <a:endParaRPr lang="cs-CZ" altLang="cs-CZ" sz="22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The </a:t>
            </a:r>
            <a:r>
              <a:rPr lang="en-US" altLang="cs-CZ" sz="1800" i="1">
                <a:latin typeface="Arial" panose="020B0604020202020204" pitchFamily="34" charset="0"/>
              </a:rPr>
              <a:t>key players </a:t>
            </a:r>
            <a:r>
              <a:rPr lang="en-US" altLang="cs-CZ" sz="1800">
                <a:latin typeface="Arial" panose="020B0604020202020204" pitchFamily="34" charset="0"/>
              </a:rPr>
              <a:t>in the field of CSR can be assigned these main CSR Actors: Ministry of Human Rights and Minorities (www.vlada.cz); Ministry of Labour and Social Affairs (www.mpsv.cz); Ministry of the Environment (www.mzp.cz); Ministry of Industry and Trade (www.mpo.cz); Business Leaders Forum (www.blf.cz, www.csr-online.cz); Association of Fair Business (www.korektnipodnikani.cz); and Czech Society for Quality (www.csq.cz).</a:t>
            </a:r>
          </a:p>
          <a:p>
            <a:pPr marL="285750" indent="-28575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1187654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INTRODUCTION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Companies in the Czech Republic use the following </a:t>
            </a:r>
            <a:r>
              <a:rPr lang="en-US" altLang="cs-CZ" sz="2200" i="1">
                <a:latin typeface="Arial" panose="020B0604020202020204" pitchFamily="34" charset="0"/>
              </a:rPr>
              <a:t>international norms and standards </a:t>
            </a:r>
            <a:r>
              <a:rPr lang="en-US" altLang="cs-CZ" sz="2200">
                <a:latin typeface="Arial" panose="020B0604020202020204" pitchFamily="34" charset="0"/>
              </a:rPr>
              <a:t>as references for their CSR activities: </a:t>
            </a:r>
            <a:r>
              <a:rPr lang="en-US" altLang="cs-CZ" sz="2200" i="1">
                <a:latin typeface="Arial" panose="020B0604020202020204" pitchFamily="34" charset="0"/>
              </a:rPr>
              <a:t>OHSAS 18001 </a:t>
            </a:r>
            <a:r>
              <a:rPr lang="en-US" altLang="cs-CZ" sz="2200">
                <a:latin typeface="Arial" panose="020B0604020202020204" pitchFamily="34" charset="0"/>
              </a:rPr>
              <a:t>– (System of management of occupational health &amp; safety), </a:t>
            </a:r>
            <a:r>
              <a:rPr lang="en-US" altLang="cs-CZ" sz="2200" i="1">
                <a:latin typeface="Arial" panose="020B0604020202020204" pitchFamily="34" charset="0"/>
              </a:rPr>
              <a:t>EMAS</a:t>
            </a:r>
            <a:r>
              <a:rPr lang="en-US" altLang="cs-CZ" sz="2200">
                <a:latin typeface="Arial" panose="020B0604020202020204" pitchFamily="34" charset="0"/>
              </a:rPr>
              <a:t> – (Eco-Management and Audit Scheme), </a:t>
            </a:r>
            <a:r>
              <a:rPr lang="en-US" altLang="cs-CZ" sz="2200" i="1">
                <a:latin typeface="Arial" panose="020B0604020202020204" pitchFamily="34" charset="0"/>
              </a:rPr>
              <a:t>ISO 14001 </a:t>
            </a:r>
            <a:r>
              <a:rPr lang="en-US" altLang="cs-CZ" sz="2200">
                <a:latin typeface="Arial" panose="020B0604020202020204" pitchFamily="34" charset="0"/>
              </a:rPr>
              <a:t>– (System of Environmental Management), </a:t>
            </a:r>
            <a:r>
              <a:rPr lang="en-US" altLang="cs-CZ" sz="2200" i="1">
                <a:latin typeface="Arial" panose="020B0604020202020204" pitchFamily="34" charset="0"/>
              </a:rPr>
              <a:t>SA 8000 </a:t>
            </a:r>
            <a:r>
              <a:rPr lang="en-US" altLang="cs-CZ" sz="2200">
                <a:latin typeface="Arial" panose="020B0604020202020204" pitchFamily="34" charset="0"/>
              </a:rPr>
              <a:t>– (Social Responsibility), </a:t>
            </a:r>
            <a:r>
              <a:rPr lang="en-US" altLang="cs-CZ" sz="2200" i="1">
                <a:latin typeface="Arial" panose="020B0604020202020204" pitchFamily="34" charset="0"/>
              </a:rPr>
              <a:t>ISO 26000 </a:t>
            </a:r>
            <a:r>
              <a:rPr lang="en-US" altLang="cs-CZ" sz="2200">
                <a:latin typeface="Arial" panose="020B0604020202020204" pitchFamily="34" charset="0"/>
              </a:rPr>
              <a:t>– (Corporate Social Responsibility).</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Czech companies are often found within the supply chain of many multinational companies. </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242241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In the Czech Republic at the beginning was the impulse of most companies involved to focus </a:t>
            </a:r>
            <a:r>
              <a:rPr lang="en-US" altLang="cs-CZ" sz="2200" i="1">
                <a:latin typeface="Arial" panose="020B0604020202020204" pitchFamily="34" charset="0"/>
              </a:rPr>
              <a:t>purely on philanthropic donations</a:t>
            </a:r>
            <a:r>
              <a:rPr lang="en-US" altLang="cs-CZ" sz="2200">
                <a:latin typeface="Arial" panose="020B0604020202020204" pitchFamily="34" charset="0"/>
              </a:rPr>
              <a:t>. </a:t>
            </a:r>
            <a:endParaRPr lang="cs-CZ" altLang="cs-CZ" sz="2200">
              <a:latin typeface="Arial" panose="020B0604020202020204" pitchFamily="34" charset="0"/>
            </a:endParaRP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i="1">
                <a:latin typeface="Arial" panose="020B0604020202020204" pitchFamily="34" charset="0"/>
              </a:rPr>
              <a:t>The harmonization of Czech law with EU legislation</a:t>
            </a:r>
            <a:r>
              <a:rPr lang="en-US" altLang="cs-CZ" sz="2200">
                <a:latin typeface="Arial" panose="020B0604020202020204" pitchFamily="34" charset="0"/>
              </a:rPr>
              <a:t>, and the Czech Republic's accession to the European Union, contributed to major advances in the promotion of CSR. </a:t>
            </a:r>
            <a:endParaRPr lang="cs-CZ" altLang="cs-CZ" sz="2200">
              <a:latin typeface="Arial" panose="020B0604020202020204" pitchFamily="34" charset="0"/>
            </a:endParaRP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According to surveys in the business sector, it appears that the main </a:t>
            </a:r>
            <a:r>
              <a:rPr lang="en-US" altLang="cs-CZ" sz="2200" i="1">
                <a:latin typeface="Arial" panose="020B0604020202020204" pitchFamily="34" charset="0"/>
              </a:rPr>
              <a:t>CSR-related priorities are the environment, well-being and philanthropy.</a:t>
            </a:r>
            <a:endParaRPr lang="cs-CZ" altLang="cs-CZ" sz="2200" i="1">
              <a:latin typeface="Arial" panose="020B0604020202020204" pitchFamily="34" charset="0"/>
            </a:endParaRP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 broader </a:t>
            </a:r>
            <a:r>
              <a:rPr lang="en-US" altLang="cs-CZ" sz="2200" i="1">
                <a:latin typeface="Arial" panose="020B0604020202020204" pitchFamily="34" charset="0"/>
              </a:rPr>
              <a:t>concept of CSR is slowly taking root in educational institutions </a:t>
            </a:r>
            <a:r>
              <a:rPr lang="en-US" altLang="cs-CZ" sz="2200">
                <a:latin typeface="Arial" panose="020B0604020202020204" pitchFamily="34" charset="0"/>
              </a:rPr>
              <a:t>such as universities.</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3736617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most common issues companies when dealing with suppliers</a:t>
            </a:r>
            <a:r>
              <a:rPr lang="cs-CZ" altLang="cs-CZ" sz="2200">
                <a:latin typeface="Arial" panose="020B0604020202020204" pitchFamily="34" charset="0"/>
              </a:rPr>
              <a:t> -</a:t>
            </a:r>
            <a:r>
              <a:rPr lang="en-US" altLang="cs-CZ" sz="2200">
                <a:latin typeface="Arial" panose="020B0604020202020204" pitchFamily="34" charset="0"/>
              </a:rPr>
              <a:t> ensuring suppliers are competent in their field, legal capacity and integration of statutory bodies, financial correctness related to the state administration bodies, data security and company transparency.</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i="1">
                <a:latin typeface="Arial" panose="020B0604020202020204" pitchFamily="34" charset="0"/>
              </a:rPr>
              <a:t>The Labour Code plays a strong role</a:t>
            </a:r>
            <a:r>
              <a:rPr lang="en-US" altLang="cs-CZ" sz="2200">
                <a:latin typeface="Arial" panose="020B0604020202020204" pitchFamily="34" charset="0"/>
              </a:rPr>
              <a:t> in this area as well as the pressure from the Czech-Moravian Confederation of Trade Unions.</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i="1">
                <a:latin typeface="Arial" panose="020B0604020202020204" pitchFamily="34" charset="0"/>
              </a:rPr>
              <a:t>Czech businesses currently benefit from a positive image within local communities. </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3768368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The Czech Republic’s </a:t>
            </a:r>
            <a:r>
              <a:rPr lang="en-US" altLang="cs-CZ" sz="2200" i="1">
                <a:latin typeface="Arial" panose="020B0604020202020204" pitchFamily="34" charset="0"/>
              </a:rPr>
              <a:t>National Trademark on Quality </a:t>
            </a:r>
            <a:r>
              <a:rPr lang="en-US" altLang="cs-CZ" sz="2200">
                <a:latin typeface="Arial" panose="020B0604020202020204" pitchFamily="34" charset="0"/>
              </a:rPr>
              <a:t>is given to products that meet certain standards regarding quality/sustainability.</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Some of the </a:t>
            </a:r>
            <a:r>
              <a:rPr lang="en-US" altLang="cs-CZ" sz="2200" i="1">
                <a:latin typeface="Arial" panose="020B0604020202020204" pitchFamily="34" charset="0"/>
              </a:rPr>
              <a:t>traditional media start presenting CSR topics</a:t>
            </a:r>
            <a:r>
              <a:rPr lang="en-US" altLang="cs-CZ" sz="2200">
                <a:latin typeface="Arial" panose="020B0604020202020204" pitchFamily="34" charset="0"/>
              </a:rPr>
              <a:t>, but the amount is till minimal and interest of media in this topic is still </a:t>
            </a:r>
            <a:r>
              <a:rPr lang="en-US" altLang="cs-CZ" sz="2200" i="1">
                <a:latin typeface="Arial" panose="020B0604020202020204" pitchFamily="34" charset="0"/>
              </a:rPr>
              <a:t>very low in general.</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In the Czech Republic also exist a few competing </a:t>
            </a:r>
            <a:r>
              <a:rPr lang="en-US" altLang="cs-CZ" sz="2200" i="1">
                <a:latin typeface="Arial" panose="020B0604020202020204" pitchFamily="34" charset="0"/>
              </a:rPr>
              <a:t>CSR Awards: Czech National Award for CSR, Top Responsible Company of the Year</a:t>
            </a:r>
            <a:r>
              <a:rPr lang="en-US" altLang="cs-CZ" sz="2200">
                <a:latin typeface="Arial" panose="020B0604020202020204" pitchFamily="34" charset="0"/>
              </a:rPr>
              <a:t>, and other. </a:t>
            </a:r>
          </a:p>
          <a:p>
            <a:pPr marL="342900" indent="-342900" eaLnBrk="1" hangingPunct="1">
              <a:spcBef>
                <a:spcPct val="0"/>
              </a:spcBef>
              <a:defRPr/>
            </a:pPr>
            <a:endParaRPr lang="en-US" altLang="cs-CZ" sz="22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There also </a:t>
            </a:r>
            <a:r>
              <a:rPr lang="en-US" altLang="cs-CZ" sz="2200" i="1">
                <a:latin typeface="Arial" panose="020B0604020202020204" pitchFamily="34" charset="0"/>
              </a:rPr>
              <a:t>exist surveys in the field of CSR </a:t>
            </a:r>
            <a:r>
              <a:rPr lang="en-US" altLang="cs-CZ" sz="2200">
                <a:latin typeface="Arial" panose="020B0604020202020204" pitchFamily="34" charset="0"/>
              </a:rPr>
              <a:t>– CSR Research is a survey conducted yearly and other studies are prepared mainly by NGOs.</a:t>
            </a: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2146730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a:latin typeface="Arial" pitchFamily="34" charset="0"/>
                <a:cs typeface="Arial" pitchFamily="34" charset="0"/>
              </a:rPr>
              <a:t>    </a:t>
            </a:r>
            <a:endParaRPr lang="cs-CZ" b="1">
              <a:latin typeface="Arial" pitchFamily="34" charset="0"/>
              <a:cs typeface="Arial" pitchFamily="34" charset="0"/>
            </a:endParaRPr>
          </a:p>
          <a:p>
            <a:pPr eaLnBrk="1" fontAlgn="auto" hangingPunct="1">
              <a:spcBef>
                <a:spcPts val="0"/>
              </a:spcBef>
              <a:spcAft>
                <a:spcPts val="0"/>
              </a:spcAft>
              <a:defRPr/>
            </a:pPr>
            <a:r>
              <a:rPr lang="cs-CZ" b="1">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a:t>
            </a:r>
          </a:p>
          <a:p>
            <a:pPr eaLnBrk="1" fontAlgn="auto" hangingPunct="1">
              <a:spcBef>
                <a:spcPts val="0"/>
              </a:spcBef>
              <a:spcAft>
                <a:spcPts val="0"/>
              </a:spcAft>
              <a:defRPr/>
            </a:pPr>
            <a:r>
              <a:rPr lang="cs-CZ" b="1" cap="all">
                <a:latin typeface="Arial" pitchFamily="34" charset="0"/>
                <a:cs typeface="Arial" pitchFamily="34" charset="0"/>
              </a:rPr>
              <a:t>     CSR in the czech republic </a:t>
            </a:r>
          </a:p>
          <a:p>
            <a:pPr eaLnBrk="1" fontAlgn="auto" hangingPunct="1">
              <a:spcBef>
                <a:spcPts val="0"/>
              </a:spcBef>
              <a:spcAft>
                <a:spcPts val="0"/>
              </a:spcAft>
              <a:defRPr/>
            </a:pPr>
            <a:endParaRPr lang="cs-CZ" b="1" cap="all">
              <a:latin typeface="Arial" pitchFamily="34" charset="0"/>
              <a:cs typeface="Arial" pitchFamily="34" charset="0"/>
            </a:endParaRPr>
          </a:p>
          <a:p>
            <a:pPr eaLnBrk="1" fontAlgn="auto" hangingPunct="1">
              <a:spcBef>
                <a:spcPts val="0"/>
              </a:spcBef>
              <a:spcAft>
                <a:spcPts val="0"/>
              </a:spcAft>
              <a:defRPr/>
            </a:pPr>
            <a:endParaRPr lang="en-US" b="1">
              <a:latin typeface="Arial" pitchFamily="34" charset="0"/>
              <a:cs typeface="Arial" pitchFamily="34" charset="0"/>
            </a:endParaRPr>
          </a:p>
          <a:p>
            <a:pPr eaLnBrk="1" fontAlgn="auto" hangingPunct="1">
              <a:spcBef>
                <a:spcPts val="0"/>
              </a:spcBef>
              <a:spcAft>
                <a:spcPts val="0"/>
              </a:spcAft>
              <a:defRPr/>
            </a:pP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a:latin typeface="Arial" panose="020B0604020202020204" pitchFamily="34" charset="0"/>
              </a:rPr>
              <a:t>1. FACTS ABOUT CSR IN CR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23285"/>
            <a:ext cx="847725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spcBef>
                <a:spcPct val="0"/>
              </a:spcBef>
              <a:defRPr/>
            </a:pPr>
            <a:r>
              <a:rPr lang="en-US" altLang="cs-CZ" sz="2200">
                <a:latin typeface="Arial" panose="020B0604020202020204" pitchFamily="34" charset="0"/>
              </a:rPr>
              <a:t>As CSR gaining its popularity among entrepreneurs, </a:t>
            </a:r>
            <a:r>
              <a:rPr lang="en-US" altLang="cs-CZ" sz="2200" i="1">
                <a:latin typeface="Arial" panose="020B0604020202020204" pitchFamily="34" charset="0"/>
              </a:rPr>
              <a:t>some non-governmental organizations have been focusing on building partnership between profit and non-profit organiza</a:t>
            </a:r>
            <a:r>
              <a:rPr lang="en-US" altLang="cs-CZ" sz="2200">
                <a:latin typeface="Arial" panose="020B0604020202020204" pitchFamily="34" charset="0"/>
              </a:rPr>
              <a:t>tions in the area of corporate philanthropy, corporate volunteerism, social marketing, environmental protection and others </a:t>
            </a:r>
            <a:endParaRPr lang="cs-CZ" altLang="cs-CZ" sz="2200">
              <a:latin typeface="Arial" panose="020B0604020202020204" pitchFamily="34" charset="0"/>
            </a:endParaRPr>
          </a:p>
          <a:p>
            <a:pPr marL="1085850" lvl="1" indent="-342900" eaLnBrk="1" hangingPunct="1">
              <a:spcBef>
                <a:spcPct val="0"/>
              </a:spcBef>
              <a:defRPr/>
            </a:pPr>
            <a:r>
              <a:rPr lang="en-US" altLang="cs-CZ" sz="1800">
                <a:latin typeface="Arial" panose="020B0604020202020204" pitchFamily="34" charset="0"/>
              </a:rPr>
              <a:t>(e.g. HESTIA, AISIS, Czech Donors Forum, Environmental Law Service, Business Leaders´ Forum). </a:t>
            </a:r>
            <a:endParaRPr lang="cs-CZ" altLang="cs-CZ" sz="1800">
              <a:latin typeface="Arial" panose="020B0604020202020204" pitchFamily="34" charset="0"/>
            </a:endParaRPr>
          </a:p>
          <a:p>
            <a:pPr marL="1085850" lvl="1" indent="-342900" eaLnBrk="1" hangingPunct="1">
              <a:spcBef>
                <a:spcPct val="0"/>
              </a:spcBef>
              <a:defRPr/>
            </a:pPr>
            <a:endParaRPr lang="cs-CZ" altLang="cs-CZ" sz="1800">
              <a:latin typeface="Arial" panose="020B0604020202020204" pitchFamily="34" charset="0"/>
            </a:endParaRPr>
          </a:p>
          <a:p>
            <a:pPr marL="342900" indent="-342900" eaLnBrk="1" hangingPunct="1">
              <a:spcBef>
                <a:spcPct val="0"/>
              </a:spcBef>
              <a:defRPr/>
            </a:pPr>
            <a:r>
              <a:rPr lang="en-US" altLang="cs-CZ" sz="2200">
                <a:latin typeface="Arial" panose="020B0604020202020204" pitchFamily="34" charset="0"/>
              </a:rPr>
              <a:t>In 2007 the Ministry of Labour and Social Affairs created a new </a:t>
            </a:r>
            <a:r>
              <a:rPr lang="en-US" altLang="cs-CZ" sz="2200" i="1">
                <a:latin typeface="Arial" panose="020B0604020202020204" pitchFamily="34" charset="0"/>
              </a:rPr>
              <a:t>website on CSR</a:t>
            </a:r>
            <a:r>
              <a:rPr lang="en-US" altLang="cs-CZ" sz="2200">
                <a:latin typeface="Arial" panose="020B0604020202020204" pitchFamily="34" charset="0"/>
              </a:rPr>
              <a:t>, to inform users about the concept of CSR in the European Union. </a:t>
            </a:r>
            <a:endParaRPr lang="cs-CZ" altLang="cs-CZ" sz="2200" i="1">
              <a:latin typeface="Arial" panose="020B0604020202020204" pitchFamily="34" charset="0"/>
            </a:endParaRPr>
          </a:p>
          <a:p>
            <a:pPr marL="342900" indent="-342900" eaLnBrk="1" hangingPunct="1">
              <a:spcBef>
                <a:spcPct val="0"/>
              </a:spcBef>
              <a:defRPr/>
            </a:pPr>
            <a:r>
              <a:rPr lang="en-US" altLang="cs-CZ" sz="2200" i="1">
                <a:latin typeface="Arial" panose="020B0604020202020204" pitchFamily="34" charset="0"/>
              </a:rPr>
              <a:t>Environmental awareness </a:t>
            </a:r>
            <a:r>
              <a:rPr lang="en-US" altLang="cs-CZ" sz="2200">
                <a:latin typeface="Arial" panose="020B0604020202020204" pitchFamily="34" charset="0"/>
              </a:rPr>
              <a:t>is largely promoted through the Czech Republic’s National Cleaner Production Program</a:t>
            </a:r>
            <a:r>
              <a:rPr lang="cs-CZ" altLang="cs-CZ" sz="2200">
                <a:latin typeface="Arial" panose="020B0604020202020204" pitchFamily="34" charset="0"/>
              </a:rPr>
              <a:t> – </a:t>
            </a:r>
            <a:r>
              <a:rPr lang="en-US" altLang="cs-CZ" sz="2200">
                <a:latin typeface="Arial" panose="020B0604020202020204" pitchFamily="34" charset="0"/>
              </a:rPr>
              <a:t>adopted</a:t>
            </a:r>
            <a:r>
              <a:rPr lang="cs-CZ" altLang="cs-CZ" sz="2200">
                <a:latin typeface="Arial" panose="020B0604020202020204" pitchFamily="34" charset="0"/>
              </a:rPr>
              <a:t> </a:t>
            </a:r>
            <a:r>
              <a:rPr lang="en-US" altLang="cs-CZ" sz="2200">
                <a:latin typeface="Arial" panose="020B0604020202020204" pitchFamily="34" charset="0"/>
              </a:rPr>
              <a:t>rules for the introduction of Eco-Management and Audit Scheme (EMAS), and</a:t>
            </a:r>
            <a:r>
              <a:rPr lang="cs-CZ" altLang="cs-CZ" sz="2200">
                <a:latin typeface="Arial" panose="020B0604020202020204" pitchFamily="34" charset="0"/>
              </a:rPr>
              <a:t> was </a:t>
            </a:r>
            <a:r>
              <a:rPr lang="en-US" altLang="cs-CZ" sz="2200">
                <a:latin typeface="Arial" panose="020B0604020202020204" pitchFamily="34" charset="0"/>
              </a:rPr>
              <a:t>prepared the National EMAS Program</a:t>
            </a:r>
            <a:r>
              <a:rPr lang="cs-CZ" altLang="cs-CZ" sz="2200">
                <a:latin typeface="Arial" panose="020B0604020202020204" pitchFamily="34" charset="0"/>
              </a:rPr>
              <a:t>.</a:t>
            </a:r>
          </a:p>
          <a:p>
            <a:pPr marL="342900" indent="-342900" eaLnBrk="1" hangingPunct="1">
              <a:spcBef>
                <a:spcPct val="0"/>
              </a:spcBef>
              <a:defRPr/>
            </a:pPr>
            <a:endParaRPr lang="cs-CZ" altLang="cs-CZ" sz="2200">
              <a:latin typeface="Arial" panose="020B0604020202020204" pitchFamily="34" charset="0"/>
            </a:endParaRPr>
          </a:p>
          <a:p>
            <a:pPr marL="342900" indent="-342900" eaLnBrk="1" hangingPunct="1">
              <a:spcBef>
                <a:spcPct val="0"/>
              </a:spcBef>
              <a:defRPr/>
            </a:pPr>
            <a:endParaRPr lang="en-US" altLang="cs-CZ" sz="2200">
              <a:latin typeface="Arial" panose="020B0604020202020204" pitchFamily="34" charset="0"/>
            </a:endParaRPr>
          </a:p>
        </p:txBody>
      </p:sp>
    </p:spTree>
    <p:extLst>
      <p:ext uri="{BB962C8B-B14F-4D97-AF65-F5344CB8AC3E}">
        <p14:creationId xmlns:p14="http://schemas.microsoft.com/office/powerpoint/2010/main" val="227628458"/>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5288</TotalTime>
  <Words>3069</Words>
  <Application>Microsoft Office PowerPoint</Application>
  <PresentationFormat>Předvádění na obrazovce (4:3)</PresentationFormat>
  <Paragraphs>299</Paragraphs>
  <Slides>27</Slides>
  <Notes>0</Notes>
  <HiddenSlides>0</HiddenSlides>
  <MMClips>0</MMClips>
  <ScaleCrop>false</ScaleCrop>
  <HeadingPairs>
    <vt:vector size="6" baseType="variant">
      <vt:variant>
        <vt:lpstr>Použitá písma</vt:lpstr>
      </vt:variant>
      <vt:variant>
        <vt:i4>3</vt:i4>
      </vt:variant>
      <vt:variant>
        <vt:lpstr>Motiv</vt:lpstr>
      </vt:variant>
      <vt:variant>
        <vt:i4>2</vt:i4>
      </vt:variant>
      <vt:variant>
        <vt:lpstr>Nadpisy snímků</vt:lpstr>
      </vt:variant>
      <vt:variant>
        <vt:i4>27</vt:i4>
      </vt:variant>
    </vt:vector>
  </HeadingPairs>
  <TitlesOfParts>
    <vt:vector size="32" baseType="lpstr">
      <vt:lpstr>Arial</vt:lpstr>
      <vt:lpstr>Calibri</vt:lpstr>
      <vt:lpstr>Calibri Light</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Pavel Adámek</cp:lastModifiedBy>
  <cp:revision>132</cp:revision>
  <dcterms:created xsi:type="dcterms:W3CDTF">2016-03-17T12:08:01Z</dcterms:created>
  <dcterms:modified xsi:type="dcterms:W3CDTF">2020-09-21T06:50:52Z</dcterms:modified>
</cp:coreProperties>
</file>