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6" r:id="rId3"/>
    <p:sldId id="286" r:id="rId4"/>
    <p:sldId id="287" r:id="rId5"/>
    <p:sldId id="288"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4" r:id="rId38"/>
    <p:sldId id="345" r:id="rId39"/>
    <p:sldId id="349" r:id="rId40"/>
    <p:sldId id="347" r:id="rId41"/>
    <p:sldId id="348" r:id="rId42"/>
    <p:sldId id="351"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scatterChart>
        <c:scatterStyle val="smoothMarker"/>
        <c:varyColors val="0"/>
        <c:ser>
          <c:idx val="0"/>
          <c:order val="0"/>
          <c:tx>
            <c:strRef>
              <c:f>List1!$B$2:$C$2</c:f>
              <c:strCache>
                <c:ptCount val="1"/>
                <c:pt idx="0">
                  <c:v>Tržba [Kč]</c:v>
                </c:pt>
              </c:strCache>
            </c:strRef>
          </c:tx>
          <c:marker>
            <c:symbol val="none"/>
          </c:marker>
          <c:yVal>
            <c:numRef>
              <c:f>List1!$D$2:$J$2</c:f>
              <c:numCache>
                <c:formatCode>General</c:formatCode>
                <c:ptCount val="7"/>
                <c:pt idx="0">
                  <c:v>200</c:v>
                </c:pt>
                <c:pt idx="1">
                  <c:v>340</c:v>
                </c:pt>
                <c:pt idx="2">
                  <c:v>420</c:v>
                </c:pt>
                <c:pt idx="3">
                  <c:v>440</c:v>
                </c:pt>
                <c:pt idx="4">
                  <c:v>400</c:v>
                </c:pt>
                <c:pt idx="5">
                  <c:v>300</c:v>
                </c:pt>
                <c:pt idx="6">
                  <c:v>140</c:v>
                </c:pt>
              </c:numCache>
            </c:numRef>
          </c:yVal>
          <c:smooth val="1"/>
          <c:extLst>
            <c:ext xmlns:c16="http://schemas.microsoft.com/office/drawing/2014/chart" uri="{C3380CC4-5D6E-409C-BE32-E72D297353CC}">
              <c16:uniqueId val="{00000000-AA81-4F84-85D9-B43C34A53553}"/>
            </c:ext>
          </c:extLst>
        </c:ser>
        <c:dLbls>
          <c:showLegendKey val="0"/>
          <c:showVal val="0"/>
          <c:showCatName val="0"/>
          <c:showSerName val="0"/>
          <c:showPercent val="0"/>
          <c:showBubbleSize val="0"/>
        </c:dLbls>
        <c:axId val="162756688"/>
        <c:axId val="162491000"/>
      </c:scatterChart>
      <c:valAx>
        <c:axId val="162756688"/>
        <c:scaling>
          <c:orientation val="minMax"/>
        </c:scaling>
        <c:delete val="0"/>
        <c:axPos val="b"/>
        <c:majorGridlines/>
        <c:minorGridlines/>
        <c:title>
          <c:tx>
            <c:rich>
              <a:bodyPr/>
              <a:lstStyle/>
              <a:p>
                <a:pPr>
                  <a:defRPr/>
                </a:pPr>
                <a:r>
                  <a:rPr lang="cs-CZ" sz="1400" b="0" i="1" dirty="0" err="1" smtClean="0">
                    <a:latin typeface="Times New Roman" pitchFamily="18" charset="0"/>
                    <a:cs typeface="Times New Roman" pitchFamily="18" charset="0"/>
                  </a:rPr>
                  <a:t>Number</a:t>
                </a:r>
                <a:r>
                  <a:rPr lang="cs-CZ" sz="1400" b="0" i="1" baseline="0" dirty="0" smtClean="0">
                    <a:latin typeface="Times New Roman" pitchFamily="18" charset="0"/>
                    <a:cs typeface="Times New Roman" pitchFamily="18" charset="0"/>
                  </a:rPr>
                  <a:t> </a:t>
                </a:r>
                <a:r>
                  <a:rPr lang="cs-CZ" sz="1400" b="0" i="1" baseline="0" dirty="0" err="1" smtClean="0">
                    <a:latin typeface="Times New Roman" pitchFamily="18" charset="0"/>
                    <a:cs typeface="Times New Roman" pitchFamily="18" charset="0"/>
                  </a:rPr>
                  <a:t>of</a:t>
                </a:r>
                <a:r>
                  <a:rPr lang="cs-CZ" sz="1400" b="0" i="1" baseline="0" dirty="0" smtClean="0">
                    <a:latin typeface="Times New Roman" pitchFamily="18" charset="0"/>
                    <a:cs typeface="Times New Roman" pitchFamily="18" charset="0"/>
                  </a:rPr>
                  <a:t> sold </a:t>
                </a:r>
                <a:r>
                  <a:rPr lang="cs-CZ" sz="1400" b="0" i="1" baseline="0" dirty="0" err="1" smtClean="0">
                    <a:latin typeface="Times New Roman" pitchFamily="18" charset="0"/>
                    <a:cs typeface="Times New Roman" pitchFamily="18" charset="0"/>
                  </a:rPr>
                  <a:t>pieces</a:t>
                </a:r>
                <a:r>
                  <a:rPr lang="cs-CZ" sz="1400" b="0" i="1" dirty="0" smtClean="0">
                    <a:latin typeface="Times New Roman" pitchFamily="18" charset="0"/>
                    <a:cs typeface="Times New Roman" pitchFamily="18" charset="0"/>
                  </a:rPr>
                  <a:t> [</a:t>
                </a:r>
                <a:r>
                  <a:rPr lang="cs-CZ" sz="1400" b="0" i="1" dirty="0" err="1" smtClean="0">
                    <a:latin typeface="Times New Roman" pitchFamily="18" charset="0"/>
                    <a:cs typeface="Times New Roman" pitchFamily="18" charset="0"/>
                  </a:rPr>
                  <a:t>pc</a:t>
                </a:r>
                <a:r>
                  <a:rPr lang="cs-CZ" sz="1400" b="0" i="1" dirty="0" smtClean="0">
                    <a:latin typeface="Times New Roman" pitchFamily="18" charset="0"/>
                    <a:cs typeface="Times New Roman" pitchFamily="18" charset="0"/>
                  </a:rPr>
                  <a:t>]</a:t>
                </a:r>
                <a:endParaRPr lang="cs-CZ" sz="1400" b="0" i="1" dirty="0">
                  <a:latin typeface="Times New Roman" pitchFamily="18" charset="0"/>
                  <a:cs typeface="Times New Roman" pitchFamily="18" charset="0"/>
                </a:endParaRPr>
              </a:p>
            </c:rich>
          </c:tx>
          <c:overlay val="0"/>
        </c:title>
        <c:majorTickMark val="out"/>
        <c:minorTickMark val="none"/>
        <c:tickLblPos val="nextTo"/>
        <c:txPr>
          <a:bodyPr/>
          <a:lstStyle/>
          <a:p>
            <a:pPr>
              <a:defRPr sz="1400">
                <a:latin typeface="Times New Roman" pitchFamily="18" charset="0"/>
                <a:cs typeface="Times New Roman" pitchFamily="18" charset="0"/>
              </a:defRPr>
            </a:pPr>
            <a:endParaRPr lang="cs-CZ"/>
          </a:p>
        </c:txPr>
        <c:crossAx val="162491000"/>
        <c:crosses val="autoZero"/>
        <c:crossBetween val="midCat"/>
      </c:valAx>
      <c:valAx>
        <c:axId val="162491000"/>
        <c:scaling>
          <c:orientation val="minMax"/>
        </c:scaling>
        <c:delete val="0"/>
        <c:axPos val="l"/>
        <c:majorGridlines/>
        <c:minorGridlines/>
        <c:title>
          <c:tx>
            <c:rich>
              <a:bodyPr/>
              <a:lstStyle/>
              <a:p>
                <a:pPr>
                  <a:defRPr sz="1400" b="0" i="1">
                    <a:latin typeface="Times New Roman" pitchFamily="18" charset="0"/>
                    <a:cs typeface="Times New Roman" pitchFamily="18" charset="0"/>
                  </a:defRPr>
                </a:pPr>
                <a:r>
                  <a:rPr lang="cs-CZ" sz="1400" b="0" i="1" dirty="0" err="1" smtClean="0">
                    <a:latin typeface="Times New Roman" pitchFamily="18" charset="0"/>
                    <a:cs typeface="Times New Roman" pitchFamily="18" charset="0"/>
                  </a:rPr>
                  <a:t>Revenues</a:t>
                </a:r>
                <a:r>
                  <a:rPr lang="cs-CZ" sz="1400" b="0" i="1" dirty="0" smtClean="0">
                    <a:latin typeface="Times New Roman" pitchFamily="18" charset="0"/>
                    <a:cs typeface="Times New Roman" pitchFamily="18" charset="0"/>
                  </a:rPr>
                  <a:t> [CZK]</a:t>
                </a:r>
                <a:endParaRPr lang="cs-CZ" sz="1400" b="0" i="1" dirty="0">
                  <a:latin typeface="Times New Roman" pitchFamily="18" charset="0"/>
                  <a:cs typeface="Times New Roman" pitchFamily="18" charset="0"/>
                </a:endParaRPr>
              </a:p>
            </c:rich>
          </c:tx>
          <c:overlay val="0"/>
        </c:title>
        <c:numFmt formatCode="General" sourceLinked="1"/>
        <c:majorTickMark val="out"/>
        <c:minorTickMark val="none"/>
        <c:tickLblPos val="nextTo"/>
        <c:txPr>
          <a:bodyPr/>
          <a:lstStyle/>
          <a:p>
            <a:pPr>
              <a:defRPr sz="1400">
                <a:latin typeface="Times New Roman" pitchFamily="18" charset="0"/>
                <a:cs typeface="Times New Roman" pitchFamily="18" charset="0"/>
              </a:defRPr>
            </a:pPr>
            <a:endParaRPr lang="cs-CZ"/>
          </a:p>
        </c:txPr>
        <c:crossAx val="162756688"/>
        <c:crosses val="autoZero"/>
        <c:crossBetween val="midCat"/>
      </c:valAx>
    </c:plotArea>
    <c:plotVisOnly val="1"/>
    <c:dispBlanksAs val="gap"/>
    <c:showDLblsOverMax val="0"/>
  </c:chart>
  <c:spPr>
    <a:solidFill>
      <a:prstClr val="white"/>
    </a:solidFill>
  </c:spPr>
  <c:txPr>
    <a:bodyPr/>
    <a:lstStyle/>
    <a:p>
      <a:pPr>
        <a:defRPr sz="1800"/>
      </a:pPr>
      <a:endParaRPr lang="cs-CZ"/>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ED02D-2470-4831-867B-7BD7480FDB3D}" type="datetimeFigureOut">
              <a:rPr lang="cs-CZ" smtClean="0"/>
              <a:t>02.09.2021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035B2E-79B1-4D65-8629-3BEF0F483F90}" type="slidenum">
              <a:rPr lang="cs-CZ" smtClean="0"/>
              <a:t>‹#›</a:t>
            </a:fld>
            <a:endParaRPr lang="cs-CZ"/>
          </a:p>
        </p:txBody>
      </p:sp>
    </p:spTree>
    <p:extLst>
      <p:ext uri="{BB962C8B-B14F-4D97-AF65-F5344CB8AC3E}">
        <p14:creationId xmlns:p14="http://schemas.microsoft.com/office/powerpoint/2010/main" val="123517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A035B2E-79B1-4D65-8629-3BEF0F483F90}" type="slidenum">
              <a:rPr lang="cs-CZ" smtClean="0"/>
              <a:t>1</a:t>
            </a:fld>
            <a:endParaRPr lang="cs-CZ"/>
          </a:p>
        </p:txBody>
      </p:sp>
    </p:spTree>
    <p:extLst>
      <p:ext uri="{BB962C8B-B14F-4D97-AF65-F5344CB8AC3E}">
        <p14:creationId xmlns:p14="http://schemas.microsoft.com/office/powerpoint/2010/main" val="15120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chart" Target="../charts/chart1.xml"/><Relationship Id="rId5" Type="http://schemas.openxmlformats.org/officeDocument/2006/relationships/image" Target="../media/image7.emf"/><Relationship Id="rId4" Type="http://schemas.openxmlformats.org/officeDocument/2006/relationships/package" Target="../embeddings/Dokument_aplikace_Microsoft_Word.docx"/></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2.emf"/></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err="1" smtClean="0">
                <a:solidFill>
                  <a:schemeClr val="bg1"/>
                </a:solidFill>
                <a:latin typeface="Times New Roman" panose="02020603050405020304" pitchFamily="18" charset="0"/>
                <a:cs typeface="Times New Roman" panose="02020603050405020304" pitchFamily="18" charset="0"/>
              </a:rPr>
              <a:t>Revenues</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economic</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result</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price</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Ing. Žaneta </a:t>
            </a:r>
            <a:r>
              <a:rPr lang="cs-CZ" altLang="cs-CZ" sz="2400" b="1" dirty="0" err="1" smtClean="0">
                <a:solidFill>
                  <a:srgbClr val="307871"/>
                </a:solidFill>
                <a:latin typeface="Times New Roman" panose="02020603050405020304" pitchFamily="18" charset="0"/>
                <a:cs typeface="Times New Roman" panose="02020603050405020304" pitchFamily="18" charset="0"/>
              </a:rPr>
              <a:t>Rylková</a:t>
            </a:r>
            <a:r>
              <a:rPr lang="cs-CZ" altLang="cs-CZ" sz="2400" b="1" dirty="0" smtClean="0">
                <a:solidFill>
                  <a:srgbClr val="307871"/>
                </a:solidFill>
                <a:latin typeface="Times New Roman" panose="02020603050405020304" pitchFamily="18" charset="0"/>
                <a:cs typeface="Times New Roman" panose="02020603050405020304" pitchFamily="18" charset="0"/>
              </a:rPr>
              <a:t>, Ph.D.</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err="1" smtClean="0">
                <a:solidFill>
                  <a:srgbClr val="307871"/>
                </a:solidFill>
                <a:latin typeface="Times New Roman" panose="02020603050405020304" pitchFamily="18" charset="0"/>
                <a:cs typeface="Times New Roman" panose="02020603050405020304" pitchFamily="18" charset="0"/>
              </a:rPr>
              <a:t>Managerial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Economics</a:t>
            </a:r>
            <a:endParaRPr lang="en-GB" altLang="cs-CZ" sz="2400" dirty="0" smtClean="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result</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one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main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goals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business, </a:t>
            </a:r>
            <a:r>
              <a:rPr lang="cs-CZ" altLang="cs-CZ" sz="2400" dirty="0" err="1" smtClean="0">
                <a:solidFill>
                  <a:srgbClr val="307871"/>
                </a:solidFill>
                <a:latin typeface="Times New Roman" panose="02020603050405020304" pitchFamily="18" charset="0"/>
                <a:cs typeface="Times New Roman" panose="02020603050405020304" pitchFamily="18" charset="0"/>
              </a:rPr>
              <a:t>although</a:t>
            </a:r>
            <a:r>
              <a:rPr lang="cs-CZ" altLang="cs-CZ" sz="2400" dirty="0" smtClean="0">
                <a:solidFill>
                  <a:srgbClr val="307871"/>
                </a:solidFill>
                <a:latin typeface="Times New Roman" panose="02020603050405020304" pitchFamily="18" charset="0"/>
                <a:cs typeface="Times New Roman" panose="02020603050405020304" pitchFamily="18" charset="0"/>
              </a:rPr>
              <a:t> not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only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one</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However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achieving</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necessary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determining</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goals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smtClean="0">
                <a:solidFill>
                  <a:srgbClr val="307871"/>
                </a:solidFill>
                <a:latin typeface="Times New Roman" panose="02020603050405020304" pitchFamily="18" charset="0"/>
                <a:cs typeface="Times New Roman" panose="02020603050405020304" pitchFamily="18" charset="0"/>
              </a:rPr>
              <a:t>Profit </a:t>
            </a:r>
            <a:r>
              <a:rPr lang="cs-CZ" altLang="cs-CZ" sz="2400" dirty="0" err="1" smtClean="0">
                <a:solidFill>
                  <a:srgbClr val="307871"/>
                </a:solidFill>
                <a:latin typeface="Times New Roman" panose="02020603050405020304" pitchFamily="18" charset="0"/>
                <a:cs typeface="Times New Roman" panose="02020603050405020304" pitchFamily="18" charset="0"/>
              </a:rPr>
              <a:t>reflects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all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aspects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activity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reacts</a:t>
            </a:r>
            <a:r>
              <a:rPr lang="cs-CZ" altLang="cs-CZ" sz="2400" dirty="0" smtClean="0">
                <a:solidFill>
                  <a:srgbClr val="307871"/>
                </a:solidFill>
                <a:latin typeface="Times New Roman" panose="02020603050405020304" pitchFamily="18" charset="0"/>
                <a:cs typeface="Times New Roman" panose="02020603050405020304" pitchFamily="18" charset="0"/>
              </a:rPr>
              <a:t> to </a:t>
            </a:r>
            <a:r>
              <a:rPr lang="cs-CZ" altLang="cs-CZ" sz="2400" dirty="0" err="1" smtClean="0">
                <a:solidFill>
                  <a:srgbClr val="307871"/>
                </a:solidFill>
                <a:latin typeface="Times New Roman" panose="02020603050405020304" pitchFamily="18" charset="0"/>
                <a:cs typeface="Times New Roman" panose="02020603050405020304" pitchFamily="18" charset="0"/>
              </a:rPr>
              <a:t>all</a:t>
            </a:r>
            <a:r>
              <a:rPr lang="cs-CZ" altLang="cs-CZ" sz="2400" dirty="0" smtClean="0">
                <a:solidFill>
                  <a:srgbClr val="307871"/>
                </a:solidFill>
                <a:latin typeface="Times New Roman" panose="02020603050405020304" pitchFamily="18" charset="0"/>
                <a:cs typeface="Times New Roman" panose="02020603050405020304" pitchFamily="18" charset="0"/>
              </a:rPr>
              <a:t> positive and negative </a:t>
            </a:r>
            <a:r>
              <a:rPr lang="cs-CZ" altLang="cs-CZ" sz="2400" dirty="0" err="1" smtClean="0">
                <a:solidFill>
                  <a:srgbClr val="307871"/>
                </a:solidFill>
                <a:latin typeface="Times New Roman" panose="02020603050405020304" pitchFamily="18" charset="0"/>
                <a:cs typeface="Times New Roman" panose="02020603050405020304" pitchFamily="18" charset="0"/>
              </a:rPr>
              <a:t>fluctuations</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activity</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It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captures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motion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production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volume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realization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manufactured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products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changes</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price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changes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product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quality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etc</a:t>
            </a:r>
            <a:r>
              <a:rPr lang="cs-CZ" alt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10</a:t>
            </a:fld>
            <a:endParaRPr lang="cs-CZ"/>
          </a:p>
        </p:txBody>
      </p:sp>
    </p:spTree>
    <p:extLst>
      <p:ext uri="{BB962C8B-B14F-4D97-AF65-F5344CB8AC3E}">
        <p14:creationId xmlns:p14="http://schemas.microsoft.com/office/powerpoint/2010/main" val="603419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24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functions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i="1" dirty="0" err="1" smtClean="0">
                <a:solidFill>
                  <a:srgbClr val="307871"/>
                </a:solidFill>
                <a:latin typeface="Times New Roman" panose="02020603050405020304" pitchFamily="18" charset="0"/>
                <a:cs typeface="Times New Roman" panose="02020603050405020304" pitchFamily="18" charset="0"/>
              </a:rPr>
              <a:t>Criterial</a:t>
            </a:r>
            <a:r>
              <a:rPr lang="cs-CZ" altLang="cs-CZ" sz="2400" b="1" i="1" dirty="0" smtClean="0">
                <a:solidFill>
                  <a:srgbClr val="307871"/>
                </a:solidFill>
                <a:latin typeface="Times New Roman" panose="02020603050405020304" pitchFamily="18" charset="0"/>
                <a:cs typeface="Times New Roman" panose="02020603050405020304" pitchFamily="18" charset="0"/>
              </a:rPr>
              <a:t> </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demonstrates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success</a:t>
            </a:r>
            <a:r>
              <a:rPr lang="cs-CZ" altLang="cs-CZ" sz="2400" dirty="0" smtClean="0">
                <a:solidFill>
                  <a:srgbClr val="307871"/>
                </a:solidFill>
                <a:latin typeface="Times New Roman" panose="02020603050405020304" pitchFamily="18" charset="0"/>
                <a:cs typeface="Times New Roman" panose="02020603050405020304" pitchFamily="18" charset="0"/>
              </a:rPr>
              <a:t> not </a:t>
            </a:r>
            <a:r>
              <a:rPr lang="cs-CZ" altLang="cs-CZ" sz="2400" dirty="0" err="1" smtClean="0">
                <a:solidFill>
                  <a:srgbClr val="307871"/>
                </a:solidFill>
                <a:latin typeface="Times New Roman" panose="02020603050405020304" pitchFamily="18" charset="0"/>
                <a:cs typeface="Times New Roman" panose="02020603050405020304" pitchFamily="18" charset="0"/>
              </a:rPr>
              <a:t>only</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relation</a:t>
            </a:r>
            <a:r>
              <a:rPr lang="cs-CZ" altLang="cs-CZ" sz="2400" dirty="0" smtClean="0">
                <a:solidFill>
                  <a:srgbClr val="307871"/>
                </a:solidFill>
                <a:latin typeface="Times New Roman" panose="02020603050405020304" pitchFamily="18" charset="0"/>
                <a:cs typeface="Times New Roman" panose="02020603050405020304" pitchFamily="18" charset="0"/>
              </a:rPr>
              <a:t> to </a:t>
            </a:r>
            <a:r>
              <a:rPr lang="cs-CZ" altLang="cs-CZ" sz="2400" dirty="0" err="1" smtClean="0">
                <a:solidFill>
                  <a:srgbClr val="307871"/>
                </a:solidFill>
                <a:latin typeface="Times New Roman" panose="02020603050405020304" pitchFamily="18" charset="0"/>
                <a:cs typeface="Times New Roman" panose="02020603050405020304" pitchFamily="18" charset="0"/>
              </a:rPr>
              <a:t>its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employees</a:t>
            </a:r>
            <a:r>
              <a:rPr lang="cs-CZ" altLang="cs-CZ" sz="2400" dirty="0" smtClean="0">
                <a:solidFill>
                  <a:srgbClr val="307871"/>
                </a:solidFill>
                <a:latin typeface="Times New Roman" panose="02020603050405020304" pitchFamily="18" charset="0"/>
                <a:cs typeface="Times New Roman" panose="02020603050405020304" pitchFamily="18" charset="0"/>
              </a:rPr>
              <a:t>, but </a:t>
            </a:r>
            <a:r>
              <a:rPr lang="cs-CZ" altLang="cs-CZ" sz="2400" dirty="0" err="1" smtClean="0">
                <a:solidFill>
                  <a:srgbClr val="307871"/>
                </a:solidFill>
                <a:latin typeface="Times New Roman" panose="02020603050405020304" pitchFamily="18" charset="0"/>
                <a:cs typeface="Times New Roman" panose="02020603050405020304" pitchFamily="18" charset="0"/>
              </a:rPr>
              <a:t>also</a:t>
            </a:r>
            <a:r>
              <a:rPr lang="cs-CZ" altLang="cs-CZ" sz="2400" dirty="0" smtClean="0">
                <a:solidFill>
                  <a:srgbClr val="307871"/>
                </a:solidFill>
                <a:latin typeface="Times New Roman" panose="02020603050405020304" pitchFamily="18" charset="0"/>
                <a:cs typeface="Times New Roman" panose="02020603050405020304" pitchFamily="18" charset="0"/>
              </a:rPr>
              <a:t> to business and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partners</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also</a:t>
            </a:r>
            <a:r>
              <a:rPr lang="cs-CZ" altLang="cs-CZ" sz="2400" dirty="0" smtClean="0">
                <a:solidFill>
                  <a:srgbClr val="307871"/>
                </a:solidFill>
                <a:latin typeface="Times New Roman" panose="02020603050405020304" pitchFamily="18" charset="0"/>
                <a:cs typeface="Times New Roman" panose="02020603050405020304" pitchFamily="18" charset="0"/>
              </a:rPr>
              <a:t> to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competition</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b="1" i="1" dirty="0" err="1" smtClean="0">
                <a:solidFill>
                  <a:srgbClr val="307871"/>
                </a:solidFill>
                <a:latin typeface="Times New Roman" panose="02020603050405020304" pitchFamily="18" charset="0"/>
                <a:cs typeface="Times New Roman" panose="02020603050405020304" pitchFamily="18" charset="0"/>
              </a:rPr>
              <a:t>Dividing</a:t>
            </a:r>
            <a:r>
              <a:rPr lang="cs-CZ" altLang="cs-CZ" sz="2400" dirty="0" smtClean="0">
                <a:solidFill>
                  <a:srgbClr val="307871"/>
                </a:solidFill>
                <a:latin typeface="Times New Roman" panose="02020603050405020304" pitchFamily="18" charset="0"/>
                <a:cs typeface="Times New Roman" panose="02020603050405020304" pitchFamily="18" charset="0"/>
              </a:rPr>
              <a:t> – part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turned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over</a:t>
            </a:r>
            <a:r>
              <a:rPr lang="cs-CZ" altLang="cs-CZ" sz="2400" dirty="0" smtClean="0">
                <a:solidFill>
                  <a:srgbClr val="307871"/>
                </a:solidFill>
                <a:latin typeface="Times New Roman" panose="02020603050405020304" pitchFamily="18" charset="0"/>
                <a:cs typeface="Times New Roman" panose="02020603050405020304" pitchFamily="18" charset="0"/>
              </a:rPr>
              <a:t> to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a:t>
            </a:r>
            <a:r>
              <a:rPr lang="cs-CZ" altLang="cs-CZ" sz="2400" dirty="0" smtClean="0">
                <a:solidFill>
                  <a:srgbClr val="307871"/>
                </a:solidFill>
                <a:latin typeface="Times New Roman" panose="02020603050405020304" pitchFamily="18" charset="0"/>
                <a:cs typeface="Times New Roman" panose="02020603050405020304" pitchFamily="18" charset="0"/>
              </a:rPr>
              <a:t> budget as </a:t>
            </a:r>
            <a:r>
              <a:rPr lang="cs-CZ" altLang="cs-CZ" sz="2400" dirty="0" err="1" smtClean="0">
                <a:solidFill>
                  <a:srgbClr val="307871"/>
                </a:solidFill>
                <a:latin typeface="Times New Roman" panose="02020603050405020304" pitchFamily="18" charset="0"/>
                <a:cs typeface="Times New Roman" panose="02020603050405020304" pitchFamily="18" charset="0"/>
              </a:rPr>
              <a:t>taxes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11</a:t>
            </a:fld>
            <a:endParaRPr lang="cs-CZ"/>
          </a:p>
        </p:txBody>
      </p:sp>
    </p:spTree>
    <p:extLst>
      <p:ext uri="{BB962C8B-B14F-4D97-AF65-F5344CB8AC3E}">
        <p14:creationId xmlns:p14="http://schemas.microsoft.com/office/powerpoint/2010/main" val="207716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24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functions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i="1" dirty="0" err="1" smtClean="0">
                <a:solidFill>
                  <a:srgbClr val="307871"/>
                </a:solidFill>
                <a:latin typeface="Times New Roman" panose="02020603050405020304" pitchFamily="18" charset="0"/>
                <a:cs typeface="Times New Roman" panose="02020603050405020304" pitchFamily="18" charset="0"/>
              </a:rPr>
              <a:t>Decisive</a:t>
            </a:r>
            <a:r>
              <a:rPr lang="cs-CZ" altLang="cs-CZ" sz="2400" dirty="0" smtClean="0">
                <a:solidFill>
                  <a:srgbClr val="307871"/>
                </a:solidFill>
                <a:latin typeface="Times New Roman" panose="02020603050405020304" pitchFamily="18" charset="0"/>
                <a:cs typeface="Times New Roman" panose="02020603050405020304" pitchFamily="18" charset="0"/>
              </a:rPr>
              <a:t> – </a:t>
            </a:r>
            <a:r>
              <a:rPr lang="cs-CZ" altLang="cs-CZ" sz="2400" dirty="0" err="1" smtClean="0">
                <a:solidFill>
                  <a:srgbClr val="307871"/>
                </a:solidFill>
                <a:latin typeface="Times New Roman" panose="02020603050405020304" pitchFamily="18" charset="0"/>
                <a:cs typeface="Times New Roman" panose="02020603050405020304" pitchFamily="18" charset="0"/>
              </a:rPr>
              <a:t>it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 </a:t>
            </a:r>
            <a:r>
              <a:rPr lang="cs-CZ" altLang="cs-CZ" sz="2400" dirty="0" err="1" smtClean="0">
                <a:solidFill>
                  <a:srgbClr val="307871"/>
                </a:solidFill>
                <a:latin typeface="Times New Roman" panose="02020603050405020304" pitchFamily="18" charset="0"/>
                <a:cs typeface="Times New Roman" panose="02020603050405020304" pitchFamily="18" charset="0"/>
              </a:rPr>
              <a:t>criterium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decision</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investments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innovations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etc</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b="1" i="1" dirty="0" err="1" smtClean="0">
                <a:solidFill>
                  <a:srgbClr val="307871"/>
                </a:solidFill>
                <a:latin typeface="Times New Roman" panose="02020603050405020304" pitchFamily="18" charset="0"/>
                <a:cs typeface="Times New Roman" panose="02020603050405020304" pitchFamily="18" charset="0"/>
              </a:rPr>
              <a:t>Stimulating</a:t>
            </a:r>
            <a:r>
              <a:rPr lang="cs-CZ" altLang="cs-CZ" sz="2400" b="1" i="1" dirty="0" smtClean="0">
                <a:solidFill>
                  <a:srgbClr val="307871"/>
                </a:solidFill>
                <a:latin typeface="Times New Roman" panose="02020603050405020304" pitchFamily="18" charset="0"/>
                <a:cs typeface="Times New Roman" panose="02020603050405020304" pitchFamily="18" charset="0"/>
              </a:rPr>
              <a:t> </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prerequisite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creation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sources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technological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development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innovations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etc</a:t>
            </a:r>
            <a:r>
              <a:rPr lang="cs-CZ" altLang="cs-CZ" sz="2400" dirty="0" smtClean="0">
                <a:solidFill>
                  <a:srgbClr val="307871"/>
                </a:solidFill>
                <a:latin typeface="Times New Roman" panose="02020603050405020304" pitchFamily="18" charset="0"/>
                <a:cs typeface="Times New Roman" panose="02020603050405020304" pitchFamily="18" charset="0"/>
              </a:rPr>
              <a:t>.</a:t>
            </a:r>
          </a:p>
          <a:p>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12</a:t>
            </a:fld>
            <a:endParaRPr lang="cs-CZ"/>
          </a:p>
        </p:txBody>
      </p:sp>
    </p:spTree>
    <p:extLst>
      <p:ext uri="{BB962C8B-B14F-4D97-AF65-F5344CB8AC3E}">
        <p14:creationId xmlns:p14="http://schemas.microsoft.com/office/powerpoint/2010/main" val="1618481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Economic</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result</a:t>
            </a:r>
            <a:r>
              <a:rPr lang="cs-CZ" altLang="cs-CZ" sz="2400" dirty="0" smtClean="0">
                <a:solidFill>
                  <a:srgbClr val="307871"/>
                </a:solidFill>
                <a:latin typeface="Times New Roman" panose="02020603050405020304" pitchFamily="18" charset="0"/>
                <a:cs typeface="Times New Roman" panose="02020603050405020304" pitchFamily="18" charset="0"/>
              </a:rPr>
              <a:t> =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smtClean="0">
                <a:solidFill>
                  <a:srgbClr val="307871"/>
                </a:solidFill>
                <a:latin typeface="Times New Roman" panose="02020603050405020304" pitchFamily="18" charset="0"/>
                <a:cs typeface="Times New Roman" panose="02020603050405020304" pitchFamily="18" charset="0"/>
              </a:rPr>
              <a:t>ER = R - C</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13</a:t>
            </a:fld>
            <a:endParaRPr lang="cs-CZ"/>
          </a:p>
        </p:txBody>
      </p:sp>
    </p:spTree>
    <p:extLst>
      <p:ext uri="{BB962C8B-B14F-4D97-AF65-F5344CB8AC3E}">
        <p14:creationId xmlns:p14="http://schemas.microsoft.com/office/powerpoint/2010/main" val="1585553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If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exceed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there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profit.</a:t>
            </a:r>
          </a:p>
          <a:p>
            <a:r>
              <a:rPr lang="cs-CZ" altLang="cs-CZ" sz="2400" dirty="0" err="1" smtClean="0">
                <a:solidFill>
                  <a:srgbClr val="307871"/>
                </a:solidFill>
                <a:latin typeface="Times New Roman" panose="02020603050405020304" pitchFamily="18" charset="0"/>
                <a:cs typeface="Times New Roman" panose="02020603050405020304" pitchFamily="18" charset="0"/>
              </a:rPr>
              <a:t>If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way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around</a:t>
            </a:r>
            <a:r>
              <a:rPr lang="cs-CZ" altLang="cs-CZ" sz="2400" dirty="0" smtClean="0">
                <a:solidFill>
                  <a:srgbClr val="307871"/>
                </a:solidFill>
                <a:latin typeface="Times New Roman" panose="02020603050405020304" pitchFamily="18" charset="0"/>
                <a:cs typeface="Times New Roman" panose="02020603050405020304" pitchFamily="18" charset="0"/>
              </a:rPr>
              <a:t> –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higher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than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reports</a:t>
            </a:r>
            <a:r>
              <a:rPr lang="cs-CZ" altLang="cs-CZ" sz="2400" dirty="0" smtClean="0">
                <a:solidFill>
                  <a:srgbClr val="307871"/>
                </a:solidFill>
                <a:latin typeface="Times New Roman" panose="02020603050405020304" pitchFamily="18" charset="0"/>
                <a:cs typeface="Times New Roman" panose="02020603050405020304" pitchFamily="18" charset="0"/>
              </a:rPr>
              <a:t> a </a:t>
            </a:r>
            <a:r>
              <a:rPr lang="cs-CZ" altLang="cs-CZ" sz="2400" dirty="0" err="1" smtClean="0">
                <a:solidFill>
                  <a:srgbClr val="307871"/>
                </a:solidFill>
                <a:latin typeface="Times New Roman" panose="02020603050405020304" pitchFamily="18" charset="0"/>
                <a:cs typeface="Times New Roman" panose="02020603050405020304" pitchFamily="18" charset="0"/>
              </a:rPr>
              <a:t>loss</a:t>
            </a:r>
            <a:r>
              <a:rPr lang="cs-CZ" alt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14</a:t>
            </a:fld>
            <a:endParaRPr lang="cs-CZ"/>
          </a:p>
        </p:txBody>
      </p:sp>
    </p:spTree>
    <p:extLst>
      <p:ext uri="{BB962C8B-B14F-4D97-AF65-F5344CB8AC3E}">
        <p14:creationId xmlns:p14="http://schemas.microsoft.com/office/powerpoint/2010/main" val="2305648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In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Balance-</a:t>
            </a:r>
            <a:r>
              <a:rPr lang="cs-CZ" altLang="cs-CZ" sz="2400" dirty="0" err="1" smtClean="0">
                <a:solidFill>
                  <a:srgbClr val="307871"/>
                </a:solidFill>
                <a:latin typeface="Times New Roman" panose="02020603050405020304" pitchFamily="18" charset="0"/>
                <a:cs typeface="Times New Roman" panose="02020603050405020304" pitchFamily="18" charset="0"/>
              </a:rPr>
              <a:t>sheet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part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equity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undivided</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previous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years</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also</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taxed</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current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accounting</a:t>
            </a:r>
            <a:r>
              <a:rPr lang="cs-CZ" altLang="cs-CZ" sz="2400" dirty="0" smtClean="0">
                <a:solidFill>
                  <a:srgbClr val="307871"/>
                </a:solidFill>
                <a:latin typeface="Times New Roman" panose="02020603050405020304" pitchFamily="18" charset="0"/>
                <a:cs typeface="Times New Roman" panose="02020603050405020304" pitchFamily="18" charset="0"/>
              </a:rPr>
              <a:t> period.</a:t>
            </a:r>
          </a:p>
          <a:p>
            <a:r>
              <a:rPr lang="cs-CZ" altLang="cs-CZ" sz="2400" dirty="0" smtClean="0">
                <a:solidFill>
                  <a:srgbClr val="307871"/>
                </a:solidFill>
                <a:latin typeface="Times New Roman" panose="02020603050405020304" pitchFamily="18" charset="0"/>
                <a:cs typeface="Times New Roman" panose="02020603050405020304" pitchFamily="18" charset="0"/>
              </a:rPr>
              <a:t>In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and </a:t>
            </a:r>
            <a:r>
              <a:rPr lang="cs-CZ" altLang="cs-CZ" sz="2400" dirty="0" err="1" smtClean="0">
                <a:solidFill>
                  <a:srgbClr val="307871"/>
                </a:solidFill>
                <a:latin typeface="Times New Roman" panose="02020603050405020304" pitchFamily="18" charset="0"/>
                <a:cs typeface="Times New Roman" panose="02020603050405020304" pitchFamily="18" charset="0"/>
              </a:rPr>
              <a:t>Loss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Statement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result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document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expressed</a:t>
            </a:r>
            <a:r>
              <a:rPr lang="cs-CZ" altLang="cs-CZ" sz="2400" dirty="0" smtClean="0">
                <a:solidFill>
                  <a:srgbClr val="307871"/>
                </a:solidFill>
                <a:latin typeface="Times New Roman" panose="02020603050405020304" pitchFamily="18" charset="0"/>
                <a:cs typeface="Times New Roman" panose="02020603050405020304" pitchFamily="18" charset="0"/>
              </a:rPr>
              <a:t> as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difference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between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r>
              <a:rPr lang="cs-CZ" alt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15</a:t>
            </a:fld>
            <a:endParaRPr lang="cs-CZ"/>
          </a:p>
        </p:txBody>
      </p:sp>
    </p:spTree>
    <p:extLst>
      <p:ext uri="{BB962C8B-B14F-4D97-AF65-F5344CB8AC3E}">
        <p14:creationId xmlns:p14="http://schemas.microsoft.com/office/powerpoint/2010/main" val="2852469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reported</a:t>
            </a:r>
            <a:r>
              <a:rPr lang="cs-CZ" altLang="cs-CZ" sz="2400" dirty="0" smtClean="0">
                <a:solidFill>
                  <a:srgbClr val="307871"/>
                </a:solidFill>
                <a:latin typeface="Times New Roman" panose="02020603050405020304" pitchFamily="18" charset="0"/>
                <a:cs typeface="Times New Roman" panose="02020603050405020304" pitchFamily="18" charset="0"/>
              </a:rPr>
              <a:t> by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accounting</a:t>
            </a:r>
            <a:r>
              <a:rPr lang="cs-CZ" altLang="cs-CZ" sz="2400" dirty="0" smtClean="0">
                <a:solidFill>
                  <a:srgbClr val="307871"/>
                </a:solidFill>
                <a:latin typeface="Times New Roman" panose="02020603050405020304" pitchFamily="18" charset="0"/>
                <a:cs typeface="Times New Roman" panose="02020603050405020304" pitchFamily="18" charset="0"/>
              </a:rPr>
              <a:t> Profit and </a:t>
            </a:r>
            <a:r>
              <a:rPr lang="cs-CZ" altLang="cs-CZ" sz="2400" dirty="0" err="1" smtClean="0">
                <a:solidFill>
                  <a:srgbClr val="307871"/>
                </a:solidFill>
                <a:latin typeface="Times New Roman" panose="02020603050405020304" pitchFamily="18" charset="0"/>
                <a:cs typeface="Times New Roman" panose="02020603050405020304" pitchFamily="18" charset="0"/>
              </a:rPr>
              <a:t>loss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statement</a:t>
            </a:r>
            <a:r>
              <a:rPr lang="cs-CZ" altLang="cs-CZ" sz="2400" dirty="0" smtClean="0">
                <a:solidFill>
                  <a:srgbClr val="307871"/>
                </a:solidFill>
                <a:latin typeface="Times New Roman" panose="02020603050405020304" pitchFamily="18" charset="0"/>
                <a:cs typeface="Times New Roman" panose="02020603050405020304" pitchFamily="18" charset="0"/>
              </a:rPr>
              <a:t>. Basic </a:t>
            </a:r>
            <a:r>
              <a:rPr lang="cs-CZ" altLang="cs-CZ" sz="2400" dirty="0" err="1" smtClean="0">
                <a:solidFill>
                  <a:srgbClr val="307871"/>
                </a:solidFill>
                <a:latin typeface="Times New Roman" panose="02020603050405020304" pitchFamily="18" charset="0"/>
                <a:cs typeface="Times New Roman" panose="02020603050405020304" pitchFamily="18" charset="0"/>
              </a:rPr>
              <a:t>structure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and </a:t>
            </a:r>
            <a:r>
              <a:rPr lang="cs-CZ" altLang="cs-CZ" sz="2400" dirty="0" err="1" smtClean="0">
                <a:solidFill>
                  <a:srgbClr val="307871"/>
                </a:solidFill>
                <a:latin typeface="Times New Roman" panose="02020603050405020304" pitchFamily="18" charset="0"/>
                <a:cs typeface="Times New Roman" panose="02020603050405020304" pitchFamily="18" charset="0"/>
              </a:rPr>
              <a:t>Loss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Statement</a:t>
            </a:r>
            <a:r>
              <a:rPr lang="cs-CZ" altLang="cs-CZ" sz="2400" dirty="0" smtClean="0">
                <a:solidFill>
                  <a:srgbClr val="307871"/>
                </a:solidFill>
                <a:latin typeface="Times New Roman" panose="02020603050405020304" pitchFamily="18" charset="0"/>
                <a:cs typeface="Times New Roman" panose="02020603050405020304" pitchFamily="18" charset="0"/>
              </a:rPr>
              <a:t>:</a:t>
            </a:r>
          </a:p>
          <a:p>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a:t>
            </a:r>
            <a:r>
              <a:rPr lang="cs-CZ" altLang="cs-CZ" sz="2400" dirty="0" err="1" smtClean="0">
                <a:solidFill>
                  <a:srgbClr val="307871"/>
                </a:solidFill>
                <a:latin typeface="Times New Roman" panose="02020603050405020304" pitchFamily="18" charset="0"/>
                <a:cs typeface="Times New Roman" panose="02020603050405020304" pitchFamily="18" charset="0"/>
              </a:rPr>
              <a:t>perational</a:t>
            </a:r>
            <a:r>
              <a:rPr lang="cs-CZ" altLang="cs-CZ" sz="2400" dirty="0" smtClean="0">
                <a:solidFill>
                  <a:srgbClr val="307871"/>
                </a:solidFill>
                <a:latin typeface="Times New Roman" panose="02020603050405020304" pitchFamily="18" charset="0"/>
                <a:cs typeface="Times New Roman" panose="02020603050405020304" pitchFamily="18" charset="0"/>
              </a:rPr>
              <a:t> profit</a:t>
            </a: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financial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operations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a:buFontTx/>
              <a:buChar char="-"/>
            </a:pPr>
            <a:r>
              <a:rPr lang="cs-CZ" altLang="cs-CZ" sz="2400" dirty="0" err="1">
                <a:solidFill>
                  <a:srgbClr val="307871"/>
                </a:solidFill>
                <a:latin typeface="Times New Roman" panose="02020603050405020304" pitchFamily="18" charset="0"/>
                <a:cs typeface="Times New Roman" panose="02020603050405020304" pitchFamily="18" charset="0"/>
              </a:rPr>
              <a:t>i</a:t>
            </a:r>
            <a:r>
              <a:rPr lang="cs-CZ" altLang="cs-CZ" sz="2400" dirty="0" err="1" smtClean="0">
                <a:solidFill>
                  <a:srgbClr val="307871"/>
                </a:solidFill>
                <a:latin typeface="Times New Roman" panose="02020603050405020304" pitchFamily="18" charset="0"/>
                <a:cs typeface="Times New Roman" panose="02020603050405020304" pitchFamily="18" charset="0"/>
              </a:rPr>
              <a:t>ncome</a:t>
            </a:r>
            <a:r>
              <a:rPr lang="cs-CZ" altLang="cs-CZ" sz="2400" dirty="0" smtClean="0">
                <a:solidFill>
                  <a:srgbClr val="307871"/>
                </a:solidFill>
                <a:latin typeface="Times New Roman" panose="02020603050405020304" pitchFamily="18" charset="0"/>
                <a:cs typeface="Times New Roman" panose="02020603050405020304" pitchFamily="18" charset="0"/>
              </a:rPr>
              <a:t> tax</a:t>
            </a: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profit on </a:t>
            </a:r>
            <a:r>
              <a:rPr lang="cs-CZ" altLang="cs-CZ" sz="2400" dirty="0" err="1" smtClean="0">
                <a:solidFill>
                  <a:srgbClr val="307871"/>
                </a:solidFill>
                <a:latin typeface="Times New Roman" panose="02020603050405020304" pitchFamily="18" charset="0"/>
                <a:cs typeface="Times New Roman" panose="02020603050405020304" pitchFamily="18" charset="0"/>
              </a:rPr>
              <a:t>ordinary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activities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profit</a:t>
            </a:r>
          </a:p>
          <a:p>
            <a:pPr>
              <a:buFontTx/>
              <a:buChar char="-"/>
            </a:pPr>
            <a:r>
              <a:rPr lang="cs-CZ" altLang="cs-CZ" sz="2400" dirty="0" err="1">
                <a:solidFill>
                  <a:srgbClr val="307871"/>
                </a:solidFill>
                <a:latin typeface="Times New Roman" panose="02020603050405020304" pitchFamily="18" charset="0"/>
                <a:cs typeface="Times New Roman" panose="02020603050405020304" pitchFamily="18" charset="0"/>
              </a:rPr>
              <a:t>i</a:t>
            </a:r>
            <a:r>
              <a:rPr lang="cs-CZ" altLang="cs-CZ" sz="2400" dirty="0" err="1" smtClean="0">
                <a:solidFill>
                  <a:srgbClr val="307871"/>
                </a:solidFill>
                <a:latin typeface="Times New Roman" panose="02020603050405020304" pitchFamily="18" charset="0"/>
                <a:cs typeface="Times New Roman" panose="02020603050405020304" pitchFamily="18" charset="0"/>
              </a:rPr>
              <a:t>ncome</a:t>
            </a:r>
            <a:r>
              <a:rPr lang="cs-CZ" altLang="cs-CZ" sz="2400" dirty="0" smtClean="0">
                <a:solidFill>
                  <a:srgbClr val="307871"/>
                </a:solidFill>
                <a:latin typeface="Times New Roman" panose="02020603050405020304" pitchFamily="18" charset="0"/>
                <a:cs typeface="Times New Roman" panose="02020603050405020304" pitchFamily="18" charset="0"/>
              </a:rPr>
              <a:t> tax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activities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for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accounting</a:t>
            </a:r>
            <a:r>
              <a:rPr lang="cs-CZ" altLang="cs-CZ" sz="2400" dirty="0" smtClean="0">
                <a:solidFill>
                  <a:srgbClr val="307871"/>
                </a:solidFill>
                <a:latin typeface="Times New Roman" panose="02020603050405020304" pitchFamily="18" charset="0"/>
                <a:cs typeface="Times New Roman" panose="02020603050405020304" pitchFamily="18" charset="0"/>
              </a:rPr>
              <a:t> period</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16</a:t>
            </a:fld>
            <a:endParaRPr lang="cs-CZ"/>
          </a:p>
        </p:txBody>
      </p:sp>
    </p:spTree>
    <p:extLst>
      <p:ext uri="{BB962C8B-B14F-4D97-AF65-F5344CB8AC3E}">
        <p14:creationId xmlns:p14="http://schemas.microsoft.com/office/powerpoint/2010/main" val="1060343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Each</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parts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total</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determined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continuously</a:t>
            </a:r>
            <a:r>
              <a:rPr lang="cs-CZ" altLang="cs-CZ" sz="2400" dirty="0" smtClean="0">
                <a:solidFill>
                  <a:srgbClr val="307871"/>
                </a:solidFill>
                <a:latin typeface="Times New Roman" panose="02020603050405020304" pitchFamily="18" charset="0"/>
                <a:cs typeface="Times New Roman" panose="02020603050405020304" pitchFamily="18" charset="0"/>
              </a:rPr>
              <a:t> as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difference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between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relevant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activity</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Operational</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 Sales </a:t>
            </a:r>
            <a:r>
              <a:rPr lang="cs-CZ" altLang="cs-CZ" sz="1600" dirty="0" err="1" smtClean="0">
                <a:solidFill>
                  <a:srgbClr val="307871"/>
                </a:solidFill>
                <a:latin typeface="Times New Roman" panose="02020603050405020304" pitchFamily="18" charset="0"/>
                <a:cs typeface="Times New Roman" panose="02020603050405020304" pitchFamily="18" charset="0"/>
              </a:rPr>
              <a:t>from</a:t>
            </a:r>
            <a:r>
              <a:rPr lang="cs-CZ" altLang="cs-CZ" sz="1600" dirty="0" smtClean="0">
                <a:solidFill>
                  <a:srgbClr val="307871"/>
                </a:solidFill>
                <a:latin typeface="Times New Roman" panose="02020603050405020304" pitchFamily="18" charset="0"/>
                <a:cs typeface="Times New Roman" panose="02020603050405020304" pitchFamily="18" charset="0"/>
              </a:rPr>
              <a:t> business </a:t>
            </a:r>
            <a:r>
              <a:rPr lang="cs-CZ" altLang="cs-CZ" sz="1600" dirty="0" err="1" smtClean="0">
                <a:solidFill>
                  <a:srgbClr val="307871"/>
                </a:solidFill>
                <a:latin typeface="Times New Roman" panose="02020603050405020304" pitchFamily="18" charset="0"/>
                <a:cs typeface="Times New Roman" panose="02020603050405020304" pitchFamily="18" charset="0"/>
              </a:rPr>
              <a:t>activity</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a:spcBef>
                <a:spcPts val="0"/>
              </a:spcBef>
              <a:buFontTx/>
              <a:buChar char="-"/>
            </a:pPr>
            <a:r>
              <a:rPr lang="cs-CZ" altLang="cs-CZ" sz="1600" dirty="0" err="1">
                <a:solidFill>
                  <a:srgbClr val="307871"/>
                </a:solidFill>
                <a:latin typeface="Times New Roman" panose="02020603050405020304" pitchFamily="18" charset="0"/>
                <a:cs typeface="Times New Roman" panose="02020603050405020304" pitchFamily="18" charset="0"/>
              </a:rPr>
              <a:t>c</a:t>
            </a:r>
            <a:r>
              <a:rPr lang="cs-CZ" altLang="cs-CZ" sz="1600" dirty="0" err="1" smtClean="0">
                <a:solidFill>
                  <a:srgbClr val="307871"/>
                </a:solidFill>
                <a:latin typeface="Times New Roman" panose="02020603050405020304" pitchFamily="18" charset="0"/>
                <a:cs typeface="Times New Roman" panose="02020603050405020304" pitchFamily="18" charset="0"/>
              </a:rPr>
              <a:t>osts</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for</a:t>
            </a:r>
            <a:r>
              <a:rPr lang="cs-CZ" altLang="cs-CZ" sz="1600" dirty="0" smtClean="0">
                <a:solidFill>
                  <a:srgbClr val="307871"/>
                </a:solidFill>
                <a:latin typeface="Times New Roman" panose="02020603050405020304" pitchFamily="18" charset="0"/>
                <a:cs typeface="Times New Roman" panose="02020603050405020304" pitchFamily="18" charset="0"/>
              </a:rPr>
              <a:t> business </a:t>
            </a:r>
            <a:r>
              <a:rPr lang="cs-CZ" altLang="cs-CZ" sz="1600" dirty="0" err="1" smtClean="0">
                <a:solidFill>
                  <a:srgbClr val="307871"/>
                </a:solidFill>
                <a:latin typeface="Times New Roman" panose="02020603050405020304" pitchFamily="18" charset="0"/>
                <a:cs typeface="Times New Roman" panose="02020603050405020304" pitchFamily="18" charset="0"/>
              </a:rPr>
              <a:t>activity</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business </a:t>
            </a:r>
            <a:r>
              <a:rPr lang="cs-CZ" altLang="cs-CZ" sz="1600" dirty="0" err="1" smtClean="0">
                <a:solidFill>
                  <a:srgbClr val="307871"/>
                </a:solidFill>
                <a:latin typeface="Times New Roman" panose="02020603050405020304" pitchFamily="18" charset="0"/>
                <a:cs typeface="Times New Roman" panose="02020603050405020304" pitchFamily="18" charset="0"/>
              </a:rPr>
              <a:t>margin</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sales </a:t>
            </a:r>
            <a:r>
              <a:rPr lang="cs-CZ" altLang="cs-CZ" sz="1600" dirty="0" err="1" smtClean="0">
                <a:solidFill>
                  <a:srgbClr val="307871"/>
                </a:solidFill>
                <a:latin typeface="Times New Roman" panose="02020603050405020304" pitchFamily="18" charset="0"/>
                <a:cs typeface="Times New Roman" panose="02020603050405020304" pitchFamily="18" charset="0"/>
              </a:rPr>
              <a:t>from</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tha</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sale</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own</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products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change</a:t>
            </a:r>
            <a:r>
              <a:rPr lang="cs-CZ" altLang="cs-CZ" sz="1600" dirty="0" smtClean="0">
                <a:solidFill>
                  <a:srgbClr val="307871"/>
                </a:solidFill>
                <a:latin typeface="Times New Roman" panose="02020603050405020304" pitchFamily="18" charset="0"/>
                <a:cs typeface="Times New Roman" panose="02020603050405020304" pitchFamily="18" charset="0"/>
              </a:rPr>
              <a:t> in </a:t>
            </a:r>
            <a:r>
              <a:rPr lang="cs-CZ" altLang="cs-CZ" sz="1600" dirty="0" err="1" smtClean="0">
                <a:solidFill>
                  <a:srgbClr val="307871"/>
                </a:solidFill>
                <a:latin typeface="Times New Roman" panose="02020603050405020304" pitchFamily="18" charset="0"/>
                <a:cs typeface="Times New Roman" panose="02020603050405020304" pitchFamily="18" charset="0"/>
              </a:rPr>
              <a:t>the</a:t>
            </a:r>
            <a:r>
              <a:rPr lang="cs-CZ" altLang="cs-CZ" sz="1600" dirty="0" smtClean="0">
                <a:solidFill>
                  <a:srgbClr val="307871"/>
                </a:solidFill>
                <a:latin typeface="Times New Roman" panose="02020603050405020304" pitchFamily="18" charset="0"/>
                <a:cs typeface="Times New Roman" panose="02020603050405020304" pitchFamily="18" charset="0"/>
              </a:rPr>
              <a:t> status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inventory</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own</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products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activation</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a:spcBef>
                <a:spcPts val="0"/>
              </a:spcBef>
              <a:buFontTx/>
              <a:buChar char="-"/>
            </a:pPr>
            <a:r>
              <a:rPr lang="cs-CZ" altLang="cs-CZ" sz="1600" dirty="0" err="1">
                <a:solidFill>
                  <a:srgbClr val="307871"/>
                </a:solidFill>
                <a:latin typeface="Times New Roman" panose="02020603050405020304" pitchFamily="18" charset="0"/>
                <a:cs typeface="Times New Roman" panose="02020603050405020304" pitchFamily="18" charset="0"/>
              </a:rPr>
              <a:t>c</a:t>
            </a:r>
            <a:r>
              <a:rPr lang="cs-CZ" altLang="cs-CZ" sz="1600" dirty="0" err="1" smtClean="0">
                <a:solidFill>
                  <a:srgbClr val="307871"/>
                </a:solidFill>
                <a:latin typeface="Times New Roman" panose="02020603050405020304" pitchFamily="18" charset="0"/>
                <a:cs typeface="Times New Roman" panose="02020603050405020304" pitchFamily="18" charset="0"/>
              </a:rPr>
              <a:t>onsumption</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matarial</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energy</a:t>
            </a:r>
            <a:r>
              <a:rPr lang="cs-CZ" altLang="cs-CZ" sz="1600" dirty="0" smtClean="0">
                <a:solidFill>
                  <a:srgbClr val="307871"/>
                </a:solidFill>
                <a:latin typeface="Times New Roman" panose="02020603050405020304" pitchFamily="18" charset="0"/>
                <a:cs typeface="Times New Roman" panose="02020603050405020304" pitchFamily="18" charset="0"/>
              </a:rPr>
              <a:t> and </a:t>
            </a:r>
            <a:r>
              <a:rPr lang="cs-CZ" altLang="cs-CZ" sz="1600" dirty="0" err="1" smtClean="0">
                <a:solidFill>
                  <a:srgbClr val="307871"/>
                </a:solidFill>
                <a:latin typeface="Times New Roman" panose="02020603050405020304" pitchFamily="18" charset="0"/>
                <a:cs typeface="Times New Roman" panose="02020603050405020304" pitchFamily="18" charset="0"/>
              </a:rPr>
              <a:t>services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a:spcBef>
                <a:spcPts val="0"/>
              </a:spcBef>
              <a:buFontTx/>
              <a:buChar char="-"/>
            </a:pPr>
            <a:r>
              <a:rPr lang="cs-CZ" altLang="cs-CZ" sz="1600" dirty="0" err="1">
                <a:solidFill>
                  <a:srgbClr val="307871"/>
                </a:solidFill>
                <a:latin typeface="Times New Roman" panose="02020603050405020304" pitchFamily="18" charset="0"/>
                <a:cs typeface="Times New Roman" panose="02020603050405020304" pitchFamily="18" charset="0"/>
              </a:rPr>
              <a:t>p</a:t>
            </a:r>
            <a:r>
              <a:rPr lang="cs-CZ" altLang="cs-CZ" sz="1600" dirty="0" err="1" smtClean="0">
                <a:solidFill>
                  <a:srgbClr val="307871"/>
                </a:solidFill>
                <a:latin typeface="Times New Roman" panose="02020603050405020304" pitchFamily="18" charset="0"/>
                <a:cs typeface="Times New Roman" panose="02020603050405020304" pitchFamily="18" charset="0"/>
              </a:rPr>
              <a:t>ersonnel</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costs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a:spcBef>
                <a:spcPts val="0"/>
              </a:spcBef>
              <a:buFontTx/>
              <a:buChar char="-"/>
            </a:pPr>
            <a:r>
              <a:rPr lang="cs-CZ" altLang="cs-CZ" sz="1600" dirty="0" err="1">
                <a:solidFill>
                  <a:srgbClr val="307871"/>
                </a:solidFill>
                <a:latin typeface="Times New Roman" panose="02020603050405020304" pitchFamily="18" charset="0"/>
                <a:cs typeface="Times New Roman" panose="02020603050405020304" pitchFamily="18" charset="0"/>
              </a:rPr>
              <a:t>t</a:t>
            </a:r>
            <a:r>
              <a:rPr lang="cs-CZ" altLang="cs-CZ" sz="1600" dirty="0" err="1" smtClean="0">
                <a:solidFill>
                  <a:srgbClr val="307871"/>
                </a:solidFill>
                <a:latin typeface="Times New Roman" panose="02020603050405020304" pitchFamily="18" charset="0"/>
                <a:cs typeface="Times New Roman" panose="02020603050405020304" pitchFamily="18" charset="0"/>
              </a:rPr>
              <a:t>axes</a:t>
            </a:r>
            <a:r>
              <a:rPr lang="cs-CZ" altLang="cs-CZ" sz="1600" dirty="0" smtClean="0">
                <a:solidFill>
                  <a:srgbClr val="307871"/>
                </a:solidFill>
                <a:latin typeface="Times New Roman" panose="02020603050405020304" pitchFamily="18" charset="0"/>
                <a:cs typeface="Times New Roman" panose="02020603050405020304" pitchFamily="18" charset="0"/>
              </a:rPr>
              <a:t> and </a:t>
            </a:r>
            <a:r>
              <a:rPr lang="cs-CZ" altLang="cs-CZ" sz="1600" dirty="0" err="1" smtClean="0">
                <a:solidFill>
                  <a:srgbClr val="307871"/>
                </a:solidFill>
                <a:latin typeface="Times New Roman" panose="02020603050405020304" pitchFamily="18" charset="0"/>
                <a:cs typeface="Times New Roman" panose="02020603050405020304" pitchFamily="18" charset="0"/>
              </a:rPr>
              <a:t>fees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a:spcBef>
                <a:spcPts val="0"/>
              </a:spcBef>
              <a:buFontTx/>
              <a:buChar char="-"/>
            </a:pPr>
            <a:r>
              <a:rPr lang="cs-CZ" altLang="cs-CZ" sz="1600" dirty="0" err="1">
                <a:solidFill>
                  <a:srgbClr val="307871"/>
                </a:solidFill>
                <a:latin typeface="Times New Roman" panose="02020603050405020304" pitchFamily="18" charset="0"/>
                <a:cs typeface="Times New Roman" panose="02020603050405020304" pitchFamily="18" charset="0"/>
              </a:rPr>
              <a:t>a</a:t>
            </a:r>
            <a:r>
              <a:rPr lang="cs-CZ" altLang="cs-CZ" sz="1600" dirty="0" err="1" smtClean="0">
                <a:solidFill>
                  <a:srgbClr val="307871"/>
                </a:solidFill>
                <a:latin typeface="Times New Roman" panose="02020603050405020304" pitchFamily="18" charset="0"/>
                <a:cs typeface="Times New Roman" panose="02020603050405020304" pitchFamily="18" charset="0"/>
              </a:rPr>
              <a:t>mmortizations</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fixed</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assets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sales </a:t>
            </a:r>
            <a:r>
              <a:rPr lang="cs-CZ" altLang="cs-CZ" sz="1600" dirty="0" err="1" smtClean="0">
                <a:solidFill>
                  <a:srgbClr val="307871"/>
                </a:solidFill>
                <a:latin typeface="Times New Roman" panose="02020603050405020304" pitchFamily="18" charset="0"/>
                <a:cs typeface="Times New Roman" panose="02020603050405020304" pitchFamily="18" charset="0"/>
              </a:rPr>
              <a:t>from</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the</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sale</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sold </a:t>
            </a:r>
            <a:r>
              <a:rPr lang="cs-CZ" altLang="cs-CZ" sz="1600" dirty="0" err="1" smtClean="0">
                <a:solidFill>
                  <a:srgbClr val="307871"/>
                </a:solidFill>
                <a:latin typeface="Times New Roman" panose="02020603050405020304" pitchFamily="18" charset="0"/>
                <a:cs typeface="Times New Roman" panose="02020603050405020304" pitchFamily="18" charset="0"/>
              </a:rPr>
              <a:t>fixed</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assets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a:spcBef>
                <a:spcPts val="0"/>
              </a:spcBef>
              <a:buFontTx/>
              <a:buChar char="-"/>
            </a:pPr>
            <a:r>
              <a:rPr lang="cs-CZ" altLang="cs-CZ" sz="1600" dirty="0">
                <a:solidFill>
                  <a:srgbClr val="307871"/>
                </a:solidFill>
                <a:latin typeface="Times New Roman" panose="02020603050405020304" pitchFamily="18" charset="0"/>
                <a:cs typeface="Times New Roman" panose="02020603050405020304" pitchFamily="18" charset="0"/>
              </a:rPr>
              <a:t>b</a:t>
            </a:r>
            <a:r>
              <a:rPr lang="cs-CZ" altLang="cs-CZ" sz="1600" dirty="0" smtClean="0">
                <a:solidFill>
                  <a:srgbClr val="307871"/>
                </a:solidFill>
                <a:latin typeface="Times New Roman" panose="02020603050405020304" pitchFamily="18" charset="0"/>
                <a:cs typeface="Times New Roman" panose="02020603050405020304" pitchFamily="18" charset="0"/>
              </a:rPr>
              <a:t>alance </a:t>
            </a:r>
            <a:r>
              <a:rPr lang="cs-CZ" altLang="cs-CZ" sz="1600" dirty="0" err="1" smtClean="0">
                <a:solidFill>
                  <a:srgbClr val="307871"/>
                </a:solidFill>
                <a:latin typeface="Times New Roman" panose="02020603050405020304" pitchFamily="18" charset="0"/>
                <a:cs typeface="Times New Roman" panose="02020603050405020304" pitchFamily="18" charset="0"/>
              </a:rPr>
              <a:t>price</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of</a:t>
            </a:r>
            <a:r>
              <a:rPr lang="cs-CZ" altLang="cs-CZ" sz="1600" dirty="0" smtClean="0">
                <a:solidFill>
                  <a:srgbClr val="307871"/>
                </a:solidFill>
                <a:latin typeface="Times New Roman" panose="02020603050405020304" pitchFamily="18" charset="0"/>
                <a:cs typeface="Times New Roman" panose="02020603050405020304" pitchFamily="18" charset="0"/>
              </a:rPr>
              <a:t> sold </a:t>
            </a:r>
            <a:r>
              <a:rPr lang="cs-CZ" altLang="cs-CZ" sz="1600" dirty="0" err="1" smtClean="0">
                <a:solidFill>
                  <a:srgbClr val="307871"/>
                </a:solidFill>
                <a:latin typeface="Times New Roman" panose="02020603050405020304" pitchFamily="18" charset="0"/>
                <a:cs typeface="Times New Roman" panose="02020603050405020304" pitchFamily="18" charset="0"/>
              </a:rPr>
              <a:t>fixed</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assets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other</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operational</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revenues</a:t>
            </a:r>
            <a:endParaRPr lang="cs-CZ" altLang="cs-CZ" sz="1600" dirty="0" smtClean="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other</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operational</a:t>
            </a: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costs</a:t>
            </a:r>
            <a:endParaRPr lang="cs-CZ" altLang="cs-CZ" sz="1600" dirty="0">
              <a:solidFill>
                <a:srgbClr val="307871"/>
              </a:solidFill>
              <a:latin typeface="Times New Roman" panose="02020603050405020304" pitchFamily="18" charset="0"/>
              <a:cs typeface="Times New Roman" panose="02020603050405020304" pitchFamily="18" charset="0"/>
            </a:endParaRPr>
          </a:p>
          <a:p>
            <a:pPr marL="0" indent="0">
              <a:spcBef>
                <a:spcPts val="0"/>
              </a:spcBef>
              <a:buNone/>
            </a:pPr>
            <a:r>
              <a:rPr lang="cs-CZ" altLang="cs-CZ" sz="1600" dirty="0" smtClean="0">
                <a:solidFill>
                  <a:srgbClr val="307871"/>
                </a:solidFill>
                <a:latin typeface="Times New Roman" panose="02020603050405020304" pitchFamily="18" charset="0"/>
                <a:cs typeface="Times New Roman" panose="02020603050405020304" pitchFamily="18" charset="0"/>
              </a:rPr>
              <a:t>= </a:t>
            </a:r>
            <a:r>
              <a:rPr lang="cs-CZ" altLang="cs-CZ" sz="1600" dirty="0" err="1" smtClean="0">
                <a:solidFill>
                  <a:srgbClr val="307871"/>
                </a:solidFill>
                <a:latin typeface="Times New Roman" panose="02020603050405020304" pitchFamily="18" charset="0"/>
                <a:cs typeface="Times New Roman" panose="02020603050405020304" pitchFamily="18" charset="0"/>
              </a:rPr>
              <a:t>operational</a:t>
            </a:r>
            <a:r>
              <a:rPr lang="cs-CZ" altLang="cs-CZ" sz="1600" dirty="0" smtClean="0">
                <a:solidFill>
                  <a:srgbClr val="307871"/>
                </a:solidFill>
                <a:latin typeface="Times New Roman" panose="02020603050405020304" pitchFamily="18" charset="0"/>
                <a:cs typeface="Times New Roman" panose="02020603050405020304" pitchFamily="18" charset="0"/>
              </a:rPr>
              <a:t> profit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17</a:t>
            </a:fld>
            <a:endParaRPr lang="cs-CZ"/>
          </a:p>
        </p:txBody>
      </p:sp>
    </p:spTree>
    <p:extLst>
      <p:ext uri="{BB962C8B-B14F-4D97-AF65-F5344CB8AC3E}">
        <p14:creationId xmlns:p14="http://schemas.microsoft.com/office/powerpoint/2010/main" val="528235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part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financial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operations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sales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sale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securities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financial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investments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a:buFontTx/>
              <a:buChar char="-"/>
            </a:pPr>
            <a:r>
              <a:rPr lang="cs-CZ" altLang="cs-CZ" sz="2400" dirty="0" smtClean="0">
                <a:solidFill>
                  <a:srgbClr val="307871"/>
                </a:solidFill>
                <a:latin typeface="Times New Roman" panose="02020603050405020304" pitchFamily="18" charset="0"/>
                <a:cs typeface="Times New Roman" panose="02020603050405020304" pitchFamily="18" charset="0"/>
              </a:rPr>
              <a:t>Sold </a:t>
            </a:r>
            <a:r>
              <a:rPr lang="cs-CZ" altLang="cs-CZ" sz="2400" dirty="0" err="1" smtClean="0">
                <a:solidFill>
                  <a:srgbClr val="307871"/>
                </a:solidFill>
                <a:latin typeface="Times New Roman" panose="02020603050405020304" pitchFamily="18" charset="0"/>
                <a:cs typeface="Times New Roman" panose="02020603050405020304" pitchFamily="18" charset="0"/>
              </a:rPr>
              <a:t>securities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financial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profit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financial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operations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part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profit:</a:t>
            </a: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endParaRPr lang="cs-CZ" altLang="cs-CZ" sz="2400" dirty="0">
              <a:solidFill>
                <a:srgbClr val="307871"/>
              </a:solidFill>
              <a:latin typeface="Times New Roman" panose="02020603050405020304" pitchFamily="18" charset="0"/>
              <a:cs typeface="Times New Roman" panose="02020603050405020304" pitchFamily="18" charset="0"/>
            </a:endParaRPr>
          </a:p>
          <a:p>
            <a:pPr>
              <a:buFontTx/>
              <a:buChar char="-"/>
            </a:pP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costs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pPr marL="0" indent="0">
              <a:buNone/>
            </a:pP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profit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18</a:t>
            </a:fld>
            <a:endParaRPr lang="cs-CZ"/>
          </a:p>
        </p:txBody>
      </p:sp>
    </p:spTree>
    <p:extLst>
      <p:ext uri="{BB962C8B-B14F-4D97-AF65-F5344CB8AC3E}">
        <p14:creationId xmlns:p14="http://schemas.microsoft.com/office/powerpoint/2010/main" val="350172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418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Revenues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lnSpc>
                <a:spcPct val="120000"/>
              </a:lnSpc>
              <a:spcBef>
                <a:spcPct val="50000"/>
              </a:spcBef>
              <a:spcAft>
                <a:spcPct val="50000"/>
              </a:spcAft>
              <a:buNone/>
              <a:defRPr/>
            </a:pPr>
            <a:r>
              <a:rPr lang="en-US" sz="2400" dirty="0">
                <a:latin typeface="Times New Roman" panose="02020603050405020304" pitchFamily="18" charset="0"/>
                <a:cs typeface="Times New Roman" panose="02020603050405020304" pitchFamily="18" charset="0"/>
              </a:rPr>
              <a:t>The crucial </a:t>
            </a:r>
            <a:r>
              <a:rPr lang="en-US" sz="2400" b="1" u="sng" dirty="0">
                <a:latin typeface="Times New Roman" panose="02020603050405020304" pitchFamily="18" charset="0"/>
                <a:cs typeface="Times New Roman" panose="02020603050405020304" pitchFamily="18" charset="0"/>
              </a:rPr>
              <a:t>revenue</a:t>
            </a:r>
            <a:r>
              <a:rPr lang="en-US"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(R) </a:t>
            </a:r>
            <a:r>
              <a:rPr lang="en-US" sz="2400" dirty="0" smtClean="0">
                <a:latin typeface="Times New Roman" panose="02020603050405020304" pitchFamily="18" charset="0"/>
                <a:cs typeface="Times New Roman" panose="02020603050405020304" pitchFamily="18" charset="0"/>
              </a:rPr>
              <a:t>item </a:t>
            </a:r>
            <a:r>
              <a:rPr lang="en-US" sz="2400" dirty="0">
                <a:latin typeface="Times New Roman" panose="02020603050405020304" pitchFamily="18" charset="0"/>
                <a:cs typeface="Times New Roman" panose="02020603050405020304" pitchFamily="18" charset="0"/>
              </a:rPr>
              <a:t>of manufacturing enterprises </a:t>
            </a:r>
            <a:r>
              <a:rPr lang="cs-CZ" sz="2400" dirty="0" err="1">
                <a:latin typeface="Times New Roman" panose="02020603050405020304" pitchFamily="18" charset="0"/>
                <a:cs typeface="Times New Roman" panose="02020603050405020304" pitchFamily="18" charset="0"/>
              </a:rPr>
              <a:t>is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item</a:t>
            </a:r>
            <a:r>
              <a:rPr lang="en-US" sz="2400" dirty="0">
                <a:latin typeface="Times New Roman" panose="02020603050405020304" pitchFamily="18" charset="0"/>
                <a:cs typeface="Times New Roman" panose="02020603050405020304" pitchFamily="18" charset="0"/>
              </a:rPr>
              <a:t> </a:t>
            </a:r>
            <a:r>
              <a:rPr lang="en-US" sz="2400" b="1" dirty="0">
                <a:solidFill>
                  <a:srgbClr val="FFC000"/>
                </a:solidFill>
                <a:latin typeface="Times New Roman" panose="02020603050405020304" pitchFamily="18" charset="0"/>
                <a:cs typeface="Times New Roman" panose="02020603050405020304" pitchFamily="18" charset="0"/>
              </a:rPr>
              <a:t>sales of products and services</a:t>
            </a:r>
            <a:r>
              <a:rPr lang="en-US" sz="2400" dirty="0">
                <a:latin typeface="Times New Roman" panose="02020603050405020304" pitchFamily="18" charset="0"/>
                <a:cs typeface="Times New Roman" panose="02020603050405020304" pitchFamily="18" charset="0"/>
              </a:rPr>
              <a:t>. For commercial organizations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main</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revenue item </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trading margin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mark</a:t>
            </a:r>
            <a:r>
              <a:rPr lang="cs-CZ" sz="2400" dirty="0">
                <a:latin typeface="Times New Roman" panose="02020603050405020304" pitchFamily="18" charset="0"/>
                <a:cs typeface="Times New Roman" panose="02020603050405020304" pitchFamily="18" charset="0"/>
              </a:rPr>
              <a:t>-up)</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the difference between the selling price and the purchased </a:t>
            </a:r>
            <a:r>
              <a:rPr lang="cs-CZ" sz="2400" i="1" dirty="0" err="1">
                <a:latin typeface="Times New Roman" panose="02020603050405020304" pitchFamily="18" charset="0"/>
                <a:cs typeface="Times New Roman" panose="02020603050405020304" pitchFamily="18" charset="0"/>
              </a:rPr>
              <a:t>price</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of</a:t>
            </a:r>
            <a:r>
              <a:rPr lang="en-US" sz="2400" i="1" dirty="0">
                <a:latin typeface="Times New Roman" panose="02020603050405020304" pitchFamily="18" charset="0"/>
                <a:cs typeface="Times New Roman" panose="02020603050405020304" pitchFamily="18" charset="0"/>
              </a:rPr>
              <a:t> sold</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goods</a:t>
            </a:r>
            <a:r>
              <a:rPr lang="en-US" sz="2400" dirty="0">
                <a:latin typeface="Times New Roman" panose="02020603050405020304" pitchFamily="18" charset="0"/>
                <a:cs typeface="Times New Roman" panose="02020603050405020304" pitchFamily="18" charset="0"/>
              </a:rPr>
              <a:t>).</a:t>
            </a:r>
            <a:endParaRPr lang="cs-CZ" sz="2400" dirty="0">
              <a:latin typeface="Times New Roman" pitchFamily="18" charset="0"/>
              <a:cs typeface="Times New Roman" pitchFamily="18" charset="0"/>
            </a:endParaRPr>
          </a:p>
          <a:p>
            <a:pPr marL="180975" indent="0">
              <a:lnSpc>
                <a:spcPct val="120000"/>
              </a:lnSpc>
              <a:spcBef>
                <a:spcPct val="50000"/>
              </a:spcBef>
              <a:spcAft>
                <a:spcPct val="50000"/>
              </a:spcAft>
              <a:buNone/>
              <a:defRPr/>
            </a:pPr>
            <a:r>
              <a:rPr lang="en-US" sz="2400" dirty="0">
                <a:latin typeface="Times New Roman" panose="02020603050405020304" pitchFamily="18" charset="0"/>
                <a:cs typeface="Times New Roman" panose="02020603050405020304" pitchFamily="18" charset="0"/>
              </a:rPr>
              <a:t>Sales of own products (services) are the result of the </a:t>
            </a:r>
            <a:r>
              <a:rPr lang="cs-CZ" sz="2400" dirty="0" err="1">
                <a:latin typeface="Times New Roman" panose="02020603050405020304" pitchFamily="18" charset="0"/>
                <a:cs typeface="Times New Roman" panose="02020603050405020304" pitchFamily="18" charset="0"/>
              </a:rPr>
              <a:t>multiplying</a:t>
            </a:r>
            <a:r>
              <a:rPr lang="en-US" sz="2400" dirty="0">
                <a:latin typeface="Times New Roman" panose="02020603050405020304" pitchFamily="18" charset="0"/>
                <a:cs typeface="Times New Roman" panose="02020603050405020304" pitchFamily="18" charset="0"/>
              </a:rPr>
              <a:t> volume of product sales </a:t>
            </a:r>
            <a:r>
              <a:rPr lang="en-US" sz="2400" i="1" dirty="0">
                <a:solidFill>
                  <a:srgbClr val="FFC000"/>
                </a:solidFill>
                <a:latin typeface="Times New Roman" panose="02020603050405020304" pitchFamily="18" charset="0"/>
                <a:cs typeface="Times New Roman" panose="02020603050405020304" pitchFamily="18" charset="0"/>
              </a:rPr>
              <a:t>(Q) </a:t>
            </a:r>
            <a:r>
              <a:rPr lang="en-US" sz="2400" dirty="0">
                <a:latin typeface="Times New Roman" panose="02020603050405020304" pitchFamily="18" charset="0"/>
                <a:cs typeface="Times New Roman" panose="02020603050405020304" pitchFamily="18" charset="0"/>
              </a:rPr>
              <a:t>and the prices for the various types of products </a:t>
            </a:r>
            <a:r>
              <a:rPr lang="en-US" sz="2400" i="1" dirty="0">
                <a:solidFill>
                  <a:srgbClr val="FFC000"/>
                </a:solidFill>
                <a:latin typeface="Times New Roman" panose="02020603050405020304" pitchFamily="18" charset="0"/>
                <a:cs typeface="Times New Roman" panose="02020603050405020304" pitchFamily="18" charset="0"/>
              </a:rPr>
              <a:t>(p) </a:t>
            </a:r>
            <a:r>
              <a:rPr lang="en-US" sz="2400" dirty="0">
                <a:latin typeface="Times New Roman" panose="02020603050405020304" pitchFamily="18" charset="0"/>
                <a:cs typeface="Times New Roman" panose="02020603050405020304" pitchFamily="18" charset="0"/>
              </a:rPr>
              <a:t>(or services)</a:t>
            </a:r>
            <a:endParaRPr lang="cs-CZ" sz="2400" dirty="0">
              <a:latin typeface="Times New Roman" pitchFamily="18" charset="0"/>
              <a:cs typeface="Times New Roman" pitchFamily="18" charset="0"/>
            </a:endParaRPr>
          </a:p>
          <a:p>
            <a:pPr marL="180975" indent="0">
              <a:lnSpc>
                <a:spcPct val="120000"/>
              </a:lnSpc>
              <a:spcBef>
                <a:spcPct val="50000"/>
              </a:spcBef>
              <a:spcAft>
                <a:spcPct val="50000"/>
              </a:spcAft>
              <a:buNone/>
              <a:defRPr/>
            </a:pPr>
            <a:r>
              <a:rPr lang="cs-CZ" sz="2400" i="1" dirty="0" smtClean="0">
                <a:solidFill>
                  <a:srgbClr val="FF0000"/>
                </a:solidFill>
                <a:latin typeface="Times New Roman" pitchFamily="18" charset="0"/>
                <a:cs typeface="Times New Roman" pitchFamily="18" charset="0"/>
              </a:rPr>
              <a:t>R </a:t>
            </a:r>
            <a:r>
              <a:rPr lang="cs-CZ" sz="2400" i="1" dirty="0">
                <a:solidFill>
                  <a:srgbClr val="FF0000"/>
                </a:solidFill>
                <a:latin typeface="Times New Roman" pitchFamily="18" charset="0"/>
                <a:cs typeface="Times New Roman" pitchFamily="18" charset="0"/>
              </a:rPr>
              <a:t>= p </a:t>
            </a:r>
            <a:r>
              <a:rPr lang="en-US" sz="2400" i="1" dirty="0">
                <a:solidFill>
                  <a:srgbClr val="FF0000"/>
                </a:solidFill>
                <a:latin typeface="Times New Roman" pitchFamily="18" charset="0"/>
                <a:cs typeface="Times New Roman" pitchFamily="18" charset="0"/>
              </a:rPr>
              <a:t>·</a:t>
            </a:r>
            <a:r>
              <a:rPr lang="cs-CZ" sz="2400" i="1" dirty="0">
                <a:solidFill>
                  <a:srgbClr val="FF0000"/>
                </a:solidFill>
                <a:latin typeface="Times New Roman" pitchFamily="18" charset="0"/>
                <a:cs typeface="Times New Roman" pitchFamily="18" charset="0"/>
              </a:rPr>
              <a:t> Q</a:t>
            </a:r>
            <a:endParaRPr lang="en-US" sz="2400" i="1" dirty="0">
              <a:solidFill>
                <a:srgbClr val="FF0000"/>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19</a:t>
            </a:fld>
            <a:endParaRPr lang="cs-CZ"/>
          </a:p>
        </p:txBody>
      </p:sp>
    </p:spTree>
    <p:extLst>
      <p:ext uri="{BB962C8B-B14F-4D97-AF65-F5344CB8AC3E}">
        <p14:creationId xmlns:p14="http://schemas.microsoft.com/office/powerpoint/2010/main" val="418358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smtClean="0">
                <a:solidFill>
                  <a:srgbClr val="307871"/>
                </a:solidFill>
                <a:latin typeface="Times New Roman" panose="02020603050405020304" pitchFamily="18" charset="0"/>
                <a:cs typeface="Times New Roman" panose="02020603050405020304" pitchFamily="18" charset="0"/>
              </a:rPr>
              <a:t>Revenues</a:t>
            </a:r>
            <a:endParaRPr 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Economic</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result</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Price</a:t>
            </a:r>
            <a:r>
              <a:rPr lang="cs-CZ" altLang="cs-CZ" sz="2400" dirty="0" smtClean="0">
                <a:solidFill>
                  <a:srgbClr val="307871"/>
                </a:solidFill>
                <a:latin typeface="Times New Roman" panose="02020603050405020304" pitchFamily="18" charset="0"/>
                <a:cs typeface="Times New Roman" panose="02020603050405020304" pitchFamily="18" charset="0"/>
              </a:rPr>
              <a:t> </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418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Revenues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7075" lvl="1" indent="-547688">
              <a:lnSpc>
                <a:spcPct val="120000"/>
              </a:lnSpc>
              <a:spcBef>
                <a:spcPct val="50000"/>
              </a:spcBef>
              <a:spcAft>
                <a:spcPct val="50000"/>
              </a:spcAft>
              <a:buFont typeface="Wingdings" pitchFamily="2" charset="2"/>
              <a:buChar char="q"/>
              <a:defRPr/>
            </a:pPr>
            <a:r>
              <a:rPr lang="cs-CZ" b="1" u="sng" dirty="0" err="1">
                <a:latin typeface="Times New Roman" pitchFamily="18" charset="0"/>
                <a:cs typeface="Times New Roman" pitchFamily="18" charset="0"/>
              </a:rPr>
              <a:t>Production</a:t>
            </a:r>
            <a:r>
              <a:rPr lang="cs-CZ" b="1" u="sng" dirty="0">
                <a:latin typeface="Times New Roman" pitchFamily="18" charset="0"/>
                <a:cs typeface="Times New Roman" pitchFamily="18" charset="0"/>
              </a:rPr>
              <a:t> </a:t>
            </a:r>
            <a:r>
              <a:rPr lang="cs-CZ" b="1" u="sng"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a:t>
            </a:r>
            <a:r>
              <a:rPr lang="cs-CZ" i="1" dirty="0" err="1">
                <a:latin typeface="Times New Roman" pitchFamily="18" charset="0"/>
                <a:cs typeface="Times New Roman" pitchFamily="18" charset="0"/>
              </a:rPr>
              <a:t>denoted</a:t>
            </a:r>
            <a:r>
              <a:rPr lang="cs-CZ" i="1" dirty="0">
                <a:latin typeface="Times New Roman" pitchFamily="18" charset="0"/>
                <a:cs typeface="Times New Roman" pitchFamily="18" charset="0"/>
              </a:rPr>
              <a:t> by </a:t>
            </a:r>
            <a:r>
              <a:rPr lang="cs-CZ" b="1" i="1" dirty="0">
                <a:latin typeface="Times New Roman" pitchFamily="18" charset="0"/>
                <a:cs typeface="Times New Roman" pitchFamily="18" charset="0"/>
              </a:rPr>
              <a:t>Q</a:t>
            </a:r>
            <a:r>
              <a:rPr lang="cs-CZ" i="1" dirty="0">
                <a:latin typeface="Times New Roman" pitchFamily="18" charset="0"/>
                <a:cs typeface="Times New Roman" pitchFamily="18" charset="0"/>
              </a:rPr>
              <a:t>) in natural </a:t>
            </a:r>
            <a:r>
              <a:rPr lang="cs-CZ" i="1" dirty="0" err="1">
                <a:latin typeface="Times New Roman" pitchFamily="18" charset="0"/>
                <a:cs typeface="Times New Roman" pitchFamily="18" charset="0"/>
              </a:rPr>
              <a:t>units</a:t>
            </a:r>
            <a:r>
              <a:rPr lang="cs-CZ" dirty="0">
                <a:latin typeface="Times New Roman" pitchFamily="18" charset="0"/>
                <a:cs typeface="Times New Roman" pitchFamily="18" charset="0"/>
              </a:rPr>
              <a:t> </a:t>
            </a:r>
            <a:r>
              <a:rPr lang="en-US" i="1" dirty="0">
                <a:latin typeface="Times New Roman" pitchFamily="18" charset="0"/>
                <a:cs typeface="Times New Roman" pitchFamily="18" charset="0"/>
              </a:rPr>
              <a:t>[</a:t>
            </a:r>
            <a:r>
              <a:rPr lang="cs-CZ" i="1" dirty="0" err="1">
                <a:latin typeface="Times New Roman" pitchFamily="18" charset="0"/>
                <a:cs typeface="Times New Roman" pitchFamily="18" charset="0"/>
              </a:rPr>
              <a:t>pc</a:t>
            </a:r>
            <a:r>
              <a:rPr lang="cs-CZ" i="1" dirty="0">
                <a:latin typeface="Times New Roman" pitchFamily="18" charset="0"/>
                <a:cs typeface="Times New Roman" pitchFamily="18" charset="0"/>
              </a:rPr>
              <a:t>, m</a:t>
            </a:r>
            <a:r>
              <a:rPr lang="cs-CZ" i="1" baseline="30000" dirty="0">
                <a:latin typeface="Times New Roman" pitchFamily="18" charset="0"/>
                <a:cs typeface="Times New Roman" pitchFamily="18" charset="0"/>
              </a:rPr>
              <a:t>2</a:t>
            </a:r>
            <a:r>
              <a:rPr lang="cs-CZ" i="1" dirty="0">
                <a:latin typeface="Times New Roman" pitchFamily="18" charset="0"/>
                <a:cs typeface="Times New Roman" pitchFamily="18" charset="0"/>
              </a:rPr>
              <a:t>, kg, l, kWh, </a:t>
            </a:r>
            <a:r>
              <a:rPr lang="cs-CZ" i="1" dirty="0" err="1">
                <a:latin typeface="Times New Roman" pitchFamily="18" charset="0"/>
                <a:cs typeface="Times New Roman" pitchFamily="18" charset="0"/>
              </a:rPr>
              <a:t>etc</a:t>
            </a:r>
            <a:r>
              <a:rPr lang="cs-CZ" i="1" dirty="0">
                <a:latin typeface="Times New Roman" pitchFamily="18" charset="0"/>
                <a:cs typeface="Times New Roman" pitchFamily="18" charset="0"/>
              </a:rPr>
              <a:t>.</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provided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services</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a:t>
            </a:r>
            <a:r>
              <a:rPr lang="cs-CZ" dirty="0" err="1">
                <a:latin typeface="Times New Roman" pitchFamily="18" charset="0"/>
                <a:cs typeface="Times New Roman" pitchFamily="18" charset="0"/>
              </a:rPr>
              <a:t>number</a:t>
            </a:r>
            <a:r>
              <a:rPr lang="cs-CZ" dirty="0">
                <a:latin typeface="Times New Roman" pitchFamily="18" charset="0"/>
                <a:cs typeface="Times New Roman" pitchFamily="18" charset="0"/>
              </a:rPr>
              <a:t> m</a:t>
            </a:r>
            <a:r>
              <a:rPr lang="cs-CZ" baseline="30000" dirty="0">
                <a:latin typeface="Times New Roman" pitchFamily="18" charset="0"/>
                <a:cs typeface="Times New Roman" pitchFamily="18" charset="0"/>
              </a:rPr>
              <a:t>2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tidy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office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space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number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recorded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posted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items</a:t>
            </a:r>
            <a:r>
              <a:rPr lang="cs-CZ" dirty="0">
                <a:latin typeface="Times New Roman" pitchFamily="18" charset="0"/>
                <a:cs typeface="Times New Roman" pitchFamily="18" charset="0"/>
              </a:rPr>
              <a:t> in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accounting</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books</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a:t>
            </a:r>
          </a:p>
          <a:p>
            <a:pPr marL="727075" lvl="1" indent="-547688">
              <a:lnSpc>
                <a:spcPct val="120000"/>
              </a:lnSpc>
              <a:spcBef>
                <a:spcPct val="50000"/>
              </a:spcBef>
              <a:spcAft>
                <a:spcPct val="50000"/>
              </a:spcAft>
              <a:buFont typeface="Wingdings" pitchFamily="2" charset="2"/>
              <a:buChar char="q"/>
              <a:defRPr/>
            </a:pPr>
            <a:r>
              <a:rPr lang="cs-CZ" b="1" u="sng" dirty="0" err="1">
                <a:latin typeface="Times New Roman" pitchFamily="18" charset="0"/>
                <a:cs typeface="Times New Roman" pitchFamily="18" charset="0"/>
              </a:rPr>
              <a:t>Price</a:t>
            </a:r>
            <a:r>
              <a:rPr lang="cs-CZ" b="1" u="sng" dirty="0">
                <a:latin typeface="Times New Roman" pitchFamily="18" charset="0"/>
                <a:cs typeface="Times New Roman" pitchFamily="18" charset="0"/>
              </a:rPr>
              <a:t> </a:t>
            </a:r>
            <a:r>
              <a:rPr lang="cs-CZ" i="1" dirty="0">
                <a:latin typeface="Times New Roman" pitchFamily="18" charset="0"/>
                <a:cs typeface="Times New Roman" pitchFamily="18" charset="0"/>
              </a:rPr>
              <a:t>(</a:t>
            </a:r>
            <a:r>
              <a:rPr lang="cs-CZ" i="1" dirty="0" err="1">
                <a:latin typeface="Times New Roman" pitchFamily="18" charset="0"/>
                <a:cs typeface="Times New Roman" pitchFamily="18" charset="0"/>
              </a:rPr>
              <a:t>denoted</a:t>
            </a:r>
            <a:r>
              <a:rPr lang="cs-CZ" i="1" dirty="0">
                <a:latin typeface="Times New Roman" pitchFamily="18" charset="0"/>
                <a:cs typeface="Times New Roman" pitchFamily="18" charset="0"/>
              </a:rPr>
              <a:t> by </a:t>
            </a:r>
            <a:r>
              <a:rPr lang="cs-CZ" b="1" i="1" dirty="0">
                <a:latin typeface="Times New Roman" pitchFamily="18" charset="0"/>
                <a:cs typeface="Times New Roman" pitchFamily="18" charset="0"/>
              </a:rPr>
              <a:t>p</a:t>
            </a:r>
            <a:r>
              <a:rPr lang="cs-CZ" i="1" dirty="0">
                <a:latin typeface="Times New Roman" pitchFamily="18" charset="0"/>
                <a:cs typeface="Times New Roman" pitchFamily="18" charset="0"/>
              </a:rPr>
              <a:t>) </a:t>
            </a:r>
            <a:r>
              <a:rPr lang="cs-CZ" dirty="0" err="1">
                <a:latin typeface="Times New Roman" pitchFamily="18" charset="0"/>
                <a:cs typeface="Times New Roman" pitchFamily="18" charset="0"/>
              </a:rPr>
              <a:t>expresses</a:t>
            </a:r>
            <a:r>
              <a:rPr lang="cs-CZ" dirty="0">
                <a:latin typeface="Times New Roman" pitchFamily="18" charset="0"/>
                <a:cs typeface="Times New Roman" pitchFamily="18" charset="0"/>
              </a:rPr>
              <a:t> cash </a:t>
            </a:r>
            <a:r>
              <a:rPr lang="cs-CZ" dirty="0" err="1">
                <a:latin typeface="Times New Roman" pitchFamily="18" charset="0"/>
                <a:cs typeface="Times New Roman" pitchFamily="18" charset="0"/>
              </a:rPr>
              <a:t>equivalent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contained</a:t>
            </a:r>
            <a:r>
              <a:rPr lang="cs-CZ" dirty="0">
                <a:latin typeface="Times New Roman" pitchFamily="18" charset="0"/>
                <a:cs typeface="Times New Roman" pitchFamily="18" charset="0"/>
              </a:rPr>
              <a:t> in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unit </a:t>
            </a:r>
            <a:r>
              <a:rPr lang="cs-CZ" dirty="0" err="1">
                <a:latin typeface="Times New Roman" pitchFamily="18" charset="0"/>
                <a:cs typeface="Times New Roman" pitchFamily="18" charset="0"/>
              </a:rPr>
              <a:t>production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en-US" i="1" dirty="0">
                <a:latin typeface="Times New Roman" pitchFamily="18" charset="0"/>
                <a:cs typeface="Times New Roman" pitchFamily="18" charset="0"/>
              </a:rPr>
              <a:t>[</a:t>
            </a:r>
            <a:r>
              <a:rPr lang="cs-CZ" i="1" dirty="0">
                <a:latin typeface="Times New Roman" pitchFamily="18" charset="0"/>
                <a:cs typeface="Times New Roman" pitchFamily="18" charset="0"/>
              </a:rPr>
              <a:t>CZK/</a:t>
            </a:r>
            <a:r>
              <a:rPr lang="cs-CZ" i="1" dirty="0" err="1">
                <a:latin typeface="Times New Roman" pitchFamily="18" charset="0"/>
                <a:cs typeface="Times New Roman" pitchFamily="18" charset="0"/>
              </a:rPr>
              <a:t>pc</a:t>
            </a:r>
            <a:r>
              <a:rPr lang="cs-CZ" i="1" dirty="0">
                <a:latin typeface="Times New Roman" pitchFamily="18" charset="0"/>
                <a:cs typeface="Times New Roman" pitchFamily="18" charset="0"/>
              </a:rPr>
              <a:t>, CZK/kWh, CZK/m</a:t>
            </a:r>
            <a:r>
              <a:rPr lang="cs-CZ" i="1" baseline="30000" dirty="0">
                <a:latin typeface="Times New Roman" pitchFamily="18" charset="0"/>
                <a:cs typeface="Times New Roman" pitchFamily="18" charset="0"/>
              </a:rPr>
              <a:t>3</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CZK/l</a:t>
            </a:r>
            <a:r>
              <a:rPr lang="cs-CZ" i="1" dirty="0">
                <a:latin typeface="Times New Roman" pitchFamily="18" charset="0"/>
                <a:cs typeface="Times New Roman" pitchFamily="18" charset="0"/>
              </a:rPr>
              <a:t>, ….</a:t>
            </a:r>
            <a:r>
              <a:rPr lang="en-US" i="1" dirty="0">
                <a:latin typeface="Times New Roman" pitchFamily="18" charset="0"/>
                <a:cs typeface="Times New Roman" pitchFamily="18" charset="0"/>
              </a:rPr>
              <a:t>]</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20</a:t>
            </a:fld>
            <a:endParaRPr lang="cs-CZ"/>
          </a:p>
        </p:txBody>
      </p:sp>
    </p:spTree>
    <p:extLst>
      <p:ext uri="{BB962C8B-B14F-4D97-AF65-F5344CB8AC3E}">
        <p14:creationId xmlns:p14="http://schemas.microsoft.com/office/powerpoint/2010/main" val="2182109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418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Revenues</a:t>
            </a:r>
            <a:r>
              <a:rPr lang="cs-CZ" sz="2800" b="1" kern="0" dirty="0" smtClean="0">
                <a:solidFill>
                  <a:srgbClr val="307871"/>
                </a:solidFill>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50000"/>
              </a:spcBef>
              <a:buNone/>
              <a:defRPr/>
            </a:pPr>
            <a:r>
              <a:rPr lang="cs-CZ" sz="2400" dirty="0" err="1">
                <a:latin typeface="Times New Roman" pitchFamily="18" charset="0"/>
                <a:cs typeface="Times New Roman" pitchFamily="18" charset="0"/>
              </a:rPr>
              <a:t>Within</a:t>
            </a:r>
            <a:r>
              <a:rPr lang="cs-CZ" sz="2400" dirty="0">
                <a:latin typeface="Times New Roman" pitchFamily="18" charset="0"/>
                <a:cs typeface="Times New Roman" pitchFamily="18" charset="0"/>
              </a:rPr>
              <a:t> </a:t>
            </a:r>
            <a:r>
              <a:rPr lang="cs-CZ" sz="2400" dirty="0" err="1" smtClean="0">
                <a:latin typeface="Times New Roman" pitchFamily="18" charset="0"/>
                <a:cs typeface="Times New Roman" pitchFamily="18" charset="0"/>
              </a:rPr>
              <a:t>lectures</a:t>
            </a:r>
            <a:r>
              <a:rPr lang="cs-CZ" sz="2400" dirty="0" smtClean="0">
                <a:latin typeface="Times New Roman" pitchFamily="18" charset="0"/>
                <a:cs typeface="Times New Roman" pitchFamily="18" charset="0"/>
              </a:rPr>
              <a:t> and </a:t>
            </a:r>
            <a:r>
              <a:rPr lang="cs-CZ" sz="2400" dirty="0" err="1" smtClean="0">
                <a:latin typeface="Times New Roman" pitchFamily="18" charset="0"/>
                <a:cs typeface="Times New Roman" pitchFamily="18" charset="0"/>
              </a:rPr>
              <a:t>seminars</a:t>
            </a:r>
            <a:r>
              <a:rPr lang="cs-CZ" sz="2400" dirty="0" smtClean="0">
                <a:latin typeface="Times New Roman" pitchFamily="18" charset="0"/>
                <a:cs typeface="Times New Roman" pitchFamily="18" charset="0"/>
              </a:rPr>
              <a:t> </a:t>
            </a:r>
            <a:r>
              <a:rPr lang="cs-CZ" sz="2400" dirty="0" err="1">
                <a:latin typeface="Times New Roman" pitchFamily="18" charset="0"/>
                <a:cs typeface="Times New Roman" pitchFamily="18" charset="0"/>
              </a:rPr>
              <a:t>of</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Managerial</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economics</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we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assume</a:t>
            </a:r>
            <a:r>
              <a:rPr lang="cs-CZ" sz="2400" dirty="0">
                <a:latin typeface="Times New Roman" pitchFamily="18" charset="0"/>
                <a:cs typeface="Times New Roman" pitchFamily="18" charset="0"/>
              </a:rPr>
              <a:t>:</a:t>
            </a:r>
          </a:p>
          <a:p>
            <a:pPr lvl="1">
              <a:spcBef>
                <a:spcPct val="50000"/>
              </a:spcBef>
              <a:defRPr/>
            </a:pPr>
            <a:r>
              <a:rPr lang="cs-CZ" b="1" dirty="0" err="1">
                <a:latin typeface="Times New Roman" pitchFamily="18" charset="0"/>
                <a:cs typeface="Times New Roman" pitchFamily="18" charset="0"/>
              </a:rPr>
              <a:t>revenues</a:t>
            </a:r>
            <a:r>
              <a:rPr lang="cs-CZ" dirty="0">
                <a:latin typeface="Times New Roman" pitchFamily="18" charset="0"/>
                <a:cs typeface="Times New Roman" pitchFamily="18" charset="0"/>
              </a:rPr>
              <a:t> are </a:t>
            </a:r>
            <a:r>
              <a:rPr lang="cs-CZ" dirty="0" err="1">
                <a:latin typeface="Times New Roman" pitchFamily="18" charset="0"/>
                <a:cs typeface="Times New Roman" pitchFamily="18" charset="0"/>
              </a:rPr>
              <a:t>presented</a:t>
            </a:r>
            <a:r>
              <a:rPr lang="cs-CZ" dirty="0">
                <a:latin typeface="Times New Roman" pitchFamily="18" charset="0"/>
                <a:cs typeface="Times New Roman" pitchFamily="18" charset="0"/>
              </a:rPr>
              <a:t> by </a:t>
            </a:r>
            <a:r>
              <a:rPr lang="cs-CZ" dirty="0" smtClean="0">
                <a:latin typeface="Times New Roman" pitchFamily="18" charset="0"/>
                <a:cs typeface="Times New Roman" pitchFamily="18" charset="0"/>
              </a:rPr>
              <a:t>“ </a:t>
            </a:r>
            <a:r>
              <a:rPr lang="cs-CZ" b="1" dirty="0">
                <a:latin typeface="Times New Roman" pitchFamily="18" charset="0"/>
                <a:cs typeface="Times New Roman" pitchFamily="18" charset="0"/>
              </a:rPr>
              <a:t>„sales </a:t>
            </a:r>
            <a:r>
              <a:rPr lang="cs-CZ" b="1" dirty="0" err="1">
                <a:latin typeface="Times New Roman" pitchFamily="18" charset="0"/>
                <a:cs typeface="Times New Roman" pitchFamily="18" charset="0"/>
              </a:rPr>
              <a:t>from</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the</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selling</a:t>
            </a:r>
            <a:r>
              <a:rPr lang="cs-CZ" b="1" dirty="0">
                <a:latin typeface="Times New Roman" pitchFamily="18" charset="0"/>
                <a:cs typeface="Times New Roman" pitchFamily="18" charset="0"/>
              </a:rPr>
              <a:t> output“ </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21</a:t>
            </a:fld>
            <a:endParaRPr lang="cs-CZ"/>
          </a:p>
        </p:txBody>
      </p:sp>
    </p:spTree>
    <p:extLst>
      <p:ext uri="{BB962C8B-B14F-4D97-AF65-F5344CB8AC3E}">
        <p14:creationId xmlns:p14="http://schemas.microsoft.com/office/powerpoint/2010/main" val="981454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2590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Revenues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linear</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graph</a:t>
            </a:r>
            <a:r>
              <a:rPr kumimoji="0" lang="cs-CZ" sz="2800" b="1" i="0" u="none" strike="noStrike" kern="0" cap="none" spc="0" normalizeH="0" baseline="0" smtClean="0">
                <a:ln>
                  <a:noFill/>
                </a:ln>
                <a:solidFill>
                  <a:srgbClr val="307871"/>
                </a:solidFill>
                <a:effectLst/>
                <a:uLnTx/>
                <a:uFillTx/>
                <a:latin typeface="Times New Roman"/>
                <a:ea typeface="+mj-ea"/>
                <a:cs typeface="+mj-cs"/>
              </a:rPr>
              <a: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50000"/>
              </a:spcBef>
              <a:buNone/>
              <a:defRPr/>
            </a:pPr>
            <a:endParaRPr lang="cs-CZ" b="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22</a:t>
            </a:fld>
            <a:endParaRPr lang="cs-CZ"/>
          </a:p>
        </p:txBody>
      </p:sp>
      <p:graphicFrame>
        <p:nvGraphicFramePr>
          <p:cNvPr id="9" name="Object 2"/>
          <p:cNvGraphicFramePr>
            <a:graphicFrameLocks noChangeAspect="1"/>
          </p:cNvGraphicFramePr>
          <p:nvPr>
            <p:extLst>
              <p:ext uri="{D42A27DB-BD31-4B8C-83A1-F6EECF244321}">
                <p14:modId xmlns:p14="http://schemas.microsoft.com/office/powerpoint/2010/main" val="3197831715"/>
              </p:ext>
            </p:extLst>
          </p:nvPr>
        </p:nvGraphicFramePr>
        <p:xfrm>
          <a:off x="336730" y="1518700"/>
          <a:ext cx="8020091" cy="4440058"/>
        </p:xfrm>
        <a:graphic>
          <a:graphicData uri="http://schemas.openxmlformats.org/presentationml/2006/ole">
            <mc:AlternateContent xmlns:mc="http://schemas.openxmlformats.org/markup-compatibility/2006">
              <mc:Choice xmlns:v="urn:schemas-microsoft-com:vml" Requires="v">
                <p:oleObj spid="_x0000_s17413" name="Document" r:id="rId4" imgW="5761150" imgH="3452884" progId="Word.Document.8">
                  <p:embed/>
                </p:oleObj>
              </mc:Choice>
              <mc:Fallback>
                <p:oleObj name="Document" r:id="rId4" imgW="5761150" imgH="3452884" progId="Word.Document.8">
                  <p:embed/>
                  <p:pic>
                    <p:nvPicPr>
                      <p:cNvPr id="6" name="Object 2"/>
                      <p:cNvPicPr>
                        <a:picLocks noGrp="1" noChangeAspect="1" noChangeArrowheads="1"/>
                      </p:cNvPicPr>
                      <p:nvPr/>
                    </p:nvPicPr>
                    <p:blipFill>
                      <a:blip r:embed="rId5"/>
                      <a:srcRect/>
                      <a:stretch>
                        <a:fillRect/>
                      </a:stretch>
                    </p:blipFill>
                    <p:spPr bwMode="auto">
                      <a:xfrm>
                        <a:off x="336730" y="1518700"/>
                        <a:ext cx="8020091" cy="4440058"/>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355409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0486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Price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model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situation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en-US" sz="2400" dirty="0" smtClean="0">
                <a:latin typeface="Times New Roman" pitchFamily="18" charset="0"/>
                <a:cs typeface="Times New Roman" pitchFamily="18" charset="0"/>
              </a:rPr>
              <a:t>Fixed </a:t>
            </a:r>
            <a:r>
              <a:rPr lang="en-US" sz="2400" dirty="0">
                <a:latin typeface="Times New Roman" pitchFamily="18" charset="0"/>
                <a:cs typeface="Times New Roman" pitchFamily="18" charset="0"/>
              </a:rPr>
              <a:t>costs (F) </a:t>
            </a:r>
            <a:r>
              <a:rPr lang="en-US"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at</a:t>
            </a:r>
            <a:r>
              <a:rPr lang="cs-CZ"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value of CZK </a:t>
            </a:r>
            <a:r>
              <a:rPr lang="en-US" sz="2400" dirty="0" smtClean="0">
                <a:latin typeface="Times New Roman" pitchFamily="18" charset="0"/>
                <a:cs typeface="Times New Roman" pitchFamily="18" charset="0"/>
              </a:rPr>
              <a:t>200</a:t>
            </a:r>
            <a:r>
              <a:rPr lang="cs-CZ"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000 </a:t>
            </a:r>
            <a:r>
              <a:rPr lang="en-US" sz="2400" dirty="0">
                <a:latin typeface="Times New Roman" pitchFamily="18" charset="0"/>
                <a:cs typeface="Times New Roman" pitchFamily="18" charset="0"/>
              </a:rPr>
              <a:t>are recorded in the company “</a:t>
            </a:r>
            <a:r>
              <a:rPr lang="en-US" sz="2400" dirty="0" err="1" smtClean="0">
                <a:latin typeface="Times New Roman" pitchFamily="18" charset="0"/>
                <a:cs typeface="Times New Roman" pitchFamily="18" charset="0"/>
              </a:rPr>
              <a:t>Ele</a:t>
            </a:r>
            <a:r>
              <a:rPr lang="cs-CZ" sz="2400" dirty="0" err="1" smtClean="0">
                <a:latin typeface="Times New Roman" pitchFamily="18" charset="0"/>
                <a:cs typeface="Times New Roman" pitchFamily="18" charset="0"/>
              </a:rPr>
              <a:t>ctrocomponent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company </a:t>
            </a:r>
            <a:r>
              <a:rPr lang="en-US" sz="2400" dirty="0" smtClean="0">
                <a:latin typeface="Times New Roman" pitchFamily="18" charset="0"/>
                <a:cs typeface="Times New Roman" pitchFamily="18" charset="0"/>
              </a:rPr>
              <a:t>produce</a:t>
            </a:r>
            <a:r>
              <a:rPr lang="cs-CZ" sz="2400" dirty="0" smtClean="0">
                <a:latin typeface="Times New Roman" pitchFamily="18" charset="0"/>
                <a:cs typeface="Times New Roman" pitchFamily="18" charset="0"/>
              </a:rPr>
              <a:t>d</a:t>
            </a:r>
            <a:r>
              <a:rPr lang="en-US" sz="2400" dirty="0" smtClean="0">
                <a:latin typeface="Times New Roman" pitchFamily="18" charset="0"/>
                <a:cs typeface="Times New Roman" pitchFamily="18" charset="0"/>
              </a:rPr>
              <a:t> 10</a:t>
            </a:r>
            <a:r>
              <a:rPr lang="cs-CZ"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000 </a:t>
            </a:r>
            <a:r>
              <a:rPr lang="en-US" sz="2400" dirty="0">
                <a:latin typeface="Times New Roman" pitchFamily="18" charset="0"/>
                <a:cs typeface="Times New Roman" pitchFamily="18" charset="0"/>
              </a:rPr>
              <a:t>pieces of components </a:t>
            </a:r>
            <a:r>
              <a:rPr lang="cs-CZ" sz="2400" dirty="0" err="1" smtClean="0">
                <a:latin typeface="Times New Roman" pitchFamily="18" charset="0"/>
                <a:cs typeface="Times New Roman" pitchFamily="18" charset="0"/>
              </a:rPr>
              <a:t>within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period under review. The </a:t>
            </a:r>
            <a:r>
              <a:rPr lang="en-US" sz="2400" dirty="0" smtClean="0">
                <a:latin typeface="Times New Roman" pitchFamily="18" charset="0"/>
                <a:cs typeface="Times New Roman" pitchFamily="18" charset="0"/>
              </a:rPr>
              <a:t>only</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item</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of</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variable cost is a material with a value of 10 CZK / piece.</a:t>
            </a:r>
          </a:p>
          <a:p>
            <a:pPr>
              <a:defRPr/>
            </a:pPr>
            <a:endParaRPr lang="cs-CZ" sz="2400" dirty="0">
              <a:latin typeface="Times New Roman" pitchFamily="18" charset="0"/>
              <a:cs typeface="Times New Roman" pitchFamily="18" charset="0"/>
            </a:endParaRPr>
          </a:p>
          <a:p>
            <a:pPr marL="457200" indent="-457200">
              <a:buFont typeface="+mj-lt"/>
              <a:buAutoNum type="alphaLcPeriod"/>
              <a:defRPr/>
            </a:pPr>
            <a:r>
              <a:rPr lang="en-US" sz="2400" i="1" dirty="0">
                <a:latin typeface="Times New Roman" pitchFamily="18" charset="0"/>
                <a:cs typeface="Times New Roman" pitchFamily="18" charset="0"/>
              </a:rPr>
              <a:t>What is the long-term </a:t>
            </a:r>
            <a:r>
              <a:rPr lang="en-US" sz="2400" i="1" dirty="0" smtClean="0">
                <a:latin typeface="Times New Roman" pitchFamily="18" charset="0"/>
                <a:cs typeface="Times New Roman" pitchFamily="18" charset="0"/>
              </a:rPr>
              <a:t>low </a:t>
            </a:r>
            <a:r>
              <a:rPr lang="en-US" sz="2400" i="1" dirty="0">
                <a:latin typeface="Times New Roman" pitchFamily="18" charset="0"/>
                <a:cs typeface="Times New Roman" pitchFamily="18" charset="0"/>
              </a:rPr>
              <a:t>price limit (limit price</a:t>
            </a:r>
            <a:r>
              <a:rPr lang="en-US" sz="2400" i="1" dirty="0" smtClean="0">
                <a:latin typeface="Times New Roman" pitchFamily="18" charset="0"/>
                <a:cs typeface="Times New Roman" pitchFamily="18" charset="0"/>
              </a:rPr>
              <a:t>)?</a:t>
            </a:r>
            <a:endParaRPr lang="cs-CZ" sz="2400" i="1" dirty="0" smtClean="0">
              <a:latin typeface="Times New Roman" pitchFamily="18" charset="0"/>
              <a:cs typeface="Times New Roman" pitchFamily="18" charset="0"/>
            </a:endParaRPr>
          </a:p>
          <a:p>
            <a:pPr marL="457200" indent="-457200">
              <a:buFont typeface="+mj-lt"/>
              <a:buAutoNum type="alphaLcPeriod"/>
              <a:defRPr/>
            </a:pPr>
            <a:r>
              <a:rPr lang="en-US" sz="2400" i="1" dirty="0">
                <a:latin typeface="Times New Roman" pitchFamily="18" charset="0"/>
                <a:cs typeface="Times New Roman" pitchFamily="18" charset="0"/>
              </a:rPr>
              <a:t>What is the short-term </a:t>
            </a:r>
            <a:r>
              <a:rPr lang="cs-CZ" sz="2400" i="1" dirty="0" smtClean="0">
                <a:latin typeface="Times New Roman" pitchFamily="18" charset="0"/>
                <a:cs typeface="Times New Roman" pitchFamily="18" charset="0"/>
              </a:rPr>
              <a:t>limit </a:t>
            </a:r>
            <a:r>
              <a:rPr lang="cs-CZ" sz="2400" i="1" dirty="0" err="1" smtClean="0">
                <a:latin typeface="Times New Roman" pitchFamily="18" charset="0"/>
                <a:cs typeface="Times New Roman" pitchFamily="18" charset="0"/>
              </a:rPr>
              <a:t>price</a:t>
            </a:r>
            <a:r>
              <a:rPr lang="en-US" sz="2400" i="1" dirty="0" smtClean="0">
                <a:latin typeface="Times New Roman" pitchFamily="18" charset="0"/>
                <a:cs typeface="Times New Roman" pitchFamily="18" charset="0"/>
              </a:rPr>
              <a:t>?</a:t>
            </a:r>
            <a:endParaRPr lang="cs-CZ" sz="2400"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23</a:t>
            </a:fld>
            <a:endParaRPr lang="cs-CZ"/>
          </a:p>
        </p:txBody>
      </p:sp>
    </p:spTree>
    <p:extLst>
      <p:ext uri="{BB962C8B-B14F-4D97-AF65-F5344CB8AC3E}">
        <p14:creationId xmlns:p14="http://schemas.microsoft.com/office/powerpoint/2010/main" val="2556074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cs-CZ" sz="2400" dirty="0" err="1" smtClean="0">
                <a:latin typeface="Times New Roman" pitchFamily="18" charset="0"/>
                <a:cs typeface="Times New Roman" pitchFamily="18" charset="0"/>
              </a:rPr>
              <a:t>Solution</a:t>
            </a:r>
            <a:r>
              <a:rPr lang="cs-CZ" sz="2400" dirty="0" smtClean="0">
                <a:latin typeface="Times New Roman" pitchFamily="18" charset="0"/>
                <a:cs typeface="Times New Roman" pitchFamily="18" charset="0"/>
              </a:rPr>
              <a:t> </a:t>
            </a:r>
            <a:r>
              <a:rPr lang="cs-CZ" sz="2400" dirty="0">
                <a:latin typeface="Times New Roman" pitchFamily="18" charset="0"/>
                <a:cs typeface="Times New Roman" pitchFamily="18" charset="0"/>
              </a:rPr>
              <a:t>ad a):</a:t>
            </a:r>
            <a:r>
              <a:rPr lang="cs-CZ" sz="2400" dirty="0"/>
              <a:t>	</a:t>
            </a:r>
            <a:r>
              <a:rPr lang="cs-CZ" sz="2400" dirty="0" smtClean="0"/>
              <a:t>                          </a:t>
            </a:r>
            <a:r>
              <a:rPr lang="cs-CZ" sz="2400" dirty="0" err="1" smtClean="0">
                <a:latin typeface="Times New Roman" pitchFamily="18" charset="0"/>
                <a:cs typeface="Times New Roman" pitchFamily="18" charset="0"/>
              </a:rPr>
              <a:t>Solution</a:t>
            </a:r>
            <a:r>
              <a:rPr lang="cs-CZ" sz="2400" dirty="0" smtClean="0">
                <a:latin typeface="Times New Roman" pitchFamily="18" charset="0"/>
                <a:cs typeface="Times New Roman" pitchFamily="18" charset="0"/>
              </a:rPr>
              <a:t> </a:t>
            </a:r>
            <a:r>
              <a:rPr lang="cs-CZ" sz="2400" dirty="0">
                <a:latin typeface="Times New Roman" pitchFamily="18" charset="0"/>
                <a:cs typeface="Times New Roman" pitchFamily="18" charset="0"/>
              </a:rPr>
              <a:t>ad b</a:t>
            </a:r>
            <a:r>
              <a:rPr lang="cs-CZ" sz="2400" dirty="0" smtClean="0">
                <a:latin typeface="Times New Roman" pitchFamily="18" charset="0"/>
                <a:cs typeface="Times New Roman" pitchFamily="18" charset="0"/>
              </a:rPr>
              <a:t>):</a:t>
            </a:r>
          </a:p>
          <a:p>
            <a:pPr marL="0" indent="0">
              <a:buNone/>
              <a:defRPr/>
            </a:pPr>
            <a:r>
              <a:rPr lang="cs-CZ" sz="2400" i="1" dirty="0" smtClean="0">
                <a:latin typeface="Times New Roman" pitchFamily="18" charset="0"/>
                <a:cs typeface="Times New Roman" pitchFamily="18" charset="0"/>
              </a:rPr>
              <a:t>ER = R – C				p = v</a:t>
            </a:r>
          </a:p>
          <a:p>
            <a:pPr marL="0" indent="0">
              <a:buNone/>
              <a:defRPr/>
            </a:pPr>
            <a:r>
              <a:rPr lang="cs-CZ" sz="2400" i="1" dirty="0" smtClean="0">
                <a:latin typeface="Times New Roman" pitchFamily="18" charset="0"/>
                <a:cs typeface="Times New Roman" pitchFamily="18" charset="0"/>
              </a:rPr>
              <a:t>ER = p * Q – v * Q – F		p = 10 CZK/</a:t>
            </a:r>
            <a:r>
              <a:rPr lang="cs-CZ" sz="2400" i="1" dirty="0" err="1" smtClean="0">
                <a:latin typeface="Times New Roman" pitchFamily="18" charset="0"/>
                <a:cs typeface="Times New Roman" pitchFamily="18" charset="0"/>
              </a:rPr>
              <a:t>pc</a:t>
            </a:r>
            <a:endParaRPr lang="cs-CZ" sz="2400" i="1" dirty="0" smtClean="0">
              <a:latin typeface="Times New Roman" pitchFamily="18" charset="0"/>
              <a:cs typeface="Times New Roman" pitchFamily="18" charset="0"/>
            </a:endParaRPr>
          </a:p>
          <a:p>
            <a:pPr marL="0" indent="0">
              <a:buNone/>
              <a:defRPr/>
            </a:pPr>
            <a:r>
              <a:rPr lang="cs-CZ" sz="2400" i="1" dirty="0" err="1" smtClean="0">
                <a:latin typeface="Times New Roman" pitchFamily="18" charset="0"/>
                <a:cs typeface="Times New Roman" pitchFamily="18" charset="0"/>
              </a:rPr>
              <a:t>For</a:t>
            </a:r>
            <a:r>
              <a:rPr lang="cs-CZ" sz="2400" i="1" dirty="0" smtClean="0">
                <a:latin typeface="Times New Roman" pitchFamily="18" charset="0"/>
                <a:cs typeface="Times New Roman" pitchFamily="18" charset="0"/>
              </a:rPr>
              <a:t> limit </a:t>
            </a:r>
            <a:r>
              <a:rPr lang="cs-CZ" sz="2400" i="1" dirty="0" err="1" smtClean="0">
                <a:latin typeface="Times New Roman" pitchFamily="18" charset="0"/>
                <a:cs typeface="Times New Roman" pitchFamily="18" charset="0"/>
              </a:rPr>
              <a:t>price</a:t>
            </a:r>
            <a:r>
              <a:rPr lang="cs-CZ" sz="2400" i="1" dirty="0" smtClean="0">
                <a:latin typeface="Times New Roman" pitchFamily="18" charset="0"/>
                <a:cs typeface="Times New Roman" pitchFamily="18" charset="0"/>
              </a:rPr>
              <a:t>: ER = 0</a:t>
            </a:r>
          </a:p>
          <a:p>
            <a:pPr>
              <a:defRPr/>
            </a:pPr>
            <a:endParaRPr lang="cs-CZ" sz="2400" i="1" dirty="0">
              <a:latin typeface="Times New Roman" pitchFamily="18" charset="0"/>
              <a:cs typeface="Times New Roman" pitchFamily="18" charset="0"/>
            </a:endParaRPr>
          </a:p>
          <a:p>
            <a:pPr marL="0" indent="0">
              <a:buNone/>
              <a:defRPr/>
            </a:pPr>
            <a:r>
              <a:rPr lang="cs-CZ" sz="2400" i="1" dirty="0">
                <a:latin typeface="Times New Roman" pitchFamily="18" charset="0"/>
                <a:cs typeface="Times New Roman" pitchFamily="18" charset="0"/>
              </a:rPr>
              <a:t>p</a:t>
            </a:r>
            <a:r>
              <a:rPr lang="cs-CZ" sz="2400" i="1" dirty="0" smtClean="0">
                <a:latin typeface="Times New Roman" pitchFamily="18" charset="0"/>
                <a:cs typeface="Times New Roman" pitchFamily="18" charset="0"/>
              </a:rPr>
              <a:t> = F/Q + v</a:t>
            </a:r>
          </a:p>
          <a:p>
            <a:pPr marL="0" indent="0">
              <a:buNone/>
              <a:defRPr/>
            </a:pPr>
            <a:r>
              <a:rPr lang="cs-CZ" sz="2400" i="1" dirty="0" smtClean="0">
                <a:latin typeface="Times New Roman" pitchFamily="18" charset="0"/>
                <a:cs typeface="Times New Roman" pitchFamily="18" charset="0"/>
              </a:rPr>
              <a:t>p = (200000/10000) + 10</a:t>
            </a:r>
          </a:p>
          <a:p>
            <a:pPr marL="0" indent="0">
              <a:buNone/>
              <a:defRPr/>
            </a:pPr>
            <a:r>
              <a:rPr lang="cs-CZ" sz="2400" i="1" dirty="0" smtClean="0">
                <a:latin typeface="Times New Roman" pitchFamily="18" charset="0"/>
                <a:cs typeface="Times New Roman" pitchFamily="18" charset="0"/>
              </a:rPr>
              <a:t>p = 30 CZK/</a:t>
            </a:r>
            <a:r>
              <a:rPr lang="cs-CZ" sz="2400" i="1" dirty="0" err="1" smtClean="0">
                <a:latin typeface="Times New Roman" pitchFamily="18" charset="0"/>
                <a:cs typeface="Times New Roman" pitchFamily="18" charset="0"/>
              </a:rPr>
              <a:t>pc</a:t>
            </a:r>
            <a:endParaRPr lang="cs-CZ" sz="2400"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24</a:t>
            </a:fld>
            <a:endParaRPr lang="cs-CZ"/>
          </a:p>
        </p:txBody>
      </p:sp>
    </p:spTree>
    <p:extLst>
      <p:ext uri="{BB962C8B-B14F-4D97-AF65-F5344CB8AC3E}">
        <p14:creationId xmlns:p14="http://schemas.microsoft.com/office/powerpoint/2010/main" val="1431271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itchFamily="2" charset="2"/>
              <a:buNone/>
            </a:pPr>
            <a:r>
              <a:rPr lang="en-US" i="1" dirty="0">
                <a:latin typeface="Times New Roman" pitchFamily="18" charset="0"/>
                <a:cs typeface="Times New Roman" pitchFamily="18" charset="0"/>
              </a:rPr>
              <a:t>What will be the </a:t>
            </a:r>
            <a:r>
              <a:rPr lang="cs-CZ" i="1" dirty="0" err="1" smtClean="0">
                <a:latin typeface="Times New Roman" pitchFamily="18" charset="0"/>
                <a:cs typeface="Times New Roman" pitchFamily="18" charset="0"/>
              </a:rPr>
              <a:t>economic</a:t>
            </a:r>
            <a:r>
              <a:rPr lang="cs-CZ"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result </a:t>
            </a:r>
            <a:r>
              <a:rPr lang="en-US" i="1" dirty="0">
                <a:latin typeface="Times New Roman" pitchFamily="18" charset="0"/>
                <a:cs typeface="Times New Roman" pitchFamily="18" charset="0"/>
              </a:rPr>
              <a:t>of the “</a:t>
            </a:r>
            <a:r>
              <a:rPr lang="en-US" i="1" dirty="0" err="1" smtClean="0">
                <a:latin typeface="Times New Roman" pitchFamily="18" charset="0"/>
                <a:cs typeface="Times New Roman" pitchFamily="18" charset="0"/>
              </a:rPr>
              <a:t>Electr</a:t>
            </a:r>
            <a:r>
              <a:rPr lang="cs-CZ" i="1" dirty="0" smtClean="0">
                <a:latin typeface="Times New Roman" pitchFamily="18" charset="0"/>
                <a:cs typeface="Times New Roman" pitchFamily="18" charset="0"/>
              </a:rPr>
              <a:t>o</a:t>
            </a:r>
            <a:r>
              <a:rPr lang="en-US" i="1" dirty="0" smtClean="0">
                <a:latin typeface="Times New Roman" pitchFamily="18" charset="0"/>
                <a:cs typeface="Times New Roman" pitchFamily="18" charset="0"/>
              </a:rPr>
              <a:t> </a:t>
            </a:r>
            <a:r>
              <a:rPr lang="en-US" i="1" dirty="0">
                <a:latin typeface="Times New Roman" pitchFamily="18" charset="0"/>
                <a:cs typeface="Times New Roman" pitchFamily="18" charset="0"/>
              </a:rPr>
              <a:t>component” if the sale of 10 000 pieces of components will gradually lead to the following values</a:t>
            </a:r>
            <a:r>
              <a:rPr lang="en-US" i="1" dirty="0" smtClean="0">
                <a:latin typeface="Times New Roman" pitchFamily="18" charset="0"/>
                <a:cs typeface="Times New Roman" pitchFamily="18" charset="0"/>
              </a:rPr>
              <a:t>:</a:t>
            </a:r>
            <a:endParaRPr lang="cs-CZ" i="1" dirty="0" smtClean="0">
              <a:latin typeface="Times New Roman" pitchFamily="18" charset="0"/>
              <a:cs typeface="Times New Roman" pitchFamily="18" charset="0"/>
            </a:endParaRPr>
          </a:p>
          <a:p>
            <a:pPr marL="0" indent="0">
              <a:buFont typeface="Wingdings" pitchFamily="2" charset="2"/>
              <a:buNone/>
            </a:pPr>
            <a:r>
              <a:rPr lang="cs-CZ" i="1" dirty="0" smtClean="0">
                <a:latin typeface="Times New Roman" pitchFamily="18" charset="0"/>
                <a:cs typeface="Times New Roman" pitchFamily="18" charset="0"/>
              </a:rPr>
              <a:t>p </a:t>
            </a:r>
            <a:r>
              <a:rPr lang="cs-CZ" i="1" dirty="0">
                <a:latin typeface="Times New Roman" pitchFamily="18" charset="0"/>
                <a:cs typeface="Times New Roman" pitchFamily="18" charset="0"/>
              </a:rPr>
              <a:t>= 30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smtClean="0">
              <a:latin typeface="Times New Roman" pitchFamily="18" charset="0"/>
              <a:cs typeface="Times New Roman" pitchFamily="18" charset="0"/>
            </a:endParaRPr>
          </a:p>
          <a:p>
            <a:pPr marL="0" indent="0">
              <a:buFont typeface="Wingdings" pitchFamily="2" charset="2"/>
              <a:buNone/>
            </a:pPr>
            <a:r>
              <a:rPr lang="cs-CZ" i="1" dirty="0" smtClean="0">
                <a:latin typeface="Times New Roman" pitchFamily="18" charset="0"/>
                <a:cs typeface="Times New Roman" pitchFamily="18" charset="0"/>
              </a:rPr>
              <a:t>p </a:t>
            </a:r>
            <a:r>
              <a:rPr lang="cs-CZ" i="1" dirty="0">
                <a:latin typeface="Times New Roman" pitchFamily="18" charset="0"/>
                <a:cs typeface="Times New Roman" pitchFamily="18" charset="0"/>
              </a:rPr>
              <a:t>= 20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smtClean="0">
              <a:latin typeface="Times New Roman" pitchFamily="18" charset="0"/>
              <a:cs typeface="Times New Roman" pitchFamily="18" charset="0"/>
            </a:endParaRPr>
          </a:p>
          <a:p>
            <a:pPr marL="0" indent="0">
              <a:buFont typeface="Wingdings" pitchFamily="2" charset="2"/>
              <a:buNone/>
            </a:pPr>
            <a:r>
              <a:rPr lang="cs-CZ" i="1" dirty="0" smtClean="0">
                <a:latin typeface="Times New Roman" pitchFamily="18" charset="0"/>
                <a:cs typeface="Times New Roman" pitchFamily="18" charset="0"/>
              </a:rPr>
              <a:t>p </a:t>
            </a:r>
            <a:r>
              <a:rPr lang="cs-CZ" i="1" dirty="0">
                <a:latin typeface="Times New Roman" pitchFamily="18" charset="0"/>
                <a:cs typeface="Times New Roman" pitchFamily="18" charset="0"/>
              </a:rPr>
              <a:t>= 10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smtClean="0">
              <a:latin typeface="Times New Roman" pitchFamily="18" charset="0"/>
              <a:cs typeface="Times New Roman" pitchFamily="18" charset="0"/>
            </a:endParaRPr>
          </a:p>
          <a:p>
            <a:pPr marL="0" indent="0">
              <a:buFont typeface="Wingdings" pitchFamily="2" charset="2"/>
              <a:buNone/>
            </a:pPr>
            <a:r>
              <a:rPr lang="cs-CZ" i="1" dirty="0" smtClean="0">
                <a:latin typeface="Times New Roman" pitchFamily="18" charset="0"/>
                <a:cs typeface="Times New Roman" pitchFamily="18" charset="0"/>
              </a:rPr>
              <a:t>p </a:t>
            </a:r>
            <a:r>
              <a:rPr lang="cs-CZ" i="1" dirty="0">
                <a:latin typeface="Times New Roman" pitchFamily="18" charset="0"/>
                <a:cs typeface="Times New Roman" pitchFamily="18" charset="0"/>
              </a:rPr>
              <a:t>=  8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25</a:t>
            </a:fld>
            <a:endParaRPr lang="cs-CZ"/>
          </a:p>
        </p:txBody>
      </p:sp>
    </p:spTree>
    <p:extLst>
      <p:ext uri="{BB962C8B-B14F-4D97-AF65-F5344CB8AC3E}">
        <p14:creationId xmlns:p14="http://schemas.microsoft.com/office/powerpoint/2010/main" val="1834178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dirty="0" err="1" smtClean="0">
                <a:latin typeface="Times New Roman" pitchFamily="18" charset="0"/>
                <a:cs typeface="Times New Roman" pitchFamily="18" charset="0"/>
              </a:rPr>
              <a:t>Solution</a:t>
            </a:r>
            <a:r>
              <a:rPr lang="cs-CZ" dirty="0" smtClean="0">
                <a:latin typeface="Times New Roman" pitchFamily="18" charset="0"/>
                <a:cs typeface="Times New Roman" pitchFamily="18" charset="0"/>
              </a:rPr>
              <a:t>:</a:t>
            </a:r>
            <a:endParaRPr lang="cs-CZ"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 30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b="1"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30∙ 10 000 - 10 ∙ 10 000 – 200 000</a:t>
            </a:r>
          </a:p>
          <a:p>
            <a:pPr>
              <a:buFont typeface="Wingdings" pitchFamily="2" charset="2"/>
              <a:buNone/>
            </a:pPr>
            <a:r>
              <a:rPr lang="cs-CZ"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a:p>
            <a:pPr>
              <a:buFont typeface="Wingdings" pitchFamily="2" charset="2"/>
              <a:buNone/>
            </a:pPr>
            <a:endParaRPr lang="cs-CZ" b="1" i="1"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20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b="1" i="1" dirty="0">
                <a:latin typeface="Times New Roman" pitchFamily="18" charset="0"/>
                <a:cs typeface="Times New Roman" pitchFamily="18" charset="0"/>
              </a:rPr>
              <a:t>		</a:t>
            </a:r>
            <a:r>
              <a:rPr lang="cs-CZ" i="1" dirty="0" smtClean="0">
                <a:latin typeface="Times New Roman" pitchFamily="18" charset="0"/>
                <a:cs typeface="Times New Roman" pitchFamily="18" charset="0"/>
              </a:rPr>
              <a:t> ER </a:t>
            </a:r>
            <a:r>
              <a:rPr lang="cs-CZ" i="1" dirty="0">
                <a:latin typeface="Times New Roman" pitchFamily="18" charset="0"/>
                <a:cs typeface="Times New Roman" pitchFamily="18" charset="0"/>
              </a:rPr>
              <a:t>= 20∙ 10 000 - 10 ∙ 10 000 – 200 000</a:t>
            </a:r>
          </a:p>
          <a:p>
            <a:pPr>
              <a:buFont typeface="Wingdings" pitchFamily="2" charset="2"/>
              <a:buNone/>
            </a:pPr>
            <a:r>
              <a:rPr lang="cs-CZ" b="1" i="1" dirty="0">
                <a:latin typeface="Times New Roman" pitchFamily="18" charset="0"/>
                <a:cs typeface="Times New Roman" pitchFamily="18" charset="0"/>
              </a:rPr>
              <a:t>		</a:t>
            </a:r>
            <a:r>
              <a:rPr lang="cs-CZ" b="1" i="1" dirty="0" smtClean="0">
                <a:latin typeface="Times New Roman" pitchFamily="18" charset="0"/>
                <a:cs typeface="Times New Roman" pitchFamily="18" charset="0"/>
              </a:rPr>
              <a:t>ER</a:t>
            </a:r>
            <a:r>
              <a:rPr lang="cs-CZ" b="1" i="1" u="sng" dirty="0" smtClean="0">
                <a:latin typeface="Times New Roman" pitchFamily="18" charset="0"/>
                <a:cs typeface="Times New Roman" pitchFamily="18" charset="0"/>
              </a:rPr>
              <a:t> </a:t>
            </a:r>
            <a:r>
              <a:rPr lang="cs-CZ" b="1" i="1" u="sng" dirty="0">
                <a:latin typeface="Times New Roman" pitchFamily="18" charset="0"/>
                <a:cs typeface="Times New Roman" pitchFamily="18" charset="0"/>
              </a:rPr>
              <a:t>= - 100 000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26</a:t>
            </a:fld>
            <a:endParaRPr lang="cs-CZ"/>
          </a:p>
        </p:txBody>
      </p:sp>
    </p:spTree>
    <p:extLst>
      <p:ext uri="{BB962C8B-B14F-4D97-AF65-F5344CB8AC3E}">
        <p14:creationId xmlns:p14="http://schemas.microsoft.com/office/powerpoint/2010/main" val="2471577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b="1" i="1" dirty="0">
                <a:solidFill>
                  <a:srgbClr val="FFC000"/>
                </a:solidFill>
                <a:latin typeface="Times New Roman" pitchFamily="18" charset="0"/>
                <a:cs typeface="Times New Roman" pitchFamily="18" charset="0"/>
              </a:rPr>
              <a:t>p = 10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10∙ 10 000 - 10 ∙ 10 000 – 200 000</a:t>
            </a:r>
          </a:p>
          <a:p>
            <a:pPr>
              <a:buFont typeface="Wingdings" pitchFamily="2" charset="2"/>
              <a:buNone/>
            </a:pPr>
            <a:r>
              <a:rPr lang="cs-CZ"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- 200 000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a:p>
            <a:pPr>
              <a:buFont typeface="Wingdings" pitchFamily="2" charset="2"/>
              <a:buNone/>
            </a:pPr>
            <a:endParaRPr lang="cs-CZ" b="1" i="1" u="sng"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 8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8∙ 10 000 - 10 ∙ 10 000 – 200 000</a:t>
            </a:r>
          </a:p>
          <a:p>
            <a:pPr>
              <a:buFont typeface="Wingdings" pitchFamily="2" charset="2"/>
              <a:buNone/>
            </a:pPr>
            <a:r>
              <a:rPr lang="cs-CZ"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- 220 000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27</a:t>
            </a:fld>
            <a:endParaRPr lang="cs-CZ"/>
          </a:p>
        </p:txBody>
      </p:sp>
    </p:spTree>
    <p:extLst>
      <p:ext uri="{BB962C8B-B14F-4D97-AF65-F5344CB8AC3E}">
        <p14:creationId xmlns:p14="http://schemas.microsoft.com/office/powerpoint/2010/main" val="3313093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70364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1200"/>
              </a:spcBef>
              <a:spcAft>
                <a:spcPts val="1200"/>
              </a:spcAft>
              <a:buFont typeface="Wingdings" pitchFamily="2" charset="2"/>
              <a:buNone/>
              <a:defRPr/>
            </a:pPr>
            <a:r>
              <a:rPr lang="cs-CZ" i="1" dirty="0" err="1" smtClean="0">
                <a:latin typeface="Times New Roman" pitchFamily="18" charset="0"/>
                <a:cs typeface="Times New Roman" pitchFamily="18" charset="0"/>
              </a:rPr>
              <a:t>What</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is</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the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value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of</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the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economic</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result</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if</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the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production</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volume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is</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two</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times</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higher</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that</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means</a:t>
            </a:r>
            <a:r>
              <a:rPr lang="cs-CZ" i="1" dirty="0" smtClean="0">
                <a:latin typeface="Times New Roman" pitchFamily="18" charset="0"/>
                <a:cs typeface="Times New Roman" pitchFamily="18" charset="0"/>
              </a:rPr>
              <a:t> 20 000 </a:t>
            </a:r>
            <a:r>
              <a:rPr lang="cs-CZ" i="1" dirty="0" err="1" smtClean="0">
                <a:latin typeface="Times New Roman" pitchFamily="18" charset="0"/>
                <a:cs typeface="Times New Roman" pitchFamily="18" charset="0"/>
              </a:rPr>
              <a:t>pcs</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of</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components</a:t>
            </a:r>
            <a:r>
              <a:rPr lang="cs-CZ" i="1" dirty="0" smtClean="0">
                <a:latin typeface="Times New Roman" pitchFamily="18" charset="0"/>
                <a:cs typeface="Times New Roman" pitchFamily="18" charset="0"/>
              </a:rPr>
              <a:t> and </a:t>
            </a:r>
            <a:r>
              <a:rPr lang="cs-CZ" i="1" dirty="0" err="1" smtClean="0">
                <a:latin typeface="Times New Roman" pitchFamily="18" charset="0"/>
                <a:cs typeface="Times New Roman" pitchFamily="18" charset="0"/>
              </a:rPr>
              <a:t>the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price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is</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gradually</a:t>
            </a:r>
            <a:r>
              <a:rPr lang="cs-CZ" i="1" dirty="0" smtClean="0">
                <a:latin typeface="Times New Roman" pitchFamily="18" charset="0"/>
                <a:cs typeface="Times New Roman" pitchFamily="18" charset="0"/>
              </a:rPr>
              <a:t>:</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30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20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10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8 </a:t>
            </a:r>
            <a:r>
              <a:rPr lang="cs-CZ" i="1" dirty="0" smtClean="0">
                <a:latin typeface="Times New Roman" pitchFamily="18" charset="0"/>
                <a:cs typeface="Times New Roman" pitchFamily="18" charset="0"/>
              </a:rPr>
              <a:t>CZK/</a:t>
            </a:r>
            <a:r>
              <a:rPr lang="cs-CZ" i="1" dirty="0" err="1" smtClean="0">
                <a:latin typeface="Times New Roman" pitchFamily="18" charset="0"/>
                <a:cs typeface="Times New Roman" pitchFamily="18" charset="0"/>
              </a:rPr>
              <a:t>pc</a:t>
            </a:r>
            <a:endParaRPr lang="cs-CZ"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28</a:t>
            </a:fld>
            <a:endParaRPr lang="cs-CZ"/>
          </a:p>
        </p:txBody>
      </p:sp>
    </p:spTree>
    <p:extLst>
      <p:ext uri="{BB962C8B-B14F-4D97-AF65-F5344CB8AC3E}">
        <p14:creationId xmlns:p14="http://schemas.microsoft.com/office/powerpoint/2010/main" val="1275811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dirty="0" err="1" smtClean="0">
                <a:latin typeface="Times New Roman" pitchFamily="18" charset="0"/>
                <a:cs typeface="Times New Roman" pitchFamily="18" charset="0"/>
              </a:rPr>
              <a:t>Solution</a:t>
            </a:r>
            <a:r>
              <a:rPr lang="cs-CZ" dirty="0" smtClean="0">
                <a:latin typeface="Times New Roman" pitchFamily="18" charset="0"/>
                <a:cs typeface="Times New Roman" pitchFamily="18" charset="0"/>
              </a:rPr>
              <a:t>:</a:t>
            </a:r>
            <a:endParaRPr lang="cs-CZ"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 30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30∙ 20 000 - 10 ∙ 20 000 – 200 000</a:t>
            </a:r>
          </a:p>
          <a:p>
            <a:pPr>
              <a:buFont typeface="Wingdings" pitchFamily="2" charset="2"/>
              <a:buNone/>
            </a:pPr>
            <a:r>
              <a:rPr lang="cs-CZ"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200 000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a:p>
            <a:pPr>
              <a:buFont typeface="Wingdings" pitchFamily="2" charset="2"/>
              <a:buNone/>
            </a:pPr>
            <a:endParaRPr lang="cs-CZ" b="1" i="1"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20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b="1" i="1" dirty="0">
                <a:latin typeface="Times New Roman" pitchFamily="18" charset="0"/>
                <a:cs typeface="Times New Roman" pitchFamily="18" charset="0"/>
              </a:rPr>
              <a:t>		</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20∙ 20 000 - 10 ∙ 20 000 – 200 000</a:t>
            </a:r>
          </a:p>
          <a:p>
            <a:pPr>
              <a:buFont typeface="Wingdings" pitchFamily="2" charset="2"/>
              <a:buNone/>
            </a:pPr>
            <a:r>
              <a:rPr lang="cs-CZ" b="1"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29</a:t>
            </a:fld>
            <a:endParaRPr lang="cs-CZ"/>
          </a:p>
        </p:txBody>
      </p:sp>
    </p:spTree>
    <p:extLst>
      <p:ext uri="{BB962C8B-B14F-4D97-AF65-F5344CB8AC3E}">
        <p14:creationId xmlns:p14="http://schemas.microsoft.com/office/powerpoint/2010/main" val="33005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a:solidFill>
                  <a:srgbClr val="307871"/>
                </a:solidFill>
                <a:latin typeface="Times New Roman" panose="02020603050405020304" pitchFamily="18" charset="0"/>
                <a:cs typeface="Times New Roman" panose="02020603050405020304" pitchFamily="18" charset="0"/>
              </a:rPr>
              <a:t>R</a:t>
            </a:r>
            <a:r>
              <a:rPr lang="cs-CZ" sz="2400" dirty="0" err="1" smtClean="0">
                <a:solidFill>
                  <a:srgbClr val="307871"/>
                </a:solidFill>
                <a:latin typeface="Times New Roman" panose="02020603050405020304" pitchFamily="18" charset="0"/>
                <a:cs typeface="Times New Roman" panose="02020603050405020304" pitchFamily="18" charset="0"/>
              </a:rPr>
              <a:t>evenues</a:t>
            </a:r>
            <a:r>
              <a:rPr lang="cs-CZ" sz="2400" dirty="0" smtClean="0">
                <a:solidFill>
                  <a:srgbClr val="307871"/>
                </a:solidFill>
                <a:latin typeface="Times New Roman" panose="02020603050405020304" pitchFamily="18" charset="0"/>
                <a:cs typeface="Times New Roman" panose="02020603050405020304" pitchFamily="18" charset="0"/>
              </a:rPr>
              <a:t> are </a:t>
            </a:r>
            <a:r>
              <a:rPr lang="cs-CZ" sz="2400" dirty="0" err="1" smtClean="0">
                <a:solidFill>
                  <a:srgbClr val="307871"/>
                </a:solidFill>
                <a:latin typeface="Times New Roman" panose="02020603050405020304" pitchFamily="18" charset="0"/>
                <a:cs typeface="Times New Roman" panose="02020603050405020304" pitchFamily="18" charset="0"/>
              </a:rPr>
              <a:t>monetary</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sums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which</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the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enterprise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acquired</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from</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all</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its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activities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for</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certain</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accounting</a:t>
            </a:r>
            <a:r>
              <a:rPr lang="cs-CZ" sz="2400" dirty="0" smtClean="0">
                <a:solidFill>
                  <a:srgbClr val="307871"/>
                </a:solidFill>
                <a:latin typeface="Times New Roman" panose="02020603050405020304" pitchFamily="18" charset="0"/>
                <a:cs typeface="Times New Roman" panose="02020603050405020304" pitchFamily="18" charset="0"/>
              </a:rPr>
              <a:t> period </a:t>
            </a:r>
            <a:r>
              <a:rPr lang="cs-CZ" sz="2400" dirty="0" err="1" smtClean="0">
                <a:solidFill>
                  <a:srgbClr val="307871"/>
                </a:solidFill>
                <a:latin typeface="Times New Roman" panose="02020603050405020304" pitchFamily="18" charset="0"/>
                <a:cs typeface="Times New Roman" panose="02020603050405020304" pitchFamily="18" charset="0"/>
              </a:rPr>
              <a:t>regardless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if</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there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was</a:t>
            </a:r>
            <a:r>
              <a:rPr lang="cs-CZ" sz="2400" dirty="0" smtClean="0">
                <a:solidFill>
                  <a:srgbClr val="307871"/>
                </a:solidFill>
                <a:latin typeface="Times New Roman" panose="02020603050405020304" pitchFamily="18" charset="0"/>
                <a:cs typeface="Times New Roman" panose="02020603050405020304" pitchFamily="18" charset="0"/>
              </a:rPr>
              <a:t> a </a:t>
            </a:r>
            <a:r>
              <a:rPr lang="cs-CZ" sz="2400" dirty="0" err="1" smtClean="0">
                <a:solidFill>
                  <a:srgbClr val="307871"/>
                </a:solidFill>
                <a:latin typeface="Times New Roman" panose="02020603050405020304" pitchFamily="18" charset="0"/>
                <a:cs typeface="Times New Roman" panose="02020603050405020304" pitchFamily="18" charset="0"/>
              </a:rPr>
              <a:t>collection</a:t>
            </a:r>
            <a:r>
              <a:rPr lang="cs-CZ" sz="2400" dirty="0" smtClean="0">
                <a:solidFill>
                  <a:srgbClr val="307871"/>
                </a:solidFill>
                <a:latin typeface="Times New Roman" panose="02020603050405020304" pitchFamily="18" charset="0"/>
                <a:cs typeface="Times New Roman" panose="02020603050405020304" pitchFamily="18" charset="0"/>
              </a:rPr>
              <a:t> in </a:t>
            </a:r>
            <a:r>
              <a:rPr lang="cs-CZ" sz="2400" dirty="0" err="1" smtClean="0">
                <a:solidFill>
                  <a:srgbClr val="307871"/>
                </a:solidFill>
                <a:latin typeface="Times New Roman" panose="02020603050405020304" pitchFamily="18" charset="0"/>
                <a:cs typeface="Times New Roman" panose="02020603050405020304" pitchFamily="18" charset="0"/>
              </a:rPr>
              <a:t>this</a:t>
            </a:r>
            <a:r>
              <a:rPr lang="cs-CZ" sz="2400" dirty="0" smtClean="0">
                <a:solidFill>
                  <a:srgbClr val="307871"/>
                </a:solidFill>
                <a:latin typeface="Times New Roman" panose="02020603050405020304" pitchFamily="18" charset="0"/>
                <a:cs typeface="Times New Roman" panose="02020603050405020304" pitchFamily="18" charset="0"/>
              </a:rPr>
              <a:t> period.</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a:t>
            </a:fld>
            <a:endParaRPr lang="cs-CZ"/>
          </a:p>
        </p:txBody>
      </p:sp>
    </p:spTree>
    <p:extLst>
      <p:ext uri="{BB962C8B-B14F-4D97-AF65-F5344CB8AC3E}">
        <p14:creationId xmlns:p14="http://schemas.microsoft.com/office/powerpoint/2010/main" val="1219526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b="1" i="1" dirty="0">
                <a:solidFill>
                  <a:srgbClr val="FFC000"/>
                </a:solidFill>
                <a:latin typeface="Times New Roman" pitchFamily="18" charset="0"/>
                <a:cs typeface="Times New Roman" pitchFamily="18" charset="0"/>
              </a:rPr>
              <a:t>p = 10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 </a:t>
            </a:r>
            <a:r>
              <a:rPr lang="cs-CZ" i="1" dirty="0">
                <a:latin typeface="Times New Roman" pitchFamily="18" charset="0"/>
                <a:cs typeface="Times New Roman" pitchFamily="18" charset="0"/>
              </a:rPr>
              <a:t>10∙ 20 000 - 10 ∙ 20 000 – 200 000</a:t>
            </a:r>
          </a:p>
          <a:p>
            <a:pPr>
              <a:buFont typeface="Wingdings" pitchFamily="2" charset="2"/>
              <a:buNone/>
            </a:pPr>
            <a:r>
              <a:rPr lang="cs-CZ"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- 200 000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a:p>
            <a:pPr>
              <a:buFont typeface="Wingdings" pitchFamily="2" charset="2"/>
              <a:buNone/>
            </a:pPr>
            <a:endParaRPr lang="cs-CZ" b="1" i="1" u="sng"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 8 </a:t>
            </a:r>
            <a:r>
              <a:rPr lang="cs-CZ" b="1" i="1" dirty="0" smtClean="0">
                <a:solidFill>
                  <a:srgbClr val="FFC000"/>
                </a:solidFill>
                <a:latin typeface="Times New Roman" pitchFamily="18" charset="0"/>
                <a:cs typeface="Times New Roman" pitchFamily="18" charset="0"/>
              </a:rPr>
              <a:t>CZK/</a:t>
            </a:r>
            <a:r>
              <a:rPr lang="cs-CZ" b="1" i="1" dirty="0" err="1" smtClean="0">
                <a:solidFill>
                  <a:srgbClr val="FFC000"/>
                </a:solidFill>
                <a:latin typeface="Times New Roman" pitchFamily="18" charset="0"/>
                <a:cs typeface="Times New Roman" pitchFamily="18" charset="0"/>
              </a:rPr>
              <a:t>pc</a:t>
            </a:r>
            <a:r>
              <a:rPr lang="cs-CZ" b="1" i="1" dirty="0" smtClean="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a:t>
            </a:r>
            <a:r>
              <a:rPr lang="cs-CZ" i="1" dirty="0" smtClean="0">
                <a:latin typeface="Times New Roman" pitchFamily="18" charset="0"/>
                <a:cs typeface="Times New Roman" pitchFamily="18" charset="0"/>
              </a:rPr>
              <a:t>ER </a:t>
            </a:r>
            <a:r>
              <a:rPr lang="cs-CZ" i="1" dirty="0">
                <a:latin typeface="Times New Roman" pitchFamily="18" charset="0"/>
                <a:cs typeface="Times New Roman" pitchFamily="18" charset="0"/>
              </a:rPr>
              <a:t>= 8∙ 20 000 - 10 ∙ 20 000 – 200 000</a:t>
            </a:r>
          </a:p>
          <a:p>
            <a:pPr>
              <a:buFont typeface="Wingdings" pitchFamily="2" charset="2"/>
              <a:buNone/>
            </a:pPr>
            <a:r>
              <a:rPr lang="cs-CZ" i="1" dirty="0">
                <a:latin typeface="Times New Roman" pitchFamily="18" charset="0"/>
                <a:cs typeface="Times New Roman" pitchFamily="18" charset="0"/>
              </a:rPr>
              <a:t>		</a:t>
            </a:r>
            <a:r>
              <a:rPr lang="cs-CZ" b="1" i="1" u="sng" dirty="0" smtClean="0">
                <a:latin typeface="Times New Roman" pitchFamily="18" charset="0"/>
                <a:cs typeface="Times New Roman" pitchFamily="18" charset="0"/>
              </a:rPr>
              <a:t>ER </a:t>
            </a:r>
            <a:r>
              <a:rPr lang="cs-CZ" b="1" i="1" u="sng" dirty="0">
                <a:latin typeface="Times New Roman" pitchFamily="18" charset="0"/>
                <a:cs typeface="Times New Roman" pitchFamily="18" charset="0"/>
              </a:rPr>
              <a:t>= - 240 000 </a:t>
            </a:r>
            <a:r>
              <a:rPr lang="cs-CZ" b="1" i="1" u="sng" dirty="0" smtClean="0">
                <a:latin typeface="Times New Roman" pitchFamily="18" charset="0"/>
                <a:cs typeface="Times New Roman" pitchFamily="18" charset="0"/>
              </a:rPr>
              <a:t>CZK</a:t>
            </a:r>
            <a:endParaRPr lang="cs-CZ" b="1" i="1" u="sng"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30</a:t>
            </a:fld>
            <a:endParaRPr lang="cs-CZ"/>
          </a:p>
        </p:txBody>
      </p:sp>
    </p:spTree>
    <p:extLst>
      <p:ext uri="{BB962C8B-B14F-4D97-AF65-F5344CB8AC3E}">
        <p14:creationId xmlns:p14="http://schemas.microsoft.com/office/powerpoint/2010/main" val="907092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endParaRPr lang="cs-CZ" b="1" i="1" u="sng" dirty="0">
              <a:latin typeface="Times New Roman" pitchFamily="18" charset="0"/>
              <a:cs typeface="Times New Roman" pitchFamily="18" charset="0"/>
            </a:endParaRPr>
          </a:p>
        </p:txBody>
      </p:sp>
      <p:graphicFrame>
        <p:nvGraphicFramePr>
          <p:cNvPr id="6" name="Zástupný symbol pro obsah 3"/>
          <p:cNvGraphicFramePr>
            <a:graphicFrameLocks noChangeAspect="1"/>
          </p:cNvGraphicFramePr>
          <p:nvPr>
            <p:extLst>
              <p:ext uri="{D42A27DB-BD31-4B8C-83A1-F6EECF244321}">
                <p14:modId xmlns:p14="http://schemas.microsoft.com/office/powerpoint/2010/main" val="2932756648"/>
              </p:ext>
            </p:extLst>
          </p:nvPr>
        </p:nvGraphicFramePr>
        <p:xfrm>
          <a:off x="550863" y="1222375"/>
          <a:ext cx="8555037" cy="4310063"/>
        </p:xfrm>
        <a:graphic>
          <a:graphicData uri="http://schemas.openxmlformats.org/presentationml/2006/ole">
            <mc:AlternateContent xmlns:mc="http://schemas.openxmlformats.org/markup-compatibility/2006">
              <mc:Choice xmlns:v="urn:schemas-microsoft-com:vml" Requires="v">
                <p:oleObj spid="_x0000_s5175" name="Document" r:id="rId4" imgW="6358074" imgH="3206995" progId="Word.Document.8">
                  <p:embed/>
                </p:oleObj>
              </mc:Choice>
              <mc:Fallback>
                <p:oleObj name="Document" r:id="rId4" imgW="6358074" imgH="3206995" progId="Word.Document.8">
                  <p:embed/>
                  <p:pic>
                    <p:nvPicPr>
                      <p:cNvPr id="3074" name="Zástupný symbol pro obsah 3"/>
                      <p:cNvPicPr>
                        <a:picLocks noChangeAspect="1" noChangeArrowheads="1"/>
                      </p:cNvPicPr>
                      <p:nvPr/>
                    </p:nvPicPr>
                    <p:blipFill>
                      <a:blip r:embed="rId5"/>
                      <a:srcRect/>
                      <a:stretch>
                        <a:fillRect/>
                      </a:stretch>
                    </p:blipFill>
                    <p:spPr bwMode="auto">
                      <a:xfrm>
                        <a:off x="550863" y="1222375"/>
                        <a:ext cx="8555037" cy="4310063"/>
                      </a:xfrm>
                      <a:prstGeom prst="rect">
                        <a:avLst/>
                      </a:prstGeom>
                      <a:solidFill>
                        <a:schemeClr val="bg2"/>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31</a:t>
            </a:fld>
            <a:endParaRPr lang="cs-CZ"/>
          </a:p>
        </p:txBody>
      </p:sp>
    </p:spTree>
    <p:extLst>
      <p:ext uri="{BB962C8B-B14F-4D97-AF65-F5344CB8AC3E}">
        <p14:creationId xmlns:p14="http://schemas.microsoft.com/office/powerpoint/2010/main" val="3182506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040794"/>
            <a:ext cx="5760640" cy="8690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1600" dirty="0" smtClean="0">
                <a:solidFill>
                  <a:srgbClr val="002060"/>
                </a:solidFill>
                <a:latin typeface="Times New Roman" panose="02020603050405020304" pitchFamily="18" charset="0"/>
                <a:cs typeface="Times New Roman" panose="02020603050405020304" pitchFamily="18" charset="0"/>
              </a:rPr>
              <a:t>T = R</a:t>
            </a:r>
          </a:p>
          <a:p>
            <a:pPr marL="0" indent="0">
              <a:buNone/>
            </a:pPr>
            <a:r>
              <a:rPr lang="cs-CZ" altLang="cs-CZ" sz="1600" dirty="0" smtClean="0">
                <a:solidFill>
                  <a:srgbClr val="002060"/>
                </a:solidFill>
                <a:latin typeface="Times New Roman" panose="02020603050405020304" pitchFamily="18" charset="0"/>
                <a:cs typeface="Times New Roman" panose="02020603050405020304" pitchFamily="18" charset="0"/>
              </a:rPr>
              <a:t>N = C</a:t>
            </a:r>
          </a:p>
          <a:p>
            <a:pPr marL="0" indent="0">
              <a:buNone/>
            </a:pPr>
            <a:r>
              <a:rPr lang="cs-CZ" altLang="cs-CZ" sz="1600" dirty="0" smtClean="0">
                <a:solidFill>
                  <a:srgbClr val="002060"/>
                </a:solidFill>
                <a:latin typeface="Times New Roman" panose="02020603050405020304" pitchFamily="18" charset="0"/>
                <a:cs typeface="Times New Roman" panose="02020603050405020304" pitchFamily="18" charset="0"/>
              </a:rPr>
              <a:t>VH = ER</a:t>
            </a:r>
            <a:endParaRPr lang="en-GB" altLang="cs-CZ" sz="16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735495"/>
            <a:ext cx="8280920" cy="13436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endParaRPr lang="cs-CZ" b="1" i="1" u="sng" dirty="0">
              <a:latin typeface="Times New Roman" pitchFamily="18" charset="0"/>
              <a:cs typeface="Times New Roman" pitchFamily="18" charset="0"/>
            </a:endParaRPr>
          </a:p>
        </p:txBody>
      </p:sp>
      <p:graphicFrame>
        <p:nvGraphicFramePr>
          <p:cNvPr id="9" name="Zástupný symbol pro obsah 3"/>
          <p:cNvGraphicFramePr>
            <a:graphicFrameLocks noChangeAspect="1"/>
          </p:cNvGraphicFramePr>
          <p:nvPr>
            <p:extLst>
              <p:ext uri="{D42A27DB-BD31-4B8C-83A1-F6EECF244321}">
                <p14:modId xmlns:p14="http://schemas.microsoft.com/office/powerpoint/2010/main" val="4237262373"/>
              </p:ext>
            </p:extLst>
          </p:nvPr>
        </p:nvGraphicFramePr>
        <p:xfrm>
          <a:off x="583650" y="1909860"/>
          <a:ext cx="9085262" cy="3349625"/>
        </p:xfrm>
        <a:graphic>
          <a:graphicData uri="http://schemas.openxmlformats.org/presentationml/2006/ole">
            <mc:AlternateContent xmlns:mc="http://schemas.openxmlformats.org/markup-compatibility/2006">
              <mc:Choice xmlns:v="urn:schemas-microsoft-com:vml" Requires="v">
                <p:oleObj spid="_x0000_s6199" name="Document" r:id="rId4" imgW="6296510" imgH="2321003" progId="Word.Document.8">
                  <p:embed/>
                </p:oleObj>
              </mc:Choice>
              <mc:Fallback>
                <p:oleObj name="Document" r:id="rId4" imgW="6296510" imgH="2321003" progId="Word.Document.8">
                  <p:embed/>
                  <p:pic>
                    <p:nvPicPr>
                      <p:cNvPr id="4098" name="Zástupný symbol pro obsah 3"/>
                      <p:cNvPicPr>
                        <a:picLocks noChangeAspect="1" noChangeArrowheads="1"/>
                      </p:cNvPicPr>
                      <p:nvPr/>
                    </p:nvPicPr>
                    <p:blipFill>
                      <a:blip r:embed="rId5"/>
                      <a:srcRect/>
                      <a:stretch>
                        <a:fillRect/>
                      </a:stretch>
                    </p:blipFill>
                    <p:spPr bwMode="auto">
                      <a:xfrm>
                        <a:off x="583650" y="1909860"/>
                        <a:ext cx="9085262" cy="3349625"/>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32</a:t>
            </a:fld>
            <a:endParaRPr lang="cs-CZ"/>
          </a:p>
        </p:txBody>
      </p:sp>
    </p:spTree>
    <p:extLst>
      <p:ext uri="{BB962C8B-B14F-4D97-AF65-F5344CB8AC3E}">
        <p14:creationId xmlns:p14="http://schemas.microsoft.com/office/powerpoint/2010/main" val="899624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smtClean="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defRPr/>
            </a:pPr>
            <a:r>
              <a:rPr lang="cs-CZ" dirty="0" err="1" smtClean="0">
                <a:latin typeface="Times New Roman" pitchFamily="18" charset="0"/>
                <a:cs typeface="Times New Roman" pitchFamily="18" charset="0"/>
              </a:rPr>
              <a:t>Conclusion</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of</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the</a:t>
            </a:r>
            <a:r>
              <a:rPr lang="cs-CZ" dirty="0" smtClean="0">
                <a:latin typeface="Times New Roman" pitchFamily="18" charset="0"/>
                <a:cs typeface="Times New Roman" pitchFamily="18" charset="0"/>
              </a:rPr>
              <a:t> model </a:t>
            </a:r>
            <a:r>
              <a:rPr lang="cs-CZ" dirty="0" err="1" smtClean="0">
                <a:latin typeface="Times New Roman" pitchFamily="18" charset="0"/>
                <a:cs typeface="Times New Roman" pitchFamily="18" charset="0"/>
              </a:rPr>
              <a:t>situation</a:t>
            </a:r>
            <a:r>
              <a:rPr lang="cs-CZ" dirty="0" smtClean="0">
                <a:latin typeface="Times New Roman" pitchFamily="18" charset="0"/>
                <a:cs typeface="Times New Roman" pitchFamily="18" charset="0"/>
              </a:rPr>
              <a:t>:</a:t>
            </a:r>
            <a:endParaRPr lang="cs-CZ" dirty="0">
              <a:latin typeface="Times New Roman" pitchFamily="18" charset="0"/>
              <a:cs typeface="Times New Roman" pitchFamily="18" charset="0"/>
            </a:endParaRPr>
          </a:p>
          <a:p>
            <a:pPr>
              <a:defRPr/>
            </a:pPr>
            <a:r>
              <a:rPr lang="en-US" sz="2000" b="1" i="1" dirty="0">
                <a:solidFill>
                  <a:srgbClr val="FFC000"/>
                </a:solidFill>
                <a:latin typeface="Times New Roman" pitchFamily="18" charset="0"/>
                <a:cs typeface="Times New Roman" pitchFamily="18" charset="0"/>
              </a:rPr>
              <a:t>At </a:t>
            </a:r>
            <a:r>
              <a:rPr lang="cs-CZ" sz="2000" b="1" i="1" dirty="0" err="1" smtClean="0">
                <a:solidFill>
                  <a:srgbClr val="FFC000"/>
                </a:solidFill>
                <a:latin typeface="Times New Roman" pitchFamily="18" charset="0"/>
                <a:cs typeface="Times New Roman" pitchFamily="18" charset="0"/>
              </a:rPr>
              <a:t>the</a:t>
            </a:r>
            <a:r>
              <a:rPr lang="en-US" sz="2000" b="1" i="1" dirty="0" smtClean="0">
                <a:solidFill>
                  <a:srgbClr val="FFC000"/>
                </a:solidFill>
                <a:latin typeface="Times New Roman" pitchFamily="18" charset="0"/>
                <a:cs typeface="Times New Roman" pitchFamily="18" charset="0"/>
              </a:rPr>
              <a:t> </a:t>
            </a:r>
            <a:r>
              <a:rPr lang="en-US" sz="2000" b="1" i="1" dirty="0">
                <a:solidFill>
                  <a:srgbClr val="FFC000"/>
                </a:solidFill>
                <a:latin typeface="Times New Roman" pitchFamily="18" charset="0"/>
                <a:cs typeface="Times New Roman" pitchFamily="18" charset="0"/>
              </a:rPr>
              <a:t>price higher than the variable cost per </a:t>
            </a:r>
            <a:r>
              <a:rPr lang="cs-CZ" sz="2000" b="1" i="1" dirty="0" smtClean="0">
                <a:solidFill>
                  <a:srgbClr val="FFC000"/>
                </a:solidFill>
                <a:latin typeface="Times New Roman" pitchFamily="18" charset="0"/>
                <a:cs typeface="Times New Roman" pitchFamily="18" charset="0"/>
              </a:rPr>
              <a:t>unit</a:t>
            </a:r>
            <a:r>
              <a:rPr lang="en-US" sz="2000" b="1" i="1" dirty="0" smtClean="0">
                <a:solidFill>
                  <a:srgbClr val="FFC000"/>
                </a:solidFill>
                <a:latin typeface="Times New Roman" pitchFamily="18" charset="0"/>
                <a:cs typeface="Times New Roman" pitchFamily="18" charset="0"/>
              </a:rPr>
              <a:t>, </a:t>
            </a:r>
            <a:r>
              <a:rPr lang="en-US" sz="2000" b="1" i="1" dirty="0">
                <a:latin typeface="Times New Roman" pitchFamily="18" charset="0"/>
                <a:cs typeface="Times New Roman" pitchFamily="18" charset="0"/>
              </a:rPr>
              <a:t>it is possible to realize a positive economic result (profit) with a sufficient increase in production</a:t>
            </a:r>
            <a:r>
              <a:rPr lang="en-US" sz="2000" b="1" i="1" dirty="0" smtClean="0">
                <a:latin typeface="Times New Roman" pitchFamily="18" charset="0"/>
                <a:cs typeface="Times New Roman" pitchFamily="18" charset="0"/>
              </a:rPr>
              <a:t>.</a:t>
            </a:r>
            <a:endParaRPr lang="cs-CZ" sz="2000" b="1" i="1" dirty="0" smtClean="0">
              <a:latin typeface="Times New Roman" pitchFamily="18" charset="0"/>
              <a:cs typeface="Times New Roman" pitchFamily="18" charset="0"/>
            </a:endParaRPr>
          </a:p>
          <a:p>
            <a:pPr marL="0" indent="0" algn="ctr">
              <a:buNone/>
              <a:defRPr/>
            </a:pPr>
            <a:r>
              <a:rPr lang="cs-CZ" sz="2000" b="1" dirty="0" smtClean="0">
                <a:solidFill>
                  <a:srgbClr val="FFC000"/>
                </a:solidFill>
                <a:latin typeface="Times New Roman" pitchFamily="18" charset="0"/>
                <a:cs typeface="Times New Roman" pitchFamily="18" charset="0"/>
              </a:rPr>
              <a:t>(</a:t>
            </a:r>
            <a:r>
              <a:rPr lang="cs-CZ" sz="2000" b="1" dirty="0">
                <a:solidFill>
                  <a:srgbClr val="FFC000"/>
                </a:solidFill>
                <a:latin typeface="Times New Roman" pitchFamily="18" charset="0"/>
                <a:cs typeface="Times New Roman" pitchFamily="18" charset="0"/>
              </a:rPr>
              <a:t>30 </a:t>
            </a:r>
            <a:r>
              <a:rPr lang="cs-CZ" sz="2000" b="1" dirty="0" smtClean="0">
                <a:solidFill>
                  <a:srgbClr val="FFC000"/>
                </a:solidFill>
                <a:latin typeface="Times New Roman" pitchFamily="18" charset="0"/>
                <a:cs typeface="Times New Roman" pitchFamily="18" charset="0"/>
              </a:rPr>
              <a:t>CZK </a:t>
            </a:r>
            <a:r>
              <a:rPr lang="cs-CZ" sz="2000" b="1" dirty="0">
                <a:solidFill>
                  <a:srgbClr val="FFC000"/>
                </a:solidFill>
                <a:latin typeface="Times New Roman" pitchFamily="18" charset="0"/>
                <a:cs typeface="Times New Roman" pitchFamily="18" charset="0"/>
              </a:rPr>
              <a:t>&gt; </a:t>
            </a:r>
            <a:r>
              <a:rPr lang="cs-CZ" sz="2000" b="1" i="1" dirty="0">
                <a:solidFill>
                  <a:srgbClr val="FFC000"/>
                </a:solidFill>
                <a:latin typeface="Times New Roman" pitchFamily="18" charset="0"/>
                <a:cs typeface="Times New Roman" pitchFamily="18" charset="0"/>
              </a:rPr>
              <a:t>p</a:t>
            </a:r>
            <a:r>
              <a:rPr lang="cs-CZ" sz="2000" b="1" dirty="0">
                <a:solidFill>
                  <a:srgbClr val="FFC000"/>
                </a:solidFill>
                <a:latin typeface="Times New Roman" pitchFamily="18" charset="0"/>
                <a:cs typeface="Times New Roman" pitchFamily="18" charset="0"/>
              </a:rPr>
              <a:t> &gt;10 </a:t>
            </a:r>
            <a:r>
              <a:rPr lang="cs-CZ" sz="2000" b="1" dirty="0" smtClean="0">
                <a:solidFill>
                  <a:srgbClr val="FFC000"/>
                </a:solidFill>
                <a:latin typeface="Times New Roman" pitchFamily="18" charset="0"/>
                <a:cs typeface="Times New Roman" pitchFamily="18" charset="0"/>
              </a:rPr>
              <a:t>CZK) </a:t>
            </a:r>
            <a:endParaRPr lang="cs-CZ" sz="2000" b="1" dirty="0">
              <a:solidFill>
                <a:srgbClr val="FFC000"/>
              </a:solidFill>
              <a:latin typeface="Times New Roman" pitchFamily="18" charset="0"/>
              <a:cs typeface="Times New Roman" pitchFamily="18" charset="0"/>
            </a:endParaRPr>
          </a:p>
          <a:p>
            <a:pPr>
              <a:tabLst>
                <a:tab pos="3143250" algn="l"/>
              </a:tabLst>
              <a:defRPr/>
            </a:pPr>
            <a:r>
              <a:rPr lang="cs-CZ" sz="2000" b="1" i="1" dirty="0" smtClean="0">
                <a:solidFill>
                  <a:srgbClr val="FFC000"/>
                </a:solidFill>
                <a:latin typeface="Times New Roman" pitchFamily="18" charset="0"/>
                <a:cs typeface="Times New Roman" pitchFamily="18" charset="0"/>
              </a:rPr>
              <a:t>At </a:t>
            </a:r>
            <a:r>
              <a:rPr lang="cs-CZ" sz="2000" b="1" i="1" dirty="0" err="1" smtClean="0">
                <a:solidFill>
                  <a:srgbClr val="FFC000"/>
                </a:solidFill>
                <a:latin typeface="Times New Roman" pitchFamily="18" charset="0"/>
                <a:cs typeface="Times New Roman" pitchFamily="18" charset="0"/>
              </a:rPr>
              <a:t>the</a:t>
            </a:r>
            <a:r>
              <a:rPr lang="cs-CZ" sz="2000" b="1" i="1" dirty="0" smtClean="0">
                <a:solidFill>
                  <a:srgbClr val="FFC000"/>
                </a:solidFill>
                <a:latin typeface="Times New Roman" pitchFamily="18" charset="0"/>
                <a:cs typeface="Times New Roman" pitchFamily="18" charset="0"/>
              </a:rPr>
              <a:t> </a:t>
            </a:r>
            <a:r>
              <a:rPr lang="cs-CZ" sz="2000" b="1" i="1" dirty="0" err="1" smtClean="0">
                <a:solidFill>
                  <a:srgbClr val="FFC000"/>
                </a:solidFill>
                <a:latin typeface="Times New Roman" pitchFamily="18" charset="0"/>
                <a:cs typeface="Times New Roman" pitchFamily="18" charset="0"/>
              </a:rPr>
              <a:t>price</a:t>
            </a:r>
            <a:r>
              <a:rPr lang="cs-CZ" sz="2000" b="1" i="1" dirty="0" smtClean="0">
                <a:solidFill>
                  <a:srgbClr val="FFC000"/>
                </a:solidFill>
                <a:latin typeface="Times New Roman" pitchFamily="18" charset="0"/>
                <a:cs typeface="Times New Roman" pitchFamily="18" charset="0"/>
              </a:rPr>
              <a:t> </a:t>
            </a:r>
            <a:r>
              <a:rPr lang="cs-CZ" sz="2000" b="1" i="1" dirty="0" err="1" smtClean="0">
                <a:solidFill>
                  <a:srgbClr val="FFC000"/>
                </a:solidFill>
                <a:latin typeface="Times New Roman" pitchFamily="18" charset="0"/>
                <a:cs typeface="Times New Roman" pitchFamily="18" charset="0"/>
              </a:rPr>
              <a:t>which</a:t>
            </a:r>
            <a:r>
              <a:rPr lang="cs-CZ" sz="2000" b="1" i="1" dirty="0" smtClean="0">
                <a:solidFill>
                  <a:srgbClr val="FFC000"/>
                </a:solidFill>
                <a:latin typeface="Times New Roman" pitchFamily="18" charset="0"/>
                <a:cs typeface="Times New Roman" pitchFamily="18" charset="0"/>
              </a:rPr>
              <a:t> </a:t>
            </a:r>
            <a:r>
              <a:rPr lang="cs-CZ" sz="2000" b="1" i="1" dirty="0" err="1" smtClean="0">
                <a:solidFill>
                  <a:srgbClr val="FFC000"/>
                </a:solidFill>
                <a:latin typeface="Times New Roman" pitchFamily="18" charset="0"/>
                <a:cs typeface="Times New Roman" pitchFamily="18" charset="0"/>
              </a:rPr>
              <a:t>is</a:t>
            </a:r>
            <a:r>
              <a:rPr lang="cs-CZ" sz="2000" b="1" i="1" dirty="0" smtClean="0">
                <a:solidFill>
                  <a:srgbClr val="FFC000"/>
                </a:solidFill>
                <a:latin typeface="Times New Roman" pitchFamily="18" charset="0"/>
                <a:cs typeface="Times New Roman" pitchFamily="18" charset="0"/>
              </a:rPr>
              <a:t> </a:t>
            </a:r>
            <a:r>
              <a:rPr lang="cs-CZ" sz="2000" b="1" i="1" dirty="0" err="1" smtClean="0">
                <a:solidFill>
                  <a:srgbClr val="FFC000"/>
                </a:solidFill>
                <a:latin typeface="Times New Roman" pitchFamily="18" charset="0"/>
                <a:cs typeface="Times New Roman" pitchFamily="18" charset="0"/>
              </a:rPr>
              <a:t>equal</a:t>
            </a:r>
            <a:r>
              <a:rPr lang="cs-CZ" sz="2000" b="1" i="1" dirty="0" smtClean="0">
                <a:solidFill>
                  <a:srgbClr val="FFC000"/>
                </a:solidFill>
                <a:latin typeface="Times New Roman" pitchFamily="18" charset="0"/>
                <a:cs typeface="Times New Roman" pitchFamily="18" charset="0"/>
              </a:rPr>
              <a:t> to </a:t>
            </a:r>
            <a:r>
              <a:rPr lang="cs-CZ" sz="2000" b="1" i="1" dirty="0" err="1" smtClean="0">
                <a:solidFill>
                  <a:srgbClr val="FFC000"/>
                </a:solidFill>
                <a:latin typeface="Times New Roman" pitchFamily="18" charset="0"/>
                <a:cs typeface="Times New Roman" pitchFamily="18" charset="0"/>
              </a:rPr>
              <a:t>the</a:t>
            </a:r>
            <a:r>
              <a:rPr lang="cs-CZ" sz="2000" b="1" i="1" dirty="0" smtClean="0">
                <a:solidFill>
                  <a:srgbClr val="FFC000"/>
                </a:solidFill>
                <a:latin typeface="Times New Roman" pitchFamily="18" charset="0"/>
                <a:cs typeface="Times New Roman" pitchFamily="18" charset="0"/>
              </a:rPr>
              <a:t> </a:t>
            </a:r>
            <a:r>
              <a:rPr lang="cs-CZ" sz="2000" b="1" i="1" dirty="0" err="1" smtClean="0">
                <a:solidFill>
                  <a:srgbClr val="FFC000"/>
                </a:solidFill>
                <a:latin typeface="Times New Roman" pitchFamily="18" charset="0"/>
                <a:cs typeface="Times New Roman" pitchFamily="18" charset="0"/>
              </a:rPr>
              <a:t>variable</a:t>
            </a:r>
            <a:r>
              <a:rPr lang="cs-CZ" sz="2000" b="1" i="1" dirty="0" smtClean="0">
                <a:solidFill>
                  <a:srgbClr val="FFC000"/>
                </a:solidFill>
                <a:latin typeface="Times New Roman" pitchFamily="18" charset="0"/>
                <a:cs typeface="Times New Roman" pitchFamily="18" charset="0"/>
              </a:rPr>
              <a:t> </a:t>
            </a:r>
            <a:r>
              <a:rPr lang="cs-CZ" sz="2000" b="1" i="1" dirty="0" err="1" smtClean="0">
                <a:solidFill>
                  <a:srgbClr val="FFC000"/>
                </a:solidFill>
                <a:latin typeface="Times New Roman" pitchFamily="18" charset="0"/>
                <a:cs typeface="Times New Roman" pitchFamily="18" charset="0"/>
              </a:rPr>
              <a:t>cost</a:t>
            </a:r>
            <a:r>
              <a:rPr lang="cs-CZ" sz="2000" b="1" i="1" dirty="0" smtClean="0">
                <a:solidFill>
                  <a:srgbClr val="FFC000"/>
                </a:solidFill>
                <a:latin typeface="Times New Roman" pitchFamily="18" charset="0"/>
                <a:cs typeface="Times New Roman" pitchFamily="18" charset="0"/>
              </a:rPr>
              <a:t> per unit, </a:t>
            </a:r>
            <a:r>
              <a:rPr lang="en-US" sz="2000" b="1" i="1" dirty="0" smtClean="0">
                <a:latin typeface="Times New Roman" pitchFamily="18" charset="0"/>
                <a:cs typeface="Times New Roman" pitchFamily="18" charset="0"/>
              </a:rPr>
              <a:t>there </a:t>
            </a:r>
            <a:r>
              <a:rPr lang="en-US" sz="2000" b="1" i="1" dirty="0">
                <a:latin typeface="Times New Roman" pitchFamily="18" charset="0"/>
                <a:cs typeface="Times New Roman" pitchFamily="18" charset="0"/>
              </a:rPr>
              <a:t>is a loss </a:t>
            </a:r>
            <a:r>
              <a:rPr lang="cs-CZ" sz="2000" b="1" i="1" dirty="0" err="1" smtClean="0">
                <a:latin typeface="Times New Roman" pitchFamily="18" charset="0"/>
                <a:cs typeface="Times New Roman" pitchFamily="18" charset="0"/>
              </a:rPr>
              <a:t>at</a:t>
            </a:r>
            <a:r>
              <a:rPr lang="cs-CZ" sz="2000" b="1" i="1" dirty="0" smtClean="0">
                <a:latin typeface="Times New Roman" pitchFamily="18" charset="0"/>
                <a:cs typeface="Times New Roman" pitchFamily="18" charset="0"/>
              </a:rPr>
              <a:t> </a:t>
            </a:r>
            <a:r>
              <a:rPr lang="cs-CZ" sz="2000" b="1" i="1" dirty="0" err="1" smtClean="0">
                <a:latin typeface="Times New Roman" pitchFamily="18" charset="0"/>
                <a:cs typeface="Times New Roman" pitchFamily="18" charset="0"/>
              </a:rPr>
              <a:t>the</a:t>
            </a:r>
            <a:r>
              <a:rPr lang="cs-CZ" sz="2000" b="1" i="1" dirty="0" smtClean="0">
                <a:latin typeface="Times New Roman" pitchFamily="18" charset="0"/>
                <a:cs typeface="Times New Roman" pitchFamily="18" charset="0"/>
              </a:rPr>
              <a:t> </a:t>
            </a:r>
            <a:r>
              <a:rPr lang="cs-CZ" sz="2000" b="1" i="1" dirty="0" err="1" smtClean="0">
                <a:latin typeface="Times New Roman" pitchFamily="18" charset="0"/>
                <a:cs typeface="Times New Roman" pitchFamily="18" charset="0"/>
              </a:rPr>
              <a:t>level</a:t>
            </a:r>
            <a:r>
              <a:rPr lang="cs-CZ" sz="2000" b="1" i="1"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of </a:t>
            </a:r>
            <a:r>
              <a:rPr lang="en-US" sz="2000" b="1" i="1" dirty="0">
                <a:latin typeface="Times New Roman" pitchFamily="18" charset="0"/>
                <a:cs typeface="Times New Roman" pitchFamily="18" charset="0"/>
              </a:rPr>
              <a:t>fixed costs and it is not possible to improve the situation by increasing or decreasing sales.</a:t>
            </a:r>
            <a:r>
              <a:rPr lang="cs-CZ" sz="2000" b="1" i="1" dirty="0">
                <a:latin typeface="Times New Roman" pitchFamily="18" charset="0"/>
                <a:cs typeface="Times New Roman" pitchFamily="18" charset="0"/>
              </a:rPr>
              <a:t/>
            </a:r>
            <a:br>
              <a:rPr lang="cs-CZ" sz="2000" b="1" i="1" dirty="0">
                <a:latin typeface="Times New Roman" pitchFamily="18" charset="0"/>
                <a:cs typeface="Times New Roman" pitchFamily="18" charset="0"/>
              </a:rPr>
            </a:br>
            <a:r>
              <a:rPr lang="cs-CZ" sz="2000" dirty="0">
                <a:effectLst>
                  <a:outerShdw blurRad="38100" dist="38100" dir="2700000" algn="tl">
                    <a:srgbClr val="000000">
                      <a:alpha val="43137"/>
                    </a:srgbClr>
                  </a:outerShdw>
                </a:effectLst>
                <a:latin typeface="Times New Roman" pitchFamily="18" charset="0"/>
                <a:cs typeface="Times New Roman" pitchFamily="18" charset="0"/>
              </a:rPr>
              <a:t>	</a:t>
            </a:r>
            <a:r>
              <a:rPr lang="cs-CZ" sz="2000" b="1" dirty="0">
                <a:solidFill>
                  <a:srgbClr val="FFC000"/>
                </a:solidFill>
                <a:latin typeface="Times New Roman" pitchFamily="18" charset="0"/>
                <a:cs typeface="Times New Roman" pitchFamily="18" charset="0"/>
              </a:rPr>
              <a:t>(</a:t>
            </a:r>
            <a:r>
              <a:rPr lang="cs-CZ" sz="2000" b="1" i="1" dirty="0">
                <a:solidFill>
                  <a:srgbClr val="FFC000"/>
                </a:solidFill>
                <a:latin typeface="Times New Roman" pitchFamily="18" charset="0"/>
                <a:cs typeface="Times New Roman" pitchFamily="18" charset="0"/>
              </a:rPr>
              <a:t>p</a:t>
            </a:r>
            <a:r>
              <a:rPr lang="cs-CZ" sz="2000" b="1" dirty="0">
                <a:solidFill>
                  <a:srgbClr val="FFC000"/>
                </a:solidFill>
                <a:latin typeface="Times New Roman" pitchFamily="18" charset="0"/>
                <a:cs typeface="Times New Roman" pitchFamily="18" charset="0"/>
              </a:rPr>
              <a:t> = 10 </a:t>
            </a:r>
            <a:r>
              <a:rPr lang="cs-CZ" sz="2000" b="1" dirty="0" smtClean="0">
                <a:solidFill>
                  <a:srgbClr val="FFC000"/>
                </a:solidFill>
                <a:latin typeface="Times New Roman" pitchFamily="18" charset="0"/>
                <a:cs typeface="Times New Roman" pitchFamily="18" charset="0"/>
              </a:rPr>
              <a:t>CZK) </a:t>
            </a:r>
            <a:endParaRPr lang="cs-CZ" sz="2000" b="1" dirty="0">
              <a:solidFill>
                <a:srgbClr val="FFC000"/>
              </a:solidFill>
              <a:latin typeface="Times New Roman" pitchFamily="18" charset="0"/>
              <a:cs typeface="Times New Roman" pitchFamily="18" charset="0"/>
            </a:endParaRPr>
          </a:p>
          <a:p>
            <a:pPr>
              <a:tabLst>
                <a:tab pos="3143250" algn="l"/>
              </a:tabLst>
              <a:defRPr/>
            </a:pPr>
            <a:r>
              <a:rPr lang="en-US" sz="2000" b="1" i="1" dirty="0">
                <a:solidFill>
                  <a:srgbClr val="FFC000"/>
                </a:solidFill>
                <a:latin typeface="Times New Roman" pitchFamily="18" charset="0"/>
                <a:cs typeface="Times New Roman" pitchFamily="18" charset="0"/>
              </a:rPr>
              <a:t>At </a:t>
            </a:r>
            <a:r>
              <a:rPr lang="cs-CZ" sz="2000" b="1" i="1" dirty="0" err="1" smtClean="0">
                <a:solidFill>
                  <a:srgbClr val="FFC000"/>
                </a:solidFill>
                <a:latin typeface="Times New Roman" pitchFamily="18" charset="0"/>
                <a:cs typeface="Times New Roman" pitchFamily="18" charset="0"/>
              </a:rPr>
              <a:t>the</a:t>
            </a:r>
            <a:r>
              <a:rPr lang="en-US" sz="2000" b="1" i="1" dirty="0" smtClean="0">
                <a:solidFill>
                  <a:srgbClr val="FFC000"/>
                </a:solidFill>
                <a:latin typeface="Times New Roman" pitchFamily="18" charset="0"/>
                <a:cs typeface="Times New Roman" pitchFamily="18" charset="0"/>
              </a:rPr>
              <a:t> </a:t>
            </a:r>
            <a:r>
              <a:rPr lang="en-US" sz="2000" b="1" i="1" dirty="0">
                <a:solidFill>
                  <a:srgbClr val="FFC000"/>
                </a:solidFill>
                <a:latin typeface="Times New Roman" pitchFamily="18" charset="0"/>
                <a:cs typeface="Times New Roman" pitchFamily="18" charset="0"/>
              </a:rPr>
              <a:t>price below the variable cost per </a:t>
            </a:r>
            <a:r>
              <a:rPr lang="cs-CZ" sz="2000" b="1" i="1" smtClean="0">
                <a:solidFill>
                  <a:srgbClr val="FFC000"/>
                </a:solidFill>
                <a:latin typeface="Times New Roman" pitchFamily="18" charset="0"/>
                <a:cs typeface="Times New Roman" pitchFamily="18" charset="0"/>
              </a:rPr>
              <a:t>unit</a:t>
            </a:r>
            <a:r>
              <a:rPr lang="en-US" sz="2000" b="1" i="1" smtClean="0">
                <a:solidFill>
                  <a:srgbClr val="FFC000"/>
                </a:solidFill>
                <a:latin typeface="Times New Roman" pitchFamily="18" charset="0"/>
                <a:cs typeface="Times New Roman" pitchFamily="18" charset="0"/>
              </a:rPr>
              <a:t>, </a:t>
            </a:r>
            <a:r>
              <a:rPr lang="en-US" sz="2000" b="1" i="1" dirty="0">
                <a:latin typeface="Times New Roman" pitchFamily="18" charset="0"/>
                <a:cs typeface="Times New Roman" pitchFamily="18" charset="0"/>
              </a:rPr>
              <a:t>it pays only to reduce production, preferably to zero, because with each additional product, the loss of the business only deepens.</a:t>
            </a:r>
            <a:r>
              <a:rPr lang="cs-CZ" sz="2000" dirty="0">
                <a:effectLst>
                  <a:outerShdw blurRad="38100" dist="38100" dir="2700000" algn="tl">
                    <a:srgbClr val="000000">
                      <a:alpha val="43137"/>
                    </a:srgbClr>
                  </a:outerShdw>
                </a:effectLst>
                <a:latin typeface="Times New Roman" pitchFamily="18" charset="0"/>
                <a:cs typeface="Times New Roman" pitchFamily="18" charset="0"/>
              </a:rPr>
              <a:t>	</a:t>
            </a:r>
            <a:endParaRPr lang="cs-CZ"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tabLst>
                <a:tab pos="3143250" algn="l"/>
              </a:tabLst>
              <a:defRPr/>
            </a:pPr>
            <a:r>
              <a:rPr lang="cs-CZ" sz="20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	</a:t>
            </a:r>
            <a:r>
              <a:rPr lang="cs-CZ" sz="2000" b="1" dirty="0" smtClean="0">
                <a:solidFill>
                  <a:srgbClr val="FFC000"/>
                </a:solidFill>
                <a:latin typeface="Times New Roman" pitchFamily="18" charset="0"/>
                <a:cs typeface="Times New Roman" pitchFamily="18" charset="0"/>
              </a:rPr>
              <a:t>(</a:t>
            </a:r>
            <a:r>
              <a:rPr lang="cs-CZ" sz="2000" b="1" i="1" dirty="0">
                <a:solidFill>
                  <a:srgbClr val="FFC000"/>
                </a:solidFill>
                <a:latin typeface="Times New Roman" pitchFamily="18" charset="0"/>
                <a:cs typeface="Times New Roman" pitchFamily="18" charset="0"/>
              </a:rPr>
              <a:t>p </a:t>
            </a:r>
            <a:r>
              <a:rPr lang="cs-CZ" sz="2000" b="1" dirty="0">
                <a:solidFill>
                  <a:srgbClr val="FFC000"/>
                </a:solidFill>
                <a:latin typeface="Times New Roman" pitchFamily="18" charset="0"/>
                <a:cs typeface="Times New Roman" pitchFamily="18" charset="0"/>
              </a:rPr>
              <a:t>&lt; 10 </a:t>
            </a:r>
            <a:r>
              <a:rPr lang="cs-CZ" sz="2000" b="1" dirty="0" smtClean="0">
                <a:solidFill>
                  <a:srgbClr val="FFC000"/>
                </a:solidFill>
                <a:latin typeface="Times New Roman" pitchFamily="18" charset="0"/>
                <a:cs typeface="Times New Roman" pitchFamily="18" charset="0"/>
              </a:rPr>
              <a:t>CZK) </a:t>
            </a:r>
            <a:endParaRPr lang="cs-CZ" sz="2000" b="1" dirty="0">
              <a:solidFill>
                <a:srgbClr val="FFC000"/>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33</a:t>
            </a:fld>
            <a:endParaRPr lang="cs-CZ"/>
          </a:p>
        </p:txBody>
      </p:sp>
    </p:spTree>
    <p:extLst>
      <p:ext uri="{BB962C8B-B14F-4D97-AF65-F5344CB8AC3E}">
        <p14:creationId xmlns:p14="http://schemas.microsoft.com/office/powerpoint/2010/main" val="3331135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2655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Revenues</a:t>
            </a:r>
            <a:r>
              <a:rPr lang="cs-CZ" sz="2800" b="1" kern="0" dirty="0" smtClean="0">
                <a:solidFill>
                  <a:srgbClr val="307871"/>
                </a:solidFill>
                <a:latin typeface="Times New Roman"/>
                <a:ea typeface="+mj-ea"/>
                <a:cs typeface="+mj-cs"/>
              </a:rPr>
              <a:t> non-</a:t>
            </a:r>
            <a:r>
              <a:rPr lang="cs-CZ" sz="2800" b="1" kern="0" dirty="0" err="1" smtClean="0">
                <a:solidFill>
                  <a:srgbClr val="307871"/>
                </a:solidFill>
                <a:latin typeface="Times New Roman"/>
                <a:ea typeface="+mj-ea"/>
                <a:cs typeface="+mj-cs"/>
              </a:rPr>
              <a:t>linear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spcAft>
                <a:spcPts val="600"/>
              </a:spcAft>
              <a:defRPr/>
            </a:pPr>
            <a:r>
              <a:rPr lang="cs-CZ"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volume</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of</a:t>
            </a:r>
            <a:r>
              <a:rPr lang="cs-CZ" dirty="0">
                <a:effectLst>
                  <a:outerShdw blurRad="38100" dist="38100" dir="2700000" algn="tl">
                    <a:srgbClr val="000000">
                      <a:alpha val="43137"/>
                    </a:srgbClr>
                  </a:outerShdw>
                </a:effectLst>
                <a:latin typeface="Times New Roman" pitchFamily="18" charset="0"/>
                <a:cs typeface="Times New Roman" pitchFamily="18" charset="0"/>
              </a:rPr>
              <a:t> sales, </a:t>
            </a:r>
            <a:r>
              <a:rPr lang="cs-CZ" dirty="0" err="1">
                <a:effectLst>
                  <a:outerShdw blurRad="38100" dist="38100" dir="2700000" algn="tl">
                    <a:srgbClr val="000000">
                      <a:alpha val="43137"/>
                    </a:srgbClr>
                  </a:outerShdw>
                </a:effectLst>
                <a:latin typeface="Times New Roman" pitchFamily="18" charset="0"/>
                <a:cs typeface="Times New Roman" pitchFamily="18" charset="0"/>
              </a:rPr>
              <a:t>at</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which</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dirty="0">
                <a:effectLst>
                  <a:outerShdw blurRad="38100" dist="38100" dir="2700000" algn="tl">
                    <a:srgbClr val="000000">
                      <a:alpha val="43137"/>
                    </a:srgbClr>
                  </a:outerShdw>
                </a:effectLst>
                <a:latin typeface="Times New Roman" pitchFamily="18" charset="0"/>
                <a:cs typeface="Times New Roman" pitchFamily="18" charset="0"/>
              </a:rPr>
              <a:t> maximum profit </a:t>
            </a:r>
            <a:r>
              <a:rPr lang="cs-CZ" dirty="0" err="1">
                <a:effectLst>
                  <a:outerShdw blurRad="38100" dist="38100" dir="2700000" algn="tl">
                    <a:srgbClr val="000000">
                      <a:alpha val="43137"/>
                    </a:srgbClr>
                  </a:outerShdw>
                </a:effectLst>
                <a:latin typeface="Times New Roman" pitchFamily="18" charset="0"/>
                <a:cs typeface="Times New Roman" pitchFamily="18" charset="0"/>
              </a:rPr>
              <a:t>is</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achieved</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is</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that</a:t>
            </a:r>
            <a:r>
              <a:rPr lang="cs-CZ" dirty="0">
                <a:effectLst>
                  <a:outerShdw blurRad="38100" dist="38100" dir="2700000" algn="tl">
                    <a:srgbClr val="000000">
                      <a:alpha val="43137"/>
                    </a:srgbClr>
                  </a:outerShdw>
                </a:effectLst>
                <a:latin typeface="Times New Roman" pitchFamily="18" charset="0"/>
                <a:cs typeface="Times New Roman" pitchFamily="18" charset="0"/>
              </a:rPr>
              <a:t> point (</a:t>
            </a:r>
            <a:r>
              <a:rPr lang="cs-CZ" dirty="0" err="1">
                <a:effectLst>
                  <a:outerShdw blurRad="38100" dist="38100" dir="2700000" algn="tl">
                    <a:srgbClr val="000000">
                      <a:alpha val="43137"/>
                    </a:srgbClr>
                  </a:outerShdw>
                </a:effectLst>
                <a:latin typeface="Times New Roman" pitchFamily="18" charset="0"/>
                <a:cs typeface="Times New Roman" pitchFamily="18" charset="0"/>
              </a:rPr>
              <a:t>at</a:t>
            </a:r>
            <a:r>
              <a:rPr lang="cs-CZ" dirty="0">
                <a:effectLst>
                  <a:outerShdw blurRad="38100" dist="38100" dir="2700000" algn="tl">
                    <a:srgbClr val="000000">
                      <a:alpha val="43137"/>
                    </a:srgbClr>
                  </a:outerShdw>
                </a:effectLst>
                <a:latin typeface="Times New Roman" pitchFamily="18" charset="0"/>
                <a:cs typeface="Times New Roman" pitchFamily="18" charset="0"/>
              </a:rPr>
              <a:t> sales </a:t>
            </a:r>
            <a:r>
              <a:rPr lang="cs-CZ" dirty="0" err="1">
                <a:effectLst>
                  <a:outerShdw blurRad="38100" dist="38100" dir="2700000" algn="tl">
                    <a:srgbClr val="000000">
                      <a:alpha val="43137"/>
                    </a:srgbClr>
                  </a:outerShdw>
                </a:effectLst>
                <a:latin typeface="Times New Roman" pitchFamily="18" charset="0"/>
                <a:cs typeface="Times New Roman" pitchFamily="18" charset="0"/>
              </a:rPr>
              <a:t>volume</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when</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first</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derivation</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of</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function</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i="1" dirty="0">
                <a:effectLst>
                  <a:outerShdw blurRad="38100" dist="38100" dir="2700000" algn="tl">
                    <a:srgbClr val="000000">
                      <a:alpha val="43137"/>
                    </a:srgbClr>
                  </a:outerShdw>
                </a:effectLst>
                <a:latin typeface="Times New Roman" pitchFamily="18" charset="0"/>
                <a:cs typeface="Times New Roman" pitchFamily="18" charset="0"/>
              </a:rPr>
              <a:t>VH = f(Q) </a:t>
            </a:r>
            <a:r>
              <a:rPr lang="cs-CZ" dirty="0" err="1">
                <a:effectLst>
                  <a:outerShdw blurRad="38100" dist="38100" dir="2700000" algn="tl">
                    <a:srgbClr val="000000">
                      <a:alpha val="43137"/>
                    </a:srgbClr>
                  </a:outerShdw>
                </a:effectLst>
                <a:latin typeface="Times New Roman" pitchFamily="18" charset="0"/>
                <a:cs typeface="Times New Roman" pitchFamily="18" charset="0"/>
              </a:rPr>
              <a:t>is</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equal</a:t>
            </a:r>
            <a:r>
              <a:rPr lang="cs-CZ" dirty="0">
                <a:effectLst>
                  <a:outerShdw blurRad="38100" dist="38100" dir="2700000" algn="tl">
                    <a:srgbClr val="000000">
                      <a:alpha val="43137"/>
                    </a:srgbClr>
                  </a:outerShdw>
                </a:effectLst>
                <a:latin typeface="Times New Roman" pitchFamily="18" charset="0"/>
                <a:cs typeface="Times New Roman" pitchFamily="18" charset="0"/>
              </a:rPr>
              <a:t> to </a:t>
            </a:r>
            <a:r>
              <a:rPr lang="cs-CZ" dirty="0" err="1">
                <a:effectLst>
                  <a:outerShdw blurRad="38100" dist="38100" dir="2700000" algn="tl">
                    <a:srgbClr val="000000">
                      <a:alpha val="43137"/>
                    </a:srgbClr>
                  </a:outerShdw>
                </a:effectLst>
                <a:latin typeface="Times New Roman" pitchFamily="18" charset="0"/>
                <a:cs typeface="Times New Roman" pitchFamily="18" charset="0"/>
              </a:rPr>
              <a:t>zero</a:t>
            </a:r>
            <a:r>
              <a:rPr lang="cs-CZ" dirty="0">
                <a:effectLst>
                  <a:outerShdw blurRad="38100" dist="38100" dir="2700000" algn="tl">
                    <a:srgbClr val="000000">
                      <a:alpha val="43137"/>
                    </a:srgbClr>
                  </a:outerShdw>
                </a:effectLst>
                <a:latin typeface="Times New Roman" pitchFamily="18" charset="0"/>
                <a:cs typeface="Times New Roman" pitchFamily="18" charset="0"/>
              </a:rPr>
              <a:t>:  </a:t>
            </a:r>
            <a:endParaRPr lang="en-US" i="1" dirty="0">
              <a:effectLst>
                <a:outerShdw blurRad="38100" dist="38100" dir="2700000" algn="tl">
                  <a:srgbClr val="000000">
                    <a:alpha val="43137"/>
                  </a:srgbClr>
                </a:outerShdw>
              </a:effectLst>
              <a:latin typeface="Times New Roman" pitchFamily="18" charset="0"/>
              <a:cs typeface="Times New Roman" pitchFamily="18" charset="0"/>
            </a:endParaRPr>
          </a:p>
          <a:p>
            <a:pPr>
              <a:lnSpc>
                <a:spcPct val="120000"/>
              </a:lnSpc>
              <a:spcBef>
                <a:spcPts val="600"/>
              </a:spcBef>
              <a:spcAft>
                <a:spcPts val="600"/>
              </a:spcAft>
              <a:buFont typeface="Wingdings" pitchFamily="2" charset="2"/>
              <a:buNone/>
              <a:defRPr/>
            </a:pPr>
            <a:r>
              <a:rPr lang="cs-CZ" i="1" dirty="0" err="1" smtClean="0">
                <a:effectLst>
                  <a:outerShdw blurRad="38100" dist="38100" dir="2700000" algn="tl">
                    <a:srgbClr val="000000">
                      <a:alpha val="43137"/>
                    </a:srgbClr>
                  </a:outerShdw>
                </a:effectLst>
                <a:latin typeface="Times New Roman" pitchFamily="18" charset="0"/>
                <a:cs typeface="Times New Roman" pitchFamily="18" charset="0"/>
              </a:rPr>
              <a:t>dVH</a:t>
            </a:r>
            <a:r>
              <a:rPr lang="cs-CZ" i="1" dirty="0" smtClean="0">
                <a:effectLst>
                  <a:outerShdw blurRad="38100" dist="38100" dir="2700000" algn="tl">
                    <a:srgbClr val="000000">
                      <a:alpha val="43137"/>
                    </a:srgbClr>
                  </a:outerShdw>
                </a:effectLst>
                <a:latin typeface="Times New Roman" pitchFamily="18" charset="0"/>
                <a:cs typeface="Times New Roman" pitchFamily="18" charset="0"/>
              </a:rPr>
              <a:t>/</a:t>
            </a:r>
            <a:r>
              <a:rPr lang="cs-CZ" i="1" dirty="0" err="1" smtClean="0">
                <a:effectLst>
                  <a:outerShdw blurRad="38100" dist="38100" dir="2700000" algn="tl">
                    <a:srgbClr val="000000">
                      <a:alpha val="43137"/>
                    </a:srgbClr>
                  </a:outerShdw>
                </a:effectLst>
                <a:latin typeface="Times New Roman" pitchFamily="18" charset="0"/>
                <a:cs typeface="Times New Roman" pitchFamily="18" charset="0"/>
              </a:rPr>
              <a:t>dQ</a:t>
            </a:r>
            <a:r>
              <a:rPr lang="cs-CZ" i="1" dirty="0" smtClean="0">
                <a:effectLst>
                  <a:outerShdw blurRad="38100" dist="38100" dir="2700000" algn="tl">
                    <a:srgbClr val="000000">
                      <a:alpha val="43137"/>
                    </a:srgbClr>
                  </a:outerShdw>
                </a:effectLst>
                <a:latin typeface="Times New Roman" pitchFamily="18" charset="0"/>
                <a:cs typeface="Times New Roman" pitchFamily="18" charset="0"/>
              </a:rPr>
              <a:t> = 0</a:t>
            </a:r>
            <a:endParaRPr lang="cs-CZ" i="1" dirty="0">
              <a:effectLst>
                <a:outerShdw blurRad="38100" dist="38100" dir="2700000" algn="tl">
                  <a:srgbClr val="000000">
                    <a:alpha val="43137"/>
                  </a:srgbClr>
                </a:outerShdw>
              </a:effectLst>
              <a:latin typeface="Times New Roman" pitchFamily="18" charset="0"/>
              <a:cs typeface="Times New Roman" pitchFamily="18" charset="0"/>
            </a:endParaRPr>
          </a:p>
          <a:p>
            <a:pPr>
              <a:lnSpc>
                <a:spcPct val="120000"/>
              </a:lnSpc>
              <a:spcBef>
                <a:spcPts val="600"/>
              </a:spcBef>
              <a:spcAft>
                <a:spcPts val="600"/>
              </a:spcAft>
              <a:defRPr/>
            </a:pPr>
            <a:r>
              <a:rPr lang="cs-CZ"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condition</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of</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the</a:t>
            </a:r>
            <a:r>
              <a:rPr lang="cs-CZ" dirty="0">
                <a:effectLst>
                  <a:outerShdw blurRad="38100" dist="38100" dir="2700000" algn="tl">
                    <a:srgbClr val="000000">
                      <a:alpha val="43137"/>
                    </a:srgbClr>
                  </a:outerShdw>
                </a:effectLst>
                <a:latin typeface="Times New Roman" pitchFamily="18" charset="0"/>
                <a:cs typeface="Times New Roman" pitchFamily="18" charset="0"/>
              </a:rPr>
              <a:t> maximum </a:t>
            </a:r>
            <a:r>
              <a:rPr lang="cs-CZ" dirty="0" err="1">
                <a:effectLst>
                  <a:outerShdw blurRad="38100" dist="38100" dir="2700000" algn="tl">
                    <a:srgbClr val="000000">
                      <a:alpha val="43137"/>
                    </a:srgbClr>
                  </a:outerShdw>
                </a:effectLst>
                <a:latin typeface="Times New Roman" pitchFamily="18" charset="0"/>
                <a:cs typeface="Times New Roman" pitchFamily="18" charset="0"/>
              </a:rPr>
              <a:t>is</a:t>
            </a: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err="1">
                <a:effectLst>
                  <a:outerShdw blurRad="38100" dist="38100" dir="2700000" algn="tl">
                    <a:srgbClr val="000000">
                      <a:alpha val="43137"/>
                    </a:srgbClr>
                  </a:outerShdw>
                </a:effectLst>
                <a:latin typeface="Times New Roman" pitchFamily="18" charset="0"/>
                <a:cs typeface="Times New Roman" pitchFamily="18" charset="0"/>
              </a:rPr>
              <a:t>that</a:t>
            </a:r>
            <a:r>
              <a:rPr lang="cs-CZ" dirty="0">
                <a:effectLst>
                  <a:outerShdw blurRad="38100" dist="38100" dir="2700000" algn="tl">
                    <a:srgbClr val="000000">
                      <a:alpha val="43137"/>
                    </a:srgbClr>
                  </a:outerShdw>
                </a:effectLst>
                <a:latin typeface="Times New Roman" pitchFamily="18" charset="0"/>
                <a:cs typeface="Times New Roman" pitchFamily="18" charset="0"/>
              </a:rPr>
              <a:t>:</a:t>
            </a:r>
          </a:p>
          <a:p>
            <a:pPr>
              <a:lnSpc>
                <a:spcPct val="120000"/>
              </a:lnSpc>
              <a:spcBef>
                <a:spcPts val="600"/>
              </a:spcBef>
              <a:spcAft>
                <a:spcPts val="600"/>
              </a:spcAft>
              <a:defRPr/>
            </a:pPr>
            <a:endParaRPr lang="cs-CZ" dirty="0"/>
          </a:p>
          <a:p>
            <a:pPr>
              <a:lnSpc>
                <a:spcPct val="120000"/>
              </a:lnSpc>
              <a:spcBef>
                <a:spcPts val="600"/>
              </a:spcBef>
              <a:spcAft>
                <a:spcPts val="600"/>
              </a:spcAft>
              <a:defRPr/>
            </a:pPr>
            <a:endParaRPr lang="cs-CZ" dirty="0"/>
          </a:p>
          <a:p>
            <a:pPr>
              <a:lnSpc>
                <a:spcPct val="120000"/>
              </a:lnSpc>
              <a:spcBef>
                <a:spcPts val="600"/>
              </a:spcBef>
              <a:spcAft>
                <a:spcPts val="600"/>
              </a:spcAft>
              <a:defRPr/>
            </a:pPr>
            <a:endParaRPr lang="cs-CZ" dirty="0"/>
          </a:p>
        </p:txBody>
      </p:sp>
      <p:graphicFrame>
        <p:nvGraphicFramePr>
          <p:cNvPr id="6" name="Object 6"/>
          <p:cNvGraphicFramePr>
            <a:graphicFrameLocks noChangeAspect="1"/>
          </p:cNvGraphicFramePr>
          <p:nvPr>
            <p:extLst>
              <p:ext uri="{D42A27DB-BD31-4B8C-83A1-F6EECF244321}">
                <p14:modId xmlns:p14="http://schemas.microsoft.com/office/powerpoint/2010/main" val="321036949"/>
              </p:ext>
            </p:extLst>
          </p:nvPr>
        </p:nvGraphicFramePr>
        <p:xfrm>
          <a:off x="1187624" y="4581128"/>
          <a:ext cx="6380163" cy="1000125"/>
        </p:xfrm>
        <a:graphic>
          <a:graphicData uri="http://schemas.openxmlformats.org/presentationml/2006/ole">
            <mc:AlternateContent xmlns:mc="http://schemas.openxmlformats.org/markup-compatibility/2006">
              <mc:Choice xmlns:v="urn:schemas-microsoft-com:vml" Requires="v">
                <p:oleObj spid="_x0000_s7218" name="Document" r:id="rId4" imgW="5958173" imgH="965978" progId="Word.Document.8">
                  <p:embed/>
                </p:oleObj>
              </mc:Choice>
              <mc:Fallback>
                <p:oleObj name="Document" r:id="rId4" imgW="5958173" imgH="965978" progId="Word.Document.8">
                  <p:embed/>
                  <p:pic>
                    <p:nvPicPr>
                      <p:cNvPr id="1028"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4581128"/>
                        <a:ext cx="6380163" cy="1000125"/>
                      </a:xfrm>
                      <a:prstGeom prst="rect">
                        <a:avLst/>
                      </a:prstGeom>
                      <a:solidFill>
                        <a:srgbClr val="CCFFFF"/>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34</a:t>
            </a:fld>
            <a:endParaRPr lang="cs-CZ"/>
          </a:p>
        </p:txBody>
      </p:sp>
    </p:spTree>
    <p:extLst>
      <p:ext uri="{BB962C8B-B14F-4D97-AF65-F5344CB8AC3E}">
        <p14:creationId xmlns:p14="http://schemas.microsoft.com/office/powerpoint/2010/main" val="18576914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2655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Revenues</a:t>
            </a:r>
            <a:r>
              <a:rPr lang="cs-CZ" sz="2800" b="1" kern="0" dirty="0" smtClean="0">
                <a:solidFill>
                  <a:srgbClr val="307871"/>
                </a:solidFill>
                <a:latin typeface="Times New Roman"/>
                <a:ea typeface="+mj-ea"/>
                <a:cs typeface="+mj-cs"/>
              </a:rPr>
              <a:t> non-</a:t>
            </a:r>
            <a:r>
              <a:rPr lang="cs-CZ" sz="2800" b="1" kern="0" dirty="0" err="1" smtClean="0">
                <a:solidFill>
                  <a:srgbClr val="307871"/>
                </a:solidFill>
                <a:latin typeface="Times New Roman"/>
                <a:ea typeface="+mj-ea"/>
                <a:cs typeface="+mj-cs"/>
              </a:rPr>
              <a:t>linear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spcAft>
                <a:spcPts val="600"/>
              </a:spcAft>
              <a:defRPr/>
            </a:pPr>
            <a:endParaRPr lang="cs-CZ" dirty="0"/>
          </a:p>
          <a:p>
            <a:pPr>
              <a:lnSpc>
                <a:spcPct val="120000"/>
              </a:lnSpc>
              <a:spcBef>
                <a:spcPts val="600"/>
              </a:spcBef>
              <a:spcAft>
                <a:spcPts val="600"/>
              </a:spcAft>
              <a:defRPr/>
            </a:pPr>
            <a:endParaRPr lang="cs-CZ" dirty="0"/>
          </a:p>
          <a:p>
            <a:pPr>
              <a:lnSpc>
                <a:spcPct val="120000"/>
              </a:lnSpc>
              <a:spcBef>
                <a:spcPts val="600"/>
              </a:spcBef>
              <a:spcAft>
                <a:spcPts val="600"/>
              </a:spcAft>
              <a:defRPr/>
            </a:pPr>
            <a:endParaRPr lang="cs-CZ" dirty="0"/>
          </a:p>
        </p:txBody>
      </p:sp>
      <p:graphicFrame>
        <p:nvGraphicFramePr>
          <p:cNvPr id="9" name="Object 2"/>
          <p:cNvGraphicFramePr>
            <a:graphicFrameLocks noChangeAspect="1"/>
          </p:cNvGraphicFramePr>
          <p:nvPr>
            <p:extLst>
              <p:ext uri="{D42A27DB-BD31-4B8C-83A1-F6EECF244321}">
                <p14:modId xmlns:p14="http://schemas.microsoft.com/office/powerpoint/2010/main" val="3436182689"/>
              </p:ext>
            </p:extLst>
          </p:nvPr>
        </p:nvGraphicFramePr>
        <p:xfrm>
          <a:off x="1189038" y="1417638"/>
          <a:ext cx="7070725" cy="2117725"/>
        </p:xfrm>
        <a:graphic>
          <a:graphicData uri="http://schemas.openxmlformats.org/presentationml/2006/ole">
            <mc:AlternateContent xmlns:mc="http://schemas.openxmlformats.org/markup-compatibility/2006">
              <mc:Choice xmlns:v="urn:schemas-microsoft-com:vml" Requires="v">
                <p:oleObj spid="_x0000_s8242" name="Dokument" r:id="rId4" imgW="5902889" imgH="1768256" progId="Word.Document.12">
                  <p:embed/>
                </p:oleObj>
              </mc:Choice>
              <mc:Fallback>
                <p:oleObj name="Dokument" r:id="rId4" imgW="5902889" imgH="1768256" progId="Word.Document.12">
                  <p:embed/>
                  <p:pic>
                    <p:nvPicPr>
                      <p:cNvPr id="180226" name="Object 2"/>
                      <p:cNvPicPr>
                        <a:picLocks noChangeAspect="1" noChangeArrowheads="1"/>
                      </p:cNvPicPr>
                      <p:nvPr/>
                    </p:nvPicPr>
                    <p:blipFill>
                      <a:blip r:embed="rId5"/>
                      <a:srcRect/>
                      <a:stretch>
                        <a:fillRect/>
                      </a:stretch>
                    </p:blipFill>
                    <p:spPr bwMode="auto">
                      <a:xfrm>
                        <a:off x="1189038" y="1417638"/>
                        <a:ext cx="7070725" cy="211772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 name="Graf 9"/>
          <p:cNvGraphicFramePr/>
          <p:nvPr>
            <p:extLst>
              <p:ext uri="{D42A27DB-BD31-4B8C-83A1-F6EECF244321}">
                <p14:modId xmlns:p14="http://schemas.microsoft.com/office/powerpoint/2010/main" val="1450254226"/>
              </p:ext>
            </p:extLst>
          </p:nvPr>
        </p:nvGraphicFramePr>
        <p:xfrm>
          <a:off x="2267744" y="3501008"/>
          <a:ext cx="4572000"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35</a:t>
            </a:fld>
            <a:endParaRPr lang="cs-CZ"/>
          </a:p>
        </p:txBody>
      </p:sp>
    </p:spTree>
    <p:extLst>
      <p:ext uri="{BB962C8B-B14F-4D97-AF65-F5344CB8AC3E}">
        <p14:creationId xmlns:p14="http://schemas.microsoft.com/office/powerpoint/2010/main" val="8960761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Nadpis 1"/>
          <p:cNvSpPr>
            <a:spLocks noGrp="1"/>
          </p:cNvSpPr>
          <p:nvPr>
            <p:ph type="title"/>
          </p:nvPr>
        </p:nvSpPr>
        <p:spPr/>
        <p:txBody>
          <a:bodyPr>
            <a:normAutofit fontScale="90000"/>
          </a:bodyPr>
          <a:lstStyle/>
          <a:p>
            <a:pPr eaLnBrk="1" hangingPunct="1">
              <a:defRPr/>
            </a:pPr>
            <a:r>
              <a:rPr lang="en-US" b="1" i="1" dirty="0">
                <a:effectLst>
                  <a:outerShdw blurRad="38100" dist="38100" dir="2700000" algn="tl">
                    <a:srgbClr val="000000">
                      <a:alpha val="43137"/>
                    </a:srgbClr>
                  </a:outerShdw>
                </a:effectLst>
                <a:latin typeface="Times New Roman" pitchFamily="18" charset="0"/>
                <a:cs typeface="Times New Roman" pitchFamily="18" charset="0"/>
              </a:rPr>
              <a:t>Diagram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of</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nonlinear </a:t>
            </a:r>
            <a:r>
              <a:rPr lang="en-US" b="1" i="1" dirty="0">
                <a:effectLst>
                  <a:outerShdw blurRad="38100" dist="38100" dir="2700000" algn="tl">
                    <a:srgbClr val="000000">
                      <a:alpha val="43137"/>
                    </a:srgbClr>
                  </a:outerShdw>
                </a:effectLst>
                <a:latin typeface="Times New Roman" pitchFamily="18" charset="0"/>
                <a:cs typeface="Times New Roman" pitchFamily="18" charset="0"/>
              </a:rPr>
              <a:t>dependence of revenues and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cost</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b="1" i="1" dirty="0">
                <a:effectLst>
                  <a:outerShdw blurRad="38100" dist="38100" dir="2700000" algn="tl">
                    <a:srgbClr val="000000">
                      <a:alpha val="43137"/>
                    </a:srgbClr>
                  </a:outerShdw>
                </a:effectLst>
                <a:latin typeface="Times New Roman" pitchFamily="18" charset="0"/>
                <a:cs typeface="Times New Roman" pitchFamily="18" charset="0"/>
              </a:rPr>
              <a:t>on the volume of production (sales)</a:t>
            </a:r>
            <a:endParaRPr lang="cs-CZ"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2050" name="Zástupný symbol pro obsah 3"/>
          <p:cNvGraphicFramePr>
            <a:graphicFrameLocks noGrp="1" noChangeAspect="1"/>
          </p:cNvGraphicFramePr>
          <p:nvPr>
            <p:ph idx="1"/>
            <p:extLst>
              <p:ext uri="{D42A27DB-BD31-4B8C-83A1-F6EECF244321}">
                <p14:modId xmlns:p14="http://schemas.microsoft.com/office/powerpoint/2010/main" val="2630903914"/>
              </p:ext>
            </p:extLst>
          </p:nvPr>
        </p:nvGraphicFramePr>
        <p:xfrm>
          <a:off x="1712913" y="1566863"/>
          <a:ext cx="8648700" cy="4432300"/>
        </p:xfrm>
        <a:graphic>
          <a:graphicData uri="http://schemas.openxmlformats.org/presentationml/2006/ole">
            <mc:AlternateContent xmlns:mc="http://schemas.openxmlformats.org/markup-compatibility/2006">
              <mc:Choice xmlns:v="urn:schemas-microsoft-com:vml" Requires="v">
                <p:oleObj spid="_x0000_s9265" name="Document" r:id="rId3" imgW="6736922" imgH="3452670" progId="Word.Document.8">
                  <p:embed/>
                </p:oleObj>
              </mc:Choice>
              <mc:Fallback>
                <p:oleObj name="Document" r:id="rId3" imgW="6736922" imgH="3452670" progId="Word.Document.8">
                  <p:embed/>
                  <p:pic>
                    <p:nvPicPr>
                      <p:cNvPr id="2050" name="Zástupný symbol pro obsah 3"/>
                      <p:cNvPicPr>
                        <a:picLocks noChangeAspect="1" noChangeArrowheads="1"/>
                      </p:cNvPicPr>
                      <p:nvPr/>
                    </p:nvPicPr>
                    <p:blipFill>
                      <a:blip r:embed="rId4"/>
                      <a:srcRect/>
                      <a:stretch>
                        <a:fillRect/>
                      </a:stretch>
                    </p:blipFill>
                    <p:spPr bwMode="auto">
                      <a:xfrm>
                        <a:off x="1712913" y="1566863"/>
                        <a:ext cx="8648700" cy="4432300"/>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36</a:t>
            </a:fld>
            <a:endParaRPr lang="cs-CZ"/>
          </a:p>
        </p:txBody>
      </p:sp>
    </p:spTree>
    <p:extLst>
      <p:ext uri="{BB962C8B-B14F-4D97-AF65-F5344CB8AC3E}">
        <p14:creationId xmlns:p14="http://schemas.microsoft.com/office/powerpoint/2010/main" val="31542904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Nadpis 1"/>
          <p:cNvSpPr>
            <a:spLocks noGrp="1"/>
          </p:cNvSpPr>
          <p:nvPr>
            <p:ph type="title"/>
          </p:nvPr>
        </p:nvSpPr>
        <p:spPr>
          <a:xfrm>
            <a:off x="1227909" y="142875"/>
            <a:ext cx="9605553" cy="1214438"/>
          </a:xfrm>
        </p:spPr>
        <p:txBody>
          <a:bodyPr>
            <a:noAutofit/>
          </a:bodyPr>
          <a:lstStyle/>
          <a:p>
            <a:pPr>
              <a:defRPr/>
            </a:pPr>
            <a:r>
              <a:rPr lang="en-US" sz="2800" i="1" dirty="0">
                <a:latin typeface="Times New Roman" panose="02020603050405020304" pitchFamily="18" charset="0"/>
                <a:cs typeface="Times New Roman" panose="02020603050405020304" pitchFamily="18" charset="0"/>
              </a:rPr>
              <a:t>Diagram of nonlinear dependence of total sales and costs (linear development) on volume of production (sales)</a:t>
            </a:r>
            <a:endParaRPr lang="en-US" sz="2800"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37</a:t>
            </a:fld>
            <a:endParaRPr lang="cs-CZ"/>
          </a:p>
        </p:txBody>
      </p:sp>
      <p:graphicFrame>
        <p:nvGraphicFramePr>
          <p:cNvPr id="8" name="Zástupný symbol pro obsah 3"/>
          <p:cNvGraphicFramePr>
            <a:graphicFrameLocks noGrp="1" noChangeAspect="1"/>
          </p:cNvGraphicFramePr>
          <p:nvPr>
            <p:ph idx="1"/>
            <p:extLst>
              <p:ext uri="{D42A27DB-BD31-4B8C-83A1-F6EECF244321}">
                <p14:modId xmlns:p14="http://schemas.microsoft.com/office/powerpoint/2010/main" val="1232463074"/>
              </p:ext>
            </p:extLst>
          </p:nvPr>
        </p:nvGraphicFramePr>
        <p:xfrm>
          <a:off x="1669775" y="1757239"/>
          <a:ext cx="7409932" cy="4148262"/>
        </p:xfrm>
        <a:graphic>
          <a:graphicData uri="http://schemas.openxmlformats.org/presentationml/2006/ole">
            <mc:AlternateContent xmlns:mc="http://schemas.openxmlformats.org/markup-compatibility/2006">
              <mc:Choice xmlns:v="urn:schemas-microsoft-com:vml" Requires="v">
                <p:oleObj spid="_x0000_s18436" name="Document" r:id="rId3" imgW="5967445" imgH="3808577" progId="Word.Document.8">
                  <p:embed/>
                </p:oleObj>
              </mc:Choice>
              <mc:Fallback>
                <p:oleObj name="Document" r:id="rId3" imgW="5967445" imgH="3808577" progId="Word.Document.8">
                  <p:embed/>
                  <p:pic>
                    <p:nvPicPr>
                      <p:cNvPr id="3074" name="Zástupný symbol pro obsah 3"/>
                      <p:cNvPicPr>
                        <a:picLocks noChangeAspect="1" noChangeArrowheads="1"/>
                      </p:cNvPicPr>
                      <p:nvPr/>
                    </p:nvPicPr>
                    <p:blipFill>
                      <a:blip r:embed="rId4"/>
                      <a:srcRect/>
                      <a:stretch>
                        <a:fillRect/>
                      </a:stretch>
                    </p:blipFill>
                    <p:spPr bwMode="auto">
                      <a:xfrm>
                        <a:off x="1669775" y="1757239"/>
                        <a:ext cx="7409932" cy="4148262"/>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5757127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838200" y="365125"/>
            <a:ext cx="10515600" cy="759619"/>
          </a:xfrm>
        </p:spPr>
        <p:txBody>
          <a:bodyPr/>
          <a:lstStyle/>
          <a:p>
            <a:r>
              <a:rPr lang="en-US" b="1" i="1" dirty="0">
                <a:effectLst>
                  <a:outerShdw blurRad="38100" dist="38100" dir="2700000" algn="tl">
                    <a:srgbClr val="000000">
                      <a:alpha val="43137"/>
                    </a:srgbClr>
                  </a:outerShdw>
                </a:effectLst>
                <a:latin typeface="Times New Roman" pitchFamily="18" charset="0"/>
                <a:cs typeface="Times New Roman" pitchFamily="18" charset="0"/>
              </a:rPr>
              <a:t>Forms of non-linear course of sales</a:t>
            </a:r>
            <a:endParaRPr lang="cs-CZ"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267" name="Zástupný symbol pro obsah 2"/>
          <p:cNvSpPr>
            <a:spLocks noGrp="1"/>
          </p:cNvSpPr>
          <p:nvPr>
            <p:ph idx="1"/>
          </p:nvPr>
        </p:nvSpPr>
        <p:spPr>
          <a:xfrm>
            <a:off x="1775520" y="1124744"/>
            <a:ext cx="8892480" cy="5518944"/>
          </a:xfrm>
        </p:spPr>
        <p:txBody>
          <a:bodyPr>
            <a:normAutofit/>
          </a:bodyPr>
          <a:lstStyle/>
          <a:p>
            <a:pPr marL="0" indent="0" algn="just">
              <a:buNone/>
            </a:pPr>
            <a:r>
              <a:rPr lang="en-US" dirty="0">
                <a:latin typeface="Times New Roman" pitchFamily="18" charset="0"/>
                <a:cs typeface="Times New Roman" pitchFamily="18" charset="0"/>
              </a:rPr>
              <a:t>Sales policy of business entities is much more flexible in working with the price of a product and is not satisfied with the assumption of price as a constant quantity. The price policy of companies is affected by the supply and demand factor, the effect of which is the price level linked to the volume of realized production. Similarly to the determination of the course of cost functions, we can present the course of sales in the form of</a:t>
            </a:r>
            <a:r>
              <a:rPr lang="en-US" dirty="0" smtClean="0">
                <a:latin typeface="Times New Roman" pitchFamily="18" charset="0"/>
                <a:cs typeface="Times New Roman" pitchFamily="18" charset="0"/>
              </a:rPr>
              <a:t>:</a:t>
            </a:r>
            <a:endParaRPr lang="cs-CZ" dirty="0" smtClean="0">
              <a:latin typeface="Times New Roman" pitchFamily="18" charset="0"/>
              <a:cs typeface="Times New Roman" pitchFamily="18" charset="0"/>
            </a:endParaRPr>
          </a:p>
          <a:p>
            <a:pPr marL="0" indent="0" algn="just">
              <a:buNone/>
            </a:pPr>
            <a:r>
              <a:rPr lang="cs-CZ" sz="2400" dirty="0" err="1" smtClean="0">
                <a:latin typeface="Times New Roman" pitchFamily="18" charset="0"/>
                <a:cs typeface="Times New Roman" pitchFamily="18" charset="0"/>
              </a:rPr>
              <a:t>Linear</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course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of</a:t>
            </a:r>
            <a:r>
              <a:rPr lang="cs-CZ" sz="2400" dirty="0" smtClean="0">
                <a:latin typeface="Times New Roman" pitchFamily="18" charset="0"/>
                <a:cs typeface="Times New Roman" pitchFamily="18" charset="0"/>
              </a:rPr>
              <a:t> sales: 	</a:t>
            </a:r>
            <a:r>
              <a:rPr lang="cs-CZ" sz="2400" i="1" dirty="0" smtClean="0">
                <a:latin typeface="Times New Roman" pitchFamily="18" charset="0"/>
                <a:cs typeface="Times New Roman" pitchFamily="18" charset="0"/>
              </a:rPr>
              <a:t>p = </a:t>
            </a:r>
            <a:r>
              <a:rPr lang="cs-CZ" sz="2400" i="1" dirty="0" err="1" smtClean="0">
                <a:latin typeface="Times New Roman" pitchFamily="18" charset="0"/>
                <a:cs typeface="Times New Roman" pitchFamily="18" charset="0"/>
              </a:rPr>
              <a:t>const</a:t>
            </a:r>
            <a:r>
              <a:rPr lang="cs-CZ" sz="2400" i="1" dirty="0" smtClean="0">
                <a:latin typeface="Times New Roman" pitchFamily="18" charset="0"/>
                <a:cs typeface="Times New Roman" pitchFamily="18" charset="0"/>
              </a:rPr>
              <a:t> 	</a:t>
            </a:r>
            <a:r>
              <a:rPr lang="cs-CZ" sz="2400" i="1" dirty="0" smtClean="0">
                <a:solidFill>
                  <a:srgbClr val="FFC000"/>
                </a:solidFill>
                <a:latin typeface="Times New Roman" pitchFamily="18" charset="0"/>
                <a:cs typeface="Times New Roman" pitchFamily="18" charset="0"/>
              </a:rPr>
              <a:t>R = p∙Q,</a:t>
            </a:r>
            <a:endParaRPr lang="cs-CZ" sz="2400" dirty="0" smtClean="0">
              <a:solidFill>
                <a:srgbClr val="FFC000"/>
              </a:solidFill>
              <a:latin typeface="Times New Roman" pitchFamily="18" charset="0"/>
              <a:cs typeface="Times New Roman" pitchFamily="18" charset="0"/>
            </a:endParaRPr>
          </a:p>
          <a:p>
            <a:pPr marL="0" indent="0">
              <a:spcBef>
                <a:spcPts val="1800"/>
              </a:spcBef>
              <a:spcAft>
                <a:spcPts val="1800"/>
              </a:spcAft>
              <a:buNone/>
            </a:pPr>
            <a:r>
              <a:rPr lang="cs-CZ" sz="2400" dirty="0" err="1" smtClean="0">
                <a:latin typeface="Times New Roman" pitchFamily="18" charset="0"/>
                <a:cs typeface="Times New Roman" pitchFamily="18" charset="0"/>
              </a:rPr>
              <a:t>Progressive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course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of</a:t>
            </a:r>
            <a:r>
              <a:rPr lang="cs-CZ" sz="2400" dirty="0" smtClean="0">
                <a:latin typeface="Times New Roman" pitchFamily="18" charset="0"/>
                <a:cs typeface="Times New Roman" pitchFamily="18" charset="0"/>
              </a:rPr>
              <a:t> sales:	</a:t>
            </a:r>
            <a:r>
              <a:rPr lang="cs-CZ" sz="2400" i="1" dirty="0" smtClean="0">
                <a:latin typeface="Times New Roman" pitchFamily="18" charset="0"/>
                <a:cs typeface="Times New Roman" pitchFamily="18" charset="0"/>
              </a:rPr>
              <a:t>p = p</a:t>
            </a:r>
            <a:r>
              <a:rPr lang="cs-CZ" sz="2400" i="1" baseline="-25000" dirty="0" smtClean="0">
                <a:latin typeface="Times New Roman" pitchFamily="18" charset="0"/>
                <a:cs typeface="Times New Roman" pitchFamily="18" charset="0"/>
              </a:rPr>
              <a:t>0</a:t>
            </a:r>
            <a:r>
              <a:rPr lang="cs-CZ" sz="2400" i="1" dirty="0" smtClean="0">
                <a:latin typeface="Times New Roman" pitchFamily="18" charset="0"/>
                <a:cs typeface="Times New Roman" pitchFamily="18" charset="0"/>
              </a:rPr>
              <a:t> + c*∙Q	</a:t>
            </a:r>
            <a:r>
              <a:rPr lang="cs-CZ" sz="2400" i="1" dirty="0">
                <a:solidFill>
                  <a:srgbClr val="FFC000"/>
                </a:solidFill>
                <a:latin typeface="Times New Roman" pitchFamily="18" charset="0"/>
                <a:cs typeface="Times New Roman" pitchFamily="18" charset="0"/>
              </a:rPr>
              <a:t>R</a:t>
            </a:r>
            <a:r>
              <a:rPr lang="cs-CZ" sz="2400" dirty="0" smtClean="0">
                <a:solidFill>
                  <a:srgbClr val="FFC000"/>
                </a:solidFill>
                <a:latin typeface="Times New Roman" pitchFamily="18" charset="0"/>
                <a:cs typeface="Times New Roman" pitchFamily="18" charset="0"/>
              </a:rPr>
              <a:t>= ∫</a:t>
            </a:r>
            <a:r>
              <a:rPr lang="cs-CZ" sz="2400" i="1" dirty="0" smtClean="0">
                <a:solidFill>
                  <a:srgbClr val="FFC000"/>
                </a:solidFill>
                <a:latin typeface="Times New Roman" pitchFamily="18" charset="0"/>
                <a:cs typeface="Times New Roman" pitchFamily="18" charset="0"/>
              </a:rPr>
              <a:t>(p</a:t>
            </a:r>
            <a:r>
              <a:rPr lang="cs-CZ" sz="2400" i="1" baseline="-25000" dirty="0" smtClean="0">
                <a:solidFill>
                  <a:srgbClr val="FFC000"/>
                </a:solidFill>
                <a:latin typeface="Times New Roman" pitchFamily="18" charset="0"/>
                <a:cs typeface="Times New Roman" pitchFamily="18" charset="0"/>
              </a:rPr>
              <a:t>0</a:t>
            </a:r>
            <a:r>
              <a:rPr lang="cs-CZ" sz="2400" i="1" dirty="0" smtClean="0">
                <a:solidFill>
                  <a:srgbClr val="FFC000"/>
                </a:solidFill>
                <a:latin typeface="Times New Roman" pitchFamily="18" charset="0"/>
                <a:cs typeface="Times New Roman" pitchFamily="18" charset="0"/>
              </a:rPr>
              <a:t> + </a:t>
            </a:r>
            <a:r>
              <a:rPr lang="cs-CZ" sz="2400" i="1" dirty="0" err="1" smtClean="0">
                <a:solidFill>
                  <a:srgbClr val="FFC000"/>
                </a:solidFill>
                <a:latin typeface="Times New Roman" pitchFamily="18" charset="0"/>
                <a:cs typeface="Times New Roman" pitchFamily="18" charset="0"/>
              </a:rPr>
              <a:t>c∙Q</a:t>
            </a:r>
            <a:r>
              <a:rPr lang="cs-CZ" sz="2400" i="1" dirty="0" smtClean="0">
                <a:solidFill>
                  <a:srgbClr val="FFC000"/>
                </a:solidFill>
                <a:latin typeface="Times New Roman" pitchFamily="18" charset="0"/>
                <a:cs typeface="Times New Roman" pitchFamily="18" charset="0"/>
              </a:rPr>
              <a:t>)∙</a:t>
            </a:r>
            <a:r>
              <a:rPr lang="cs-CZ" sz="2400" i="1" dirty="0" err="1" smtClean="0">
                <a:solidFill>
                  <a:srgbClr val="FFC000"/>
                </a:solidFill>
                <a:latin typeface="Times New Roman" pitchFamily="18" charset="0"/>
                <a:cs typeface="Times New Roman" pitchFamily="18" charset="0"/>
              </a:rPr>
              <a:t>dQ</a:t>
            </a:r>
            <a:r>
              <a:rPr lang="cs-CZ" sz="2400" dirty="0" smtClean="0">
                <a:solidFill>
                  <a:srgbClr val="FFC000"/>
                </a:solidFill>
                <a:latin typeface="Times New Roman" pitchFamily="18" charset="0"/>
                <a:cs typeface="Times New Roman" pitchFamily="18" charset="0"/>
              </a:rPr>
              <a:t>    </a:t>
            </a:r>
          </a:p>
          <a:p>
            <a:pPr marL="0" indent="0">
              <a:spcBef>
                <a:spcPts val="1800"/>
              </a:spcBef>
              <a:spcAft>
                <a:spcPts val="1800"/>
              </a:spcAft>
              <a:buNone/>
            </a:pPr>
            <a:r>
              <a:rPr lang="cs-CZ" sz="2400" dirty="0" err="1" smtClean="0">
                <a:latin typeface="Times New Roman" pitchFamily="18" charset="0"/>
                <a:cs typeface="Times New Roman" pitchFamily="18" charset="0"/>
              </a:rPr>
              <a:t>Degressive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course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of</a:t>
            </a:r>
            <a:r>
              <a:rPr lang="cs-CZ" sz="2400" dirty="0" smtClean="0">
                <a:latin typeface="Times New Roman" pitchFamily="18" charset="0"/>
                <a:cs typeface="Times New Roman" pitchFamily="18" charset="0"/>
              </a:rPr>
              <a:t> sales:	</a:t>
            </a:r>
            <a:r>
              <a:rPr lang="cs-CZ" sz="2400" i="1" dirty="0" smtClean="0">
                <a:latin typeface="Times New Roman" pitchFamily="18" charset="0"/>
                <a:cs typeface="Times New Roman" pitchFamily="18" charset="0"/>
              </a:rPr>
              <a:t>p = p</a:t>
            </a:r>
            <a:r>
              <a:rPr lang="cs-CZ" sz="2400" i="1" baseline="-25000" dirty="0" smtClean="0">
                <a:latin typeface="Times New Roman" pitchFamily="18" charset="0"/>
                <a:cs typeface="Times New Roman" pitchFamily="18" charset="0"/>
              </a:rPr>
              <a:t>0</a:t>
            </a:r>
            <a:r>
              <a:rPr lang="cs-CZ" sz="2400" i="1" dirty="0" smtClean="0">
                <a:latin typeface="Times New Roman" pitchFamily="18" charset="0"/>
                <a:cs typeface="Times New Roman" pitchFamily="18" charset="0"/>
              </a:rPr>
              <a:t> – c*∙Q</a:t>
            </a:r>
            <a:r>
              <a:rPr lang="cs-CZ" sz="2400" dirty="0" smtClean="0">
                <a:latin typeface="Times New Roman" pitchFamily="18" charset="0"/>
                <a:cs typeface="Times New Roman" pitchFamily="18" charset="0"/>
              </a:rPr>
              <a:t> 	</a:t>
            </a:r>
            <a:r>
              <a:rPr lang="cs-CZ" sz="2400" i="1" dirty="0">
                <a:solidFill>
                  <a:srgbClr val="FFC000"/>
                </a:solidFill>
                <a:latin typeface="Times New Roman" pitchFamily="18" charset="0"/>
                <a:cs typeface="Times New Roman" pitchFamily="18" charset="0"/>
              </a:rPr>
              <a:t>R</a:t>
            </a:r>
            <a:r>
              <a:rPr lang="cs-CZ" sz="2400" i="1" dirty="0" smtClean="0">
                <a:solidFill>
                  <a:srgbClr val="FFC000"/>
                </a:solidFill>
                <a:latin typeface="Times New Roman" pitchFamily="18" charset="0"/>
                <a:cs typeface="Times New Roman" pitchFamily="18" charset="0"/>
              </a:rPr>
              <a:t> </a:t>
            </a:r>
            <a:r>
              <a:rPr lang="cs-CZ" sz="2400" dirty="0" smtClean="0">
                <a:solidFill>
                  <a:srgbClr val="FFC000"/>
                </a:solidFill>
                <a:latin typeface="Times New Roman" pitchFamily="18" charset="0"/>
                <a:cs typeface="Times New Roman" pitchFamily="18" charset="0"/>
              </a:rPr>
              <a:t>= ∫</a:t>
            </a:r>
            <a:r>
              <a:rPr lang="cs-CZ" sz="2400" i="1" dirty="0" smtClean="0">
                <a:solidFill>
                  <a:srgbClr val="FFC000"/>
                </a:solidFill>
                <a:latin typeface="Times New Roman" pitchFamily="18" charset="0"/>
                <a:cs typeface="Times New Roman" pitchFamily="18" charset="0"/>
              </a:rPr>
              <a:t>(p</a:t>
            </a:r>
            <a:r>
              <a:rPr lang="cs-CZ" sz="2400" i="1" baseline="-25000" dirty="0" smtClean="0">
                <a:solidFill>
                  <a:srgbClr val="FFC000"/>
                </a:solidFill>
                <a:latin typeface="Times New Roman" pitchFamily="18" charset="0"/>
                <a:cs typeface="Times New Roman" pitchFamily="18" charset="0"/>
              </a:rPr>
              <a:t>0</a:t>
            </a:r>
            <a:r>
              <a:rPr lang="cs-CZ" sz="2400" i="1" dirty="0" smtClean="0">
                <a:solidFill>
                  <a:srgbClr val="FFC000"/>
                </a:solidFill>
                <a:latin typeface="Times New Roman" pitchFamily="18" charset="0"/>
                <a:cs typeface="Times New Roman" pitchFamily="18" charset="0"/>
              </a:rPr>
              <a:t> – </a:t>
            </a:r>
            <a:r>
              <a:rPr lang="cs-CZ" sz="2400" i="1" dirty="0" err="1" smtClean="0">
                <a:solidFill>
                  <a:srgbClr val="FFC000"/>
                </a:solidFill>
                <a:latin typeface="Times New Roman" pitchFamily="18" charset="0"/>
                <a:cs typeface="Times New Roman" pitchFamily="18" charset="0"/>
              </a:rPr>
              <a:t>c∙Q</a:t>
            </a:r>
            <a:r>
              <a:rPr lang="cs-CZ" sz="2400" i="1" dirty="0" smtClean="0">
                <a:solidFill>
                  <a:srgbClr val="FFC000"/>
                </a:solidFill>
                <a:latin typeface="Times New Roman" pitchFamily="18" charset="0"/>
                <a:cs typeface="Times New Roman" pitchFamily="18" charset="0"/>
              </a:rPr>
              <a:t>)∙</a:t>
            </a:r>
            <a:r>
              <a:rPr lang="cs-CZ" sz="2400" i="1" dirty="0" err="1" smtClean="0">
                <a:solidFill>
                  <a:srgbClr val="FFC000"/>
                </a:solidFill>
                <a:latin typeface="Times New Roman" pitchFamily="18" charset="0"/>
                <a:cs typeface="Times New Roman" pitchFamily="18" charset="0"/>
              </a:rPr>
              <a:t>dQ</a:t>
            </a:r>
            <a:r>
              <a:rPr lang="cs-CZ" sz="2400" dirty="0" smtClean="0">
                <a:solidFill>
                  <a:srgbClr val="FFC000"/>
                </a:solidFill>
                <a:latin typeface="Times New Roman" pitchFamily="18" charset="0"/>
                <a:cs typeface="Times New Roman" pitchFamily="18" charset="0"/>
              </a:rPr>
              <a:t>    </a:t>
            </a:r>
          </a:p>
          <a:p>
            <a:pPr marL="0" indent="0">
              <a:buNone/>
              <a:defRPr/>
            </a:pPr>
            <a:endParaRPr lang="cs-CZ"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38</a:t>
            </a:fld>
            <a:endParaRPr lang="cs-CZ"/>
          </a:p>
        </p:txBody>
      </p:sp>
    </p:spTree>
    <p:extLst>
      <p:ext uri="{BB962C8B-B14F-4D97-AF65-F5344CB8AC3E}">
        <p14:creationId xmlns:p14="http://schemas.microsoft.com/office/powerpoint/2010/main" val="42413233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838200" y="121921"/>
            <a:ext cx="10515600" cy="1568768"/>
          </a:xfrm>
        </p:spPr>
        <p:txBody>
          <a:bodyPr/>
          <a:lstStyle/>
          <a:p>
            <a:pPr>
              <a:defRPr/>
            </a:pPr>
            <a:r>
              <a:rPr lang="en-US" b="1" i="1" dirty="0">
                <a:effectLst>
                  <a:outerShdw blurRad="38100" dist="38100" dir="2700000" algn="tl">
                    <a:srgbClr val="000000">
                      <a:alpha val="43137"/>
                    </a:srgbClr>
                  </a:outerShdw>
                </a:effectLst>
                <a:latin typeface="Times New Roman" pitchFamily="18" charset="0"/>
                <a:cs typeface="Times New Roman" pitchFamily="18" charset="0"/>
              </a:rPr>
              <a:t>Forms of non-linear course of sales</a:t>
            </a:r>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267" name="Zástupný symbol pro obsah 2"/>
          <p:cNvSpPr>
            <a:spLocks noGrp="1"/>
          </p:cNvSpPr>
          <p:nvPr>
            <p:ph idx="1"/>
          </p:nvPr>
        </p:nvSpPr>
        <p:spPr>
          <a:xfrm>
            <a:off x="1981200" y="1196752"/>
            <a:ext cx="8229600" cy="5446936"/>
          </a:xfrm>
        </p:spPr>
        <p:txBody>
          <a:bodyPr/>
          <a:lstStyle/>
          <a:p>
            <a:pPr marL="0" indent="0">
              <a:buNone/>
              <a:defRPr/>
            </a:pPr>
            <a:endParaRPr lang="cs-CZ"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defRPr/>
            </a:pPr>
            <a:endParaRPr lang="cs-CZ" dirty="0" smtClean="0"/>
          </a:p>
        </p:txBody>
      </p:sp>
      <p:graphicFrame>
        <p:nvGraphicFramePr>
          <p:cNvPr id="73729" name="Object 1"/>
          <p:cNvGraphicFramePr>
            <a:graphicFrameLocks noChangeAspect="1"/>
          </p:cNvGraphicFramePr>
          <p:nvPr>
            <p:extLst>
              <p:ext uri="{D42A27DB-BD31-4B8C-83A1-F6EECF244321}">
                <p14:modId xmlns:p14="http://schemas.microsoft.com/office/powerpoint/2010/main" val="3159433955"/>
              </p:ext>
            </p:extLst>
          </p:nvPr>
        </p:nvGraphicFramePr>
        <p:xfrm>
          <a:off x="1036319" y="1291867"/>
          <a:ext cx="8334103" cy="5135060"/>
        </p:xfrm>
        <a:graphic>
          <a:graphicData uri="http://schemas.openxmlformats.org/presentationml/2006/ole">
            <mc:AlternateContent xmlns:mc="http://schemas.openxmlformats.org/markup-compatibility/2006">
              <mc:Choice xmlns:v="urn:schemas-microsoft-com:vml" Requires="v">
                <p:oleObj spid="_x0000_s14384" name="Document" r:id="rId3" imgW="5620019" imgH="3650171" progId="Word.Document.8">
                  <p:embed/>
                </p:oleObj>
              </mc:Choice>
              <mc:Fallback>
                <p:oleObj name="Document" r:id="rId3" imgW="5620019" imgH="3650171" progId="Word.Document.8">
                  <p:embed/>
                  <p:pic>
                    <p:nvPicPr>
                      <p:cNvPr id="73729" name="Object 1"/>
                      <p:cNvPicPr>
                        <a:picLocks noChangeAspect="1" noChangeArrowheads="1"/>
                      </p:cNvPicPr>
                      <p:nvPr/>
                    </p:nvPicPr>
                    <p:blipFill>
                      <a:blip r:embed="rId4"/>
                      <a:srcRect/>
                      <a:stretch>
                        <a:fillRect/>
                      </a:stretch>
                    </p:blipFill>
                    <p:spPr bwMode="auto">
                      <a:xfrm>
                        <a:off x="1036319" y="1291867"/>
                        <a:ext cx="8334103" cy="5135060"/>
                      </a:xfrm>
                      <a:prstGeom prst="rect">
                        <a:avLst/>
                      </a:prstGeom>
                      <a:solidFill>
                        <a:schemeClr val="bg1"/>
                      </a:solidFill>
                      <a:ln>
                        <a:noFill/>
                      </a:ln>
                      <a:effectLs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39</a:t>
            </a:fld>
            <a:endParaRPr lang="cs-CZ"/>
          </a:p>
        </p:txBody>
      </p:sp>
    </p:spTree>
    <p:extLst>
      <p:ext uri="{BB962C8B-B14F-4D97-AF65-F5344CB8AC3E}">
        <p14:creationId xmlns:p14="http://schemas.microsoft.com/office/powerpoint/2010/main" val="2616333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6065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Incomes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smtClean="0">
                <a:solidFill>
                  <a:srgbClr val="307871"/>
                </a:solidFill>
                <a:latin typeface="Times New Roman" panose="02020603050405020304" pitchFamily="18" charset="0"/>
                <a:cs typeface="Times New Roman" panose="02020603050405020304" pitchFamily="18" charset="0"/>
              </a:rPr>
              <a:t>Incomes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represent</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the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increase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of</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monetary</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means</a:t>
            </a:r>
            <a:r>
              <a:rPr lang="cs-CZ" sz="2400" dirty="0" smtClean="0">
                <a:solidFill>
                  <a:srgbClr val="307871"/>
                </a:solidFill>
                <a:latin typeface="Times New Roman" panose="02020603050405020304" pitchFamily="18" charset="0"/>
                <a:cs typeface="Times New Roman" panose="02020603050405020304" pitchFamily="18" charset="0"/>
              </a:rPr>
              <a:t> and </a:t>
            </a:r>
            <a:r>
              <a:rPr lang="cs-CZ" sz="2400" dirty="0" err="1" smtClean="0">
                <a:solidFill>
                  <a:srgbClr val="307871"/>
                </a:solidFill>
                <a:latin typeface="Times New Roman" panose="02020603050405020304" pitchFamily="18" charset="0"/>
                <a:cs typeface="Times New Roman" panose="02020603050405020304" pitchFamily="18" charset="0"/>
              </a:rPr>
              <a:t>thus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it</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does</a:t>
            </a:r>
            <a:r>
              <a:rPr lang="cs-CZ" sz="2400" dirty="0" smtClean="0">
                <a:solidFill>
                  <a:srgbClr val="307871"/>
                </a:solidFill>
                <a:latin typeface="Times New Roman" panose="02020603050405020304" pitchFamily="18" charset="0"/>
                <a:cs typeface="Times New Roman" panose="02020603050405020304" pitchFamily="18" charset="0"/>
              </a:rPr>
              <a:t> not </a:t>
            </a:r>
            <a:r>
              <a:rPr lang="cs-CZ" sz="2400" dirty="0" err="1" smtClean="0">
                <a:solidFill>
                  <a:srgbClr val="307871"/>
                </a:solidFill>
                <a:latin typeface="Times New Roman" panose="02020603050405020304" pitchFamily="18" charset="0"/>
                <a:cs typeface="Times New Roman" panose="02020603050405020304" pitchFamily="18" charset="0"/>
              </a:rPr>
              <a:t>have</a:t>
            </a:r>
            <a:r>
              <a:rPr lang="cs-CZ" sz="2400" dirty="0" smtClean="0">
                <a:solidFill>
                  <a:srgbClr val="307871"/>
                </a:solidFill>
                <a:latin typeface="Times New Roman" panose="02020603050405020304" pitchFamily="18" charset="0"/>
                <a:cs typeface="Times New Roman" panose="02020603050405020304" pitchFamily="18" charset="0"/>
              </a:rPr>
              <a:t> to </a:t>
            </a:r>
            <a:r>
              <a:rPr lang="cs-CZ" sz="2400" dirty="0" err="1" smtClean="0">
                <a:solidFill>
                  <a:srgbClr val="307871"/>
                </a:solidFill>
                <a:latin typeface="Times New Roman" panose="02020603050405020304" pitchFamily="18" charset="0"/>
                <a:cs typeface="Times New Roman" panose="02020603050405020304" pitchFamily="18" charset="0"/>
              </a:rPr>
              <a:t>be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tied</a:t>
            </a:r>
            <a:r>
              <a:rPr lang="cs-CZ" sz="2400" dirty="0" smtClean="0">
                <a:solidFill>
                  <a:srgbClr val="307871"/>
                </a:solidFill>
                <a:latin typeface="Times New Roman" panose="02020603050405020304" pitchFamily="18" charset="0"/>
                <a:cs typeface="Times New Roman" panose="02020603050405020304" pitchFamily="18" charset="0"/>
              </a:rPr>
              <a:t> to sales (</a:t>
            </a:r>
            <a:r>
              <a:rPr lang="cs-CZ" sz="2400" dirty="0" err="1" smtClean="0">
                <a:solidFill>
                  <a:srgbClr val="307871"/>
                </a:solidFill>
                <a:latin typeface="Times New Roman" panose="02020603050405020304" pitchFamily="18" charset="0"/>
                <a:cs typeface="Times New Roman" panose="02020603050405020304" pitchFamily="18" charset="0"/>
              </a:rPr>
              <a:t>revenues</a:t>
            </a:r>
            <a:r>
              <a:rPr lang="cs-CZ" sz="2400" dirty="0" smtClean="0">
                <a:solidFill>
                  <a:srgbClr val="307871"/>
                </a:solidFill>
                <a:latin typeface="Times New Roman" panose="02020603050405020304" pitchFamily="18" charset="0"/>
                <a:cs typeface="Times New Roman" panose="02020603050405020304" pitchFamily="18" charset="0"/>
              </a:rPr>
              <a:t>),</a:t>
            </a:r>
          </a:p>
          <a:p>
            <a:r>
              <a:rPr lang="cs-CZ" sz="2400" dirty="0" err="1" smtClean="0">
                <a:solidFill>
                  <a:srgbClr val="307871"/>
                </a:solidFill>
                <a:latin typeface="Times New Roman" panose="02020603050405020304" pitchFamily="18" charset="0"/>
                <a:cs typeface="Times New Roman" panose="02020603050405020304" pitchFamily="18" charset="0"/>
              </a:rPr>
              <a:t>monitored</a:t>
            </a:r>
            <a:r>
              <a:rPr lang="cs-CZ" sz="2400" dirty="0" smtClean="0">
                <a:solidFill>
                  <a:srgbClr val="307871"/>
                </a:solidFill>
                <a:latin typeface="Times New Roman" panose="02020603050405020304" pitchFamily="18" charset="0"/>
                <a:cs typeface="Times New Roman" panose="02020603050405020304" pitchFamily="18" charset="0"/>
              </a:rPr>
              <a:t> in </a:t>
            </a:r>
            <a:r>
              <a:rPr lang="cs-CZ" sz="2400" dirty="0" err="1" smtClean="0">
                <a:solidFill>
                  <a:srgbClr val="307871"/>
                </a:solidFill>
                <a:latin typeface="Times New Roman" panose="02020603050405020304" pitchFamily="18" charset="0"/>
                <a:cs typeface="Times New Roman" panose="02020603050405020304" pitchFamily="18" charset="0"/>
              </a:rPr>
              <a:t>another</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statement</a:t>
            </a:r>
            <a:r>
              <a:rPr lang="cs-CZ" sz="2400" dirty="0" smtClean="0">
                <a:solidFill>
                  <a:srgbClr val="307871"/>
                </a:solidFill>
                <a:latin typeface="Times New Roman" panose="02020603050405020304" pitchFamily="18" charset="0"/>
                <a:cs typeface="Times New Roman" panose="02020603050405020304" pitchFamily="18" charset="0"/>
              </a:rPr>
              <a:t> - </a:t>
            </a:r>
            <a:r>
              <a:rPr lang="cs-CZ" sz="2400" dirty="0" err="1" smtClean="0">
                <a:solidFill>
                  <a:srgbClr val="307871"/>
                </a:solidFill>
                <a:latin typeface="Times New Roman" panose="02020603050405020304" pitchFamily="18" charset="0"/>
                <a:cs typeface="Times New Roman" panose="02020603050405020304" pitchFamily="18" charset="0"/>
              </a:rPr>
              <a:t>the</a:t>
            </a:r>
            <a:r>
              <a:rPr lang="cs-CZ" sz="2400" dirty="0" smtClean="0">
                <a:solidFill>
                  <a:srgbClr val="307871"/>
                </a:solidFill>
                <a:latin typeface="Times New Roman" panose="02020603050405020304" pitchFamily="18" charset="0"/>
                <a:cs typeface="Times New Roman" panose="02020603050405020304" pitchFamily="18" charset="0"/>
              </a:rPr>
              <a:t> cash </a:t>
            </a:r>
            <a:r>
              <a:rPr lang="cs-CZ" sz="2400" dirty="0" err="1" smtClean="0">
                <a:solidFill>
                  <a:srgbClr val="307871"/>
                </a:solidFill>
                <a:latin typeface="Times New Roman" panose="02020603050405020304" pitchFamily="18" charset="0"/>
                <a:cs typeface="Times New Roman" panose="02020603050405020304" pitchFamily="18" charset="0"/>
              </a:rPr>
              <a:t>flow</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statement</a:t>
            </a:r>
            <a:r>
              <a:rPr 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4</a:t>
            </a:fld>
            <a:endParaRPr lang="cs-CZ"/>
          </a:p>
        </p:txBody>
      </p:sp>
    </p:spTree>
    <p:extLst>
      <p:ext uri="{BB962C8B-B14F-4D97-AF65-F5344CB8AC3E}">
        <p14:creationId xmlns:p14="http://schemas.microsoft.com/office/powerpoint/2010/main" val="612328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838200" y="365125"/>
            <a:ext cx="10515600" cy="687611"/>
          </a:xfrm>
        </p:spPr>
        <p:txBody>
          <a:bodyPr>
            <a:normAutofit fontScale="90000"/>
          </a:bodyPr>
          <a:lstStyle/>
          <a:p>
            <a:pPr eaLnBrk="1" hangingPunct="1">
              <a:defRPr/>
            </a:pP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Forms</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of</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non-</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linear</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course</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of</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revenues</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267" name="Zástupný symbol pro obsah 2"/>
          <p:cNvSpPr>
            <a:spLocks noGrp="1"/>
          </p:cNvSpPr>
          <p:nvPr>
            <p:ph idx="1"/>
          </p:nvPr>
        </p:nvSpPr>
        <p:spPr>
          <a:xfrm>
            <a:off x="1811016" y="1052736"/>
            <a:ext cx="8856984" cy="5616624"/>
          </a:xfrm>
        </p:spPr>
        <p:txBody>
          <a:bodyPr>
            <a:normAutofit lnSpcReduction="10000"/>
          </a:bodyPr>
          <a:lstStyle/>
          <a:p>
            <a:pPr marL="0" indent="0">
              <a:buNone/>
            </a:pPr>
            <a:r>
              <a:rPr lang="en-US" dirty="0">
                <a:latin typeface="Times New Roman" pitchFamily="18" charset="0"/>
                <a:cs typeface="Times New Roman" pitchFamily="18" charset="0"/>
              </a:rPr>
              <a:t>The scope of the relationship for the calculation of sales in the course of a </a:t>
            </a:r>
            <a:r>
              <a:rPr lang="en-US" dirty="0" err="1">
                <a:latin typeface="Times New Roman" pitchFamily="18" charset="0"/>
                <a:cs typeface="Times New Roman" pitchFamily="18" charset="0"/>
              </a:rPr>
              <a:t>degressive</a:t>
            </a:r>
            <a:r>
              <a:rPr lang="en-US" dirty="0">
                <a:latin typeface="Times New Roman" pitchFamily="18" charset="0"/>
                <a:cs typeface="Times New Roman" pitchFamily="18" charset="0"/>
              </a:rPr>
              <a:t> course is limited by the condition that the price will fall but must not be negative</a:t>
            </a:r>
            <a:r>
              <a:rPr lang="en-US" dirty="0" smtClean="0">
                <a:latin typeface="Times New Roman" pitchFamily="18" charset="0"/>
                <a:cs typeface="Times New Roman" pitchFamily="18" charset="0"/>
              </a:rPr>
              <a:t>:</a:t>
            </a:r>
            <a:endParaRPr lang="cs-CZ" dirty="0" smtClean="0">
              <a:latin typeface="Times New Roman" pitchFamily="18" charset="0"/>
              <a:cs typeface="Times New Roman" pitchFamily="18" charset="0"/>
            </a:endParaRPr>
          </a:p>
          <a:p>
            <a:pPr marL="0" indent="0">
              <a:buNone/>
            </a:pPr>
            <a:r>
              <a:rPr lang="cs-CZ" i="1" dirty="0" smtClean="0">
                <a:latin typeface="Times New Roman" pitchFamily="18" charset="0"/>
                <a:cs typeface="Times New Roman" pitchFamily="18" charset="0"/>
              </a:rPr>
              <a:t>	</a:t>
            </a:r>
            <a:r>
              <a:rPr lang="cs-CZ" sz="2400" i="1" dirty="0" smtClean="0">
                <a:latin typeface="Times New Roman" pitchFamily="18" charset="0"/>
                <a:cs typeface="Times New Roman" pitchFamily="18" charset="0"/>
              </a:rPr>
              <a:t>p &gt; 0</a:t>
            </a:r>
            <a:endParaRPr lang="cs-CZ" sz="2400" dirty="0" smtClean="0">
              <a:latin typeface="Times New Roman" pitchFamily="18" charset="0"/>
              <a:cs typeface="Times New Roman" pitchFamily="18" charset="0"/>
            </a:endParaRPr>
          </a:p>
          <a:p>
            <a:pPr>
              <a:buNone/>
            </a:pPr>
            <a:r>
              <a:rPr lang="cs-CZ" sz="2400" i="1" dirty="0" smtClean="0">
                <a:latin typeface="Times New Roman" pitchFamily="18" charset="0"/>
                <a:cs typeface="Times New Roman" pitchFamily="18" charset="0"/>
              </a:rPr>
              <a:t>	p</a:t>
            </a:r>
            <a:r>
              <a:rPr lang="cs-CZ" sz="2400" i="1" baseline="-25000" dirty="0" smtClean="0">
                <a:latin typeface="Times New Roman" pitchFamily="18" charset="0"/>
                <a:cs typeface="Times New Roman" pitchFamily="18" charset="0"/>
              </a:rPr>
              <a:t>0</a:t>
            </a:r>
            <a:r>
              <a:rPr lang="cs-CZ" sz="2400" i="1" dirty="0" smtClean="0">
                <a:latin typeface="Times New Roman" pitchFamily="18" charset="0"/>
                <a:cs typeface="Times New Roman" pitchFamily="18" charset="0"/>
              </a:rPr>
              <a:t> – </a:t>
            </a:r>
            <a:r>
              <a:rPr lang="cs-CZ" sz="2400" i="1" dirty="0" err="1" smtClean="0">
                <a:latin typeface="Times New Roman" pitchFamily="18" charset="0"/>
                <a:cs typeface="Times New Roman" pitchFamily="18" charset="0"/>
              </a:rPr>
              <a:t>c∙Q</a:t>
            </a:r>
            <a:r>
              <a:rPr lang="cs-CZ" sz="2400" i="1" dirty="0" smtClean="0">
                <a:latin typeface="Times New Roman" pitchFamily="18" charset="0"/>
                <a:cs typeface="Times New Roman" pitchFamily="18" charset="0"/>
              </a:rPr>
              <a:t> &gt;0</a:t>
            </a:r>
            <a:endParaRPr lang="cs-CZ" sz="2400" dirty="0" smtClean="0">
              <a:latin typeface="Times New Roman" pitchFamily="18" charset="0"/>
              <a:cs typeface="Times New Roman" pitchFamily="18" charset="0"/>
            </a:endParaRPr>
          </a:p>
          <a:p>
            <a:pPr>
              <a:buNone/>
            </a:pP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Where</a:t>
            </a:r>
            <a:r>
              <a:rPr lang="cs-CZ" sz="2400" dirty="0" smtClean="0">
                <a:latin typeface="Times New Roman" pitchFamily="18" charset="0"/>
                <a:cs typeface="Times New Roman" pitchFamily="18" charset="0"/>
              </a:rPr>
              <a:t>:</a:t>
            </a:r>
          </a:p>
          <a:p>
            <a:pPr>
              <a:buNone/>
              <a:tabLst>
                <a:tab pos="896938" algn="l"/>
              </a:tabLst>
            </a:pPr>
            <a:r>
              <a:rPr lang="cs-CZ" sz="2400" dirty="0" smtClean="0">
                <a:latin typeface="Times New Roman" pitchFamily="18" charset="0"/>
                <a:cs typeface="Times New Roman" pitchFamily="18" charset="0"/>
              </a:rPr>
              <a:t>		</a:t>
            </a:r>
            <a:r>
              <a:rPr lang="cs-CZ" sz="2400" i="1" dirty="0" smtClean="0">
                <a:latin typeface="Times New Roman" pitchFamily="18" charset="0"/>
                <a:cs typeface="Times New Roman" pitchFamily="18" charset="0"/>
              </a:rPr>
              <a:t>p</a:t>
            </a:r>
            <a:r>
              <a:rPr lang="cs-CZ" sz="2400" i="1" baseline="-25000" dirty="0" smtClean="0">
                <a:latin typeface="Times New Roman" pitchFamily="18" charset="0"/>
                <a:cs typeface="Times New Roman" pitchFamily="18" charset="0"/>
              </a:rPr>
              <a:t>0</a:t>
            </a:r>
            <a:r>
              <a:rPr lang="cs-CZ" sz="2400" i="1" dirty="0" smtClean="0">
                <a:latin typeface="Times New Roman" pitchFamily="18" charset="0"/>
                <a:cs typeface="Times New Roman" pitchFamily="18" charset="0"/>
              </a:rPr>
              <a:t>	default </a:t>
            </a:r>
            <a:r>
              <a:rPr lang="cs-CZ" sz="2400" i="1" dirty="0" err="1" smtClean="0">
                <a:latin typeface="Times New Roman" pitchFamily="18" charset="0"/>
                <a:cs typeface="Times New Roman" pitchFamily="18" charset="0"/>
              </a:rPr>
              <a:t>price</a:t>
            </a:r>
            <a:r>
              <a:rPr lang="cs-CZ" sz="2400" i="1" dirty="0" smtClean="0">
                <a:latin typeface="Times New Roman" pitchFamily="18" charset="0"/>
                <a:cs typeface="Times New Roman" pitchFamily="18" charset="0"/>
              </a:rPr>
              <a:t> </a:t>
            </a:r>
            <a:endParaRPr lang="cs-CZ" sz="2400" dirty="0" smtClean="0">
              <a:latin typeface="Times New Roman" pitchFamily="18" charset="0"/>
              <a:cs typeface="Times New Roman" pitchFamily="18" charset="0"/>
            </a:endParaRPr>
          </a:p>
          <a:p>
            <a:pPr>
              <a:buNone/>
              <a:tabLst>
                <a:tab pos="896938" algn="l"/>
                <a:tab pos="1792288" algn="l"/>
              </a:tabLst>
            </a:pPr>
            <a:r>
              <a:rPr lang="cs-CZ" sz="2400" i="1" dirty="0" smtClean="0">
                <a:latin typeface="Times New Roman" pitchFamily="18" charset="0"/>
                <a:cs typeface="Times New Roman" pitchFamily="18" charset="0"/>
              </a:rPr>
              <a:t>		c*		</a:t>
            </a:r>
            <a:r>
              <a:rPr lang="en-US" sz="2400" i="1" dirty="0">
                <a:latin typeface="Times New Roman" pitchFamily="18" charset="0"/>
                <a:cs typeface="Times New Roman" pitchFamily="18" charset="0"/>
              </a:rPr>
              <a:t>a coefficient characterizing the “steepness” of falling or rising </a:t>
            </a:r>
            <a:r>
              <a:rPr lang="en-US" sz="2400" i="1" dirty="0" smtClean="0">
                <a:latin typeface="Times New Roman" pitchFamily="18" charset="0"/>
                <a:cs typeface="Times New Roman" pitchFamily="18" charset="0"/>
              </a:rPr>
              <a:t>prices</a:t>
            </a:r>
            <a:endParaRPr lang="cs-CZ" sz="2400" i="1" dirty="0" smtClean="0">
              <a:latin typeface="Times New Roman" pitchFamily="18" charset="0"/>
              <a:cs typeface="Times New Roman" pitchFamily="18" charset="0"/>
            </a:endParaRPr>
          </a:p>
          <a:p>
            <a:pPr>
              <a:buNone/>
              <a:tabLst>
                <a:tab pos="896938" algn="l"/>
                <a:tab pos="1792288" algn="l"/>
              </a:tabLst>
            </a:pPr>
            <a:r>
              <a:rPr lang="cs-CZ" sz="1800" dirty="0" smtClean="0">
                <a:solidFill>
                  <a:schemeClr val="accent3"/>
                </a:solidFill>
                <a:latin typeface="Times New Roman" pitchFamily="18" charset="0"/>
                <a:cs typeface="Times New Roman" pitchFamily="18" charset="0"/>
              </a:rPr>
              <a:t>*)</a:t>
            </a:r>
            <a:r>
              <a:rPr lang="cs-CZ" sz="1800" dirty="0" smtClean="0">
                <a:latin typeface="Times New Roman" pitchFamily="18" charset="0"/>
                <a:cs typeface="Times New Roman" pitchFamily="18" charset="0"/>
              </a:rPr>
              <a:t> </a:t>
            </a:r>
            <a:r>
              <a:rPr lang="en-US" sz="1800" dirty="0">
                <a:solidFill>
                  <a:schemeClr val="accent3"/>
                </a:solidFill>
                <a:latin typeface="Times New Roman" pitchFamily="18" charset="0"/>
                <a:cs typeface="Times New Roman" pitchFamily="18" charset="0"/>
              </a:rPr>
              <a:t>The coefficient </a:t>
            </a:r>
            <a:r>
              <a:rPr lang="en-US" sz="1800" dirty="0" smtClean="0">
                <a:solidFill>
                  <a:schemeClr val="accent3"/>
                </a:solidFill>
                <a:latin typeface="Times New Roman" pitchFamily="18" charset="0"/>
                <a:cs typeface="Times New Roman" pitchFamily="18" charset="0"/>
              </a:rPr>
              <a:t>„</a:t>
            </a:r>
            <a:r>
              <a:rPr lang="cs-CZ" sz="1800" dirty="0" smtClean="0">
                <a:solidFill>
                  <a:schemeClr val="accent3"/>
                </a:solidFill>
                <a:latin typeface="Times New Roman" pitchFamily="18" charset="0"/>
                <a:cs typeface="Times New Roman" pitchFamily="18" charset="0"/>
              </a:rPr>
              <a:t>c</a:t>
            </a:r>
            <a:r>
              <a:rPr lang="en-US" sz="1800" dirty="0" smtClean="0">
                <a:solidFill>
                  <a:schemeClr val="accent3"/>
                </a:solidFill>
                <a:latin typeface="Times New Roman" pitchFamily="18" charset="0"/>
                <a:cs typeface="Times New Roman" pitchFamily="18" charset="0"/>
              </a:rPr>
              <a:t>" </a:t>
            </a:r>
            <a:r>
              <a:rPr lang="en-US" sz="1800" dirty="0">
                <a:solidFill>
                  <a:schemeClr val="accent3"/>
                </a:solidFill>
                <a:latin typeface="Times New Roman" pitchFamily="18" charset="0"/>
                <a:cs typeface="Times New Roman" pitchFamily="18" charset="0"/>
              </a:rPr>
              <a:t>transforms the projected production (sale) of Q into a "price effect" by which the price is increased (or decreased) at a given volume of production Q. It is not a dimensionless constant but has a dimension of:</a:t>
            </a:r>
            <a:r>
              <a:rPr lang="cs-CZ" sz="1800" dirty="0" smtClean="0">
                <a:solidFill>
                  <a:schemeClr val="accent3"/>
                </a:solidFill>
                <a:latin typeface="Times New Roman" pitchFamily="18" charset="0"/>
                <a:cs typeface="Times New Roman" pitchFamily="18" charset="0"/>
              </a:rPr>
              <a:t> </a:t>
            </a:r>
            <a:r>
              <a:rPr lang="cs-CZ" sz="1800" b="1" i="1" dirty="0" smtClean="0">
                <a:solidFill>
                  <a:schemeClr val="accent3"/>
                </a:solidFill>
                <a:latin typeface="Times New Roman" pitchFamily="18" charset="0"/>
                <a:cs typeface="Times New Roman" pitchFamily="18" charset="0"/>
              </a:rPr>
              <a:t>CZK/pc</a:t>
            </a:r>
            <a:r>
              <a:rPr lang="cs-CZ" sz="1800" b="1" i="1" baseline="30000" dirty="0" smtClean="0">
                <a:solidFill>
                  <a:schemeClr val="accent3"/>
                </a:solidFill>
                <a:latin typeface="Times New Roman" pitchFamily="18" charset="0"/>
                <a:cs typeface="Times New Roman" pitchFamily="18" charset="0"/>
              </a:rPr>
              <a:t>2</a:t>
            </a:r>
            <a:r>
              <a:rPr lang="cs-CZ" sz="1800" b="1" i="1" dirty="0">
                <a:solidFill>
                  <a:schemeClr val="accent3"/>
                </a:solidFill>
                <a:latin typeface="Times New Roman" pitchFamily="18" charset="0"/>
                <a:cs typeface="Times New Roman" pitchFamily="18" charset="0"/>
              </a:rPr>
              <a:t>. </a:t>
            </a:r>
            <a:r>
              <a:rPr lang="en-US" sz="1800" dirty="0">
                <a:solidFill>
                  <a:schemeClr val="accent3"/>
                </a:solidFill>
                <a:latin typeface="Times New Roman" pitchFamily="18" charset="0"/>
                <a:cs typeface="Times New Roman" pitchFamily="18" charset="0"/>
              </a:rPr>
              <a:t>It represents the value of the reduction (price increase) per one piece of production. Thus, in the case of price dependence on the anticipated volume of production in the form of: </a:t>
            </a:r>
            <a:r>
              <a:rPr lang="cs-CZ" sz="1800" i="1" dirty="0" smtClean="0">
                <a:solidFill>
                  <a:schemeClr val="accent3"/>
                </a:solidFill>
                <a:latin typeface="Times New Roman" pitchFamily="18" charset="0"/>
                <a:cs typeface="Times New Roman" pitchFamily="18" charset="0"/>
              </a:rPr>
              <a:t>p </a:t>
            </a:r>
            <a:r>
              <a:rPr lang="cs-CZ" sz="1800" i="1" dirty="0">
                <a:solidFill>
                  <a:schemeClr val="accent3"/>
                </a:solidFill>
                <a:latin typeface="Times New Roman" pitchFamily="18" charset="0"/>
                <a:cs typeface="Times New Roman" pitchFamily="18" charset="0"/>
              </a:rPr>
              <a:t>= 12 000 – 400∙Q, </a:t>
            </a:r>
            <a:r>
              <a:rPr lang="cs-CZ" sz="1800" dirty="0" err="1" smtClean="0">
                <a:solidFill>
                  <a:schemeClr val="accent3"/>
                </a:solidFill>
                <a:latin typeface="Times New Roman" pitchFamily="18" charset="0"/>
                <a:cs typeface="Times New Roman" pitchFamily="18" charset="0"/>
              </a:rPr>
              <a:t>the</a:t>
            </a:r>
            <a:r>
              <a:rPr lang="cs-CZ" sz="1800" dirty="0" smtClean="0">
                <a:solidFill>
                  <a:schemeClr val="accent3"/>
                </a:solidFill>
                <a:latin typeface="Times New Roman" pitchFamily="18" charset="0"/>
                <a:cs typeface="Times New Roman" pitchFamily="18" charset="0"/>
              </a:rPr>
              <a:t> </a:t>
            </a:r>
            <a:r>
              <a:rPr lang="cs-CZ" sz="1800" dirty="0" err="1" smtClean="0">
                <a:solidFill>
                  <a:schemeClr val="accent3"/>
                </a:solidFill>
                <a:latin typeface="Times New Roman" pitchFamily="18" charset="0"/>
                <a:cs typeface="Times New Roman" pitchFamily="18" charset="0"/>
              </a:rPr>
              <a:t>value</a:t>
            </a:r>
            <a:r>
              <a:rPr lang="cs-CZ" sz="1800" dirty="0" smtClean="0">
                <a:solidFill>
                  <a:schemeClr val="accent3"/>
                </a:solidFill>
                <a:latin typeface="Times New Roman" pitchFamily="18" charset="0"/>
                <a:cs typeface="Times New Roman" pitchFamily="18" charset="0"/>
              </a:rPr>
              <a:t> </a:t>
            </a:r>
            <a:r>
              <a:rPr lang="cs-CZ" sz="1800" i="1" dirty="0" smtClean="0">
                <a:solidFill>
                  <a:schemeClr val="accent3"/>
                </a:solidFill>
                <a:latin typeface="Times New Roman" pitchFamily="18" charset="0"/>
                <a:cs typeface="Times New Roman" pitchFamily="18" charset="0"/>
              </a:rPr>
              <a:t>400 CZK/pc</a:t>
            </a:r>
            <a:r>
              <a:rPr lang="cs-CZ" sz="1800" i="1" baseline="30000" dirty="0" smtClean="0">
                <a:solidFill>
                  <a:schemeClr val="accent3"/>
                </a:solidFill>
                <a:latin typeface="Times New Roman" pitchFamily="18" charset="0"/>
                <a:cs typeface="Times New Roman" pitchFamily="18" charset="0"/>
              </a:rPr>
              <a:t>2 </a:t>
            </a:r>
            <a:r>
              <a:rPr lang="cs-CZ" sz="1800" dirty="0" err="1" smtClean="0">
                <a:solidFill>
                  <a:schemeClr val="accent3"/>
                </a:solidFill>
                <a:latin typeface="Times New Roman" pitchFamily="18" charset="0"/>
                <a:cs typeface="Times New Roman" pitchFamily="18" charset="0"/>
              </a:rPr>
              <a:t>means</a:t>
            </a:r>
            <a:r>
              <a:rPr lang="cs-CZ" sz="1800" dirty="0" smtClean="0">
                <a:solidFill>
                  <a:schemeClr val="accent3"/>
                </a:solidFill>
                <a:latin typeface="Times New Roman" pitchFamily="18" charset="0"/>
                <a:cs typeface="Times New Roman" pitchFamily="18" charset="0"/>
              </a:rPr>
              <a:t>, </a:t>
            </a:r>
            <a:r>
              <a:rPr lang="en-US" sz="1800" dirty="0">
                <a:solidFill>
                  <a:schemeClr val="accent3"/>
                </a:solidFill>
                <a:latin typeface="Times New Roman" pitchFamily="18" charset="0"/>
                <a:cs typeface="Times New Roman" pitchFamily="18" charset="0"/>
              </a:rPr>
              <a:t>that the expected increase in sales of 1 piece is associated with a reduction in price </a:t>
            </a:r>
            <a:r>
              <a:rPr lang="cs-CZ" sz="1800" i="1" dirty="0" smtClean="0">
                <a:solidFill>
                  <a:schemeClr val="accent3"/>
                </a:solidFill>
                <a:latin typeface="Times New Roman" pitchFamily="18" charset="0"/>
                <a:cs typeface="Times New Roman" pitchFamily="18" charset="0"/>
              </a:rPr>
              <a:t>400 CZK/</a:t>
            </a:r>
            <a:r>
              <a:rPr lang="cs-CZ" sz="1800" i="1" dirty="0" err="1" smtClean="0">
                <a:solidFill>
                  <a:schemeClr val="accent3"/>
                </a:solidFill>
                <a:latin typeface="Times New Roman" pitchFamily="18" charset="0"/>
                <a:cs typeface="Times New Roman" pitchFamily="18" charset="0"/>
              </a:rPr>
              <a:t>pc</a:t>
            </a:r>
            <a:r>
              <a:rPr lang="cs-CZ" sz="1800" i="1" dirty="0" smtClean="0">
                <a:solidFill>
                  <a:schemeClr val="accent3"/>
                </a:solidFill>
                <a:latin typeface="Times New Roman" pitchFamily="18" charset="0"/>
                <a:cs typeface="Times New Roman" pitchFamily="18" charset="0"/>
              </a:rPr>
              <a:t>.</a:t>
            </a:r>
            <a:endParaRPr lang="cs-CZ" sz="1800" dirty="0">
              <a:solidFill>
                <a:schemeClr val="accent3"/>
              </a:solidFill>
              <a:latin typeface="Times New Roman" pitchFamily="18" charset="0"/>
              <a:cs typeface="Times New Roman" pitchFamily="18" charset="0"/>
            </a:endParaRPr>
          </a:p>
          <a:p>
            <a:pPr marL="0" indent="0">
              <a:buNone/>
              <a:defRPr/>
            </a:pPr>
            <a:endParaRPr lang="cs-CZ"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defRPr/>
            </a:pPr>
            <a:endParaRPr lang="cs-CZ" dirty="0" smtClean="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40</a:t>
            </a:fld>
            <a:endParaRPr lang="cs-CZ"/>
          </a:p>
        </p:txBody>
      </p:sp>
    </p:spTree>
    <p:extLst>
      <p:ext uri="{BB962C8B-B14F-4D97-AF65-F5344CB8AC3E}">
        <p14:creationId xmlns:p14="http://schemas.microsoft.com/office/powerpoint/2010/main" val="1028218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1981200" y="0"/>
            <a:ext cx="9078686" cy="1052736"/>
          </a:xfrm>
        </p:spPr>
        <p:txBody>
          <a:bodyPr>
            <a:normAutofit fontScale="90000"/>
          </a:bodyPr>
          <a:lstStyle/>
          <a:p>
            <a:pPr eaLnBrk="1" hangingPunct="1">
              <a:defRPr/>
            </a:pP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Forms</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of</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non-</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linear</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course</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of</a:t>
            </a:r>
            <a:r>
              <a:rPr lang="cs-CZ"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b="1" i="1" dirty="0" err="1" smtClean="0">
                <a:effectLst>
                  <a:outerShdw blurRad="38100" dist="38100" dir="2700000" algn="tl">
                    <a:srgbClr val="000000">
                      <a:alpha val="43137"/>
                    </a:srgbClr>
                  </a:outerShdw>
                </a:effectLst>
                <a:latin typeface="Times New Roman" pitchFamily="18" charset="0"/>
                <a:cs typeface="Times New Roman" pitchFamily="18" charset="0"/>
              </a:rPr>
              <a:t>revenues</a:t>
            </a:r>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267" name="Zástupný symbol pro obsah 2"/>
          <p:cNvSpPr>
            <a:spLocks noGrp="1"/>
          </p:cNvSpPr>
          <p:nvPr>
            <p:ph idx="1"/>
          </p:nvPr>
        </p:nvSpPr>
        <p:spPr>
          <a:xfrm>
            <a:off x="1981200" y="1196752"/>
            <a:ext cx="8229600" cy="5446936"/>
          </a:xfrm>
        </p:spPr>
        <p:txBody>
          <a:bodyPr/>
          <a:lstStyle/>
          <a:p>
            <a:pPr marL="0" indent="0">
              <a:buNone/>
              <a:defRPr/>
            </a:pPr>
            <a:endParaRPr lang="cs-CZ"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4753" name="Object 1"/>
          <p:cNvGraphicFramePr>
            <a:graphicFrameLocks noChangeAspect="1"/>
          </p:cNvGraphicFramePr>
          <p:nvPr>
            <p:extLst>
              <p:ext uri="{D42A27DB-BD31-4B8C-83A1-F6EECF244321}">
                <p14:modId xmlns:p14="http://schemas.microsoft.com/office/powerpoint/2010/main" val="2864056331"/>
              </p:ext>
            </p:extLst>
          </p:nvPr>
        </p:nvGraphicFramePr>
        <p:xfrm>
          <a:off x="538888" y="1388340"/>
          <a:ext cx="10339388" cy="3967431"/>
        </p:xfrm>
        <a:graphic>
          <a:graphicData uri="http://schemas.openxmlformats.org/presentationml/2006/ole">
            <mc:AlternateContent xmlns:mc="http://schemas.openxmlformats.org/markup-compatibility/2006">
              <mc:Choice xmlns:v="urn:schemas-microsoft-com:vml" Requires="v">
                <p:oleObj spid="_x0000_s13359" name="Document" r:id="rId3" imgW="5991567" imgH="1992312" progId="Word.Document.8">
                  <p:embed/>
                </p:oleObj>
              </mc:Choice>
              <mc:Fallback>
                <p:oleObj name="Document" r:id="rId3" imgW="5991567" imgH="1992312" progId="Word.Document.8">
                  <p:embed/>
                  <p:pic>
                    <p:nvPicPr>
                      <p:cNvPr id="74753" name="Object 1"/>
                      <p:cNvPicPr>
                        <a:picLocks noChangeAspect="1" noChangeArrowheads="1"/>
                      </p:cNvPicPr>
                      <p:nvPr/>
                    </p:nvPicPr>
                    <p:blipFill>
                      <a:blip r:embed="rId4"/>
                      <a:srcRect/>
                      <a:stretch>
                        <a:fillRect/>
                      </a:stretch>
                    </p:blipFill>
                    <p:spPr bwMode="auto">
                      <a:xfrm>
                        <a:off x="538888" y="1388340"/>
                        <a:ext cx="10339388" cy="3967431"/>
                      </a:xfrm>
                      <a:prstGeom prst="rect">
                        <a:avLst/>
                      </a:prstGeom>
                      <a:solidFill>
                        <a:schemeClr val="bg1"/>
                      </a:solidFill>
                      <a:ln>
                        <a:noFill/>
                      </a:ln>
                      <a:effectLs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41</a:t>
            </a:fld>
            <a:endParaRPr lang="cs-CZ"/>
          </a:p>
        </p:txBody>
      </p:sp>
    </p:spTree>
    <p:extLst>
      <p:ext uri="{BB962C8B-B14F-4D97-AF65-F5344CB8AC3E}">
        <p14:creationId xmlns:p14="http://schemas.microsoft.com/office/powerpoint/2010/main" val="33082669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normAutofit/>
          </a:bodyPr>
          <a:lstStyle/>
          <a:p>
            <a:pPr>
              <a:defRPr/>
            </a:pPr>
            <a:r>
              <a:rPr lang="en-US" sz="3200" b="1" i="1" dirty="0" err="1">
                <a:effectLst>
                  <a:outerShdw blurRad="38100" dist="38100" dir="2700000" algn="tl">
                    <a:srgbClr val="000000">
                      <a:alpha val="43137"/>
                    </a:srgbClr>
                  </a:outerShdw>
                </a:effectLst>
                <a:latin typeface="Times New Roman" pitchFamily="18" charset="0"/>
                <a:cs typeface="Times New Roman" pitchFamily="18" charset="0"/>
              </a:rPr>
              <a:t>Degressive</a:t>
            </a:r>
            <a:r>
              <a:rPr lang="en-US" sz="3200" b="1" i="1" dirty="0">
                <a:effectLst>
                  <a:outerShdw blurRad="38100" dist="38100" dir="2700000" algn="tl">
                    <a:srgbClr val="000000">
                      <a:alpha val="43137"/>
                    </a:srgbClr>
                  </a:outerShdw>
                </a:effectLst>
                <a:latin typeface="Times New Roman" pitchFamily="18" charset="0"/>
                <a:cs typeface="Times New Roman" pitchFamily="18" charset="0"/>
              </a:rPr>
              <a:t> </a:t>
            </a:r>
            <a:r>
              <a:rPr lang="cs-CZ" sz="3200" b="1" i="1" dirty="0" err="1" smtClean="0">
                <a:effectLst>
                  <a:outerShdw blurRad="38100" dist="38100" dir="2700000" algn="tl">
                    <a:srgbClr val="000000">
                      <a:alpha val="43137"/>
                    </a:srgbClr>
                  </a:outerShdw>
                </a:effectLst>
                <a:latin typeface="Times New Roman" pitchFamily="18" charset="0"/>
                <a:cs typeface="Times New Roman" pitchFamily="18" charset="0"/>
              </a:rPr>
              <a:t>revenues</a:t>
            </a:r>
            <a:r>
              <a:rPr lang="en-US" sz="3200"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200" b="1" i="1" dirty="0">
                <a:effectLst>
                  <a:outerShdw blurRad="38100" dist="38100" dir="2700000" algn="tl">
                    <a:srgbClr val="000000">
                      <a:alpha val="43137"/>
                    </a:srgbClr>
                  </a:outerShdw>
                </a:effectLst>
                <a:latin typeface="Times New Roman" pitchFamily="18" charset="0"/>
                <a:cs typeface="Times New Roman" pitchFamily="18" charset="0"/>
              </a:rPr>
              <a:t>development and linear course of the cost function </a:t>
            </a:r>
            <a:r>
              <a:rPr lang="cs-CZ" sz="3200" b="1" i="1" dirty="0" smtClean="0">
                <a:effectLst>
                  <a:outerShdw blurRad="38100" dist="38100" dir="2700000" algn="tl">
                    <a:srgbClr val="000000">
                      <a:alpha val="43137"/>
                    </a:srgbClr>
                  </a:outerShdw>
                </a:effectLst>
                <a:latin typeface="Times New Roman" pitchFamily="18" charset="0"/>
                <a:cs typeface="Times New Roman" pitchFamily="18" charset="0"/>
              </a:rPr>
              <a:t>in BEPD</a:t>
            </a:r>
            <a:endParaRPr lang="en-US" sz="3200"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Zástupný symbol pro obsah 3"/>
          <p:cNvGraphicFramePr>
            <a:graphicFrameLocks noGrp="1" noChangeAspect="1"/>
          </p:cNvGraphicFramePr>
          <p:nvPr>
            <p:ph idx="1"/>
            <p:extLst>
              <p:ext uri="{D42A27DB-BD31-4B8C-83A1-F6EECF244321}">
                <p14:modId xmlns:p14="http://schemas.microsoft.com/office/powerpoint/2010/main" val="921493002"/>
              </p:ext>
            </p:extLst>
          </p:nvPr>
        </p:nvGraphicFramePr>
        <p:xfrm>
          <a:off x="1739900" y="1484313"/>
          <a:ext cx="7875588" cy="4430712"/>
        </p:xfrm>
        <a:graphic>
          <a:graphicData uri="http://schemas.openxmlformats.org/presentationml/2006/ole">
            <mc:AlternateContent xmlns:mc="http://schemas.openxmlformats.org/markup-compatibility/2006">
              <mc:Choice xmlns:v="urn:schemas-microsoft-com:vml" Requires="v">
                <p:oleObj spid="_x0000_s16431" name="Dokument" r:id="rId3" imgW="8259057" imgH="4646507" progId="Word.Document.12">
                  <p:embed/>
                </p:oleObj>
              </mc:Choice>
              <mc:Fallback>
                <p:oleObj name="Dokument" r:id="rId3" imgW="8259057" imgH="4646507" progId="Word.Document.12">
                  <p:embed/>
                  <p:pic>
                    <p:nvPicPr>
                      <p:cNvPr id="4" name="Zástupný symbol pro obsah 3"/>
                      <p:cNvPicPr>
                        <a:picLocks noGrp="1" noChangeAspect="1" noChangeArrowheads="1"/>
                      </p:cNvPicPr>
                      <p:nvPr/>
                    </p:nvPicPr>
                    <p:blipFill>
                      <a:blip r:embed="rId4"/>
                      <a:srcRect/>
                      <a:stretch>
                        <a:fillRect/>
                      </a:stretch>
                    </p:blipFill>
                    <p:spPr bwMode="auto">
                      <a:xfrm>
                        <a:off x="1739900" y="1484313"/>
                        <a:ext cx="7875588" cy="4430712"/>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42</a:t>
            </a:fld>
            <a:endParaRPr lang="cs-CZ"/>
          </a:p>
        </p:txBody>
      </p:sp>
    </p:spTree>
    <p:extLst>
      <p:ext uri="{BB962C8B-B14F-4D97-AF65-F5344CB8AC3E}">
        <p14:creationId xmlns:p14="http://schemas.microsoft.com/office/powerpoint/2010/main" val="2491818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smtClean="0">
                <a:solidFill>
                  <a:srgbClr val="307871"/>
                </a:solidFill>
                <a:latin typeface="Times New Roman" panose="02020603050405020304" pitchFamily="18" charset="0"/>
                <a:cs typeface="Times New Roman" panose="02020603050405020304" pitchFamily="18" charset="0"/>
              </a:rPr>
              <a:t>Revenues</a:t>
            </a:r>
            <a:r>
              <a:rPr lang="cs-CZ" sz="2400" dirty="0" smtClean="0">
                <a:solidFill>
                  <a:srgbClr val="307871"/>
                </a:solidFill>
                <a:latin typeface="Times New Roman" panose="02020603050405020304" pitchFamily="18" charset="0"/>
                <a:cs typeface="Times New Roman" panose="02020603050405020304" pitchFamily="18" charset="0"/>
              </a:rPr>
              <a:t> are </a:t>
            </a:r>
            <a:r>
              <a:rPr lang="cs-CZ" sz="2400" dirty="0" err="1" smtClean="0">
                <a:solidFill>
                  <a:srgbClr val="307871"/>
                </a:solidFill>
                <a:latin typeface="Times New Roman" panose="02020603050405020304" pitchFamily="18" charset="0"/>
                <a:cs typeface="Times New Roman" panose="02020603050405020304" pitchFamily="18" charset="0"/>
              </a:rPr>
              <a:t>created</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mainly</a:t>
            </a:r>
            <a:r>
              <a:rPr lang="cs-CZ" sz="2400" dirty="0" smtClean="0">
                <a:solidFill>
                  <a:srgbClr val="307871"/>
                </a:solidFill>
                <a:latin typeface="Times New Roman" panose="02020603050405020304" pitchFamily="18" charset="0"/>
                <a:cs typeface="Times New Roman" panose="02020603050405020304" pitchFamily="18" charset="0"/>
              </a:rPr>
              <a:t> by </a:t>
            </a:r>
            <a:r>
              <a:rPr lang="cs-CZ" sz="2400" dirty="0" err="1" smtClean="0">
                <a:solidFill>
                  <a:srgbClr val="307871"/>
                </a:solidFill>
                <a:latin typeface="Times New Roman" panose="02020603050405020304" pitchFamily="18" charset="0"/>
                <a:cs typeface="Times New Roman" panose="02020603050405020304" pitchFamily="18" charset="0"/>
              </a:rPr>
              <a:t>selling</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of</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goods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products</a:t>
            </a:r>
            <a:r>
              <a:rPr lang="cs-CZ" sz="2400" dirty="0" smtClean="0">
                <a:solidFill>
                  <a:srgbClr val="307871"/>
                </a:solidFill>
                <a:latin typeface="Times New Roman" panose="02020603050405020304" pitchFamily="18" charset="0"/>
                <a:cs typeface="Times New Roman" panose="02020603050405020304" pitchFamily="18" charset="0"/>
              </a:rPr>
              <a:t> and </a:t>
            </a:r>
            <a:r>
              <a:rPr lang="cs-CZ" sz="2400" dirty="0" err="1" smtClean="0">
                <a:solidFill>
                  <a:srgbClr val="307871"/>
                </a:solidFill>
                <a:latin typeface="Times New Roman" panose="02020603050405020304" pitchFamily="18" charset="0"/>
                <a:cs typeface="Times New Roman" panose="02020603050405020304" pitchFamily="18" charset="0"/>
              </a:rPr>
              <a:t>services</a:t>
            </a:r>
            <a:r>
              <a:rPr lang="cs-CZ" sz="2400" dirty="0" smtClean="0">
                <a:solidFill>
                  <a:srgbClr val="307871"/>
                </a:solidFill>
                <a:latin typeface="Times New Roman" panose="02020603050405020304" pitchFamily="18" charset="0"/>
                <a:cs typeface="Times New Roman" panose="02020603050405020304" pitchFamily="18" charset="0"/>
              </a:rPr>
              <a:t>, transfer </a:t>
            </a:r>
            <a:r>
              <a:rPr lang="cs-CZ" sz="2400" dirty="0" err="1" smtClean="0">
                <a:solidFill>
                  <a:srgbClr val="307871"/>
                </a:solidFill>
                <a:latin typeface="Times New Roman" panose="02020603050405020304" pitchFamily="18" charset="0"/>
                <a:cs typeface="Times New Roman" panose="02020603050405020304" pitchFamily="18" charset="0"/>
              </a:rPr>
              <a:t>of</a:t>
            </a:r>
            <a:r>
              <a:rPr lang="cs-CZ" sz="2400" dirty="0" smtClean="0">
                <a:solidFill>
                  <a:srgbClr val="307871"/>
                </a:solidFill>
                <a:latin typeface="Times New Roman" panose="02020603050405020304" pitchFamily="18" charset="0"/>
                <a:cs typeface="Times New Roman" panose="02020603050405020304" pitchFamily="18" charset="0"/>
              </a:rPr>
              <a:t> non-market part </a:t>
            </a:r>
            <a:r>
              <a:rPr lang="cs-CZ" sz="2400" dirty="0" err="1" smtClean="0">
                <a:solidFill>
                  <a:srgbClr val="307871"/>
                </a:solidFill>
                <a:latin typeface="Times New Roman" panose="02020603050405020304" pitchFamily="18" charset="0"/>
                <a:cs typeface="Times New Roman" panose="02020603050405020304" pitchFamily="18" charset="0"/>
              </a:rPr>
              <a:t>of</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final</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revenues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even</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between</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individual</a:t>
            </a:r>
            <a:r>
              <a:rPr lang="cs-CZ" sz="2400" dirty="0" smtClean="0">
                <a:solidFill>
                  <a:srgbClr val="307871"/>
                </a:solidFill>
                <a:latin typeface="Times New Roman" panose="02020603050405020304" pitchFamily="18" charset="0"/>
                <a:cs typeface="Times New Roman" panose="02020603050405020304" pitchFamily="18" charset="0"/>
              </a:rPr>
              <a:t> intra-</a:t>
            </a:r>
            <a:r>
              <a:rPr lang="cs-CZ" sz="2400" dirty="0" err="1" smtClean="0">
                <a:solidFill>
                  <a:srgbClr val="307871"/>
                </a:solidFill>
                <a:latin typeface="Times New Roman" panose="02020603050405020304" pitchFamily="18" charset="0"/>
                <a:cs typeface="Times New Roman" panose="02020603050405020304" pitchFamily="18" charset="0"/>
              </a:rPr>
              <a:t>enterprise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departments</a:t>
            </a:r>
            <a:r>
              <a:rPr 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They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may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include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even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items</a:t>
            </a:r>
            <a:r>
              <a:rPr lang="cs-CZ" altLang="cs-CZ" sz="2400" dirty="0" smtClean="0">
                <a:solidFill>
                  <a:srgbClr val="307871"/>
                </a:solidFill>
                <a:latin typeface="Times New Roman" panose="02020603050405020304" pitchFamily="18" charset="0"/>
                <a:cs typeface="Times New Roman" panose="02020603050405020304" pitchFamily="18" charset="0"/>
              </a:rPr>
              <a:t>, so </a:t>
            </a:r>
            <a:r>
              <a:rPr lang="cs-CZ" altLang="cs-CZ" sz="2400" dirty="0" err="1" smtClean="0">
                <a:solidFill>
                  <a:srgbClr val="307871"/>
                </a:solidFill>
                <a:latin typeface="Times New Roman" panose="02020603050405020304" pitchFamily="18" charset="0"/>
                <a:cs typeface="Times New Roman" panose="02020603050405020304" pitchFamily="18" charset="0"/>
              </a:rPr>
              <a:t>called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which</a:t>
            </a:r>
            <a:r>
              <a:rPr lang="cs-CZ" altLang="cs-CZ" sz="2400" dirty="0" smtClean="0">
                <a:solidFill>
                  <a:srgbClr val="307871"/>
                </a:solidFill>
                <a:latin typeface="Times New Roman" panose="02020603050405020304" pitchFamily="18" charset="0"/>
                <a:cs typeface="Times New Roman" panose="02020603050405020304" pitchFamily="18" charset="0"/>
              </a:rPr>
              <a:t> are not </a:t>
            </a:r>
            <a:r>
              <a:rPr lang="cs-CZ" altLang="cs-CZ" sz="2400" dirty="0" err="1" smtClean="0">
                <a:solidFill>
                  <a:srgbClr val="307871"/>
                </a:solidFill>
                <a:latin typeface="Times New Roman" panose="02020603050405020304" pitchFamily="18" charset="0"/>
                <a:cs typeface="Times New Roman" panose="02020603050405020304" pitchFamily="18" charset="0"/>
              </a:rPr>
              <a:t>created</a:t>
            </a:r>
            <a:r>
              <a:rPr lang="cs-CZ" altLang="cs-CZ" sz="2400" dirty="0" smtClean="0">
                <a:solidFill>
                  <a:srgbClr val="307871"/>
                </a:solidFill>
                <a:latin typeface="Times New Roman" panose="02020603050405020304" pitchFamily="18" charset="0"/>
                <a:cs typeface="Times New Roman" panose="02020603050405020304" pitchFamily="18" charset="0"/>
              </a:rPr>
              <a:t> by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production</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selling</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outputs</a:t>
            </a:r>
            <a:r>
              <a:rPr lang="cs-CZ" altLang="cs-CZ" sz="2400" dirty="0" smtClean="0">
                <a:solidFill>
                  <a:srgbClr val="307871"/>
                </a:solidFill>
                <a:latin typeface="Times New Roman" panose="02020603050405020304" pitchFamily="18" charset="0"/>
                <a:cs typeface="Times New Roman" panose="02020603050405020304" pitchFamily="18" charset="0"/>
              </a:rPr>
              <a:t>, but </a:t>
            </a:r>
            <a:r>
              <a:rPr lang="cs-CZ" altLang="cs-CZ" sz="2400" dirty="0" err="1" smtClean="0">
                <a:solidFill>
                  <a:srgbClr val="307871"/>
                </a:solidFill>
                <a:latin typeface="Times New Roman" panose="02020603050405020304" pitchFamily="18" charset="0"/>
                <a:cs typeface="Times New Roman" panose="02020603050405020304" pitchFamily="18" charset="0"/>
              </a:rPr>
              <a:t>it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related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with</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forms</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tools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division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profit.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5</a:t>
            </a:fld>
            <a:endParaRPr lang="cs-CZ"/>
          </a:p>
        </p:txBody>
      </p:sp>
    </p:spTree>
    <p:extLst>
      <p:ext uri="{BB962C8B-B14F-4D97-AF65-F5344CB8AC3E}">
        <p14:creationId xmlns:p14="http://schemas.microsoft.com/office/powerpoint/2010/main" val="2396142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Profit and </a:t>
            </a:r>
            <a:r>
              <a:rPr lang="cs-CZ" altLang="cs-CZ" sz="2400" dirty="0" err="1" smtClean="0">
                <a:solidFill>
                  <a:srgbClr val="307871"/>
                </a:solidFill>
                <a:latin typeface="Times New Roman" panose="02020603050405020304" pitchFamily="18" charset="0"/>
                <a:cs typeface="Times New Roman" panose="02020603050405020304" pitchFamily="18" charset="0"/>
              </a:rPr>
              <a:t>Loss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statement</a:t>
            </a:r>
            <a:endParaRPr lang="cs-CZ" altLang="cs-CZ" sz="2400" dirty="0">
              <a:solidFill>
                <a:srgbClr val="307871"/>
              </a:solidFill>
              <a:latin typeface="Times New Roman" panose="02020603050405020304" pitchFamily="18" charset="0"/>
              <a:cs typeface="Times New Roman" panose="02020603050405020304" pitchFamily="18" charset="0"/>
            </a:endParaRPr>
          </a:p>
          <a:p>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structure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generally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adapted</a:t>
            </a:r>
            <a:r>
              <a:rPr lang="cs-CZ" altLang="cs-CZ" sz="2400" dirty="0" smtClean="0">
                <a:solidFill>
                  <a:srgbClr val="307871"/>
                </a:solidFill>
                <a:latin typeface="Times New Roman" panose="02020603050405020304" pitchFamily="18" charset="0"/>
                <a:cs typeface="Times New Roman" panose="02020603050405020304" pitchFamily="18" charset="0"/>
              </a:rPr>
              <a:t> to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nature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activity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intra-</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departments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can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be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divided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into</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external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final</a:t>
            </a:r>
            <a:r>
              <a:rPr lang="cs-CZ" altLang="cs-CZ" sz="2400" dirty="0" smtClean="0">
                <a:solidFill>
                  <a:srgbClr val="307871"/>
                </a:solidFill>
                <a:latin typeface="Times New Roman" panose="02020603050405020304" pitchFamily="18" charset="0"/>
                <a:cs typeface="Times New Roman" panose="02020603050405020304" pitchFamily="18" charset="0"/>
              </a:rPr>
              <a:t>) and </a:t>
            </a:r>
            <a:r>
              <a:rPr lang="cs-CZ" altLang="cs-CZ" sz="2400" dirty="0" err="1" smtClean="0">
                <a:solidFill>
                  <a:srgbClr val="307871"/>
                </a:solidFill>
                <a:latin typeface="Times New Roman" panose="02020603050405020304" pitchFamily="18" charset="0"/>
                <a:cs typeface="Times New Roman" panose="02020603050405020304" pitchFamily="18" charset="0"/>
              </a:rPr>
              <a:t>internal</a:t>
            </a:r>
            <a:r>
              <a:rPr lang="cs-CZ" altLang="cs-CZ" sz="2400" dirty="0" smtClean="0">
                <a:solidFill>
                  <a:srgbClr val="307871"/>
                </a:solidFill>
                <a:latin typeface="Times New Roman" panose="02020603050405020304" pitchFamily="18" charset="0"/>
                <a:cs typeface="Times New Roman" panose="02020603050405020304" pitchFamily="18" charset="0"/>
              </a:rPr>
              <a:t> (intra-</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6</a:t>
            </a:fld>
            <a:endParaRPr lang="cs-CZ"/>
          </a:p>
        </p:txBody>
      </p:sp>
    </p:spTree>
    <p:extLst>
      <p:ext uri="{BB962C8B-B14F-4D97-AF65-F5344CB8AC3E}">
        <p14:creationId xmlns:p14="http://schemas.microsoft.com/office/powerpoint/2010/main" val="2504676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5721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Revenues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intra-</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enterprise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departments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cs-CZ" altLang="cs-CZ" sz="2000" dirty="0" smtClean="0">
                <a:solidFill>
                  <a:srgbClr val="307871"/>
                </a:solidFill>
                <a:latin typeface="Times New Roman" panose="02020603050405020304" pitchFamily="18" charset="0"/>
                <a:cs typeface="Times New Roman" panose="02020603050405020304" pitchFamily="18" charset="0"/>
              </a:rPr>
              <a:t>Sales </a:t>
            </a:r>
            <a:r>
              <a:rPr lang="cs-CZ" altLang="cs-CZ" sz="2000" dirty="0" err="1" smtClean="0">
                <a:solidFill>
                  <a:srgbClr val="307871"/>
                </a:solidFill>
                <a:latin typeface="Times New Roman" panose="02020603050405020304" pitchFamily="18" charset="0"/>
                <a:cs typeface="Times New Roman" panose="02020603050405020304" pitchFamily="18" charset="0"/>
              </a:rPr>
              <a:t>from</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selling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output (</a:t>
            </a:r>
            <a:r>
              <a:rPr lang="cs-CZ" altLang="cs-CZ" sz="2000" dirty="0" err="1" smtClean="0">
                <a:solidFill>
                  <a:srgbClr val="307871"/>
                </a:solidFill>
                <a:latin typeface="Times New Roman" panose="02020603050405020304" pitchFamily="18" charset="0"/>
                <a:cs typeface="Times New Roman" panose="02020603050405020304" pitchFamily="18" charset="0"/>
              </a:rPr>
              <a:t>composed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sale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products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goods</a:t>
            </a:r>
            <a:r>
              <a:rPr lang="cs-CZ" altLang="cs-CZ" sz="2000" dirty="0" smtClean="0">
                <a:solidFill>
                  <a:srgbClr val="307871"/>
                </a:solidFill>
                <a:latin typeface="Times New Roman" panose="02020603050405020304" pitchFamily="18" charset="0"/>
                <a:cs typeface="Times New Roman" panose="02020603050405020304" pitchFamily="18" charset="0"/>
              </a:rPr>
              <a:t> and </a:t>
            </a:r>
            <a:r>
              <a:rPr lang="cs-CZ" altLang="cs-CZ" sz="2000" dirty="0" err="1" smtClean="0">
                <a:solidFill>
                  <a:srgbClr val="307871"/>
                </a:solidFill>
                <a:latin typeface="Times New Roman" panose="02020603050405020304" pitchFamily="18" charset="0"/>
                <a:cs typeface="Times New Roman" panose="02020603050405020304" pitchFamily="18" charset="0"/>
              </a:rPr>
              <a:t>services</a:t>
            </a:r>
            <a:r>
              <a:rPr lang="cs-CZ" altLang="cs-CZ" sz="2000" dirty="0" smtClean="0">
                <a:solidFill>
                  <a:srgbClr val="307871"/>
                </a:solidFill>
                <a:latin typeface="Times New Roman" panose="02020603050405020304" pitchFamily="18" charset="0"/>
                <a:cs typeface="Times New Roman" panose="02020603050405020304" pitchFamily="18" charset="0"/>
              </a:rPr>
              <a:t>)</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Transfer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non-market part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output, </a:t>
            </a:r>
            <a:r>
              <a:rPr lang="cs-CZ" altLang="cs-CZ" sz="2000" dirty="0" err="1" smtClean="0">
                <a:solidFill>
                  <a:srgbClr val="307871"/>
                </a:solidFill>
                <a:latin typeface="Times New Roman" panose="02020603050405020304" pitchFamily="18" charset="0"/>
                <a:cs typeface="Times New Roman" panose="02020603050405020304" pitchFamily="18" charset="0"/>
              </a:rPr>
              <a:t>e.g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Into</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own</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shop</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for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sale</a:t>
            </a:r>
            <a:r>
              <a:rPr lang="cs-CZ" altLang="cs-CZ" sz="2000" dirty="0" smtClean="0">
                <a:solidFill>
                  <a:srgbClr val="307871"/>
                </a:solidFill>
                <a:latin typeface="Times New Roman" panose="02020603050405020304" pitchFamily="18" charset="0"/>
                <a:cs typeface="Times New Roman" panose="02020603050405020304" pitchFamily="18" charset="0"/>
              </a:rPr>
              <a:t> to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employees</a:t>
            </a:r>
            <a:endParaRPr lang="cs-CZ" altLang="cs-CZ" sz="2000" dirty="0" smtClean="0">
              <a:solidFill>
                <a:srgbClr val="307871"/>
              </a:solidFill>
              <a:latin typeface="Times New Roman" panose="02020603050405020304" pitchFamily="18" charset="0"/>
              <a:cs typeface="Times New Roman" panose="02020603050405020304" pitchFamily="18" charset="0"/>
            </a:endParaRPr>
          </a:p>
          <a:p>
            <a:pPr lvl="1"/>
            <a:r>
              <a:rPr lang="cs-CZ" altLang="cs-CZ" sz="2000" dirty="0" smtClean="0">
                <a:solidFill>
                  <a:srgbClr val="307871"/>
                </a:solidFill>
                <a:latin typeface="Times New Roman" panose="02020603050405020304" pitchFamily="18" charset="0"/>
                <a:cs typeface="Times New Roman" panose="02020603050405020304" pitchFamily="18" charset="0"/>
              </a:rPr>
              <a:t>Intra-</a:t>
            </a:r>
            <a:r>
              <a:rPr lang="cs-CZ" altLang="cs-CZ" sz="20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000" dirty="0" smtClean="0">
                <a:solidFill>
                  <a:srgbClr val="307871"/>
                </a:solidFill>
                <a:latin typeface="Times New Roman" panose="02020603050405020304" pitchFamily="18" charset="0"/>
                <a:cs typeface="Times New Roman" panose="02020603050405020304" pitchFamily="18" charset="0"/>
              </a:rPr>
              <a:t> transfer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output </a:t>
            </a:r>
            <a:r>
              <a:rPr lang="cs-CZ" altLang="cs-CZ" sz="2000" dirty="0" err="1" smtClean="0">
                <a:solidFill>
                  <a:srgbClr val="307871"/>
                </a:solidFill>
                <a:latin typeface="Times New Roman" panose="02020603050405020304" pitchFamily="18" charset="0"/>
                <a:cs typeface="Times New Roman" panose="02020603050405020304" pitchFamily="18" charset="0"/>
              </a:rPr>
              <a:t>between</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individual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centres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for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further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consumption</a:t>
            </a:r>
            <a:endParaRPr lang="cs-CZ" altLang="cs-CZ" sz="2000" dirty="0" smtClean="0">
              <a:solidFill>
                <a:srgbClr val="307871"/>
              </a:solidFill>
              <a:latin typeface="Times New Roman" panose="02020603050405020304" pitchFamily="18" charset="0"/>
              <a:cs typeface="Times New Roman" panose="02020603050405020304" pitchFamily="18" charset="0"/>
            </a:endParaRPr>
          </a:p>
          <a:p>
            <a:pPr lvl="1"/>
            <a:r>
              <a:rPr lang="cs-CZ" altLang="cs-CZ" sz="2000" dirty="0" err="1" smtClean="0">
                <a:solidFill>
                  <a:srgbClr val="307871"/>
                </a:solidFill>
                <a:latin typeface="Times New Roman" panose="02020603050405020304" pitchFamily="18" charset="0"/>
                <a:cs typeface="Times New Roman" panose="02020603050405020304" pitchFamily="18" charset="0"/>
              </a:rPr>
              <a:t>Other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revenues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centre and </a:t>
            </a:r>
            <a:r>
              <a:rPr lang="cs-CZ" altLang="cs-CZ" sz="20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revenues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external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Subsidies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accepted</a:t>
            </a:r>
            <a:r>
              <a:rPr lang="cs-CZ" altLang="cs-CZ" sz="2000" dirty="0" smtClean="0">
                <a:solidFill>
                  <a:srgbClr val="307871"/>
                </a:solidFill>
                <a:latin typeface="Times New Roman" panose="02020603050405020304" pitchFamily="18" charset="0"/>
                <a:cs typeface="Times New Roman" panose="02020603050405020304" pitchFamily="18" charset="0"/>
              </a:rPr>
              <a:t> fines, </a:t>
            </a:r>
            <a:r>
              <a:rPr lang="cs-CZ" altLang="cs-CZ" sz="2000" dirty="0" err="1" smtClean="0">
                <a:solidFill>
                  <a:srgbClr val="307871"/>
                </a:solidFill>
                <a:latin typeface="Times New Roman" panose="02020603050405020304" pitchFamily="18" charset="0"/>
                <a:cs typeface="Times New Roman" panose="02020603050405020304" pitchFamily="18" charset="0"/>
              </a:rPr>
              <a:t>reimbursement</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damages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etc</a:t>
            </a:r>
            <a:r>
              <a:rPr lang="cs-CZ" altLang="cs-CZ" sz="2000" dirty="0" smtClean="0">
                <a:solidFill>
                  <a:srgbClr val="307871"/>
                </a:solidFill>
                <a:latin typeface="Times New Roman" panose="02020603050405020304" pitchFamily="18" charset="0"/>
                <a:cs typeface="Times New Roman" panose="02020603050405020304" pitchFamily="18" charset="0"/>
              </a:rPr>
              <a:t>.</a:t>
            </a:r>
          </a:p>
          <a:p>
            <a:pPr lvl="1"/>
            <a:r>
              <a:rPr lang="cs-CZ" altLang="cs-CZ" sz="2000" dirty="0" err="1" smtClean="0">
                <a:solidFill>
                  <a:srgbClr val="307871"/>
                </a:solidFill>
                <a:latin typeface="Times New Roman" panose="02020603050405020304" pitchFamily="18" charset="0"/>
                <a:cs typeface="Times New Roman" panose="02020603050405020304" pitchFamily="18" charset="0"/>
              </a:rPr>
              <a:t>Other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revenues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intra-</a:t>
            </a:r>
            <a:r>
              <a:rPr lang="cs-CZ" altLang="cs-CZ" sz="20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nature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internal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i.e</a:t>
            </a:r>
            <a:r>
              <a:rPr lang="cs-CZ" altLang="cs-CZ" sz="2000" dirty="0" smtClean="0">
                <a:solidFill>
                  <a:srgbClr val="307871"/>
                </a:solidFill>
                <a:latin typeface="Times New Roman" panose="02020603050405020304" pitchFamily="18" charset="0"/>
                <a:cs typeface="Times New Roman" panose="02020603050405020304" pitchFamily="18" charset="0"/>
              </a:rPr>
              <a:t>. intra-</a:t>
            </a:r>
            <a:r>
              <a:rPr lang="cs-CZ" altLang="cs-CZ" sz="20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000" dirty="0" smtClean="0">
                <a:solidFill>
                  <a:srgbClr val="307871"/>
                </a:solidFill>
                <a:latin typeface="Times New Roman" panose="02020603050405020304" pitchFamily="18" charset="0"/>
                <a:cs typeface="Times New Roman" panose="02020603050405020304" pitchFamily="18" charset="0"/>
              </a:rPr>
              <a:t> fines, </a:t>
            </a:r>
            <a:r>
              <a:rPr lang="cs-CZ" altLang="cs-CZ" sz="2000" dirty="0" err="1" smtClean="0">
                <a:solidFill>
                  <a:srgbClr val="307871"/>
                </a:solidFill>
                <a:latin typeface="Times New Roman" panose="02020603050405020304" pitchFamily="18" charset="0"/>
                <a:cs typeface="Times New Roman" panose="02020603050405020304" pitchFamily="18" charset="0"/>
              </a:rPr>
              <a:t>sanctions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price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deduction</a:t>
            </a:r>
            <a:r>
              <a:rPr lang="cs-CZ" altLang="cs-CZ" sz="2000" dirty="0" smtClean="0">
                <a:solidFill>
                  <a:srgbClr val="307871"/>
                </a:solidFill>
                <a:latin typeface="Times New Roman" panose="02020603050405020304" pitchFamily="18" charset="0"/>
                <a:cs typeface="Times New Roman" panose="02020603050405020304" pitchFamily="18" charset="0"/>
              </a:rPr>
              <a:t> and </a:t>
            </a:r>
            <a:r>
              <a:rPr lang="cs-CZ" altLang="cs-CZ" sz="2000" dirty="0" err="1" smtClean="0">
                <a:solidFill>
                  <a:srgbClr val="307871"/>
                </a:solidFill>
                <a:latin typeface="Times New Roman" panose="02020603050405020304" pitchFamily="18" charset="0"/>
                <a:cs typeface="Times New Roman" panose="02020603050405020304" pitchFamily="18" charset="0"/>
              </a:rPr>
              <a:t>surcharges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etc</a:t>
            </a:r>
            <a:r>
              <a:rPr lang="cs-CZ" altLang="cs-CZ" sz="2000" dirty="0" smtClean="0">
                <a:solidFill>
                  <a:srgbClr val="307871"/>
                </a:solidFill>
                <a:latin typeface="Times New Roman" panose="02020603050405020304" pitchFamily="18" charset="0"/>
                <a:cs typeface="Times New Roman" panose="02020603050405020304" pitchFamily="18" charset="0"/>
              </a:rPr>
              <a:t>.</a:t>
            </a:r>
            <a:endParaRPr lang="en-GB" altLang="cs-CZ" sz="20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7</a:t>
            </a:fld>
            <a:endParaRPr lang="cs-CZ"/>
          </a:p>
        </p:txBody>
      </p:sp>
    </p:spTree>
    <p:extLst>
      <p:ext uri="{BB962C8B-B14F-4D97-AF65-F5344CB8AC3E}">
        <p14:creationId xmlns:p14="http://schemas.microsoft.com/office/powerpoint/2010/main" val="170960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3204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Revenues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accounting</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viewpoint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cs-CZ" altLang="cs-CZ" sz="2000" dirty="0" err="1" smtClean="0">
                <a:solidFill>
                  <a:srgbClr val="307871"/>
                </a:solidFill>
                <a:latin typeface="Times New Roman" panose="02020603050405020304" pitchFamily="18" charset="0"/>
                <a:cs typeface="Times New Roman" panose="02020603050405020304" pitchFamily="18" charset="0"/>
              </a:rPr>
              <a:t>Operational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revenues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acquired</a:t>
            </a:r>
            <a:r>
              <a:rPr lang="cs-CZ" altLang="cs-CZ" sz="2000" dirty="0" smtClean="0">
                <a:solidFill>
                  <a:srgbClr val="307871"/>
                </a:solidFill>
                <a:latin typeface="Times New Roman" panose="02020603050405020304" pitchFamily="18" charset="0"/>
                <a:cs typeface="Times New Roman" panose="02020603050405020304" pitchFamily="18" charset="0"/>
              </a:rPr>
              <a:t> by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activity</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production</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sale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providing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services</a:t>
            </a:r>
            <a:r>
              <a:rPr lang="cs-CZ" altLang="cs-CZ" sz="2000" dirty="0" smtClean="0">
                <a:solidFill>
                  <a:srgbClr val="307871"/>
                </a:solidFill>
                <a:latin typeface="Times New Roman" panose="02020603050405020304" pitchFamily="18" charset="0"/>
                <a:cs typeface="Times New Roman" panose="02020603050405020304" pitchFamily="18" charset="0"/>
              </a:rPr>
              <a:t>)</a:t>
            </a:r>
          </a:p>
          <a:p>
            <a:pPr lvl="1"/>
            <a:r>
              <a:rPr lang="cs-CZ" altLang="cs-CZ" sz="2000" dirty="0" err="1" smtClean="0">
                <a:solidFill>
                  <a:srgbClr val="307871"/>
                </a:solidFill>
                <a:latin typeface="Times New Roman" panose="02020603050405020304" pitchFamily="18" charset="0"/>
                <a:cs typeface="Times New Roman" panose="02020603050405020304" pitchFamily="18" charset="0"/>
              </a:rPr>
              <a:t>Financial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revenues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acquired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from</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financial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investments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securities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balances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etc</a:t>
            </a:r>
            <a:r>
              <a:rPr lang="cs-CZ" altLang="cs-CZ" sz="2000" dirty="0" smtClean="0">
                <a:solidFill>
                  <a:srgbClr val="307871"/>
                </a:solidFill>
                <a:latin typeface="Times New Roman" panose="02020603050405020304" pitchFamily="18" charset="0"/>
                <a:cs typeface="Times New Roman" panose="02020603050405020304" pitchFamily="18" charset="0"/>
              </a:rPr>
              <a:t>.</a:t>
            </a:r>
          </a:p>
          <a:p>
            <a:pPr lvl="1"/>
            <a:r>
              <a:rPr lang="cs-CZ" altLang="cs-CZ" sz="2000" dirty="0" err="1" smtClean="0">
                <a:solidFill>
                  <a:srgbClr val="307871"/>
                </a:solidFill>
                <a:latin typeface="Times New Roman" panose="02020603050405020304" pitchFamily="18" charset="0"/>
                <a:cs typeface="Times New Roman" panose="02020603050405020304" pitchFamily="18" charset="0"/>
              </a:rPr>
              <a:t>Extraordinary</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revenues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acquired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for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example</a:t>
            </a:r>
            <a:r>
              <a:rPr lang="cs-CZ" altLang="cs-CZ" sz="2000" dirty="0" smtClean="0">
                <a:solidFill>
                  <a:srgbClr val="307871"/>
                </a:solidFill>
                <a:latin typeface="Times New Roman" panose="02020603050405020304" pitchFamily="18" charset="0"/>
                <a:cs typeface="Times New Roman" panose="02020603050405020304" pitchFamily="18" charset="0"/>
              </a:rPr>
              <a:t> by </a:t>
            </a:r>
            <a:r>
              <a:rPr lang="cs-CZ" altLang="cs-CZ" sz="2000" dirty="0" err="1" smtClean="0">
                <a:solidFill>
                  <a:srgbClr val="307871"/>
                </a:solidFill>
                <a:latin typeface="Times New Roman" panose="02020603050405020304" pitchFamily="18" charset="0"/>
                <a:cs typeface="Times New Roman" panose="02020603050405020304" pitchFamily="18" charset="0"/>
              </a:rPr>
              <a:t>the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sale</a:t>
            </a:r>
            <a:r>
              <a:rPr lang="cs-CZ" altLang="cs-CZ" sz="2000" dirty="0" smtClean="0">
                <a:solidFill>
                  <a:srgbClr val="307871"/>
                </a:solidFill>
                <a:latin typeface="Times New Roman" panose="02020603050405020304" pitchFamily="18" charset="0"/>
                <a:cs typeface="Times New Roman" panose="02020603050405020304" pitchFamily="18" charset="0"/>
              </a:rPr>
              <a:t> od </a:t>
            </a:r>
            <a:r>
              <a:rPr lang="cs-CZ" altLang="cs-CZ" sz="2000" dirty="0" err="1" smtClean="0">
                <a:solidFill>
                  <a:srgbClr val="307871"/>
                </a:solidFill>
                <a:latin typeface="Times New Roman" panose="02020603050405020304" pitchFamily="18" charset="0"/>
                <a:cs typeface="Times New Roman" panose="02020603050405020304" pitchFamily="18" charset="0"/>
              </a:rPr>
              <a:t>deducated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machines</a:t>
            </a:r>
            <a:r>
              <a:rPr lang="cs-CZ" altLang="cs-CZ" sz="2000" dirty="0" smtClean="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8</a:t>
            </a:fld>
            <a:endParaRPr lang="cs-CZ"/>
          </a:p>
        </p:txBody>
      </p:sp>
    </p:spTree>
    <p:extLst>
      <p:ext uri="{BB962C8B-B14F-4D97-AF65-F5344CB8AC3E}">
        <p14:creationId xmlns:p14="http://schemas.microsoft.com/office/powerpoint/2010/main" val="1734111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concept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individual</a:t>
            </a:r>
            <a:r>
              <a:rPr lang="cs-CZ" altLang="cs-CZ" sz="2400" dirty="0" smtClean="0">
                <a:solidFill>
                  <a:srgbClr val="307871"/>
                </a:solidFill>
                <a:latin typeface="Times New Roman" panose="02020603050405020304" pitchFamily="18" charset="0"/>
                <a:cs typeface="Times New Roman" panose="02020603050405020304" pitchFamily="18" charset="0"/>
              </a:rPr>
              <a:t> intra-</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departments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influenced</a:t>
            </a:r>
            <a:r>
              <a:rPr lang="cs-CZ" altLang="cs-CZ" sz="2400" dirty="0" smtClean="0">
                <a:solidFill>
                  <a:srgbClr val="307871"/>
                </a:solidFill>
                <a:latin typeface="Times New Roman" panose="02020603050405020304" pitchFamily="18" charset="0"/>
                <a:cs typeface="Times New Roman" panose="02020603050405020304" pitchFamily="18" charset="0"/>
              </a:rPr>
              <a:t> by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method</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evaluation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individual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items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outputs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smtClean="0">
                <a:solidFill>
                  <a:srgbClr val="307871"/>
                </a:solidFill>
                <a:latin typeface="Times New Roman" panose="02020603050405020304" pitchFamily="18" charset="0"/>
                <a:cs typeface="Times New Roman" panose="02020603050405020304" pitchFamily="18" charset="0"/>
              </a:rPr>
              <a:t>Sales </a:t>
            </a:r>
            <a:r>
              <a:rPr lang="cs-CZ" altLang="cs-CZ" sz="2400" dirty="0" err="1" smtClean="0">
                <a:solidFill>
                  <a:srgbClr val="307871"/>
                </a:solidFill>
                <a:latin typeface="Times New Roman" panose="02020603050405020304" pitchFamily="18" charset="0"/>
                <a:cs typeface="Times New Roman" panose="02020603050405020304" pitchFamily="18" charset="0"/>
              </a:rPr>
              <a:t>from</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sale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output are </a:t>
            </a:r>
            <a:r>
              <a:rPr lang="cs-CZ" altLang="cs-CZ" sz="2400" dirty="0" err="1" smtClean="0">
                <a:solidFill>
                  <a:srgbClr val="307871"/>
                </a:solidFill>
                <a:latin typeface="Times New Roman" panose="02020603050405020304" pitchFamily="18" charset="0"/>
                <a:cs typeface="Times New Roman" panose="02020603050405020304" pitchFamily="18" charset="0"/>
              </a:rPr>
              <a:t>monitored</a:t>
            </a:r>
            <a:r>
              <a:rPr lang="cs-CZ" altLang="cs-CZ" sz="2400" dirty="0" smtClean="0">
                <a:solidFill>
                  <a:srgbClr val="307871"/>
                </a:solidFill>
                <a:latin typeface="Times New Roman" panose="02020603050405020304" pitchFamily="18" charset="0"/>
                <a:cs typeface="Times New Roman" panose="02020603050405020304" pitchFamily="18" charset="0"/>
              </a:rPr>
              <a:t> in </a:t>
            </a:r>
            <a:r>
              <a:rPr lang="cs-CZ" altLang="cs-CZ" sz="2400" dirty="0" err="1" smtClean="0">
                <a:solidFill>
                  <a:srgbClr val="307871"/>
                </a:solidFill>
                <a:latin typeface="Times New Roman" panose="02020603050405020304" pitchFamily="18" charset="0"/>
                <a:cs typeface="Times New Roman" panose="02020603050405020304" pitchFamily="18" charset="0"/>
              </a:rPr>
              <a:t>realization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sale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price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non-market part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revenues</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used</a:t>
            </a:r>
            <a:r>
              <a:rPr lang="cs-CZ" altLang="cs-CZ" sz="2400" dirty="0" smtClean="0">
                <a:solidFill>
                  <a:srgbClr val="307871"/>
                </a:solidFill>
                <a:latin typeface="Times New Roman" panose="02020603050405020304" pitchFamily="18" charset="0"/>
                <a:cs typeface="Times New Roman" panose="02020603050405020304" pitchFamily="18" charset="0"/>
              </a:rPr>
              <a:t> intra-</a:t>
            </a:r>
            <a:r>
              <a:rPr lang="cs-CZ" altLang="cs-CZ" sz="2400" dirty="0" err="1" smtClean="0">
                <a:solidFill>
                  <a:srgbClr val="307871"/>
                </a:solidFill>
                <a:latin typeface="Times New Roman" panose="02020603050405020304" pitchFamily="18" charset="0"/>
                <a:cs typeface="Times New Roman" panose="02020603050405020304" pitchFamily="18" charset="0"/>
              </a:rPr>
              <a:t>enterprise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prices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sometimes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labelled</a:t>
            </a:r>
            <a:r>
              <a:rPr lang="cs-CZ" altLang="cs-CZ" sz="2400" dirty="0" smtClean="0">
                <a:solidFill>
                  <a:srgbClr val="307871"/>
                </a:solidFill>
                <a:latin typeface="Times New Roman" panose="02020603050405020304" pitchFamily="18" charset="0"/>
                <a:cs typeface="Times New Roman" panose="02020603050405020304" pitchFamily="18" charset="0"/>
              </a:rPr>
              <a:t> as transfer </a:t>
            </a:r>
            <a:r>
              <a:rPr lang="cs-CZ" altLang="cs-CZ" sz="2400" dirty="0" err="1" smtClean="0">
                <a:solidFill>
                  <a:srgbClr val="307871"/>
                </a:solidFill>
                <a:latin typeface="Times New Roman" panose="02020603050405020304" pitchFamily="18" charset="0"/>
                <a:cs typeface="Times New Roman" panose="02020603050405020304" pitchFamily="18" charset="0"/>
              </a:rPr>
              <a:t>prices</a:t>
            </a:r>
            <a:r>
              <a:rPr lang="cs-CZ" alt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9</a:t>
            </a:fld>
            <a:endParaRPr lang="cs-CZ"/>
          </a:p>
        </p:txBody>
      </p:sp>
    </p:spTree>
    <p:extLst>
      <p:ext uri="{BB962C8B-B14F-4D97-AF65-F5344CB8AC3E}">
        <p14:creationId xmlns:p14="http://schemas.microsoft.com/office/powerpoint/2010/main" val="32866762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651</TotalTime>
  <Words>2313</Words>
  <Application>Microsoft Office PowerPoint</Application>
  <PresentationFormat>Širokoúhlá obrazovka</PresentationFormat>
  <Paragraphs>247</Paragraphs>
  <Slides>42</Slides>
  <Notes>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42</vt:i4>
      </vt:variant>
    </vt:vector>
  </HeadingPairs>
  <TitlesOfParts>
    <vt:vector size="50" baseType="lpstr">
      <vt:lpstr>Arial</vt:lpstr>
      <vt:lpstr>Calibri</vt:lpstr>
      <vt:lpstr>Calibri Light</vt:lpstr>
      <vt:lpstr>Times New Roman</vt:lpstr>
      <vt:lpstr>Wingdings</vt:lpstr>
      <vt:lpstr>Motiv Office</vt:lpstr>
      <vt:lpstr>Document</vt:lpstr>
      <vt:lpstr>Dokument</vt:lpstr>
      <vt:lpstr>Revenues, economic result, price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Diagram of nonlinear dependence of revenues and cost on the volume of production (sales)</vt:lpstr>
      <vt:lpstr>Diagram of nonlinear dependence of total sales and costs (linear development) on volume of production (sales)</vt:lpstr>
      <vt:lpstr>Forms of non-linear course of sales</vt:lpstr>
      <vt:lpstr>Forms of non-linear course of sales</vt:lpstr>
      <vt:lpstr>Forms of non-linear course of revenues </vt:lpstr>
      <vt:lpstr>Forms of non-linear course of revenues</vt:lpstr>
      <vt:lpstr>Degressive revenues development and linear course of the cost function in BEPD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148</cp:revision>
  <dcterms:created xsi:type="dcterms:W3CDTF">2016-11-25T20:36:16Z</dcterms:created>
  <dcterms:modified xsi:type="dcterms:W3CDTF">2021-09-02T07:13:24Z</dcterms:modified>
</cp:coreProperties>
</file>