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7" r:id="rId2"/>
    <p:sldId id="256" r:id="rId3"/>
    <p:sldId id="312" r:id="rId4"/>
    <p:sldId id="313" r:id="rId5"/>
    <p:sldId id="287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3" r:id="rId16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685E3-FF98-4600-97B8-65A3FD88021D}" type="datetimeFigureOut">
              <a:rPr lang="cs-CZ" smtClean="0"/>
              <a:t>02.09.2021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BF6B2-5D50-415C-8BF4-A84B0CDB4F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684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Break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 and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072285" y="4965171"/>
            <a:ext cx="3890744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en-GB" alt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7190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Return on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assets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ástupný symbol pro obsah 2"/>
              <p:cNvSpPr txBox="1">
                <a:spLocks/>
              </p:cNvSpPr>
              <p:nvPr/>
            </p:nvSpPr>
            <p:spPr>
              <a:xfrm>
                <a:off x="395536" y="1863635"/>
                <a:ext cx="8280920" cy="25124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Using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following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relation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endParaRPr lang="cs-CZ" altLang="cs-CZ" sz="2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alt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ROA </a:t>
                </a:r>
                <a14:m>
                  <m:oMath xmlns:m="http://schemas.openxmlformats.org/officeDocument/2006/math">
                    <m:r>
                      <a:rPr lang="cs-CZ" altLang="cs-CZ" sz="2400" i="1" smtClean="0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altLang="cs-CZ" sz="240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𝑝𝑟𝑜𝑓𝑖𝑡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𝑏𝑒𝑓𝑜𝑟𝑒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𝑡𝑎𝑥𝑎𝑡𝑖𝑜𝑛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𝑎𝑛𝑑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𝑖𝑛𝑡𝑒𝑟𝑒𝑠𝑡𝑠</m:t>
                        </m:r>
                      </m:num>
                      <m:den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𝑡𝑜𝑡𝑎𝑙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𝑎𝑠𝑠𝑒𝑡𝑠</m:t>
                        </m:r>
                      </m:den>
                    </m:f>
                  </m:oMath>
                </a14:m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 100</a:t>
                </a:r>
              </a:p>
              <a:p>
                <a:endParaRPr lang="cs-CZ" altLang="cs-CZ" sz="16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cs-CZ" altLang="cs-CZ" sz="1600" dirty="0" smtClean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This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indicator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informs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about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profitability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all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capital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equity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long-term and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short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-term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receivables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including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bank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credits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which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not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influenced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by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rate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taxation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does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not také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into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consideration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origin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sources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from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which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were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financed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activities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enterprise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investment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operational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field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Therefore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invested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capital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may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reported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through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assets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It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used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mainly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comparison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effectiveness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enterprise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 period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with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different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taxation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conditions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GB" altLang="cs-CZ" sz="16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863635"/>
                <a:ext cx="8280920" cy="2512422"/>
              </a:xfrm>
              <a:prstGeom prst="rect">
                <a:avLst/>
              </a:prstGeom>
              <a:blipFill>
                <a:blip r:embed="rId3"/>
                <a:stretch>
                  <a:fillRect l="-1031" t="-3398" r="-515" b="-473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7770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7190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Return on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assets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ástupný symbol pro obsah 2"/>
              <p:cNvSpPr txBox="1">
                <a:spLocks/>
              </p:cNvSpPr>
              <p:nvPr/>
            </p:nvSpPr>
            <p:spPr>
              <a:xfrm>
                <a:off x="395536" y="1863635"/>
                <a:ext cx="8280920" cy="25124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Other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used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form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capital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enterprise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rate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profit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after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taxation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„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taxed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“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interests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to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assets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endParaRPr lang="cs-CZ" altLang="cs-CZ" sz="2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alt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40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𝑝𝑟𝑜𝑓𝑖𝑡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𝑎𝑓𝑡𝑒𝑟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𝑡𝑎𝑥𝑎𝑡𝑖𝑜𝑛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𝑖𝑛𝑡𝑒𝑟𝑒𝑠𝑡𝑠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(1−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𝑡𝑜𝑡𝑎𝑙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𝑎𝑠𝑠𝑒𝑡𝑠</m:t>
                        </m:r>
                      </m:den>
                    </m:f>
                  </m:oMath>
                </a14:m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 100</a:t>
                </a:r>
              </a:p>
              <a:p>
                <a:endParaRPr lang="cs-CZ" altLang="cs-CZ" sz="16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cs-CZ" altLang="cs-CZ" sz="1600" dirty="0" smtClean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 =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rate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income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tax (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from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profit)</a:t>
                </a:r>
              </a:p>
              <a:p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This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structure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capital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profitability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takes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into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consideration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income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tax as natural part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economic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environment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By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increase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profit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using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taxed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interests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it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takes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into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account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that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net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profit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effect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owner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business,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interest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reward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to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creditors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loaned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capital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which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will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subject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to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taxation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as part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profit.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This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indicator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allows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comparison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return on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assets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enterprise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with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different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share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external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sources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financial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structure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GB" altLang="cs-CZ" sz="16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863635"/>
                <a:ext cx="8280920" cy="2512422"/>
              </a:xfrm>
              <a:prstGeom prst="rect">
                <a:avLst/>
              </a:prstGeom>
              <a:blipFill>
                <a:blip r:embed="rId2"/>
                <a:stretch>
                  <a:fillRect l="-1031" t="-3398" b="-7427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1259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007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Return on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equity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ástupný symbol pro obsah 2"/>
              <p:cNvSpPr txBox="1">
                <a:spLocks/>
              </p:cNvSpPr>
              <p:nvPr/>
            </p:nvSpPr>
            <p:spPr>
              <a:xfrm>
                <a:off x="395536" y="1863635"/>
                <a:ext cx="8280920" cy="25124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Which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provides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information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on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profitability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capital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invested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into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enterprise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by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its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owners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endParaRPr lang="cs-CZ" altLang="cs-CZ" sz="2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alt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ROE </a:t>
                </a:r>
                <a14:m>
                  <m:oMath xmlns:m="http://schemas.openxmlformats.org/officeDocument/2006/math">
                    <m:r>
                      <a:rPr lang="cs-CZ" altLang="cs-CZ" sz="2400" i="1" smtClean="0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altLang="cs-CZ" sz="240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𝑝𝑟𝑜𝑓𝑖𝑡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𝑎𝑓𝑡𝑒𝑟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𝑡𝑎𝑥𝑎𝑡𝑖𝑜𝑛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(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𝑛𝑒𝑡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𝑝𝑟𝑜𝑓𝑖𝑡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𝑒𝑞𝑢𝑖𝑡𝑦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𝑐𝑎𝑝𝑖𝑡𝑎𝑙</m:t>
                        </m:r>
                      </m:den>
                    </m:f>
                  </m:oMath>
                </a14:m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 100</a:t>
                </a:r>
              </a:p>
              <a:p>
                <a:endParaRPr lang="cs-CZ" altLang="cs-CZ" sz="16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cs-CZ" altLang="cs-CZ" sz="1600" dirty="0" smtClean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Through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this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indicator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businessman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can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determine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their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capital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was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sufficiently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evaluated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regard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risks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value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this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indicator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constantly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lower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eventually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same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as profitability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securities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guaranteed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by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state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e.g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State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securities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state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treasurz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bills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and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thus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considered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as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investment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related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with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very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low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risk,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rationally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thinking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owners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should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endeavor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to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reach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higher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rate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valorization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their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investments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into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business.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profitability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their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invested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capital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not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high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enough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to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cover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common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return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rate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premium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risk,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it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may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lead</a:t>
                </a:r>
                <a:r>
                  <a:rPr lang="cs-CZ" altLang="cs-CZ" sz="160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to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end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enterprise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GB" altLang="cs-CZ" sz="16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863635"/>
                <a:ext cx="8280920" cy="2512422"/>
              </a:xfrm>
              <a:prstGeom prst="rect">
                <a:avLst/>
              </a:prstGeom>
              <a:blipFill rotWithShape="0">
                <a:blip r:embed="rId2"/>
                <a:stretch>
                  <a:fillRect l="-1031" t="-3398" b="-7063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2704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587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Return on sales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ástupný symbol pro obsah 2"/>
              <p:cNvSpPr txBox="1">
                <a:spLocks/>
              </p:cNvSpPr>
              <p:nvPr/>
            </p:nvSpPr>
            <p:spPr>
              <a:xfrm>
                <a:off x="395536" y="1863635"/>
                <a:ext cx="8280920" cy="25124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Profitability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enterprise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activities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will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higher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enterprise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able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to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produce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more profit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CZK (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revenues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):</a:t>
                </a:r>
              </a:p>
              <a:p>
                <a:endParaRPr lang="cs-CZ" altLang="cs-CZ" sz="2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alt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ROS </a:t>
                </a:r>
                <a14:m>
                  <m:oMath xmlns:m="http://schemas.openxmlformats.org/officeDocument/2006/math">
                    <m:r>
                      <a:rPr lang="cs-CZ" altLang="cs-CZ" sz="2400" i="1" smtClean="0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altLang="cs-CZ" sz="240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𝑝𝑟𝑜𝑓𝑖𝑡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𝑎𝑓𝑡𝑒𝑟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𝑡𝑎𝑥𝑎𝑡𝑖𝑜𝑛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(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𝑛𝑒𝑡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𝑝𝑟𝑜𝑓𝑖𝑡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𝑠𝑎𝑙𝑒𝑠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(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𝑟𝑒𝑣𝑒𝑛𝑢𝑒𝑠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 100</a:t>
                </a:r>
              </a:p>
              <a:p>
                <a:endParaRPr lang="cs-CZ" altLang="cs-CZ" sz="16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cs-CZ" altLang="cs-CZ" sz="1600" dirty="0" smtClean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One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options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how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to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increase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rentability in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relation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to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capital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production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strategy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based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on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differentiation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enterprise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products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Enterprises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which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try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to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eliminate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business risk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production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produce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more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types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products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with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different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individual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profit,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may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increase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their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profit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even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by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changing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production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structure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specifically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by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increase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products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showing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higher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sales profitability.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course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it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necessary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to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take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into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account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limits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current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production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capacities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resource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options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etc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Some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enterprises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are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willing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certain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period to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maintain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even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less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suitable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products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which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they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expect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future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rise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demand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thus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increase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price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and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they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do not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want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to lose long-term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perspective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market in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favour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short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-term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results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GB" altLang="cs-CZ" sz="16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863635"/>
                <a:ext cx="8280920" cy="2512422"/>
              </a:xfrm>
              <a:prstGeom prst="rect">
                <a:avLst/>
              </a:prstGeom>
              <a:blipFill>
                <a:blip r:embed="rId3"/>
                <a:stretch>
                  <a:fillRect l="-1031" t="-3398" b="-883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9056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79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Return on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ástupný symbol pro obsah 2"/>
              <p:cNvSpPr txBox="1">
                <a:spLocks/>
              </p:cNvSpPr>
              <p:nvPr/>
            </p:nvSpPr>
            <p:spPr>
              <a:xfrm>
                <a:off x="395536" y="1863635"/>
                <a:ext cx="8280920" cy="25124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Should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considered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 case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that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profitability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revenues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sales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low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or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declining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lang="cs-CZ" sz="24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certain</a:t>
                </a:r>
                <a:r>
                  <a:rPr 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period:</a:t>
                </a:r>
              </a:p>
              <a:p>
                <a:endParaRPr lang="cs-CZ" altLang="cs-CZ" sz="2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altLang="cs-CZ" sz="2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ROC </a:t>
                </a:r>
                <a14:m>
                  <m:oMath xmlns:m="http://schemas.openxmlformats.org/officeDocument/2006/math">
                    <m:r>
                      <a:rPr lang="cs-CZ" altLang="cs-CZ" sz="2400" i="1" smtClean="0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altLang="cs-CZ" sz="240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𝑝𝑟𝑜𝑓𝑖𝑡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𝑎𝑓𝑡𝑒𝑟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𝑡𝑎𝑥𝑎𝑡𝑖𝑜𝑛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(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𝑛𝑒𝑡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𝑝𝑟𝑜𝑓𝑖𝑡</m:t>
                        </m:r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cs-CZ" altLang="cs-CZ" sz="24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𝑐𝑜𝑠𝑡𝑠</m:t>
                        </m:r>
                      </m:den>
                    </m:f>
                  </m:oMath>
                </a14:m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 100</a:t>
                </a:r>
              </a:p>
              <a:p>
                <a:endParaRPr lang="cs-CZ" altLang="cs-CZ" sz="16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cs-CZ" altLang="cs-CZ" sz="1600" dirty="0" smtClean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This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indicator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scale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ability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economic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utilization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costs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Their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decrease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per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production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unit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may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achieved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by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enterprise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they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also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increase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profitability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sales and </a:t>
                </a:r>
                <a:r>
                  <a:rPr lang="cs-CZ" altLang="cs-CZ" sz="1600" dirty="0" err="1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revenues</a:t>
                </a:r>
                <a:r>
                  <a:rPr lang="cs-CZ" altLang="cs-CZ" sz="16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GB" altLang="cs-CZ" sz="16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863635"/>
                <a:ext cx="8280920" cy="2512422"/>
              </a:xfrm>
              <a:prstGeom prst="rect">
                <a:avLst/>
              </a:prstGeom>
              <a:blipFill>
                <a:blip r:embed="rId3"/>
                <a:stretch>
                  <a:fillRect l="-1031" t="-3398" r="-221" b="-3422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9347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0601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Profitability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Beside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above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mentioned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profitability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often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quantified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% (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profitability),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complementary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profit in CZK per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171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4451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Break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</a:t>
            </a:r>
          </a:p>
          <a:p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Rentability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Rentability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14314"/>
            <a:ext cx="8229600" cy="714375"/>
          </a:xfrm>
        </p:spPr>
        <p:txBody>
          <a:bodyPr>
            <a:normAutofit fontScale="90000"/>
          </a:bodyPr>
          <a:lstStyle/>
          <a:p>
            <a:r>
              <a:rPr lang="cs-CZ" sz="3200" b="1" i="1" dirty="0" err="1">
                <a:latin typeface="Times New Roman" pitchFamily="18" charset="0"/>
                <a:cs typeface="Times New Roman" pitchFamily="18" charset="0"/>
              </a:rPr>
              <a:t>Economic</a:t>
            </a:r>
            <a:r>
              <a:rPr lang="cs-CZ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i="1" dirty="0" err="1">
                <a:latin typeface="Times New Roman" pitchFamily="18" charset="0"/>
                <a:cs typeface="Times New Roman" pitchFamily="18" charset="0"/>
              </a:rPr>
              <a:t>result</a:t>
            </a:r>
            <a:r>
              <a:rPr lang="cs-CZ" sz="3200" b="1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3200" b="1" i="1" dirty="0" err="1">
                <a:latin typeface="Times New Roman" pitchFamily="18" charset="0"/>
                <a:cs typeface="Times New Roman" pitchFamily="18" charset="0"/>
              </a:rPr>
              <a:t>function</a:t>
            </a:r>
            <a:r>
              <a:rPr lang="cs-CZ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i="1" dirty="0" err="1">
                <a:latin typeface="Times New Roman" pitchFamily="18" charset="0"/>
                <a:cs typeface="Times New Roman" pitchFamily="18" charset="0"/>
              </a:rPr>
              <a:t>volume</a:t>
            </a:r>
            <a:r>
              <a:rPr lang="cs-CZ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i="1" dirty="0" err="1">
                <a:latin typeface="Times New Roman" pitchFamily="18" charset="0"/>
                <a:cs typeface="Times New Roman" pitchFamily="18" charset="0"/>
              </a:rPr>
              <a:t>production</a:t>
            </a:r>
            <a:endParaRPr lang="cs-CZ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09750" y="1071564"/>
            <a:ext cx="8858250" cy="5786437"/>
          </a:xfrm>
        </p:spPr>
        <p:txBody>
          <a:bodyPr/>
          <a:lstStyle/>
          <a:p>
            <a:pPr marL="0" indent="0"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dirty="0" err="1">
                <a:latin typeface="Times New Roman" pitchFamily="18" charset="0"/>
                <a:cs typeface="Times New Roman" pitchFamily="18" charset="0"/>
              </a:rPr>
              <a:t>Difference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revenues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(sales) and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costs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marks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economic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result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	ER = R –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	ER = S – C,</a:t>
            </a:r>
          </a:p>
          <a:p>
            <a:pPr marL="0" indent="0"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Assuming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R = p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Q,	and	C = v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Q + F	</a:t>
            </a:r>
          </a:p>
          <a:p>
            <a:pPr marL="0" indent="0"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rule:</a:t>
            </a:r>
          </a:p>
          <a:p>
            <a:pPr marL="0" indent="0"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ER = p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Q – (v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Q + F)		(1)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2" name="Line 7"/>
          <p:cNvSpPr>
            <a:spLocks noChangeShapeType="1"/>
          </p:cNvSpPr>
          <p:nvPr/>
        </p:nvSpPr>
        <p:spPr bwMode="auto">
          <a:xfrm flipV="1">
            <a:off x="4452938" y="3141664"/>
            <a:ext cx="1211014" cy="14303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none" w="lg" len="lg"/>
            <a:tailEnd type="stealth" w="lg" len="lg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7653" name="Line 8"/>
          <p:cNvSpPr>
            <a:spLocks noChangeShapeType="1"/>
          </p:cNvSpPr>
          <p:nvPr/>
        </p:nvSpPr>
        <p:spPr bwMode="auto">
          <a:xfrm flipH="1" flipV="1">
            <a:off x="6456039" y="3141663"/>
            <a:ext cx="1640210" cy="14303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none" w="lg" len="lg"/>
            <a:tailEnd type="stealth" w="lg" len="lg"/>
          </a:ln>
        </p:spPr>
        <p:txBody>
          <a:bodyPr wrap="square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7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1"/>
            <a:ext cx="8229600" cy="690563"/>
          </a:xfrm>
        </p:spPr>
        <p:txBody>
          <a:bodyPr>
            <a:normAutofit fontScale="90000"/>
          </a:bodyPr>
          <a:lstStyle/>
          <a:p>
            <a:r>
              <a:rPr lang="cs-CZ" sz="3600" b="1" i="1" dirty="0" err="1">
                <a:latin typeface="Times New Roman" pitchFamily="18" charset="0"/>
                <a:cs typeface="Times New Roman" pitchFamily="18" charset="0"/>
              </a:rPr>
              <a:t>Economic</a:t>
            </a:r>
            <a:r>
              <a:rPr lang="cs-CZ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i="1" dirty="0" err="1">
                <a:latin typeface="Times New Roman" pitchFamily="18" charset="0"/>
                <a:cs typeface="Times New Roman" pitchFamily="18" charset="0"/>
              </a:rPr>
              <a:t>result</a:t>
            </a:r>
            <a:r>
              <a:rPr lang="cs-CZ" sz="3600" b="1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3600" b="1" i="1" dirty="0" err="1">
                <a:latin typeface="Times New Roman" pitchFamily="18" charset="0"/>
                <a:cs typeface="Times New Roman" pitchFamily="18" charset="0"/>
              </a:rPr>
              <a:t>function</a:t>
            </a:r>
            <a:r>
              <a:rPr lang="cs-CZ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i="1" dirty="0" err="1">
                <a:latin typeface="Times New Roman" pitchFamily="18" charset="0"/>
                <a:cs typeface="Times New Roman" pitchFamily="18" charset="0"/>
              </a:rPr>
              <a:t>volume</a:t>
            </a:r>
            <a:r>
              <a:rPr lang="cs-CZ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i="1" dirty="0" err="1">
                <a:latin typeface="Times New Roman" pitchFamily="18" charset="0"/>
                <a:cs typeface="Times New Roman" pitchFamily="18" charset="0"/>
              </a:rPr>
              <a:t>production</a:t>
            </a:r>
            <a:endParaRPr lang="cs-CZ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96976"/>
            <a:ext cx="9144000" cy="5661025"/>
          </a:xfrm>
        </p:spPr>
        <p:txBody>
          <a:bodyPr/>
          <a:lstStyle/>
          <a:p>
            <a:pPr>
              <a:spcBef>
                <a:spcPct val="50000"/>
              </a:spcBef>
              <a:buNone/>
              <a:tabLst>
                <a:tab pos="2514600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equation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  <a:tabLst>
                <a:tab pos="2514600" algn="l"/>
              </a:tabLst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			ER	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economic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result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tabLst>
                <a:tab pos="2514600" algn="l"/>
              </a:tabLst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revenues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  <a:tabLst>
                <a:tab pos="2514600" algn="l"/>
              </a:tabLst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	  		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costs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  <a:tabLst>
                <a:tab pos="2514600" algn="l"/>
              </a:tabLst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			p	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price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per unit</a:t>
            </a:r>
          </a:p>
          <a:p>
            <a:pPr>
              <a:buNone/>
              <a:tabLst>
                <a:tab pos="2514600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Q	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production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volume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tabLst>
                <a:tab pos="2514600" algn="l"/>
              </a:tabLst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			C</a:t>
            </a:r>
            <a:r>
              <a:rPr lang="cs-CZ" i="1" baseline="-25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variable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costs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tabLst>
                <a:tab pos="2514600" algn="l"/>
              </a:tabLst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			v	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variable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costs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per unit</a:t>
            </a:r>
          </a:p>
        </p:txBody>
      </p:sp>
    </p:spTree>
    <p:extLst>
      <p:ext uri="{BB962C8B-B14F-4D97-AF65-F5344CB8AC3E}">
        <p14:creationId xmlns:p14="http://schemas.microsoft.com/office/powerpoint/2010/main" val="99563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8363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Break-even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point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graph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5228412"/>
              </p:ext>
            </p:extLst>
          </p:nvPr>
        </p:nvGraphicFramePr>
        <p:xfrm>
          <a:off x="233363" y="1054100"/>
          <a:ext cx="8882062" cy="531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Document" r:id="rId4" imgW="5761150" imgH="3452884" progId="Word.Document.8">
                  <p:embed/>
                </p:oleObj>
              </mc:Choice>
              <mc:Fallback>
                <p:oleObj name="Document" r:id="rId4" imgW="5761150" imgH="3452884" progId="Word.Document.8">
                  <p:embed/>
                  <p:pic>
                    <p:nvPicPr>
                      <p:cNvPr id="5122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1054100"/>
                        <a:ext cx="8882062" cy="5318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2328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0099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Analysis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profit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enterprise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sufficient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items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ratio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profitability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serve as a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gauge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effectivity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abilities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688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0099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Analysis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profit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enterprise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profitability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profit,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achieving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devision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729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0099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Analysis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profit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enterprise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mentioned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basic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profitability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long-term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invested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Category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profit: profit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taxation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profit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taxation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profit) and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deduction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operational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profit, profit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taxation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843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0099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Analysis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profit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enterprise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Suitable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combination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input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basic profitability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such as:</a:t>
            </a:r>
          </a:p>
          <a:p>
            <a:pPr lvl="1"/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on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(ROA)</a:t>
            </a:r>
          </a:p>
          <a:p>
            <a:pPr lvl="1"/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on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(ROE)</a:t>
            </a:r>
          </a:p>
          <a:p>
            <a:pPr lvl="1"/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on sales (ROS)</a:t>
            </a:r>
          </a:p>
          <a:p>
            <a:pPr lvl="1"/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on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(ROC)</a:t>
            </a:r>
            <a:endParaRPr lang="en-GB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7879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1100</Words>
  <Application>Microsoft Office PowerPoint</Application>
  <PresentationFormat>Širokoúhlá obrazovka</PresentationFormat>
  <Paragraphs>79</Paragraphs>
  <Slides>15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Times New Roman</vt:lpstr>
      <vt:lpstr>Motiv Office</vt:lpstr>
      <vt:lpstr>Document</vt:lpstr>
      <vt:lpstr>Break-even point and analysis of profit of an enterprise</vt:lpstr>
      <vt:lpstr>Prezentace aplikace PowerPoint</vt:lpstr>
      <vt:lpstr>Economic result – function of volume production</vt:lpstr>
      <vt:lpstr>Economic result – function of volume production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ryl0001</cp:lastModifiedBy>
  <cp:revision>93</cp:revision>
  <cp:lastPrinted>2019-10-30T08:55:10Z</cp:lastPrinted>
  <dcterms:created xsi:type="dcterms:W3CDTF">2016-11-25T20:36:16Z</dcterms:created>
  <dcterms:modified xsi:type="dcterms:W3CDTF">2021-09-02T07:13:47Z</dcterms:modified>
</cp:coreProperties>
</file>