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7" r:id="rId2"/>
    <p:sldId id="256" r:id="rId3"/>
    <p:sldId id="281" r:id="rId4"/>
    <p:sldId id="282" r:id="rId5"/>
    <p:sldId id="286" r:id="rId6"/>
    <p:sldId id="287" r:id="rId7"/>
    <p:sldId id="288" r:id="rId8"/>
    <p:sldId id="289" r:id="rId9"/>
    <p:sldId id="290" r:id="rId10"/>
    <p:sldId id="292" r:id="rId11"/>
    <p:sldId id="293" r:id="rId12"/>
    <p:sldId id="294" r:id="rId13"/>
    <p:sldId id="295" r:id="rId14"/>
    <p:sldId id="298" r:id="rId15"/>
    <p:sldId id="300" r:id="rId16"/>
    <p:sldId id="301" r:id="rId17"/>
    <p:sldId id="303" r:id="rId18"/>
    <p:sldId id="305" r:id="rId19"/>
    <p:sldId id="306" r:id="rId20"/>
    <p:sldId id="307" r:id="rId21"/>
    <p:sldId id="308" r:id="rId22"/>
    <p:sldId id="309" r:id="rId23"/>
    <p:sldId id="310" r:id="rId24"/>
    <p:sldId id="311" r:id="rId25"/>
    <p:sldId id="312" r:id="rId26"/>
    <p:sldId id="313" r:id="rId27"/>
    <p:sldId id="314" r:id="rId28"/>
    <p:sldId id="317" r:id="rId29"/>
    <p:sldId id="318" r:id="rId30"/>
    <p:sldId id="319" r:id="rId31"/>
    <p:sldId id="320" r:id="rId32"/>
    <p:sldId id="321" r:id="rId33"/>
    <p:sldId id="322" r:id="rId34"/>
    <p:sldId id="272" r:id="rId35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yl0001" initials="r" lastIdx="0" clrIdx="0">
    <p:extLst>
      <p:ext uri="{19B8F6BF-5375-455C-9EA6-DF929625EA0E}">
        <p15:presenceInfo xmlns:p15="http://schemas.microsoft.com/office/powerpoint/2012/main" userId="ryl0001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958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1098" y="1"/>
            <a:ext cx="2944958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F6C999-7526-4413-A619-85A7F408B9CC}" type="datetimeFigureOut">
              <a:rPr lang="cs-CZ" smtClean="0"/>
              <a:t>02.09.2021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243"/>
            <a:ext cx="2944958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1098" y="9428243"/>
            <a:ext cx="2944958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82DDB-DEA6-44FC-BF21-F5E5100327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94339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8B05C-CBC1-48BA-8DDA-B326C8912743}" type="datetimeFigureOut">
              <a:rPr lang="cs-CZ" smtClean="0"/>
              <a:t>02.09.2021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F7D6C3-0596-4EAE-8497-B3B57F3F50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343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7D6C3-0596-4EAE-8497-B3B57F3F504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6166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Compiling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statements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072285" y="4965171"/>
            <a:ext cx="3890744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en-GB" altLang="cs-CZ" sz="2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Managerial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9356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Compiling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balance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sheet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06238"/>
            <a:ext cx="9691439" cy="4009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 Inc.- June 30 Balance </a:t>
            </a:r>
            <a:r>
              <a:rPr lang="cs-CZ" sz="12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Sheets</a:t>
            </a:r>
            <a:r>
              <a:rPr 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(mil. USD)</a:t>
            </a:r>
          </a:p>
          <a:p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525082"/>
              </p:ext>
            </p:extLst>
          </p:nvPr>
        </p:nvGraphicFramePr>
        <p:xfrm>
          <a:off x="395536" y="1275606"/>
          <a:ext cx="9948613" cy="5240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5847">
                  <a:extLst>
                    <a:ext uri="{9D8B030D-6E8A-4147-A177-3AD203B41FA5}">
                      <a16:colId xmlns:a16="http://schemas.microsoft.com/office/drawing/2014/main" val="2851592334"/>
                    </a:ext>
                  </a:extLst>
                </a:gridCol>
                <a:gridCol w="1278102">
                  <a:extLst>
                    <a:ext uri="{9D8B030D-6E8A-4147-A177-3AD203B41FA5}">
                      <a16:colId xmlns:a16="http://schemas.microsoft.com/office/drawing/2014/main" val="3085353169"/>
                    </a:ext>
                  </a:extLst>
                </a:gridCol>
                <a:gridCol w="1150358">
                  <a:extLst>
                    <a:ext uri="{9D8B030D-6E8A-4147-A177-3AD203B41FA5}">
                      <a16:colId xmlns:a16="http://schemas.microsoft.com/office/drawing/2014/main" val="2379808604"/>
                    </a:ext>
                  </a:extLst>
                </a:gridCol>
                <a:gridCol w="2438552">
                  <a:extLst>
                    <a:ext uri="{9D8B030D-6E8A-4147-A177-3AD203B41FA5}">
                      <a16:colId xmlns:a16="http://schemas.microsoft.com/office/drawing/2014/main" val="391027337"/>
                    </a:ext>
                  </a:extLst>
                </a:gridCol>
                <a:gridCol w="1319001">
                  <a:extLst>
                    <a:ext uri="{9D8B030D-6E8A-4147-A177-3AD203B41FA5}">
                      <a16:colId xmlns:a16="http://schemas.microsoft.com/office/drawing/2014/main" val="1350877417"/>
                    </a:ext>
                  </a:extLst>
                </a:gridCol>
                <a:gridCol w="1216753">
                  <a:extLst>
                    <a:ext uri="{9D8B030D-6E8A-4147-A177-3AD203B41FA5}">
                      <a16:colId xmlns:a16="http://schemas.microsoft.com/office/drawing/2014/main" val="3967011457"/>
                    </a:ext>
                  </a:extLst>
                </a:gridCol>
              </a:tblGrid>
              <a:tr h="353861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Assets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2017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2018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Liabilities</a:t>
                      </a:r>
                      <a:r>
                        <a:rPr lang="cs-CZ" dirty="0" smtClean="0"/>
                        <a:t> and </a:t>
                      </a:r>
                      <a:r>
                        <a:rPr lang="cs-CZ" dirty="0" err="1" smtClean="0"/>
                        <a:t>Equity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2017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2018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9744844"/>
                  </a:ext>
                </a:extLst>
              </a:tr>
              <a:tr h="353861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Cash and </a:t>
                      </a:r>
                      <a:r>
                        <a:rPr lang="cs-CZ" sz="1200" dirty="0" err="1" smtClean="0"/>
                        <a:t>equivalents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20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25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Accounts</a:t>
                      </a:r>
                      <a:r>
                        <a:rPr lang="cs-CZ" sz="1200" dirty="0" smtClean="0"/>
                        <a:t> </a:t>
                      </a:r>
                      <a:r>
                        <a:rPr lang="cs-CZ" sz="1200" dirty="0" err="1" smtClean="0"/>
                        <a:t>payable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100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45</a:t>
                      </a:r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4943239"/>
                  </a:ext>
                </a:extLst>
              </a:tr>
              <a:tr h="353861"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Short</a:t>
                      </a:r>
                      <a:r>
                        <a:rPr lang="cs-CZ" sz="1200" dirty="0" smtClean="0"/>
                        <a:t> term </a:t>
                      </a:r>
                      <a:r>
                        <a:rPr lang="cs-CZ" sz="1200" dirty="0" err="1" smtClean="0"/>
                        <a:t>investments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5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18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Other-short</a:t>
                      </a:r>
                      <a:r>
                        <a:rPr lang="cs-CZ" sz="1200" dirty="0" smtClean="0"/>
                        <a:t> term </a:t>
                      </a:r>
                      <a:r>
                        <a:rPr lang="cs-CZ" sz="1200" dirty="0" err="1" smtClean="0"/>
                        <a:t>liabilities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64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31</a:t>
                      </a:r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766329"/>
                  </a:ext>
                </a:extLst>
              </a:tr>
              <a:tr h="353861"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Short</a:t>
                      </a:r>
                      <a:r>
                        <a:rPr lang="cs-CZ" sz="1200" dirty="0" smtClean="0"/>
                        <a:t>-term </a:t>
                      </a:r>
                      <a:r>
                        <a:rPr lang="cs-CZ" sz="1200" dirty="0" err="1" smtClean="0"/>
                        <a:t>financial</a:t>
                      </a:r>
                      <a:r>
                        <a:rPr lang="cs-CZ" sz="1200" dirty="0" smtClean="0"/>
                        <a:t> </a:t>
                      </a:r>
                      <a:r>
                        <a:rPr lang="cs-CZ" sz="1200" dirty="0" err="1" smtClean="0"/>
                        <a:t>property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25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43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dirty="0" err="1" smtClean="0"/>
                        <a:t>Total</a:t>
                      </a:r>
                      <a:r>
                        <a:rPr lang="cs-CZ" sz="1200" b="1" dirty="0" smtClean="0"/>
                        <a:t> </a:t>
                      </a:r>
                      <a:r>
                        <a:rPr lang="cs-CZ" sz="1200" b="1" dirty="0" err="1" smtClean="0"/>
                        <a:t>current</a:t>
                      </a:r>
                      <a:r>
                        <a:rPr lang="cs-CZ" sz="1200" b="1" dirty="0" smtClean="0"/>
                        <a:t> </a:t>
                      </a:r>
                      <a:r>
                        <a:rPr lang="cs-CZ" sz="1200" b="1" dirty="0" err="1" smtClean="0"/>
                        <a:t>liabilities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164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76</a:t>
                      </a:r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865110"/>
                  </a:ext>
                </a:extLst>
              </a:tr>
              <a:tr h="353861"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Raw</a:t>
                      </a:r>
                      <a:r>
                        <a:rPr lang="cs-CZ" sz="1200" baseline="0" dirty="0" smtClean="0"/>
                        <a:t> </a:t>
                      </a:r>
                      <a:r>
                        <a:rPr lang="cs-CZ" sz="1200" baseline="0" dirty="0" err="1" smtClean="0"/>
                        <a:t>materials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420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380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Bank </a:t>
                      </a:r>
                      <a:r>
                        <a:rPr lang="cs-CZ" sz="1200" dirty="0" err="1" smtClean="0"/>
                        <a:t>loans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276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213</a:t>
                      </a:r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0959318"/>
                  </a:ext>
                </a:extLst>
              </a:tr>
              <a:tr h="353861"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Work</a:t>
                      </a:r>
                      <a:r>
                        <a:rPr lang="cs-CZ" sz="1200" dirty="0" smtClean="0"/>
                        <a:t>-in-</a:t>
                      </a:r>
                      <a:r>
                        <a:rPr lang="cs-CZ" sz="1200" dirty="0" err="1" smtClean="0"/>
                        <a:t>process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192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174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Other</a:t>
                      </a:r>
                      <a:r>
                        <a:rPr lang="cs-CZ" sz="1200" baseline="0" dirty="0" smtClean="0"/>
                        <a:t> long-term </a:t>
                      </a:r>
                      <a:r>
                        <a:rPr lang="cs-CZ" sz="1200" baseline="0" dirty="0" err="1" smtClean="0"/>
                        <a:t>liabilities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428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374</a:t>
                      </a:r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54758"/>
                  </a:ext>
                </a:extLst>
              </a:tr>
              <a:tr h="353861"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Finished</a:t>
                      </a:r>
                      <a:r>
                        <a:rPr lang="cs-CZ" sz="1200" dirty="0" smtClean="0"/>
                        <a:t> </a:t>
                      </a:r>
                      <a:r>
                        <a:rPr lang="cs-CZ" sz="1200" dirty="0" err="1" smtClean="0"/>
                        <a:t>products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83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72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Total</a:t>
                      </a:r>
                      <a:r>
                        <a:rPr lang="cs-CZ" sz="1200" dirty="0" smtClean="0"/>
                        <a:t> long-term </a:t>
                      </a:r>
                      <a:r>
                        <a:rPr lang="cs-CZ" sz="1200" dirty="0" err="1" smtClean="0"/>
                        <a:t>liabilities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704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587</a:t>
                      </a:r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4197716"/>
                  </a:ext>
                </a:extLst>
              </a:tr>
              <a:tr h="353861"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inventories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695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526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dirty="0" err="1" smtClean="0"/>
                        <a:t>Total</a:t>
                      </a:r>
                      <a:r>
                        <a:rPr lang="cs-CZ" sz="1200" b="1" dirty="0" smtClean="0"/>
                        <a:t> </a:t>
                      </a:r>
                      <a:r>
                        <a:rPr lang="cs-CZ" sz="1200" b="1" dirty="0" err="1" smtClean="0"/>
                        <a:t>debt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868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663</a:t>
                      </a:r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064431"/>
                  </a:ext>
                </a:extLst>
              </a:tr>
              <a:tr h="353861"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Accounts</a:t>
                      </a:r>
                      <a:r>
                        <a:rPr lang="cs-CZ" sz="1200" dirty="0" smtClean="0"/>
                        <a:t> </a:t>
                      </a:r>
                      <a:r>
                        <a:rPr lang="cs-CZ" sz="1200" dirty="0" err="1" smtClean="0"/>
                        <a:t>receivable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324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281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Preferred</a:t>
                      </a:r>
                      <a:r>
                        <a:rPr lang="cs-CZ" sz="1200" dirty="0" smtClean="0"/>
                        <a:t> </a:t>
                      </a:r>
                      <a:r>
                        <a:rPr lang="cs-CZ" sz="1200" dirty="0" err="1" smtClean="0"/>
                        <a:t>stock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70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70</a:t>
                      </a:r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1513673"/>
                  </a:ext>
                </a:extLst>
              </a:tr>
              <a:tr h="353861">
                <a:tc>
                  <a:txBody>
                    <a:bodyPr/>
                    <a:lstStyle/>
                    <a:p>
                      <a:r>
                        <a:rPr lang="cs-CZ" sz="1200" b="1" dirty="0" err="1" smtClean="0"/>
                        <a:t>Total</a:t>
                      </a:r>
                      <a:r>
                        <a:rPr lang="cs-CZ" sz="1200" b="1" dirty="0" smtClean="0"/>
                        <a:t> </a:t>
                      </a:r>
                      <a:r>
                        <a:rPr lang="cs-CZ" sz="1200" b="1" dirty="0" err="1" smtClean="0"/>
                        <a:t>current</a:t>
                      </a:r>
                      <a:r>
                        <a:rPr lang="cs-CZ" sz="1200" b="1" dirty="0" smtClean="0"/>
                        <a:t> </a:t>
                      </a:r>
                      <a:r>
                        <a:rPr lang="cs-CZ" sz="1200" b="1" dirty="0" err="1" smtClean="0"/>
                        <a:t>assets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1,044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850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Common</a:t>
                      </a:r>
                      <a:r>
                        <a:rPr lang="cs-CZ" sz="1200" dirty="0" smtClean="0"/>
                        <a:t> </a:t>
                      </a:r>
                      <a:r>
                        <a:rPr lang="cs-CZ" sz="1200" dirty="0" err="1" smtClean="0"/>
                        <a:t>stock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320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320</a:t>
                      </a:r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738113"/>
                  </a:ext>
                </a:extLst>
              </a:tr>
              <a:tr h="353861"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Tangible</a:t>
                      </a:r>
                      <a:r>
                        <a:rPr lang="cs-CZ" sz="1200" dirty="0" smtClean="0"/>
                        <a:t> </a:t>
                      </a:r>
                      <a:r>
                        <a:rPr lang="cs-CZ" sz="1200" dirty="0" err="1" smtClean="0"/>
                        <a:t>investment</a:t>
                      </a:r>
                      <a:r>
                        <a:rPr lang="cs-CZ" sz="1200" dirty="0" smtClean="0"/>
                        <a:t> </a:t>
                      </a:r>
                      <a:r>
                        <a:rPr lang="cs-CZ" sz="1200" dirty="0" err="1" smtClean="0"/>
                        <a:t>property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650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625</a:t>
                      </a:r>
                      <a:endParaRPr lang="cs-CZ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cs-CZ" sz="1200" dirty="0" err="1" smtClean="0"/>
                        <a:t>Retained</a:t>
                      </a:r>
                      <a:r>
                        <a:rPr lang="cs-CZ" sz="1200" baseline="0" dirty="0" smtClean="0"/>
                        <a:t> </a:t>
                      </a:r>
                      <a:r>
                        <a:rPr lang="cs-CZ" sz="1200" baseline="0" dirty="0" err="1" smtClean="0"/>
                        <a:t>earnings</a:t>
                      </a:r>
                      <a:endParaRPr lang="cs-CZ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cs-CZ" sz="1200" dirty="0" smtClean="0"/>
                        <a:t>952</a:t>
                      </a:r>
                      <a:endParaRPr lang="cs-CZ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cs-CZ" sz="1200" dirty="0" smtClean="0"/>
                        <a:t>717</a:t>
                      </a:r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494147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Intangible</a:t>
                      </a:r>
                      <a:r>
                        <a:rPr lang="cs-CZ" sz="1200" baseline="0" dirty="0" smtClean="0"/>
                        <a:t> </a:t>
                      </a:r>
                      <a:r>
                        <a:rPr lang="cs-CZ" sz="1200" baseline="0" dirty="0" err="1" smtClean="0"/>
                        <a:t>investment</a:t>
                      </a:r>
                      <a:r>
                        <a:rPr lang="cs-CZ" sz="1200" baseline="0" dirty="0" smtClean="0"/>
                        <a:t> </a:t>
                      </a:r>
                      <a:r>
                        <a:rPr lang="cs-CZ" sz="1200" baseline="0" dirty="0" err="1" smtClean="0"/>
                        <a:t>property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286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220</a:t>
                      </a:r>
                      <a:endParaRPr lang="cs-CZ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7967222"/>
                  </a:ext>
                </a:extLst>
              </a:tr>
              <a:tr h="353861"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Financial</a:t>
                      </a:r>
                      <a:r>
                        <a:rPr lang="cs-CZ" sz="1200" dirty="0" smtClean="0"/>
                        <a:t> </a:t>
                      </a:r>
                      <a:r>
                        <a:rPr lang="cs-CZ" sz="1200" dirty="0" err="1" smtClean="0"/>
                        <a:t>investments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120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75</a:t>
                      </a:r>
                      <a:endParaRPr lang="cs-CZ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cs-CZ" sz="1200" b="1" dirty="0" err="1" smtClean="0"/>
                        <a:t>Total</a:t>
                      </a:r>
                      <a:r>
                        <a:rPr lang="cs-CZ" sz="1200" b="1" dirty="0" smtClean="0"/>
                        <a:t> </a:t>
                      </a:r>
                      <a:r>
                        <a:rPr lang="cs-CZ" sz="1200" b="1" dirty="0" err="1" smtClean="0"/>
                        <a:t>common</a:t>
                      </a:r>
                      <a:r>
                        <a:rPr lang="cs-CZ" sz="1200" b="1" dirty="0" smtClean="0"/>
                        <a:t> </a:t>
                      </a:r>
                      <a:r>
                        <a:rPr lang="cs-CZ" sz="1200" b="1" dirty="0" err="1" smtClean="0"/>
                        <a:t>equity</a:t>
                      </a:r>
                      <a:endParaRPr lang="cs-CZ" sz="1200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cs-CZ" sz="1200" dirty="0" smtClean="0"/>
                        <a:t>1,342</a:t>
                      </a:r>
                      <a:endParaRPr lang="cs-CZ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cs-CZ" sz="1200" dirty="0" smtClean="0"/>
                        <a:t>1,107</a:t>
                      </a:r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0214954"/>
                  </a:ext>
                </a:extLst>
              </a:tr>
              <a:tr h="353861">
                <a:tc>
                  <a:txBody>
                    <a:bodyPr/>
                    <a:lstStyle/>
                    <a:p>
                      <a:r>
                        <a:rPr lang="cs-CZ" sz="1200" b="1" dirty="0" err="1" smtClean="0"/>
                        <a:t>Total</a:t>
                      </a:r>
                      <a:r>
                        <a:rPr lang="cs-CZ" sz="1200" b="1" dirty="0" smtClean="0"/>
                        <a:t> </a:t>
                      </a:r>
                      <a:r>
                        <a:rPr lang="cs-CZ" sz="1200" b="1" dirty="0" err="1" smtClean="0"/>
                        <a:t>fixed</a:t>
                      </a:r>
                      <a:r>
                        <a:rPr lang="cs-CZ" sz="1200" b="1" dirty="0" smtClean="0"/>
                        <a:t> </a:t>
                      </a:r>
                      <a:r>
                        <a:rPr lang="cs-CZ" sz="1200" b="1" dirty="0" err="1" smtClean="0"/>
                        <a:t>assets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1,156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920</a:t>
                      </a:r>
                      <a:endParaRPr lang="cs-CZ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9734860"/>
                  </a:ext>
                </a:extLst>
              </a:tr>
              <a:tr h="353861"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Total</a:t>
                      </a:r>
                      <a:r>
                        <a:rPr lang="cs-CZ" sz="1200" dirty="0" smtClean="0"/>
                        <a:t> </a:t>
                      </a:r>
                      <a:r>
                        <a:rPr lang="cs-CZ" sz="1200" dirty="0" err="1" smtClean="0"/>
                        <a:t>assets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2,200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1,770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Total</a:t>
                      </a:r>
                      <a:r>
                        <a:rPr lang="cs-CZ" sz="1200" dirty="0" smtClean="0"/>
                        <a:t> </a:t>
                      </a:r>
                      <a:r>
                        <a:rPr lang="cs-CZ" sz="1200" dirty="0" err="1" smtClean="0"/>
                        <a:t>liabilities</a:t>
                      </a:r>
                      <a:r>
                        <a:rPr lang="cs-CZ" sz="1200" dirty="0" smtClean="0"/>
                        <a:t> and </a:t>
                      </a:r>
                      <a:r>
                        <a:rPr lang="cs-CZ" sz="1200" dirty="0" err="1" smtClean="0"/>
                        <a:t>equity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2,200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1,770</a:t>
                      </a:r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198151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2499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9356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Compiling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balance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sheet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1226408"/>
            <a:ext cx="9691439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a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a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few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balance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sheet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Lists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liabilities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liabilities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Liabilities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ether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long-term</a:t>
            </a:r>
          </a:p>
          <a:p>
            <a:pPr lvl="1"/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employed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long-term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liabilities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Working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liabilities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41279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9356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Compiling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balance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sheet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1226408"/>
            <a:ext cx="9691439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Balance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sheet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a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liabilities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shareholders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´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point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ordinary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entitle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holder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a dividend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profits</a:t>
            </a:r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Preferred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preference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whose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holders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receive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dividends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available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profit.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61903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5929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Presenting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income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statement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1226408"/>
            <a:ext cx="9691439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glance,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reflects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generate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sales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but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involve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expenses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As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has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business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1575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5929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Presenting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income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statement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1226408"/>
            <a:ext cx="9691439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analyze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items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submitted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ABC Inc.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initial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„Net Sales“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identical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both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subsequent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 Inc. –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December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31 (Mil. USD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Except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Per-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Data)</a:t>
            </a:r>
          </a:p>
          <a:p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13995"/>
              </p:ext>
            </p:extLst>
          </p:nvPr>
        </p:nvGraphicFramePr>
        <p:xfrm>
          <a:off x="724024" y="3853391"/>
          <a:ext cx="812799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40744777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011442672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8506612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2017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2016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269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Net Sales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760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690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4554987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72269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5929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Presenting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income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statement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1226408"/>
            <a:ext cx="9691439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665675"/>
              </p:ext>
            </p:extLst>
          </p:nvPr>
        </p:nvGraphicFramePr>
        <p:xfrm>
          <a:off x="395534" y="1500716"/>
          <a:ext cx="8127999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54383441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60056209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6586287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2017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2016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36000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Cost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of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goods</a:t>
                      </a:r>
                      <a:r>
                        <a:rPr lang="cs-CZ" dirty="0" smtClean="0"/>
                        <a:t> sold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480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430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93919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Gross profit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280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260</a:t>
                      </a:r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9529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Distribution</a:t>
                      </a:r>
                      <a:r>
                        <a:rPr lang="cs-CZ" dirty="0" smtClean="0"/>
                        <a:t>, </a:t>
                      </a:r>
                      <a:r>
                        <a:rPr lang="cs-CZ" dirty="0" err="1" smtClean="0"/>
                        <a:t>administration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959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Depreciation</a:t>
                      </a:r>
                      <a:r>
                        <a:rPr lang="cs-CZ" dirty="0" smtClean="0"/>
                        <a:t>, </a:t>
                      </a:r>
                      <a:r>
                        <a:rPr lang="cs-CZ" dirty="0" err="1" smtClean="0"/>
                        <a:t>amortization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5586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Operating</a:t>
                      </a:r>
                      <a:r>
                        <a:rPr lang="cs-CZ" b="1" dirty="0" smtClean="0"/>
                        <a:t> </a:t>
                      </a:r>
                      <a:r>
                        <a:rPr lang="cs-CZ" b="1" dirty="0" err="1" smtClean="0"/>
                        <a:t>Income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70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60</a:t>
                      </a:r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384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Interest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17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511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Income</a:t>
                      </a:r>
                      <a:r>
                        <a:rPr lang="cs-CZ" b="1" dirty="0" smtClean="0"/>
                        <a:t> </a:t>
                      </a:r>
                      <a:r>
                        <a:rPr lang="cs-CZ" b="1" dirty="0" err="1" smtClean="0"/>
                        <a:t>before</a:t>
                      </a:r>
                      <a:r>
                        <a:rPr lang="cs-CZ" b="1" dirty="0" smtClean="0"/>
                        <a:t> </a:t>
                      </a:r>
                      <a:r>
                        <a:rPr lang="cs-CZ" b="1" dirty="0" err="1" smtClean="0"/>
                        <a:t>taxes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50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43</a:t>
                      </a:r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54316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Taxes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17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6695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Net </a:t>
                      </a:r>
                      <a:r>
                        <a:rPr lang="cs-CZ" b="1" dirty="0" err="1" smtClean="0"/>
                        <a:t>income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30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26</a:t>
                      </a:r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8915177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68160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5929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Presenting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income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statement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1226408"/>
            <a:ext cx="9691439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639618"/>
              </p:ext>
            </p:extLst>
          </p:nvPr>
        </p:nvGraphicFramePr>
        <p:xfrm>
          <a:off x="395534" y="1500716"/>
          <a:ext cx="8127999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54383441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60056209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6586287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2017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2016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36000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Operating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costs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550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93919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EBITDA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150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140</a:t>
                      </a:r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9529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Depreciation</a:t>
                      </a:r>
                      <a:r>
                        <a:rPr lang="cs-CZ" dirty="0" smtClean="0"/>
                        <a:t>, </a:t>
                      </a:r>
                      <a:r>
                        <a:rPr lang="cs-CZ" dirty="0" err="1" smtClean="0"/>
                        <a:t>amortization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959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EBIT (</a:t>
                      </a:r>
                      <a:r>
                        <a:rPr lang="cs-CZ" b="1" dirty="0" err="1" smtClean="0"/>
                        <a:t>operating</a:t>
                      </a:r>
                      <a:r>
                        <a:rPr lang="cs-CZ" b="1" baseline="0" dirty="0" smtClean="0"/>
                        <a:t> </a:t>
                      </a:r>
                      <a:r>
                        <a:rPr lang="cs-CZ" b="1" baseline="0" dirty="0" err="1" smtClean="0"/>
                        <a:t>income</a:t>
                      </a:r>
                      <a:r>
                        <a:rPr lang="cs-CZ" b="1" baseline="0" dirty="0" smtClean="0"/>
                        <a:t>)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70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60</a:t>
                      </a:r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5586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Interest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17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384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EBT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50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43</a:t>
                      </a:r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511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Taxes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17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54316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Net </a:t>
                      </a:r>
                      <a:r>
                        <a:rPr lang="cs-CZ" b="1" dirty="0" err="1" smtClean="0"/>
                        <a:t>income</a:t>
                      </a:r>
                      <a:r>
                        <a:rPr lang="cs-CZ" b="1" dirty="0" smtClean="0"/>
                        <a:t> </a:t>
                      </a:r>
                      <a:r>
                        <a:rPr lang="cs-CZ" b="1" dirty="0" err="1" smtClean="0"/>
                        <a:t>before</a:t>
                      </a:r>
                      <a:r>
                        <a:rPr lang="cs-CZ" b="1" dirty="0" smtClean="0"/>
                        <a:t> </a:t>
                      </a:r>
                      <a:r>
                        <a:rPr lang="cs-CZ" b="1" dirty="0" err="1" smtClean="0"/>
                        <a:t>preferred</a:t>
                      </a:r>
                      <a:r>
                        <a:rPr lang="cs-CZ" b="1" dirty="0" smtClean="0"/>
                        <a:t> </a:t>
                      </a:r>
                      <a:r>
                        <a:rPr lang="cs-CZ" b="1" dirty="0" err="1" smtClean="0"/>
                        <a:t>dividends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30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26</a:t>
                      </a:r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669545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55416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85651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Presenting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income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statement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– public limited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company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1226408"/>
            <a:ext cx="9691439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899925"/>
              </p:ext>
            </p:extLst>
          </p:nvPr>
        </p:nvGraphicFramePr>
        <p:xfrm>
          <a:off x="395534" y="1500716"/>
          <a:ext cx="8127999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1391">
                  <a:extLst>
                    <a:ext uri="{9D8B030D-6E8A-4147-A177-3AD203B41FA5}">
                      <a16:colId xmlns:a16="http://schemas.microsoft.com/office/drawing/2014/main" val="3543834410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val="600562091"/>
                    </a:ext>
                  </a:extLst>
                </a:gridCol>
                <a:gridCol w="1313108">
                  <a:extLst>
                    <a:ext uri="{9D8B030D-6E8A-4147-A177-3AD203B41FA5}">
                      <a16:colId xmlns:a16="http://schemas.microsoft.com/office/drawing/2014/main" val="6586287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2017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2016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36000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0" dirty="0" smtClean="0"/>
                        <a:t>Sales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/>
                        <a:t>760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/>
                        <a:t>690</a:t>
                      </a:r>
                      <a:endParaRPr lang="cs-CZ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93919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0" dirty="0" err="1" smtClean="0"/>
                        <a:t>Cost</a:t>
                      </a:r>
                      <a:r>
                        <a:rPr lang="cs-CZ" b="0" dirty="0" smtClean="0"/>
                        <a:t> </a:t>
                      </a:r>
                      <a:r>
                        <a:rPr lang="cs-CZ" b="0" dirty="0" err="1" smtClean="0"/>
                        <a:t>of</a:t>
                      </a:r>
                      <a:r>
                        <a:rPr lang="cs-CZ" b="0" dirty="0" smtClean="0"/>
                        <a:t> sales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/>
                        <a:t>480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/>
                        <a:t>430</a:t>
                      </a:r>
                      <a:endParaRPr lang="cs-CZ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9529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0" dirty="0" smtClean="0"/>
                        <a:t>Gross profit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/>
                        <a:t>280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/>
                        <a:t>260</a:t>
                      </a:r>
                      <a:endParaRPr lang="cs-CZ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959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0" dirty="0" err="1" smtClean="0"/>
                        <a:t>Operating</a:t>
                      </a:r>
                      <a:r>
                        <a:rPr lang="cs-CZ" b="0" dirty="0" smtClean="0"/>
                        <a:t> </a:t>
                      </a:r>
                      <a:r>
                        <a:rPr lang="cs-CZ" b="0" dirty="0" err="1" smtClean="0"/>
                        <a:t>expenses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/>
                        <a:t>210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/>
                        <a:t>200</a:t>
                      </a:r>
                      <a:endParaRPr lang="cs-CZ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5586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0" dirty="0" err="1" smtClean="0"/>
                        <a:t>Operating</a:t>
                      </a:r>
                      <a:r>
                        <a:rPr lang="cs-CZ" b="0" dirty="0" smtClean="0"/>
                        <a:t> profit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/>
                        <a:t>70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/>
                        <a:t>60</a:t>
                      </a:r>
                      <a:endParaRPr lang="cs-CZ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384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0" dirty="0" err="1" smtClean="0"/>
                        <a:t>Interest</a:t>
                      </a:r>
                      <a:r>
                        <a:rPr lang="cs-CZ" b="0" dirty="0" smtClean="0"/>
                        <a:t> </a:t>
                      </a:r>
                      <a:r>
                        <a:rPr lang="cs-CZ" b="0" dirty="0" err="1" smtClean="0"/>
                        <a:t>payable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/>
                        <a:t>20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/>
                        <a:t>17</a:t>
                      </a:r>
                      <a:endParaRPr lang="cs-CZ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511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0" dirty="0" smtClean="0"/>
                        <a:t>Profit </a:t>
                      </a:r>
                      <a:r>
                        <a:rPr lang="cs-CZ" b="0" dirty="0" err="1" smtClean="0"/>
                        <a:t>before</a:t>
                      </a:r>
                      <a:r>
                        <a:rPr lang="cs-CZ" b="0" dirty="0" smtClean="0"/>
                        <a:t> </a:t>
                      </a:r>
                      <a:r>
                        <a:rPr lang="cs-CZ" b="0" dirty="0" err="1" smtClean="0"/>
                        <a:t>taxation</a:t>
                      </a:r>
                      <a:r>
                        <a:rPr lang="cs-CZ" b="0" dirty="0" smtClean="0"/>
                        <a:t> (</a:t>
                      </a:r>
                      <a:r>
                        <a:rPr lang="cs-CZ" b="0" dirty="0" err="1" smtClean="0"/>
                        <a:t>net</a:t>
                      </a:r>
                      <a:r>
                        <a:rPr lang="cs-CZ" b="0" baseline="0" dirty="0" smtClean="0"/>
                        <a:t> profit)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/>
                        <a:t>50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/>
                        <a:t>43</a:t>
                      </a:r>
                      <a:endParaRPr lang="cs-CZ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54316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0" dirty="0" err="1" smtClean="0"/>
                        <a:t>Corporation</a:t>
                      </a:r>
                      <a:r>
                        <a:rPr lang="cs-CZ" b="0" dirty="0" smtClean="0"/>
                        <a:t> tax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/>
                        <a:t>20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/>
                        <a:t>17</a:t>
                      </a:r>
                      <a:endParaRPr lang="cs-CZ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6695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0" dirty="0" smtClean="0"/>
                        <a:t>Profit </a:t>
                      </a:r>
                      <a:r>
                        <a:rPr lang="cs-CZ" b="0" dirty="0" err="1" smtClean="0"/>
                        <a:t>after</a:t>
                      </a:r>
                      <a:r>
                        <a:rPr lang="cs-CZ" b="0" dirty="0" smtClean="0"/>
                        <a:t> tax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/>
                        <a:t>30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/>
                        <a:t>26</a:t>
                      </a:r>
                      <a:endParaRPr lang="cs-CZ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9712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0" dirty="0" err="1" smtClean="0"/>
                        <a:t>Dividends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/>
                        <a:t>10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/>
                        <a:t>6</a:t>
                      </a:r>
                      <a:endParaRPr lang="cs-CZ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6836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0" dirty="0" err="1" smtClean="0"/>
                        <a:t>Retained</a:t>
                      </a:r>
                      <a:r>
                        <a:rPr lang="cs-CZ" b="0" dirty="0" smtClean="0"/>
                        <a:t> profit </a:t>
                      </a:r>
                      <a:r>
                        <a:rPr lang="cs-CZ" b="0" dirty="0" err="1" smtClean="0"/>
                        <a:t>for</a:t>
                      </a:r>
                      <a:r>
                        <a:rPr lang="cs-CZ" b="0" dirty="0" smtClean="0"/>
                        <a:t> </a:t>
                      </a:r>
                      <a:r>
                        <a:rPr lang="cs-CZ" b="0" dirty="0" err="1" smtClean="0"/>
                        <a:t>the</a:t>
                      </a:r>
                      <a:r>
                        <a:rPr lang="cs-CZ" b="0" dirty="0" smtClean="0"/>
                        <a:t> </a:t>
                      </a:r>
                      <a:r>
                        <a:rPr lang="cs-CZ" b="0" dirty="0" err="1" smtClean="0"/>
                        <a:t>year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/>
                        <a:t>20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/>
                        <a:t>20</a:t>
                      </a:r>
                      <a:endParaRPr lang="cs-CZ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519922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16685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5929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Presenting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income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statement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1226408"/>
            <a:ext cx="9691439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sold –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manufacturing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(direct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matarials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direct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-in-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inventories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EBITDA (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Earings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depreciation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amortization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sales minus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Expenses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transactions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involving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outflow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such as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wages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rent,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Gross profit (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gross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sales minus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sold.</a:t>
            </a:r>
          </a:p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transations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inflow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a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selling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record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period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recaputulation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accrued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period.</a:t>
            </a:r>
            <a:endParaRPr lang="cs-CZ" sz="16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15176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5929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Presenting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income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statement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1226408"/>
            <a:ext cx="9691439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manufacturing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expenses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gross profit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subtraction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expenses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depreciation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amortization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EBIT =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earnings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Sales –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sold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source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16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9341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4451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Outline of the lecture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basic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statements</a:t>
            </a:r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Recognizing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liabilities</a:t>
            </a:r>
            <a:endParaRPr lang="cs-CZ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Compiling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balance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sheet</a:t>
            </a:r>
            <a:endParaRPr lang="cs-CZ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Presenting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endParaRPr lang="cs-CZ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Showing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data on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endParaRPr lang="cs-CZ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Reporting cash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endParaRPr lang="cs-CZ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Modifying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data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0965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Showing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data on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shares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equity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1226408"/>
            <a:ext cx="9691439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Detailed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essential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particular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tendency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chief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healt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invariability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become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medium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transmitting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data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reffered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as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retained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earnings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activity-oriented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discloses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redistribution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owners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variations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status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16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56703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0965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Showing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data on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shares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equity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1226408"/>
            <a:ext cx="9691439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owner´s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partner´s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stockholders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´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endParaRPr lang="cs-CZ" sz="1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97252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0965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Showing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data on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shares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equity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1226408"/>
            <a:ext cx="9691439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several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variations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such as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market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price.it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useful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guide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investors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tax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authorities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and, as a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component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various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essential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many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assessments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performance. </a:t>
            </a:r>
          </a:p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compilation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obligatory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International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(IAS)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accordingly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Generally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Accepted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Principles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(GAAP).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particular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show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retained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earnings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undistributed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profits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reporting period.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regulations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either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balance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sheet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separate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schedule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corporation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proceeds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follows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beginning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dividends</a:t>
            </a:r>
            <a:endParaRPr lang="cs-CZ" sz="16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88412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0965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Showing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data on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shares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equity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1226408"/>
            <a:ext cx="9691439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shareholders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´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divided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outstanding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market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per-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quoted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exchange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capitalization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16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41502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8445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Reporting cash</a:t>
            </a:r>
            <a:r>
              <a:rPr kumimoji="0" lang="cs-CZ" sz="2800" b="1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flow</a:t>
            </a:r>
            <a:r>
              <a:rPr kumimoji="0" lang="cs-CZ" sz="2800" b="1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statement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1226408"/>
            <a:ext cx="9691439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close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watch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cash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stems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knowledge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cash are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things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non-cash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collected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within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period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subtracted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expected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cash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On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contrary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item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depreciation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amortization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subtracted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earnings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purely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purposes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but in reality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non-cash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charge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amount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cash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available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as such has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essence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cash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kinds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Investing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Financing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1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60129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8445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Reporting cash</a:t>
            </a:r>
            <a:r>
              <a:rPr kumimoji="0" lang="cs-CZ" sz="2800" b="1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flow</a:t>
            </a:r>
            <a:r>
              <a:rPr kumimoji="0" lang="cs-CZ" sz="2800" b="1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statement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1226408"/>
            <a:ext cx="9691439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corresponding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areas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security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transactions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cash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summarizes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cash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constructed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accordingly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 Inc. –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Cash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2017 (mil. USD)</a:t>
            </a:r>
          </a:p>
          <a:p>
            <a:endParaRPr lang="cs-CZ" sz="1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866239"/>
              </p:ext>
            </p:extLst>
          </p:nvPr>
        </p:nvGraphicFramePr>
        <p:xfrm>
          <a:off x="724024" y="2792306"/>
          <a:ext cx="8128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4559">
                  <a:extLst>
                    <a:ext uri="{9D8B030D-6E8A-4147-A177-3AD203B41FA5}">
                      <a16:colId xmlns:a16="http://schemas.microsoft.com/office/drawing/2014/main" val="879590561"/>
                    </a:ext>
                  </a:extLst>
                </a:gridCol>
                <a:gridCol w="2773441">
                  <a:extLst>
                    <a:ext uri="{9D8B030D-6E8A-4147-A177-3AD203B41FA5}">
                      <a16:colId xmlns:a16="http://schemas.microsoft.com/office/drawing/2014/main" val="10435930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Cash </a:t>
                      </a:r>
                      <a:r>
                        <a:rPr lang="cs-CZ" dirty="0" err="1" smtClean="0"/>
                        <a:t>at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beginning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of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year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9975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Operating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activities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879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Net </a:t>
                      </a:r>
                      <a:r>
                        <a:rPr lang="cs-CZ" dirty="0" err="1" smtClean="0"/>
                        <a:t>income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117.5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7059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Non-cash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adjustments</a:t>
                      </a:r>
                      <a:r>
                        <a:rPr lang="cs-CZ" baseline="0" dirty="0" smtClean="0"/>
                        <a:t>: </a:t>
                      </a:r>
                      <a:r>
                        <a:rPr lang="cs-CZ" baseline="0" dirty="0" err="1" smtClean="0"/>
                        <a:t>depreciation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100.0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7709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Changes</a:t>
                      </a:r>
                      <a:r>
                        <a:rPr lang="cs-CZ" dirty="0" smtClean="0"/>
                        <a:t> in </a:t>
                      </a:r>
                      <a:r>
                        <a:rPr lang="cs-CZ" dirty="0" err="1" smtClean="0"/>
                        <a:t>working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capital</a:t>
                      </a:r>
                      <a:r>
                        <a:rPr lang="cs-CZ" dirty="0" smtClean="0"/>
                        <a:t>: </a:t>
                      </a:r>
                      <a:r>
                        <a:rPr lang="cs-CZ" dirty="0" err="1" smtClean="0"/>
                        <a:t>increase</a:t>
                      </a:r>
                      <a:r>
                        <a:rPr lang="cs-CZ" dirty="0" smtClean="0"/>
                        <a:t> in </a:t>
                      </a:r>
                      <a:r>
                        <a:rPr lang="cs-CZ" dirty="0" err="1" smtClean="0"/>
                        <a:t>inventories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(200.0)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4059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Increase</a:t>
                      </a:r>
                      <a:r>
                        <a:rPr lang="cs-CZ" dirty="0" smtClean="0"/>
                        <a:t> in </a:t>
                      </a:r>
                      <a:r>
                        <a:rPr lang="cs-CZ" dirty="0" err="1" smtClean="0"/>
                        <a:t>accounts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receivable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(60.0)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4211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Increase</a:t>
                      </a:r>
                      <a:r>
                        <a:rPr lang="cs-CZ" dirty="0" smtClean="0"/>
                        <a:t> in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accounts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payable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30.0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533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Increase</a:t>
                      </a:r>
                      <a:r>
                        <a:rPr lang="cs-CZ" dirty="0" smtClean="0"/>
                        <a:t> in </a:t>
                      </a:r>
                      <a:r>
                        <a:rPr lang="cs-CZ" dirty="0" err="1" smtClean="0"/>
                        <a:t>accruals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10.0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9945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Cash </a:t>
                      </a:r>
                      <a:r>
                        <a:rPr lang="cs-CZ" dirty="0" err="1" smtClean="0"/>
                        <a:t>provided</a:t>
                      </a:r>
                      <a:r>
                        <a:rPr lang="cs-CZ" dirty="0" smtClean="0"/>
                        <a:t> by </a:t>
                      </a:r>
                      <a:r>
                        <a:rPr lang="cs-CZ" dirty="0" err="1" smtClean="0"/>
                        <a:t>operating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activities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(2.5)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3592261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40887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8445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Reporting cash</a:t>
            </a:r>
            <a:r>
              <a:rPr kumimoji="0" lang="cs-CZ" sz="2800" b="1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flow</a:t>
            </a:r>
            <a:r>
              <a:rPr kumimoji="0" lang="cs-CZ" sz="2800" b="1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statement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1226408"/>
            <a:ext cx="9691439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480053"/>
              </p:ext>
            </p:extLst>
          </p:nvPr>
        </p:nvGraphicFramePr>
        <p:xfrm>
          <a:off x="724024" y="1550126"/>
          <a:ext cx="81280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4559">
                  <a:extLst>
                    <a:ext uri="{9D8B030D-6E8A-4147-A177-3AD203B41FA5}">
                      <a16:colId xmlns:a16="http://schemas.microsoft.com/office/drawing/2014/main" val="879590561"/>
                    </a:ext>
                  </a:extLst>
                </a:gridCol>
                <a:gridCol w="2773441">
                  <a:extLst>
                    <a:ext uri="{9D8B030D-6E8A-4147-A177-3AD203B41FA5}">
                      <a16:colId xmlns:a16="http://schemas.microsoft.com/office/drawing/2014/main" val="1043593060"/>
                    </a:ext>
                  </a:extLst>
                </a:gridCol>
              </a:tblGrid>
              <a:tr h="36285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Investing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activities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997528"/>
                  </a:ext>
                </a:extLst>
              </a:tr>
              <a:tr h="36285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Changes</a:t>
                      </a:r>
                      <a:r>
                        <a:rPr lang="cs-CZ" dirty="0" smtClean="0"/>
                        <a:t> in </a:t>
                      </a:r>
                      <a:r>
                        <a:rPr lang="cs-CZ" dirty="0" err="1" smtClean="0"/>
                        <a:t>fixed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assets</a:t>
                      </a:r>
                      <a:r>
                        <a:rPr lang="cs-CZ" baseline="0" dirty="0" smtClean="0"/>
                        <a:t>: </a:t>
                      </a:r>
                      <a:r>
                        <a:rPr lang="cs-CZ" baseline="0" dirty="0" err="1" smtClean="0"/>
                        <a:t>new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investments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(230.0)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879793"/>
                  </a:ext>
                </a:extLst>
              </a:tr>
              <a:tr h="362857">
                <a:tc>
                  <a:txBody>
                    <a:bodyPr/>
                    <a:lstStyle/>
                    <a:p>
                      <a:r>
                        <a:rPr lang="cs-CZ" dirty="0" smtClean="0"/>
                        <a:t>Cash </a:t>
                      </a:r>
                      <a:r>
                        <a:rPr lang="cs-CZ" dirty="0" err="1" smtClean="0"/>
                        <a:t>provided</a:t>
                      </a:r>
                      <a:r>
                        <a:rPr lang="cs-CZ" dirty="0" smtClean="0"/>
                        <a:t> by </a:t>
                      </a:r>
                      <a:r>
                        <a:rPr lang="cs-CZ" dirty="0" err="1" smtClean="0"/>
                        <a:t>investing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activities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(232.5)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705983"/>
                  </a:ext>
                </a:extLst>
              </a:tr>
              <a:tr h="36285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Financing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activities</a:t>
                      </a:r>
                      <a:r>
                        <a:rPr lang="cs-CZ" dirty="0" smtClean="0"/>
                        <a:t>: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Increase</a:t>
                      </a:r>
                      <a:r>
                        <a:rPr lang="cs-CZ" baseline="0" dirty="0" smtClean="0"/>
                        <a:t> in </a:t>
                      </a:r>
                      <a:r>
                        <a:rPr lang="cs-CZ" baseline="0" dirty="0" err="1" smtClean="0"/>
                        <a:t>accounts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payable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50.0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7709310"/>
                  </a:ext>
                </a:extLst>
              </a:tr>
              <a:tr h="36285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Sale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of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short</a:t>
                      </a:r>
                      <a:r>
                        <a:rPr lang="cs-CZ" dirty="0" smtClean="0"/>
                        <a:t>-term </a:t>
                      </a:r>
                      <a:r>
                        <a:rPr lang="cs-CZ" dirty="0" err="1" smtClean="0"/>
                        <a:t>investments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65.0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4059202"/>
                  </a:ext>
                </a:extLst>
              </a:tr>
              <a:tr h="36285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Repayments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of</a:t>
                      </a:r>
                      <a:r>
                        <a:rPr lang="cs-CZ" dirty="0" smtClean="0"/>
                        <a:t> long-term </a:t>
                      </a:r>
                      <a:r>
                        <a:rPr lang="cs-CZ" dirty="0" err="1" smtClean="0"/>
                        <a:t>debts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40.0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4211462"/>
                  </a:ext>
                </a:extLst>
              </a:tr>
              <a:tr h="36285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Increase</a:t>
                      </a:r>
                      <a:r>
                        <a:rPr lang="cs-CZ" dirty="0" smtClean="0"/>
                        <a:t> in </a:t>
                      </a:r>
                      <a:r>
                        <a:rPr lang="cs-CZ" dirty="0" err="1" smtClean="0"/>
                        <a:t>bonds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outstanding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174.0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533209"/>
                  </a:ext>
                </a:extLst>
              </a:tr>
              <a:tr h="36285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Paid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out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dividends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(61.5)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9945737"/>
                  </a:ext>
                </a:extLst>
              </a:tr>
              <a:tr h="362857">
                <a:tc>
                  <a:txBody>
                    <a:bodyPr/>
                    <a:lstStyle/>
                    <a:p>
                      <a:r>
                        <a:rPr lang="cs-CZ" dirty="0" smtClean="0"/>
                        <a:t>Cash </a:t>
                      </a:r>
                      <a:r>
                        <a:rPr lang="cs-CZ" dirty="0" err="1" smtClean="0"/>
                        <a:t>provided</a:t>
                      </a:r>
                      <a:r>
                        <a:rPr lang="cs-CZ" dirty="0" smtClean="0"/>
                        <a:t> by </a:t>
                      </a:r>
                      <a:r>
                        <a:rPr lang="cs-CZ" dirty="0" err="1" smtClean="0"/>
                        <a:t>financing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activities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227.5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3592261"/>
                  </a:ext>
                </a:extLst>
              </a:tr>
              <a:tr h="362857">
                <a:tc>
                  <a:txBody>
                    <a:bodyPr/>
                    <a:lstStyle/>
                    <a:p>
                      <a:r>
                        <a:rPr lang="cs-CZ" dirty="0" smtClean="0"/>
                        <a:t>Cash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changes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during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year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/>
                        <a:t>(5.0)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0180633"/>
                  </a:ext>
                </a:extLst>
              </a:tr>
              <a:tr h="362857">
                <a:tc>
                  <a:txBody>
                    <a:bodyPr/>
                    <a:lstStyle/>
                    <a:p>
                      <a:r>
                        <a:rPr lang="cs-CZ" dirty="0" smtClean="0"/>
                        <a:t>Cash </a:t>
                      </a:r>
                      <a:r>
                        <a:rPr lang="cs-CZ" dirty="0" err="1" smtClean="0"/>
                        <a:t>at</a:t>
                      </a:r>
                      <a:r>
                        <a:rPr lang="cs-CZ" dirty="0" smtClean="0"/>
                        <a:t> end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of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year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10.0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983783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84313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8445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Reporting cash</a:t>
            </a:r>
            <a:r>
              <a:rPr kumimoji="0" lang="cs-CZ" sz="2800" b="1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flow</a:t>
            </a:r>
            <a:r>
              <a:rPr kumimoji="0" lang="cs-CZ" sz="2800" b="1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statement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1226408"/>
            <a:ext cx="9691439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Accrual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accrual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concept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transactions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recognized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occur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not as cash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paid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Cash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assessment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expenditure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period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Cash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overview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1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0897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3172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Modifying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accounting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data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1226408"/>
            <a:ext cx="9691439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constructs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gained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modification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NOPAT</a:t>
            </a:r>
          </a:p>
          <a:p>
            <a:pPr lvl="1"/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Free cash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(FCF)</a:t>
            </a:r>
            <a:endParaRPr lang="cs-CZ" sz="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79209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3172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Modifying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accounting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data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1226408"/>
            <a:ext cx="9691439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partly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both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Inventory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equipment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actually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income-generating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acquisition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either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investor-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supplied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company´own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liabilities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such as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payable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accrued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wages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amount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deducting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liabilities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397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3733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Reviewing</a:t>
            </a:r>
            <a:r>
              <a:rPr kumimoji="0" lang="cs-CZ" sz="2800" b="1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basic </a:t>
            </a:r>
            <a:r>
              <a:rPr kumimoji="0" lang="cs-CZ" sz="2800" b="1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statements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4"/>
            <a:ext cx="8280920" cy="33789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778432" y="1471643"/>
            <a:ext cx="8520881" cy="4644021"/>
            <a:chOff x="778432" y="586741"/>
            <a:chExt cx="8520881" cy="6271259"/>
          </a:xfrm>
        </p:grpSpPr>
        <p:sp>
          <p:nvSpPr>
            <p:cNvPr id="9" name="Zástupný symbol pro obsah 2"/>
            <p:cNvSpPr txBox="1">
              <a:spLocks/>
            </p:cNvSpPr>
            <p:nvPr/>
          </p:nvSpPr>
          <p:spPr>
            <a:xfrm>
              <a:off x="1018393" y="3479075"/>
              <a:ext cx="8280920" cy="337892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cs-CZ" sz="2400" b="1" dirty="0" err="1" smtClean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Financial</a:t>
              </a:r>
              <a:r>
                <a:rPr lang="cs-CZ" sz="2400" b="1" dirty="0" smtClean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cs-CZ" sz="2400" b="1" dirty="0" err="1" smtClean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statements</a:t>
              </a:r>
              <a:r>
                <a:rPr lang="cs-CZ" sz="2400" b="1" dirty="0" smtClean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  <a:p>
              <a:pPr lvl="1"/>
              <a:r>
                <a:rPr lang="cs-CZ" altLang="cs-CZ" sz="2000" b="1" dirty="0" smtClean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Balance </a:t>
              </a:r>
              <a:r>
                <a:rPr lang="cs-CZ" altLang="cs-CZ" sz="2000" b="1" dirty="0" err="1" smtClean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sheet</a:t>
              </a:r>
              <a:endPara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1"/>
              <a:r>
                <a:rPr lang="cs-CZ" altLang="cs-CZ" sz="2000" b="1" dirty="0" err="1" smtClean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Income</a:t>
              </a:r>
              <a:r>
                <a:rPr lang="cs-CZ" altLang="cs-CZ" sz="2000" b="1" dirty="0" smtClean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cs-CZ" altLang="cs-CZ" sz="2000" b="1" dirty="0" err="1" smtClean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statement</a:t>
              </a:r>
              <a:r>
                <a:rPr lang="cs-CZ" altLang="cs-CZ" sz="2000" b="1" dirty="0" smtClean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(Profit and </a:t>
              </a:r>
              <a:r>
                <a:rPr lang="cs-CZ" altLang="cs-CZ" sz="2000" b="1" dirty="0" err="1" smtClean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loss</a:t>
              </a:r>
              <a:r>
                <a:rPr lang="cs-CZ" altLang="cs-CZ" sz="2000" b="1" dirty="0" smtClean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cs-CZ" altLang="cs-CZ" sz="2000" b="1" dirty="0" err="1" smtClean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account</a:t>
              </a:r>
              <a:r>
                <a:rPr lang="cs-CZ" altLang="cs-CZ" sz="2000" b="1" dirty="0" smtClean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  <a:p>
              <a:pPr lvl="1"/>
              <a:r>
                <a:rPr lang="cs-CZ" altLang="cs-CZ" sz="2000" b="1" dirty="0" err="1" smtClean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Equity</a:t>
              </a:r>
              <a:r>
                <a:rPr lang="cs-CZ" altLang="cs-CZ" sz="2000" b="1" dirty="0" smtClean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cs-CZ" altLang="cs-CZ" sz="2000" b="1" dirty="0" err="1" smtClean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statement</a:t>
              </a:r>
              <a:endPara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1"/>
              <a:r>
                <a:rPr lang="cs-CZ" altLang="cs-CZ" sz="2000" b="1" dirty="0" smtClean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Cash </a:t>
              </a:r>
              <a:r>
                <a:rPr lang="cs-CZ" altLang="cs-CZ" sz="2000" b="1" dirty="0" err="1" smtClean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flow</a:t>
              </a:r>
              <a:r>
                <a:rPr lang="cs-CZ" altLang="cs-CZ" sz="2000" b="1" dirty="0" smtClean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cs-CZ" altLang="cs-CZ" sz="2000" b="1" dirty="0" err="1" smtClean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statement</a:t>
              </a:r>
              <a:endParaRPr lang="en-GB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0" name="Picture 2" descr="VÃ½sledek obrÃ¡zku pro management definition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8432" y="586741"/>
              <a:ext cx="5715000" cy="2143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56962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3172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Modifying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accounting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data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1226408"/>
            <a:ext cx="9691439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NOPAT (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profits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susceptible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influence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outcome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profits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comparable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paid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amounts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has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eliminated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multiplies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EBIT by (1 – tax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EBIT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amounts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120.0 milion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tax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35 %,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120.0 * (1 – 0.35) = 120 * 0.65 = 78 milion</a:t>
            </a:r>
            <a:endParaRPr lang="cs-CZ" sz="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89861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3172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Modifying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accounting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data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1226408"/>
            <a:ext cx="9691439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Free cash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(FCF):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cash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sum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depreciation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Sooner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later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accumulated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amount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depreciation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become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part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replacing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depreciated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Both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shareholders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therefore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more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free cash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(FCF) as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amounts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available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Repayment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dividends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purchase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securities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made.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FCF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arrived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ways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following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formulas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FCF =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gross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investments</a:t>
            </a:r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FCF = NOPAT –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investments</a:t>
            </a:r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gross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depreciation</a:t>
            </a:r>
            <a:endParaRPr lang="cs-CZ" sz="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83892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3172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Modifying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accounting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data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1226408"/>
            <a:ext cx="9691439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a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term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representing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liquidity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Net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derivation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liabilities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substracted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a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term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representing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plus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such as plant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equipment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1940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3172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Modifying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accounting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data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1226408"/>
            <a:ext cx="9691439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funds</a:t>
            </a:r>
            <a:endParaRPr lang="cs-CZ" sz="2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Both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frequently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plural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assume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resources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show,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these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has a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transport,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advertising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Reserve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monetary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knowledge</a:t>
            </a:r>
            <a:endParaRPr lang="cs-CZ" sz="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39852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0409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Conclusions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75606"/>
            <a:ext cx="8280920" cy="45417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records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organizations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usually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show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depreciation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subtracted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corporations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synonym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stockholders´ownership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reflects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generates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but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49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1796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Recognizing</a:t>
            </a:r>
            <a:r>
              <a:rPr kumimoji="0" lang="cs-CZ" sz="2800" b="1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assets</a:t>
            </a:r>
            <a:r>
              <a:rPr kumimoji="0" lang="cs-CZ" sz="2800" b="1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800" b="1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liabilities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4"/>
            <a:ext cx="8280920" cy="37800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cs-CZ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Tangible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referred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as </a:t>
            </a:r>
            <a:r>
              <a:rPr lang="cs-CZ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physical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such as </a:t>
            </a:r>
            <a:r>
              <a:rPr lang="cs-CZ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land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buildings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machinery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conveyance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furnishing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 </a:t>
            </a:r>
            <a:r>
              <a:rPr lang="cs-CZ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agriculture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these </a:t>
            </a:r>
            <a:r>
              <a:rPr lang="cs-CZ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areas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growing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cultivation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as </a:t>
            </a:r>
            <a:r>
              <a:rPr lang="cs-CZ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rudimentary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draught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animals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balance </a:t>
            </a:r>
            <a:r>
              <a:rPr lang="cs-CZ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sheets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show </a:t>
            </a:r>
            <a:r>
              <a:rPr lang="cs-CZ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part </a:t>
            </a:r>
            <a:r>
              <a:rPr lang="cs-CZ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cs-CZ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property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plant and </a:t>
            </a:r>
            <a:r>
              <a:rPr lang="cs-CZ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equipment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lvl="1"/>
            <a:endParaRPr lang="cs-CZ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Intangible</a:t>
            </a:r>
            <a:r>
              <a:rPr lang="cs-CZ" alt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alt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software, know-how, </a:t>
            </a:r>
            <a:r>
              <a:rPr lang="cs-CZ" altLang="cs-CZ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patents</a:t>
            </a:r>
            <a:r>
              <a:rPr lang="cs-CZ" alt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licences</a:t>
            </a:r>
            <a:r>
              <a:rPr lang="cs-CZ" alt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alt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en-GB" alt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8910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1796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Recognizing</a:t>
            </a:r>
            <a:r>
              <a:rPr kumimoji="0" lang="cs-CZ" sz="2800" b="1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assets</a:t>
            </a:r>
            <a:r>
              <a:rPr kumimoji="0" lang="cs-CZ" sz="2800" b="1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800" b="1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liabilities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4"/>
            <a:ext cx="8280920" cy="37800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Recipients</a:t>
            </a:r>
            <a:r>
              <a:rPr 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statements</a:t>
            </a:r>
            <a:r>
              <a:rPr 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efficient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management.</a:t>
            </a:r>
          </a:p>
          <a:p>
            <a:pPr lvl="1"/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Stockholders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judge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prosperity by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Bankers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investors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finance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outside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are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interested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continuous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profitability and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prospects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External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auditors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tax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authorities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alike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want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assured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accuracy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presented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cs-CZ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8322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1796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Recognizing</a:t>
            </a:r>
            <a:r>
              <a:rPr kumimoji="0" lang="cs-CZ" sz="2800" b="1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assets</a:t>
            </a:r>
            <a:r>
              <a:rPr kumimoji="0" lang="cs-CZ" sz="2800" b="1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800" b="1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liabilities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4"/>
            <a:ext cx="8280920" cy="37800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tangible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immovable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movable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intangible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cash,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inventories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debtors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miscellaneous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receivables</a:t>
            </a:r>
            <a:endParaRPr lang="cs-CZ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cs-CZ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246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1796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Recognizing</a:t>
            </a:r>
            <a:r>
              <a:rPr kumimoji="0" lang="cs-CZ" sz="2800" b="1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assets</a:t>
            </a:r>
            <a:r>
              <a:rPr kumimoji="0" lang="cs-CZ" sz="2800" b="1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800" b="1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liabilities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1226408"/>
            <a:ext cx="9691439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everything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resources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bought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Cash –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immediate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maturity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supposed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 more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months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convertible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cash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within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period. (Cash +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inventories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debtors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miscellaneous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receivables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Debtors</a:t>
            </a: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accounts</a:t>
            </a:r>
            <a:r>
              <a:rPr 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receivable</a:t>
            </a:r>
            <a:r>
              <a:rPr 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a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a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supplied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credit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property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immovable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whose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usability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exceeds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months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movable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whose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exceeds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set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regulations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machinery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vehicles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furniture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lvl="1"/>
            <a:endParaRPr lang="cs-CZ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0843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1796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Recognizing</a:t>
            </a:r>
            <a:r>
              <a:rPr kumimoji="0" lang="cs-CZ" sz="2800" b="1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assets</a:t>
            </a:r>
            <a:r>
              <a:rPr kumimoji="0" lang="cs-CZ" sz="2800" b="1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800" b="1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liabilities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1226408"/>
            <a:ext cx="9691439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Liabilities</a:t>
            </a:r>
            <a:r>
              <a:rPr 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Long-term</a:t>
            </a:r>
          </a:p>
          <a:p>
            <a:pPr lvl="1"/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tax +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-term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creditors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owner´s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undistributed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profit,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reserve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part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liabilities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represented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firm´s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owner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such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owner´s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worth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wealth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subject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joint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basic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represented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original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shareholders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endParaRPr lang="cs-CZ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0426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1796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Recognizing</a:t>
            </a:r>
            <a:r>
              <a:rPr kumimoji="0" lang="cs-CZ" sz="2800" b="1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assets</a:t>
            </a:r>
            <a:r>
              <a:rPr kumimoji="0" lang="cs-CZ" sz="2800" b="1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800" b="1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liabilities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1226408"/>
            <a:ext cx="9691439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Creditors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(AM </a:t>
            </a:r>
            <a:r>
              <a:rPr 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accounts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payable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amounts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still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has to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enroute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Liabilities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opposite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show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everything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owes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remit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parties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Long-term </a:t>
            </a:r>
            <a:r>
              <a:rPr 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liabilities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amounts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has to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creditors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months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Repayments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credits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loans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bonds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Owner´s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monetary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property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liabilities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paid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Reserve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reserve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amount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set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aside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meet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unexpected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arise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Obligatory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laws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countries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Shareholders´equity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original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plus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annual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past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distributed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dividends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Undistributed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 (</a:t>
            </a:r>
            <a:r>
              <a:rPr 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retained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earnings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sum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dividends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reinvestment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rather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paying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stockholders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subject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agreement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07232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931</TotalTime>
  <Words>2688</Words>
  <Application>Microsoft Office PowerPoint</Application>
  <PresentationFormat>Širokoúhlá obrazovka</PresentationFormat>
  <Paragraphs>402</Paragraphs>
  <Slides>34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9" baseType="lpstr">
      <vt:lpstr>Arial</vt:lpstr>
      <vt:lpstr>Calibri</vt:lpstr>
      <vt:lpstr>Calibri Light</vt:lpstr>
      <vt:lpstr>Times New Roman</vt:lpstr>
      <vt:lpstr>Motiv Office</vt:lpstr>
      <vt:lpstr>Compiling financial statements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ryl0001</cp:lastModifiedBy>
  <cp:revision>116</cp:revision>
  <cp:lastPrinted>2019-11-05T10:41:54Z</cp:lastPrinted>
  <dcterms:created xsi:type="dcterms:W3CDTF">2016-11-25T20:36:16Z</dcterms:created>
  <dcterms:modified xsi:type="dcterms:W3CDTF">2021-09-02T07:14:25Z</dcterms:modified>
</cp:coreProperties>
</file>