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342" r:id="rId3"/>
    <p:sldId id="343" r:id="rId4"/>
    <p:sldId id="329" r:id="rId5"/>
    <p:sldId id="256" r:id="rId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69772-21C9-48C5-AA24-4DBBD0A427FC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67A9-9E71-477D-976F-4EC1E61A2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461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653B8-858E-44C6-A63C-C836EA9DC11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722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653B8-858E-44C6-A63C-C836EA9DC11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477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57526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5440" y="441579"/>
            <a:ext cx="40318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cs-CZ" alt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endParaRPr lang="cs-CZ" altLang="cs-CZ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96181"/>
            <a:ext cx="9758658" cy="29798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8" lvl="1" indent="0">
              <a:spcBef>
                <a:spcPct val="50000"/>
              </a:spcBef>
              <a:spcAft>
                <a:spcPct val="55000"/>
              </a:spcAft>
              <a:buFont typeface="Wingdings" pitchFamily="2" charset="2"/>
              <a:buNone/>
              <a:tabLst>
                <a:tab pos="1962150" algn="l"/>
              </a:tabLst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cs-CZ" b="1" u="sng" dirty="0" err="1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b="1" u="sng" dirty="0">
              <a:latin typeface="Times New Roman" pitchFamily="18" charset="0"/>
              <a:cs typeface="Times New Roman" pitchFamily="18" charset="0"/>
            </a:endParaRPr>
          </a:p>
          <a:p>
            <a:pPr marL="179388" lvl="1" indent="0" algn="just">
              <a:spcBef>
                <a:spcPct val="50000"/>
              </a:spcBef>
              <a:spcAft>
                <a:spcPct val="55000"/>
              </a:spcAft>
              <a:buFont typeface="Wingdings" pitchFamily="2" charset="2"/>
              <a:buNone/>
              <a:tabLst>
                <a:tab pos="1962150" algn="l"/>
              </a:tabLs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at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of indebtedness there is an optimal capital structure, if the values of the cost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foreign capital for the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of indebtedness are known. (see table below). Income tax is 24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019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5440" y="441579"/>
            <a:ext cx="40318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cs-CZ" alt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endParaRPr lang="cs-CZ" altLang="cs-CZ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9756170" cy="3352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96181"/>
            <a:ext cx="8974606" cy="29798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8" lvl="1" indent="0">
              <a:spcBef>
                <a:spcPct val="50000"/>
              </a:spcBef>
              <a:spcAft>
                <a:spcPct val="55000"/>
              </a:spcAft>
              <a:buFont typeface="Wingdings" pitchFamily="2" charset="2"/>
              <a:buNone/>
              <a:tabLst>
                <a:tab pos="1962150" algn="l"/>
              </a:tabLst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724024" y="1858001"/>
          <a:ext cx="916642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184">
                  <a:extLst>
                    <a:ext uri="{9D8B030D-6E8A-4147-A177-3AD203B41FA5}">
                      <a16:colId xmlns:a16="http://schemas.microsoft.com/office/drawing/2014/main" val="953044591"/>
                    </a:ext>
                  </a:extLst>
                </a:gridCol>
                <a:gridCol w="877078">
                  <a:extLst>
                    <a:ext uri="{9D8B030D-6E8A-4147-A177-3AD203B41FA5}">
                      <a16:colId xmlns:a16="http://schemas.microsoft.com/office/drawing/2014/main" val="3240274825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1538341647"/>
                    </a:ext>
                  </a:extLst>
                </a:gridCol>
                <a:gridCol w="877078">
                  <a:extLst>
                    <a:ext uri="{9D8B030D-6E8A-4147-A177-3AD203B41FA5}">
                      <a16:colId xmlns:a16="http://schemas.microsoft.com/office/drawing/2014/main" val="2725628335"/>
                    </a:ext>
                  </a:extLst>
                </a:gridCol>
                <a:gridCol w="951722">
                  <a:extLst>
                    <a:ext uri="{9D8B030D-6E8A-4147-A177-3AD203B41FA5}">
                      <a16:colId xmlns:a16="http://schemas.microsoft.com/office/drawing/2014/main" val="127747287"/>
                    </a:ext>
                  </a:extLst>
                </a:gridCol>
                <a:gridCol w="905069">
                  <a:extLst>
                    <a:ext uri="{9D8B030D-6E8A-4147-A177-3AD203B41FA5}">
                      <a16:colId xmlns:a16="http://schemas.microsoft.com/office/drawing/2014/main" val="4193656812"/>
                    </a:ext>
                  </a:extLst>
                </a:gridCol>
                <a:gridCol w="951723">
                  <a:extLst>
                    <a:ext uri="{9D8B030D-6E8A-4147-A177-3AD203B41FA5}">
                      <a16:colId xmlns:a16="http://schemas.microsoft.com/office/drawing/2014/main" val="1481027196"/>
                    </a:ext>
                  </a:extLst>
                </a:gridCol>
                <a:gridCol w="895739">
                  <a:extLst>
                    <a:ext uri="{9D8B030D-6E8A-4147-A177-3AD203B41FA5}">
                      <a16:colId xmlns:a16="http://schemas.microsoft.com/office/drawing/2014/main" val="935792789"/>
                    </a:ext>
                  </a:extLst>
                </a:gridCol>
                <a:gridCol w="858418">
                  <a:extLst>
                    <a:ext uri="{9D8B030D-6E8A-4147-A177-3AD203B41FA5}">
                      <a16:colId xmlns:a16="http://schemas.microsoft.com/office/drawing/2014/main" val="327903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Indebtedness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944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equity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264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debt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098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WACC = </a:t>
                      </a:r>
                      <a:r>
                        <a:rPr lang="cs-CZ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904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24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564252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EBIT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 4 000 000,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leverage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9% p. a.?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056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161</Words>
  <Application>Microsoft Office PowerPoint</Application>
  <PresentationFormat>Širokoúhlá obrazovka</PresentationFormat>
  <Paragraphs>43</Paragraphs>
  <Slides>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Motiv Office</vt:lpstr>
      <vt:lpstr>Capital Structure and Financial Leverage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ryl0001</cp:lastModifiedBy>
  <cp:revision>166</cp:revision>
  <cp:lastPrinted>2022-10-10T09:51:14Z</cp:lastPrinted>
  <dcterms:created xsi:type="dcterms:W3CDTF">2016-11-25T20:36:16Z</dcterms:created>
  <dcterms:modified xsi:type="dcterms:W3CDTF">2023-10-26T07:18:22Z</dcterms:modified>
</cp:coreProperties>
</file>