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5"/>
  </p:notesMasterIdLst>
  <p:handoutMasterIdLst>
    <p:handoutMasterId r:id="rId6"/>
  </p:handoutMasterIdLst>
  <p:sldIdLst>
    <p:sldId id="257" r:id="rId2"/>
    <p:sldId id="329" r:id="rId3"/>
    <p:sldId id="256" r:id="rId4"/>
  </p:sldIdLst>
  <p:sldSz cx="12192000" cy="6858000"/>
  <p:notesSz cx="6669088"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38"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938" cy="49813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777607" y="0"/>
            <a:ext cx="2889938" cy="498136"/>
          </a:xfrm>
          <a:prstGeom prst="rect">
            <a:avLst/>
          </a:prstGeom>
        </p:spPr>
        <p:txBody>
          <a:bodyPr vert="horz" lIns="91440" tIns="45720" rIns="91440" bIns="45720" rtlCol="0"/>
          <a:lstStyle>
            <a:lvl1pPr algn="r">
              <a:defRPr sz="1200"/>
            </a:lvl1pPr>
          </a:lstStyle>
          <a:p>
            <a:fld id="{03069772-21C9-48C5-AA24-4DBBD0A427FC}" type="datetimeFigureOut">
              <a:rPr lang="cs-CZ" smtClean="0"/>
              <a:t>01.11.2023</a:t>
            </a:fld>
            <a:endParaRPr lang="cs-CZ"/>
          </a:p>
        </p:txBody>
      </p:sp>
      <p:sp>
        <p:nvSpPr>
          <p:cNvPr id="4" name="Zástupný symbol pro zápatí 3"/>
          <p:cNvSpPr>
            <a:spLocks noGrp="1"/>
          </p:cNvSpPr>
          <p:nvPr>
            <p:ph type="ftr" sz="quarter" idx="2"/>
          </p:nvPr>
        </p:nvSpPr>
        <p:spPr>
          <a:xfrm>
            <a:off x="0" y="9430092"/>
            <a:ext cx="2889938" cy="49813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777607" y="9430092"/>
            <a:ext cx="2889938" cy="498135"/>
          </a:xfrm>
          <a:prstGeom prst="rect">
            <a:avLst/>
          </a:prstGeom>
        </p:spPr>
        <p:txBody>
          <a:bodyPr vert="horz" lIns="91440" tIns="45720" rIns="91440" bIns="45720" rtlCol="0" anchor="b"/>
          <a:lstStyle>
            <a:lvl1pPr algn="r">
              <a:defRPr sz="1200"/>
            </a:lvl1pPr>
          </a:lstStyle>
          <a:p>
            <a:fld id="{644D67A9-9E71-477D-976F-4EC1E61A2E5F}" type="slidenum">
              <a:rPr lang="cs-CZ" smtClean="0"/>
              <a:t>‹#›</a:t>
            </a:fld>
            <a:endParaRPr lang="cs-CZ"/>
          </a:p>
        </p:txBody>
      </p:sp>
    </p:spTree>
    <p:extLst>
      <p:ext uri="{BB962C8B-B14F-4D97-AF65-F5344CB8AC3E}">
        <p14:creationId xmlns:p14="http://schemas.microsoft.com/office/powerpoint/2010/main" val="41744615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938" cy="49813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777607" y="0"/>
            <a:ext cx="2889938" cy="498136"/>
          </a:xfrm>
          <a:prstGeom prst="rect">
            <a:avLst/>
          </a:prstGeom>
        </p:spPr>
        <p:txBody>
          <a:bodyPr vert="horz" lIns="91440" tIns="45720" rIns="91440" bIns="45720" rtlCol="0"/>
          <a:lstStyle>
            <a:lvl1pPr algn="r">
              <a:defRPr sz="1200"/>
            </a:lvl1pPr>
          </a:lstStyle>
          <a:p>
            <a:fld id="{94530824-4354-4648-966B-525FFF429182}" type="datetimeFigureOut">
              <a:rPr lang="cs-CZ" smtClean="0"/>
              <a:t>01.11.2023</a:t>
            </a:fld>
            <a:endParaRPr lang="cs-CZ"/>
          </a:p>
        </p:txBody>
      </p:sp>
      <p:sp>
        <p:nvSpPr>
          <p:cNvPr id="4" name="Zástupný symbol pro obrázek snímku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66909" y="4777958"/>
            <a:ext cx="5335270" cy="3909239"/>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30092"/>
            <a:ext cx="2889938" cy="49813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777607" y="9430092"/>
            <a:ext cx="2889938" cy="498135"/>
          </a:xfrm>
          <a:prstGeom prst="rect">
            <a:avLst/>
          </a:prstGeom>
        </p:spPr>
        <p:txBody>
          <a:bodyPr vert="horz" lIns="91440" tIns="45720" rIns="91440" bIns="45720" rtlCol="0" anchor="b"/>
          <a:lstStyle>
            <a:lvl1pPr algn="r">
              <a:defRPr sz="1200"/>
            </a:lvl1pPr>
          </a:lstStyle>
          <a:p>
            <a:fld id="{814921AE-A740-476D-ADC4-50070B553E9D}" type="slidenum">
              <a:rPr lang="cs-CZ" smtClean="0"/>
              <a:t>‹#›</a:t>
            </a:fld>
            <a:endParaRPr lang="cs-CZ"/>
          </a:p>
        </p:txBody>
      </p:sp>
    </p:spTree>
    <p:extLst>
      <p:ext uri="{BB962C8B-B14F-4D97-AF65-F5344CB8AC3E}">
        <p14:creationId xmlns:p14="http://schemas.microsoft.com/office/powerpoint/2010/main" val="1439371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14921AE-A740-476D-ADC4-50070B553E9D}" type="slidenum">
              <a:rPr lang="cs-CZ" smtClean="0"/>
              <a:t>1</a:t>
            </a:fld>
            <a:endParaRPr lang="cs-CZ"/>
          </a:p>
        </p:txBody>
      </p:sp>
    </p:spTree>
    <p:extLst>
      <p:ext uri="{BB962C8B-B14F-4D97-AF65-F5344CB8AC3E}">
        <p14:creationId xmlns:p14="http://schemas.microsoft.com/office/powerpoint/2010/main" val="2265875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575267" cy="2880320"/>
          </a:xfrm>
          <a:prstGeom prst="rect">
            <a:avLst/>
          </a:prstGeom>
        </p:spPr>
        <p:txBody>
          <a:bodyPr anchor="t">
            <a:normAutofit/>
          </a:bodyPr>
          <a:lstStyle/>
          <a:p>
            <a:pPr algn="ctr"/>
            <a:r>
              <a:rPr lang="cs-CZ" sz="5333" b="1" dirty="0" err="1" smtClean="0">
                <a:solidFill>
                  <a:schemeClr val="bg1"/>
                </a:solidFill>
                <a:latin typeface="Times New Roman" panose="02020603050405020304" pitchFamily="18" charset="0"/>
                <a:cs typeface="Times New Roman" panose="02020603050405020304" pitchFamily="18" charset="0"/>
              </a:rPr>
              <a:t>Inventory</a:t>
            </a:r>
            <a:r>
              <a:rPr lang="cs-CZ" sz="5333" b="1" dirty="0" smtClean="0">
                <a:solidFill>
                  <a:schemeClr val="bg1"/>
                </a:solidFill>
                <a:latin typeface="Times New Roman" panose="02020603050405020304" pitchFamily="18" charset="0"/>
                <a:cs typeface="Times New Roman" panose="02020603050405020304" pitchFamily="18" charset="0"/>
              </a:rPr>
              <a:t> management</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072285" y="4965171"/>
            <a:ext cx="3890744"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400" b="1" dirty="0" smtClean="0">
                <a:solidFill>
                  <a:srgbClr val="307871"/>
                </a:solidFill>
                <a:latin typeface="Times New Roman" panose="02020603050405020304" pitchFamily="18" charset="0"/>
                <a:cs typeface="Times New Roman" panose="02020603050405020304" pitchFamily="18" charset="0"/>
              </a:rPr>
              <a:t>Ing. Žaneta </a:t>
            </a:r>
            <a:r>
              <a:rPr lang="cs-CZ" altLang="cs-CZ" sz="2400" b="1" dirty="0" err="1" smtClean="0">
                <a:solidFill>
                  <a:srgbClr val="307871"/>
                </a:solidFill>
                <a:latin typeface="Times New Roman" panose="02020603050405020304" pitchFamily="18" charset="0"/>
                <a:cs typeface="Times New Roman" panose="02020603050405020304" pitchFamily="18" charset="0"/>
              </a:rPr>
              <a:t>Rylková</a:t>
            </a:r>
            <a:r>
              <a:rPr lang="cs-CZ" altLang="cs-CZ" sz="2400" b="1" dirty="0" smtClean="0">
                <a:solidFill>
                  <a:srgbClr val="307871"/>
                </a:solidFill>
                <a:latin typeface="Times New Roman" panose="02020603050405020304" pitchFamily="18" charset="0"/>
                <a:cs typeface="Times New Roman" panose="02020603050405020304" pitchFamily="18" charset="0"/>
              </a:rPr>
              <a:t>, Ph.D.</a:t>
            </a:r>
            <a:endParaRPr lang="en-GB" altLang="cs-CZ" sz="2400" b="1" dirty="0" smtClean="0">
              <a:solidFill>
                <a:srgbClr val="307871"/>
              </a:solidFill>
              <a:latin typeface="Times New Roman" panose="02020603050405020304" pitchFamily="18" charset="0"/>
              <a:cs typeface="Times New Roman" panose="02020603050405020304" pitchFamily="18" charset="0"/>
            </a:endParaRPr>
          </a:p>
          <a:p>
            <a:pPr algn="r"/>
            <a:r>
              <a:rPr lang="cs-CZ" altLang="cs-CZ" sz="2400" dirty="0" err="1" smtClean="0">
                <a:solidFill>
                  <a:srgbClr val="307871"/>
                </a:solidFill>
                <a:latin typeface="Times New Roman" panose="02020603050405020304" pitchFamily="18" charset="0"/>
                <a:cs typeface="Times New Roman" panose="02020603050405020304" pitchFamily="18" charset="0"/>
              </a:rPr>
              <a:t>Managerial</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Economics</a:t>
            </a:r>
            <a:endParaRPr lang="en-GB" altLang="cs-CZ" sz="2400" dirty="0" smtClean="0">
              <a:solidFill>
                <a:srgbClr val="307871"/>
              </a:solidFill>
              <a:latin typeface="Times New Roman" panose="02020603050405020304" pitchFamily="18" charset="0"/>
              <a:cs typeface="Times New Roman" panose="02020603050405020304" pitchFamily="18" charset="0"/>
            </a:endParaRPr>
          </a:p>
          <a:p>
            <a:pPr algn="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355406"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Economic</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problem</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1</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370575"/>
            <a:ext cx="9232558" cy="309384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400" dirty="0">
                <a:latin typeface="Times New Roman" panose="02020603050405020304" pitchFamily="18" charset="0"/>
                <a:cs typeface="Times New Roman" panose="02020603050405020304" pitchFamily="18" charset="0"/>
              </a:rPr>
              <a:t>On average 0.6 l of fruit drink is consumed to prepare 1 portion of breakfast for customers of the EURO hotel in </a:t>
            </a:r>
            <a:r>
              <a:rPr lang="en-US" sz="2400" dirty="0" err="1">
                <a:latin typeface="Times New Roman" panose="02020603050405020304" pitchFamily="18" charset="0"/>
                <a:cs typeface="Times New Roman" panose="02020603050405020304" pitchFamily="18" charset="0"/>
              </a:rPr>
              <a:t>Opava</a:t>
            </a:r>
            <a:r>
              <a:rPr lang="en-US" sz="2400" dirty="0">
                <a:latin typeface="Times New Roman" panose="02020603050405020304" pitchFamily="18" charset="0"/>
                <a:cs typeface="Times New Roman" panose="02020603050405020304" pitchFamily="18" charset="0"/>
              </a:rPr>
              <a:t>. The hotel is open 24 hours a day (including Saturdays, Sundays and public holidays) and serves 80 pcs of breakfast per day. At the beginning of June (30 days) and July (31 days), the stock of fruit drinks </a:t>
            </a:r>
            <a:r>
              <a:rPr lang="en-US" sz="2400" dirty="0" smtClean="0">
                <a:latin typeface="Times New Roman" panose="02020603050405020304" pitchFamily="18" charset="0"/>
                <a:cs typeface="Times New Roman" panose="02020603050405020304" pitchFamily="18" charset="0"/>
              </a:rPr>
              <a:t>correspond</a:t>
            </a:r>
            <a:r>
              <a:rPr lang="cs-CZ" sz="2400" dirty="0" smtClean="0">
                <a:latin typeface="Times New Roman" panose="02020603050405020304" pitchFamily="18" charset="0"/>
                <a:cs typeface="Times New Roman" panose="02020603050405020304" pitchFamily="18" charset="0"/>
              </a:rPr>
              <a:t>s</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its four-day consumption</a:t>
            </a:r>
            <a:r>
              <a:rPr lang="en-US" sz="2400" dirty="0" smtClean="0">
                <a:latin typeface="Times New Roman" panose="02020603050405020304" pitchFamily="18" charset="0"/>
                <a:cs typeface="Times New Roman" panose="02020603050405020304" pitchFamily="18" charset="0"/>
              </a:rPr>
              <a:t>.</a:t>
            </a:r>
            <a:endParaRPr lang="cs-CZ" sz="2400" dirty="0" smtClean="0">
              <a:latin typeface="Times New Roman" panose="02020603050405020304" pitchFamily="18" charset="0"/>
              <a:cs typeface="Times New Roman" panose="02020603050405020304" pitchFamily="18" charset="0"/>
            </a:endParaRPr>
          </a:p>
          <a:p>
            <a:pPr marL="0" indent="0">
              <a:buNone/>
            </a:pPr>
            <a:endParaRPr lang="cs-CZ" sz="2400" dirty="0">
              <a:latin typeface="Times New Roman" panose="02020603050405020304" pitchFamily="18" charset="0"/>
              <a:cs typeface="Times New Roman" panose="02020603050405020304" pitchFamily="18" charset="0"/>
            </a:endParaRPr>
          </a:p>
          <a:p>
            <a:pPr marL="0" indent="0">
              <a:buNone/>
            </a:pPr>
            <a:r>
              <a:rPr lang="cs-CZ" sz="2400" b="1" dirty="0" err="1">
                <a:latin typeface="Times New Roman" panose="02020603050405020304" pitchFamily="18" charset="0"/>
                <a:cs typeface="Times New Roman" panose="02020603050405020304" pitchFamily="18" charset="0"/>
              </a:rPr>
              <a:t>Calculate</a:t>
            </a:r>
            <a:r>
              <a:rPr lang="cs-CZ" sz="2400" b="1" dirty="0">
                <a:latin typeface="Times New Roman" panose="02020603050405020304" pitchFamily="18" charset="0"/>
                <a:cs typeface="Times New Roman" panose="02020603050405020304" pitchFamily="18" charset="0"/>
              </a:rPr>
              <a:t>:</a:t>
            </a:r>
            <a:endParaRPr lang="cs-CZ" sz="2400" dirty="0">
              <a:latin typeface="Times New Roman" panose="02020603050405020304" pitchFamily="18" charset="0"/>
              <a:cs typeface="Times New Roman" panose="02020603050405020304" pitchFamily="18" charset="0"/>
            </a:endParaRPr>
          </a:p>
          <a:p>
            <a:pPr marL="0" indent="0">
              <a:buNone/>
            </a:pPr>
            <a:r>
              <a:rPr lang="cs-CZ" sz="2400" dirty="0">
                <a:latin typeface="Times New Roman" panose="02020603050405020304" pitchFamily="18" charset="0"/>
                <a:cs typeface="Times New Roman" panose="02020603050405020304" pitchFamily="18" charset="0"/>
              </a:rPr>
              <a:t>1. </a:t>
            </a:r>
            <a:r>
              <a:rPr lang="cs-CZ" sz="2400" dirty="0" err="1">
                <a:latin typeface="Times New Roman" panose="02020603050405020304" pitchFamily="18" charset="0"/>
                <a:cs typeface="Times New Roman" panose="02020603050405020304" pitchFamily="18" charset="0"/>
              </a:rPr>
              <a:t>Consumption</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of</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fruit</a:t>
            </a:r>
            <a:r>
              <a:rPr lang="cs-CZ" sz="2400" dirty="0">
                <a:latin typeface="Times New Roman" panose="02020603050405020304" pitchFamily="18" charset="0"/>
                <a:cs typeface="Times New Roman" panose="02020603050405020304" pitchFamily="18" charset="0"/>
              </a:rPr>
              <a:t> drink in June and in July.</a:t>
            </a:r>
            <a:br>
              <a:rPr lang="cs-CZ" sz="2400" dirty="0">
                <a:latin typeface="Times New Roman" panose="02020603050405020304" pitchFamily="18" charset="0"/>
                <a:cs typeface="Times New Roman" panose="02020603050405020304" pitchFamily="18" charset="0"/>
              </a:rPr>
            </a:br>
            <a:r>
              <a:rPr lang="cs-CZ" sz="2400" dirty="0">
                <a:latin typeface="Times New Roman" panose="02020603050405020304" pitchFamily="18" charset="0"/>
                <a:cs typeface="Times New Roman" panose="02020603050405020304" pitchFamily="18" charset="0"/>
              </a:rPr>
              <a:t>2. </a:t>
            </a:r>
            <a:r>
              <a:rPr lang="cs-CZ" sz="2400" dirty="0" err="1">
                <a:latin typeface="Times New Roman" panose="02020603050405020304" pitchFamily="18" charset="0"/>
                <a:cs typeface="Times New Roman" panose="02020603050405020304" pitchFamily="18" charset="0"/>
              </a:rPr>
              <a:t>Amount</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of</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fruit</a:t>
            </a:r>
            <a:r>
              <a:rPr lang="cs-CZ" sz="2400" dirty="0">
                <a:latin typeface="Times New Roman" panose="02020603050405020304" pitchFamily="18" charset="0"/>
                <a:cs typeface="Times New Roman" panose="02020603050405020304" pitchFamily="18" charset="0"/>
              </a:rPr>
              <a:t> drink </a:t>
            </a:r>
            <a:r>
              <a:rPr lang="cs-CZ" sz="2400" dirty="0" err="1">
                <a:latin typeface="Times New Roman" panose="02020603050405020304" pitchFamily="18" charset="0"/>
                <a:cs typeface="Times New Roman" panose="02020603050405020304" pitchFamily="18" charset="0"/>
              </a:rPr>
              <a:t>delivery</a:t>
            </a:r>
            <a:r>
              <a:rPr lang="cs-CZ" sz="2400" dirty="0">
                <a:latin typeface="Times New Roman" panose="02020603050405020304" pitchFamily="18" charset="0"/>
                <a:cs typeface="Times New Roman" panose="02020603050405020304" pitchFamily="18" charset="0"/>
              </a:rPr>
              <a:t> in June.</a:t>
            </a:r>
            <a:br>
              <a:rPr lang="cs-CZ" sz="2400" dirty="0">
                <a:latin typeface="Times New Roman" panose="02020603050405020304" pitchFamily="18" charset="0"/>
                <a:cs typeface="Times New Roman" panose="02020603050405020304" pitchFamily="18" charset="0"/>
              </a:rPr>
            </a:br>
            <a:r>
              <a:rPr lang="cs-CZ" sz="2400" dirty="0">
                <a:latin typeface="Times New Roman" panose="02020603050405020304" pitchFamily="18" charset="0"/>
                <a:cs typeface="Times New Roman" panose="02020603050405020304" pitchFamily="18" charset="0"/>
              </a:rPr>
              <a:t>3. </a:t>
            </a:r>
            <a:r>
              <a:rPr lang="cs-CZ" sz="2400" dirty="0" err="1">
                <a:latin typeface="Times New Roman" panose="02020603050405020304" pitchFamily="18" charset="0"/>
                <a:cs typeface="Times New Roman" panose="02020603050405020304" pitchFamily="18" charset="0"/>
              </a:rPr>
              <a:t>Deadline</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for</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the</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first</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delivery</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of</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fruit</a:t>
            </a:r>
            <a:r>
              <a:rPr lang="cs-CZ" sz="2400" dirty="0">
                <a:latin typeface="Times New Roman" panose="02020603050405020304" pitchFamily="18" charset="0"/>
                <a:cs typeface="Times New Roman" panose="02020603050405020304" pitchFamily="18" charset="0"/>
              </a:rPr>
              <a:t> drink in </a:t>
            </a:r>
            <a:r>
              <a:rPr lang="cs-CZ" sz="2400" dirty="0" smtClean="0">
                <a:latin typeface="Times New Roman" panose="02020603050405020304" pitchFamily="18" charset="0"/>
                <a:cs typeface="Times New Roman" panose="02020603050405020304" pitchFamily="18" charset="0"/>
              </a:rPr>
              <a:t>July.</a:t>
            </a:r>
            <a:endParaRPr lang="cs-CZ" sz="2400" dirty="0">
              <a:latin typeface="Times New Roman" panose="02020603050405020304" pitchFamily="18" charset="0"/>
              <a:cs typeface="Times New Roman" panose="02020603050405020304" pitchFamily="18" charset="0"/>
            </a:endParaRPr>
          </a:p>
          <a:p>
            <a:pPr marL="0" indent="0">
              <a:buNone/>
            </a:pPr>
            <a:endParaRPr lang="cs-CZ" sz="2400" dirty="0">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a:t>
            </a:fld>
            <a:endParaRPr lang="cs-CZ"/>
          </a:p>
        </p:txBody>
      </p:sp>
    </p:spTree>
    <p:extLst>
      <p:ext uri="{BB962C8B-B14F-4D97-AF65-F5344CB8AC3E}">
        <p14:creationId xmlns:p14="http://schemas.microsoft.com/office/powerpoint/2010/main" val="2388056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355406"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Economic</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problem</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1</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370575"/>
            <a:ext cx="9232558" cy="309384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cs-CZ" sz="2400" dirty="0">
              <a:latin typeface="Times New Roman" panose="02020603050405020304" pitchFamily="18" charset="0"/>
              <a:cs typeface="Times New Roman" panose="02020603050405020304" pitchFamily="18" charset="0"/>
            </a:endParaRPr>
          </a:p>
          <a:p>
            <a:pPr marL="0" indent="0">
              <a:buNone/>
            </a:pPr>
            <a:endParaRPr lang="cs-CZ" sz="2400" dirty="0">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3</a:t>
            </a:fld>
            <a:endParaRPr lang="cs-CZ"/>
          </a:p>
        </p:txBody>
      </p:sp>
    </p:spTree>
    <p:extLst>
      <p:ext uri="{BB962C8B-B14F-4D97-AF65-F5344CB8AC3E}">
        <p14:creationId xmlns:p14="http://schemas.microsoft.com/office/powerpoint/2010/main" val="3008027908"/>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734</TotalTime>
  <Words>111</Words>
  <Application>Microsoft Office PowerPoint</Application>
  <PresentationFormat>Širokoúhlá obrazovka</PresentationFormat>
  <Paragraphs>12</Paragraphs>
  <Slides>3</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vt:i4>
      </vt:variant>
    </vt:vector>
  </HeadingPairs>
  <TitlesOfParts>
    <vt:vector size="8" baseType="lpstr">
      <vt:lpstr>Arial</vt:lpstr>
      <vt:lpstr>Calibri</vt:lpstr>
      <vt:lpstr>Calibri Light</vt:lpstr>
      <vt:lpstr>Times New Roman</vt:lpstr>
      <vt:lpstr>Motiv Office</vt:lpstr>
      <vt:lpstr>Inventory management</vt:lpstr>
      <vt:lpstr>Prezentace aplikace PowerPoint</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Rylkova</cp:lastModifiedBy>
  <cp:revision>156</cp:revision>
  <cp:lastPrinted>2022-10-31T10:56:44Z</cp:lastPrinted>
  <dcterms:created xsi:type="dcterms:W3CDTF">2016-11-25T20:36:16Z</dcterms:created>
  <dcterms:modified xsi:type="dcterms:W3CDTF">2023-11-01T07:52:54Z</dcterms:modified>
</cp:coreProperties>
</file>