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90" r:id="rId4"/>
    <p:sldId id="263" r:id="rId5"/>
    <p:sldId id="264" r:id="rId6"/>
    <p:sldId id="265" r:id="rId7"/>
    <p:sldId id="274" r:id="rId8"/>
    <p:sldId id="275" r:id="rId9"/>
    <p:sldId id="276" r:id="rId10"/>
    <p:sldId id="277" r:id="rId11"/>
    <p:sldId id="287" r:id="rId12"/>
    <p:sldId id="288" r:id="rId13"/>
    <p:sldId id="289" r:id="rId14"/>
    <p:sldId id="266" r:id="rId15"/>
    <p:sldId id="281" r:id="rId16"/>
    <p:sldId id="282" r:id="rId17"/>
    <p:sldId id="283" r:id="rId18"/>
    <p:sldId id="284" r:id="rId19"/>
    <p:sldId id="272" r:id="rId20"/>
    <p:sldId id="273" r:id="rId21"/>
    <p:sldId id="278" r:id="rId22"/>
    <p:sldId id="279" r:id="rId23"/>
    <p:sldId id="268" r:id="rId24"/>
    <p:sldId id="269" r:id="rId25"/>
    <p:sldId id="270" r:id="rId26"/>
    <p:sldId id="280" r:id="rId27"/>
    <p:sldId id="285" r:id="rId28"/>
    <p:sldId id="286"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25.09.2023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25.09.2023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25.09.2023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25.09.2023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25.09.2023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25.09.2023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25.09.2023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25.09.2023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25.09.2023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25.09.2023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25.09.2023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25.09.2023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zapletalova@opf.slu.cz"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cs-CZ" sz="5333" b="1" dirty="0" err="1" smtClean="0">
                <a:solidFill>
                  <a:schemeClr val="bg1"/>
                </a:solidFill>
                <a:latin typeface="Times New Roman" panose="02020603050405020304" pitchFamily="18" charset="0"/>
                <a:cs typeface="Times New Roman" panose="02020603050405020304" pitchFamily="18" charset="0"/>
              </a:rPr>
              <a:t>Strategy</a:t>
            </a:r>
            <a:r>
              <a:rPr lang="cs-CZ" sz="5333" b="1" dirty="0" err="1">
                <a:solidFill>
                  <a:schemeClr val="bg1"/>
                </a:solidFill>
                <a:latin typeface="Times New Roman" panose="02020603050405020304" pitchFamily="18" charset="0"/>
                <a:cs typeface="Times New Roman" panose="02020603050405020304" pitchFamily="18" charset="0"/>
              </a:rPr>
              <a:t>-</a:t>
            </a:r>
            <a:r>
              <a:rPr lang="cs-CZ" sz="5333" b="1" dirty="0" err="1" smtClean="0">
                <a:solidFill>
                  <a:schemeClr val="bg1"/>
                </a:solidFill>
                <a:latin typeface="Times New Roman" panose="02020603050405020304" pitchFamily="18" charset="0"/>
                <a:cs typeface="Times New Roman" panose="02020603050405020304" pitchFamily="18" charset="0"/>
              </a:rPr>
              <a:t>Making</a:t>
            </a:r>
            <a:r>
              <a:rPr lang="cs-CZ" sz="5333" b="1" dirty="0" smtClean="0">
                <a:solidFill>
                  <a:schemeClr val="bg1"/>
                </a:solidFill>
                <a:latin typeface="Times New Roman" panose="02020603050405020304" pitchFamily="18" charset="0"/>
                <a:cs typeface="Times New Roman" panose="02020603050405020304" pitchFamily="18" charset="0"/>
              </a:rPr>
              <a:t> </a:t>
            </a:r>
            <a:r>
              <a:rPr lang="cs-CZ" sz="5333" b="1" dirty="0" err="1" smtClean="0">
                <a:solidFill>
                  <a:schemeClr val="bg1"/>
                </a:solidFill>
                <a:latin typeface="Times New Roman" panose="02020603050405020304" pitchFamily="18" charset="0"/>
                <a:cs typeface="Times New Roman" panose="02020603050405020304" pitchFamily="18" charset="0"/>
              </a:rPr>
              <a:t>Process</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8296977" y="4965171"/>
            <a:ext cx="3666051"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smtClean="0">
                <a:solidFill>
                  <a:srgbClr val="307871"/>
                </a:solidFill>
                <a:latin typeface="Times New Roman" panose="02020603050405020304" pitchFamily="18" charset="0"/>
                <a:cs typeface="Times New Roman" panose="02020603050405020304" pitchFamily="18" charset="0"/>
              </a:rPr>
              <a:t>Ing. Šárka Zapletalová, Ph.D.</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smtClean="0">
                <a:solidFill>
                  <a:srgbClr val="307871"/>
                </a:solidFill>
                <a:latin typeface="Times New Roman" panose="02020603050405020304" pitchFamily="18" charset="0"/>
                <a:cs typeface="Times New Roman" panose="02020603050405020304" pitchFamily="18" charset="0"/>
              </a:rPr>
              <a:t>Department </a:t>
            </a:r>
            <a:r>
              <a:rPr lang="cs-CZ" altLang="cs-CZ" sz="1200" dirty="0" err="1" smtClean="0">
                <a:solidFill>
                  <a:srgbClr val="307871"/>
                </a:solidFill>
                <a:latin typeface="Times New Roman" panose="02020603050405020304" pitchFamily="18" charset="0"/>
                <a:cs typeface="Times New Roman" panose="02020603050405020304" pitchFamily="18" charset="0"/>
              </a:rPr>
              <a:t>of</a:t>
            </a:r>
            <a:r>
              <a:rPr lang="cs-CZ" altLang="cs-CZ" sz="1200" dirty="0" smtClean="0">
                <a:solidFill>
                  <a:srgbClr val="307871"/>
                </a:solidFill>
                <a:latin typeface="Times New Roman" panose="02020603050405020304" pitchFamily="18" charset="0"/>
                <a:cs typeface="Times New Roman" panose="02020603050405020304" pitchFamily="18" charset="0"/>
              </a:rPr>
              <a:t> Business </a:t>
            </a:r>
            <a:r>
              <a:rPr lang="cs-CZ" altLang="cs-CZ" sz="1200" dirty="0" err="1" smtClean="0">
                <a:solidFill>
                  <a:srgbClr val="307871"/>
                </a:solidFill>
                <a:latin typeface="Times New Roman" panose="02020603050405020304" pitchFamily="18" charset="0"/>
                <a:cs typeface="Times New Roman" panose="02020603050405020304" pitchFamily="18" charset="0"/>
              </a:rPr>
              <a:t>Economics</a:t>
            </a:r>
            <a:r>
              <a:rPr lang="cs-CZ" altLang="cs-CZ" sz="1200" dirty="0" smtClean="0">
                <a:solidFill>
                  <a:srgbClr val="307871"/>
                </a:solidFill>
                <a:latin typeface="Times New Roman" panose="02020603050405020304" pitchFamily="18" charset="0"/>
                <a:cs typeface="Times New Roman" panose="02020603050405020304" pitchFamily="18" charset="0"/>
              </a:rPr>
              <a:t> and Management</a:t>
            </a:r>
          </a:p>
          <a:p>
            <a:pPr algn="r"/>
            <a:r>
              <a:rPr lang="cs-CZ" altLang="cs-CZ" sz="1200" dirty="0" smtClean="0">
                <a:solidFill>
                  <a:srgbClr val="307871"/>
                </a:solidFill>
                <a:latin typeface="Times New Roman" panose="02020603050405020304" pitchFamily="18" charset="0"/>
                <a:cs typeface="Times New Roman" panose="02020603050405020304" pitchFamily="18" charset="0"/>
              </a:rPr>
              <a:t>STRATEGIC MANAGEMENT</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5786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11002"/>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300" b="1" dirty="0">
                <a:latin typeface="Times New Roman" panose="02020603050405020304" pitchFamily="18" charset="0"/>
                <a:cs typeface="Times New Roman" panose="02020603050405020304" pitchFamily="18" charset="0"/>
              </a:rPr>
              <a:t>Phase 4</a:t>
            </a:r>
            <a:r>
              <a:rPr lang="cs-CZ" altLang="cs-CZ" sz="2300" b="1" dirty="0">
                <a:latin typeface="Times New Roman" panose="02020603050405020304" pitchFamily="18" charset="0"/>
                <a:cs typeface="Times New Roman" panose="02020603050405020304" pitchFamily="18" charset="0"/>
              </a:rPr>
              <a:t> - </a:t>
            </a:r>
            <a:r>
              <a:rPr lang="en-US" altLang="cs-CZ" sz="2300" b="1" dirty="0">
                <a:latin typeface="Times New Roman" panose="02020603050405020304" pitchFamily="18" charset="0"/>
                <a:cs typeface="Times New Roman" panose="02020603050405020304" pitchFamily="18" charset="0"/>
              </a:rPr>
              <a:t>Strategic management: </a:t>
            </a:r>
            <a:r>
              <a:rPr lang="en-US" altLang="cs-CZ" sz="2300" i="1" dirty="0">
                <a:latin typeface="Times New Roman" panose="02020603050405020304" pitchFamily="18" charset="0"/>
                <a:cs typeface="Times New Roman" panose="02020603050405020304" pitchFamily="18" charset="0"/>
              </a:rPr>
              <a:t>Realizing that even the best strategic plans are worthless</a:t>
            </a:r>
            <a:r>
              <a:rPr lang="cs-CZ" altLang="cs-CZ" sz="2300" i="1" dirty="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without the input and commitment of lower-level managers, top management forms planning</a:t>
            </a:r>
            <a:r>
              <a:rPr lang="cs-CZ" altLang="cs-CZ" sz="2300" i="1" dirty="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groups of managers and key employees at many levels</a:t>
            </a:r>
            <a:r>
              <a:rPr lang="cs-CZ" altLang="cs-CZ" sz="2300" i="1" dirty="0">
                <a:latin typeface="Times New Roman" panose="02020603050405020304" pitchFamily="18" charset="0"/>
                <a:cs typeface="Times New Roman" panose="02020603050405020304" pitchFamily="18" charset="0"/>
              </a:rPr>
              <a:t>.</a:t>
            </a:r>
          </a:p>
          <a:p>
            <a:pPr marL="1085850" lvl="1" indent="-342900" algn="just">
              <a:spcBef>
                <a:spcPct val="0"/>
              </a:spcBef>
              <a:defRPr/>
            </a:pPr>
            <a:r>
              <a:rPr lang="en-US" altLang="cs-CZ" sz="2300" dirty="0">
                <a:latin typeface="Times New Roman" panose="02020603050405020304" pitchFamily="18" charset="0"/>
                <a:cs typeface="Times New Roman" panose="02020603050405020304" pitchFamily="18" charset="0"/>
              </a:rPr>
              <a:t>Strategic plans at this point detail the implementation,</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evaluation, and control issues. Rather than attempting to perfectly forecast the future,</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the plans emphasize probable scenarios and contingency strategies</a:t>
            </a:r>
            <a:r>
              <a:rPr lang="cs-CZ" altLang="cs-CZ" sz="2300" dirty="0" smtClean="0">
                <a:latin typeface="Times New Roman" panose="02020603050405020304" pitchFamily="18" charset="0"/>
                <a:cs typeface="Times New Roman" panose="02020603050405020304" pitchFamily="18" charset="0"/>
              </a:rPr>
              <a:t>.</a:t>
            </a:r>
            <a:endParaRPr lang="en-US" altLang="cs-CZ" sz="2300" dirty="0" smtClean="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sz="2300" dirty="0">
                <a:latin typeface="Times New Roman" panose="02020603050405020304" pitchFamily="18" charset="0"/>
                <a:cs typeface="Times New Roman" panose="02020603050405020304" pitchFamily="18" charset="0"/>
              </a:rPr>
              <a:t>The sophisticated annual</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five-year strategic plan is replaced with strategic thinking at all levels of the organization</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throughout the year. Strategic information, previously available only centrally to</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top management, is available via local area networks and intranets to people throughout</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the organization. </a:t>
            </a:r>
            <a:endParaRPr lang="en-US" altLang="cs-CZ" sz="2300" dirty="0" smtClean="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sz="2300" dirty="0">
                <a:latin typeface="Times New Roman" panose="02020603050405020304" pitchFamily="18" charset="0"/>
                <a:cs typeface="Times New Roman" panose="02020603050405020304" pitchFamily="18" charset="0"/>
              </a:rPr>
              <a:t>Planning is typically interactive across levels and is</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no longer top down. People at all levels are now involved.</a:t>
            </a:r>
            <a:endParaRPr lang="en-GB" altLang="cs-CZ" sz="23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226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05486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r>
              <a:rPr lang="en-US" sz="2400" kern="0" dirty="0" smtClean="0">
                <a:solidFill>
                  <a:srgbClr val="307871"/>
                </a:solidFill>
                <a:latin typeface="Times New Roman"/>
                <a:ea typeface="+mj-ea"/>
                <a:cs typeface="+mj-cs"/>
              </a:rPr>
              <a:t>: Impact of Globalization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300" dirty="0">
                <a:latin typeface="Times New Roman" panose="02020603050405020304" pitchFamily="18" charset="0"/>
                <a:cs typeface="Times New Roman" panose="02020603050405020304" pitchFamily="18" charset="0"/>
              </a:rPr>
              <a:t>Sustainability, as a term, was used to describe</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competitive advantage, not the environment</a:t>
            </a:r>
            <a:r>
              <a:rPr lang="en-US" altLang="cs-CZ" sz="2300" dirty="0" smtClean="0">
                <a:latin typeface="Times New Roman" panose="02020603050405020304" pitchFamily="18" charset="0"/>
                <a:cs typeface="Times New Roman" panose="02020603050405020304" pitchFamily="18" charset="0"/>
              </a:rPr>
              <a:t>.</a:t>
            </a:r>
          </a:p>
          <a:p>
            <a:pPr marL="342900"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300" dirty="0">
                <a:latin typeface="Times New Roman" panose="02020603050405020304" pitchFamily="18" charset="0"/>
                <a:cs typeface="Times New Roman" panose="02020603050405020304" pitchFamily="18" charset="0"/>
              </a:rPr>
              <a:t>Globalization, the integrated internationalization of markets</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and corporations, has changed the way modern corporations do business. </a:t>
            </a:r>
            <a:endParaRPr lang="en-US" altLang="cs-CZ" sz="2300" dirty="0" smtClean="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300" dirty="0">
                <a:latin typeface="Times New Roman" panose="02020603050405020304" pitchFamily="18" charset="0"/>
                <a:cs typeface="Times New Roman" panose="02020603050405020304" pitchFamily="18" charset="0"/>
              </a:rPr>
              <a:t>As </a:t>
            </a:r>
            <a:r>
              <a:rPr lang="en-US" altLang="cs-CZ" sz="2300" i="1" dirty="0">
                <a:latin typeface="Times New Roman" panose="02020603050405020304" pitchFamily="18" charset="0"/>
                <a:cs typeface="Times New Roman" panose="02020603050405020304" pitchFamily="18" charset="0"/>
              </a:rPr>
              <a:t>Thomas Friedman</a:t>
            </a:r>
            <a:r>
              <a:rPr lang="cs-CZ" altLang="cs-CZ" sz="2300" i="1" dirty="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points out </a:t>
            </a:r>
            <a:r>
              <a:rPr lang="en-US" altLang="cs-CZ" sz="2300" dirty="0">
                <a:latin typeface="Times New Roman" panose="02020603050405020304" pitchFamily="18" charset="0"/>
                <a:cs typeface="Times New Roman" panose="02020603050405020304" pitchFamily="18" charset="0"/>
              </a:rPr>
              <a:t>in </a:t>
            </a:r>
            <a:r>
              <a:rPr lang="en-US" altLang="cs-CZ" sz="2300" i="1" dirty="0">
                <a:latin typeface="Times New Roman" panose="02020603050405020304" pitchFamily="18" charset="0"/>
                <a:cs typeface="Times New Roman" panose="02020603050405020304" pitchFamily="18" charset="0"/>
              </a:rPr>
              <a:t>The</a:t>
            </a:r>
            <a:r>
              <a:rPr lang="cs-CZ" altLang="cs-CZ" sz="2300" i="1" dirty="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World Is Flat</a:t>
            </a:r>
            <a:r>
              <a:rPr lang="en-US" altLang="cs-CZ" sz="2300" dirty="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jobs, knowledge, and capital are now able to move across</a:t>
            </a:r>
            <a:r>
              <a:rPr lang="cs-CZ" altLang="cs-CZ" sz="2300" i="1" dirty="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borders with far greater speed and far less friction than </a:t>
            </a:r>
            <a:r>
              <a:rPr lang="en-US" altLang="cs-CZ" sz="2300" i="1" dirty="0" smtClean="0">
                <a:latin typeface="Times New Roman" panose="02020603050405020304" pitchFamily="18" charset="0"/>
                <a:cs typeface="Times New Roman" panose="02020603050405020304" pitchFamily="18" charset="0"/>
              </a:rPr>
              <a:t>was</a:t>
            </a:r>
            <a:r>
              <a:rPr lang="cs-CZ" altLang="cs-CZ" sz="2300" i="1" dirty="0" smtClean="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possible only a few years ago</a:t>
            </a:r>
            <a:r>
              <a:rPr lang="en-US" altLang="cs-CZ" sz="2300" i="1" dirty="0" smtClean="0">
                <a:latin typeface="Times New Roman" panose="02020603050405020304" pitchFamily="18" charset="0"/>
                <a:cs typeface="Times New Roman" panose="02020603050405020304" pitchFamily="18" charset="0"/>
              </a:rPr>
              <a:t>.</a:t>
            </a:r>
          </a:p>
          <a:p>
            <a:pPr marL="342900" indent="-342900" algn="just">
              <a:spcBef>
                <a:spcPct val="0"/>
              </a:spcBef>
              <a:defRPr/>
            </a:pPr>
            <a:endParaRPr lang="cs-CZ" altLang="cs-CZ" sz="2300" i="1"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300" dirty="0">
                <a:latin typeface="Times New Roman" panose="02020603050405020304" pitchFamily="18" charset="0"/>
                <a:cs typeface="Times New Roman" panose="02020603050405020304" pitchFamily="18" charset="0"/>
              </a:rPr>
              <a:t>To reach the </a:t>
            </a:r>
            <a:r>
              <a:rPr lang="en-US" altLang="cs-CZ" sz="2300" i="1" dirty="0">
                <a:latin typeface="Times New Roman" panose="02020603050405020304" pitchFamily="18" charset="0"/>
                <a:cs typeface="Times New Roman" panose="02020603050405020304" pitchFamily="18" charset="0"/>
              </a:rPr>
              <a:t>economies of scale</a:t>
            </a:r>
            <a:r>
              <a:rPr lang="en-US" altLang="cs-CZ" sz="2300" dirty="0">
                <a:latin typeface="Times New Roman" panose="02020603050405020304" pitchFamily="18" charset="0"/>
                <a:cs typeface="Times New Roman" panose="02020603050405020304" pitchFamily="18" charset="0"/>
              </a:rPr>
              <a:t> necessary to achieve the low</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costs, and thus the low prices, needed to be competitive, companies are now thinking of a</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global market instead of national markets</a:t>
            </a:r>
            <a:r>
              <a:rPr lang="en-US" altLang="cs-CZ" sz="2300" dirty="0" smtClean="0">
                <a:latin typeface="Times New Roman" panose="02020603050405020304" pitchFamily="18" charset="0"/>
                <a:cs typeface="Times New Roman" panose="02020603050405020304" pitchFamily="18" charset="0"/>
              </a:rPr>
              <a:t>.</a:t>
            </a:r>
          </a:p>
          <a:p>
            <a:pPr marL="342900" indent="-342900" algn="just">
              <a:spcBef>
                <a:spcPct val="0"/>
              </a:spcBef>
              <a:defRPr/>
            </a:pPr>
            <a:endParaRPr lang="en-US" altLang="cs-CZ" sz="2300" dirty="0" smtClean="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748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05486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r>
              <a:rPr lang="en-US" sz="2400" kern="0" dirty="0" smtClean="0">
                <a:solidFill>
                  <a:srgbClr val="307871"/>
                </a:solidFill>
                <a:latin typeface="Times New Roman"/>
                <a:ea typeface="+mj-ea"/>
                <a:cs typeface="+mj-cs"/>
              </a:rPr>
              <a:t>: Impact of Globalization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93882"/>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As more industries become global, strategic management is becoming an increasingly important</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way to keep track of international developments and position a company for long-term</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competitive advantage.</a:t>
            </a: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en-US" altLang="cs-CZ" sz="2400" dirty="0" smtClean="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smtClean="0">
                <a:latin typeface="Times New Roman" panose="02020603050405020304" pitchFamily="18" charset="0"/>
                <a:cs typeface="Times New Roman" panose="02020603050405020304" pitchFamily="18" charset="0"/>
              </a:rPr>
              <a:t>The </a:t>
            </a:r>
            <a:r>
              <a:rPr lang="en-US" altLang="cs-CZ" sz="2400" dirty="0">
                <a:latin typeface="Times New Roman" panose="02020603050405020304" pitchFamily="18" charset="0"/>
                <a:cs typeface="Times New Roman" panose="02020603050405020304" pitchFamily="18" charset="0"/>
              </a:rPr>
              <a:t>formation of regional trade associations and agreements, such as the European Union,</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NAFTA, Mercosur, Andean Community, CAFTA, and ASEAN, is changing how international</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business is being conducted.</a:t>
            </a: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These associations have led to the increasing harmonization</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of standards so that products can more easily be sold and moved across national</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boundaries.</a:t>
            </a:r>
            <a:endParaRPr lang="en-GB"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92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97526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r>
              <a:rPr lang="en-US" sz="2400" kern="0" dirty="0" smtClean="0">
                <a:solidFill>
                  <a:srgbClr val="307871"/>
                </a:solidFill>
                <a:latin typeface="Times New Roman"/>
                <a:ea typeface="+mj-ea"/>
                <a:cs typeface="+mj-cs"/>
              </a:rPr>
              <a:t>: Impact of Environmental Sustainability</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93882"/>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Environmental sustainability refers to the use of business practices to reduce a company’s impact</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upon the natural, physical environment. Climate change is playing a growing role in business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decisions</a:t>
            </a:r>
            <a:r>
              <a:rPr lang="en-US" altLang="cs-CZ" sz="2400" dirty="0" smtClean="0">
                <a:latin typeface="Times New Roman" panose="02020603050405020304" pitchFamily="18" charset="0"/>
                <a:cs typeface="Times New Roman" panose="02020603050405020304" pitchFamily="18" charset="0"/>
              </a:rPr>
              <a:t>.</a:t>
            </a: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b="1" i="1" dirty="0">
                <a:latin typeface="Times New Roman" panose="02020603050405020304" pitchFamily="18" charset="0"/>
                <a:cs typeface="Times New Roman" panose="02020603050405020304" pitchFamily="18" charset="0"/>
              </a:rPr>
              <a:t>Porter and Reinhardt warn </a:t>
            </a:r>
            <a:r>
              <a:rPr lang="en-US" altLang="cs-CZ" sz="2400" dirty="0">
                <a:latin typeface="Times New Roman" panose="02020603050405020304" pitchFamily="18" charset="0"/>
                <a:cs typeface="Times New Roman" panose="02020603050405020304" pitchFamily="18" charset="0"/>
              </a:rPr>
              <a:t>that “</a:t>
            </a:r>
            <a:r>
              <a:rPr lang="en-US" altLang="cs-CZ" sz="2400" i="1" dirty="0">
                <a:latin typeface="Times New Roman" panose="02020603050405020304" pitchFamily="18" charset="0"/>
                <a:cs typeface="Times New Roman" panose="02020603050405020304" pitchFamily="18" charset="0"/>
              </a:rPr>
              <a:t>in addition to understanding its emissions costs, ever</a:t>
            </a:r>
            <a:r>
              <a:rPr lang="cs-CZ" altLang="cs-CZ" sz="2400" i="1" dirty="0">
                <a:latin typeface="Times New Roman" panose="02020603050405020304" pitchFamily="18" charset="0"/>
                <a:cs typeface="Times New Roman" panose="02020603050405020304" pitchFamily="18" charset="0"/>
              </a:rPr>
              <a:t>  </a:t>
            </a:r>
            <a:r>
              <a:rPr lang="en-US" altLang="cs-CZ" sz="2400" i="1" dirty="0">
                <a:latin typeface="Times New Roman" panose="02020603050405020304" pitchFamily="18" charset="0"/>
                <a:cs typeface="Times New Roman" panose="02020603050405020304" pitchFamily="18" charset="0"/>
              </a:rPr>
              <a:t>firm needs to evaluate its vulnerability to climate-related effects such as regional shifts in the</a:t>
            </a:r>
            <a:r>
              <a:rPr lang="cs-CZ" altLang="cs-CZ" sz="2400" i="1" dirty="0">
                <a:latin typeface="Times New Roman" panose="02020603050405020304" pitchFamily="18" charset="0"/>
                <a:cs typeface="Times New Roman" panose="02020603050405020304" pitchFamily="18" charset="0"/>
              </a:rPr>
              <a:t> </a:t>
            </a:r>
            <a:r>
              <a:rPr lang="en-US" altLang="cs-CZ" sz="2400" i="1" dirty="0">
                <a:latin typeface="Times New Roman" panose="02020603050405020304" pitchFamily="18" charset="0"/>
                <a:cs typeface="Times New Roman" panose="02020603050405020304" pitchFamily="18" charset="0"/>
              </a:rPr>
              <a:t>availability of energy and water, the reliability of infrastructures and supply chains, and the</a:t>
            </a:r>
            <a:r>
              <a:rPr lang="cs-CZ" altLang="cs-CZ" sz="2400" i="1" dirty="0">
                <a:latin typeface="Times New Roman" panose="02020603050405020304" pitchFamily="18" charset="0"/>
                <a:cs typeface="Times New Roman" panose="02020603050405020304" pitchFamily="18" charset="0"/>
              </a:rPr>
              <a:t> </a:t>
            </a:r>
            <a:r>
              <a:rPr lang="en-US" altLang="cs-CZ" sz="2400" i="1" dirty="0">
                <a:latin typeface="Times New Roman" panose="02020603050405020304" pitchFamily="18" charset="0"/>
                <a:cs typeface="Times New Roman" panose="02020603050405020304" pitchFamily="18" charset="0"/>
              </a:rPr>
              <a:t>prevalence of infectious diseases</a:t>
            </a:r>
            <a:r>
              <a:rPr lang="cs-CZ" altLang="cs-CZ" sz="2400" i="1" dirty="0">
                <a:latin typeface="Times New Roman" panose="02020603050405020304" pitchFamily="18" charset="0"/>
                <a:cs typeface="Times New Roman" panose="02020603050405020304" pitchFamily="18" charset="0"/>
              </a:rPr>
              <a:t>.“</a:t>
            </a: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i="1" dirty="0">
                <a:latin typeface="Times New Roman" panose="02020603050405020304" pitchFamily="18" charset="0"/>
                <a:cs typeface="Times New Roman" panose="02020603050405020304" pitchFamily="18" charset="0"/>
              </a:rPr>
              <a:t>The effects of climate change on industries</a:t>
            </a:r>
            <a:r>
              <a:rPr lang="en-US" altLang="cs-CZ" sz="2400" dirty="0">
                <a:latin typeface="Times New Roman" panose="02020603050405020304" pitchFamily="18" charset="0"/>
                <a:cs typeface="Times New Roman" panose="02020603050405020304" pitchFamily="18" charset="0"/>
              </a:rPr>
              <a:t> and companies throughout the world can be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grouped into six categories of risks: </a:t>
            </a:r>
            <a:r>
              <a:rPr lang="en-US" altLang="cs-CZ" sz="2400" b="1" dirty="0">
                <a:latin typeface="Times New Roman" panose="02020603050405020304" pitchFamily="18" charset="0"/>
                <a:cs typeface="Times New Roman" panose="02020603050405020304" pitchFamily="18" charset="0"/>
              </a:rPr>
              <a:t>regulatory, supply chain, product and technology, litigation,</a:t>
            </a:r>
            <a:r>
              <a:rPr lang="cs-CZ" altLang="cs-CZ" sz="2400" b="1" dirty="0">
                <a:latin typeface="Times New Roman" panose="02020603050405020304" pitchFamily="18" charset="0"/>
                <a:cs typeface="Times New Roman" panose="02020603050405020304" pitchFamily="18" charset="0"/>
              </a:rPr>
              <a:t> </a:t>
            </a:r>
            <a:r>
              <a:rPr lang="en-US" altLang="cs-CZ" sz="2400" b="1" dirty="0">
                <a:latin typeface="Times New Roman" panose="02020603050405020304" pitchFamily="18" charset="0"/>
                <a:cs typeface="Times New Roman" panose="02020603050405020304" pitchFamily="18" charset="0"/>
              </a:rPr>
              <a:t>reputational, and physical</a:t>
            </a:r>
            <a:r>
              <a:rPr lang="cs-CZ" altLang="cs-CZ" sz="2400" b="1" dirty="0">
                <a:latin typeface="Times New Roman" panose="02020603050405020304" pitchFamily="18" charset="0"/>
                <a:cs typeface="Times New Roman" panose="02020603050405020304" pitchFamily="18" charset="0"/>
              </a:rPr>
              <a:t>.</a:t>
            </a:r>
            <a:endParaRPr lang="en-GB" altLang="cs-CZ" sz="2400" b="1"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89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8044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As organizations grow larger and more complex, with more uncertain environments,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decisions become increasingly complicated and difficult to make.</a:t>
            </a: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cs-CZ" altLang="cs-CZ" sz="2400" i="1" dirty="0">
                <a:latin typeface="Times New Roman" panose="02020603050405020304" pitchFamily="18" charset="0"/>
                <a:cs typeface="Times New Roman" panose="02020603050405020304" pitchFamily="18" charset="0"/>
              </a:rPr>
              <a:t>S</a:t>
            </a:r>
            <a:r>
              <a:rPr lang="en-US" altLang="cs-CZ" sz="2400" i="1" dirty="0" err="1">
                <a:latin typeface="Times New Roman" panose="02020603050405020304" pitchFamily="18" charset="0"/>
                <a:cs typeface="Times New Roman" panose="02020603050405020304" pitchFamily="18" charset="0"/>
              </a:rPr>
              <a:t>trategic</a:t>
            </a:r>
            <a:r>
              <a:rPr lang="en-US" altLang="cs-CZ" sz="2400" i="1" dirty="0">
                <a:latin typeface="Times New Roman" panose="02020603050405020304" pitchFamily="18" charset="0"/>
                <a:cs typeface="Times New Roman" panose="02020603050405020304" pitchFamily="18" charset="0"/>
              </a:rPr>
              <a:t> decisions deal with the long-run future </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of an entire organization</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have three characteristics:</a:t>
            </a:r>
          </a:p>
          <a:p>
            <a:pPr marL="1200150" lvl="1" indent="-457200" algn="just">
              <a:spcBef>
                <a:spcPct val="0"/>
              </a:spcBef>
              <a:buFont typeface="+mj-lt"/>
              <a:buAutoNum type="arabicPeriod"/>
              <a:defRPr/>
            </a:pPr>
            <a:r>
              <a:rPr lang="en-US" altLang="cs-CZ" b="1" dirty="0">
                <a:latin typeface="Times New Roman" panose="02020603050405020304" pitchFamily="18" charset="0"/>
                <a:cs typeface="Times New Roman" panose="02020603050405020304" pitchFamily="18" charset="0"/>
              </a:rPr>
              <a:t>Rare</a:t>
            </a:r>
            <a:r>
              <a:rPr lang="en-US" altLang="cs-CZ" dirty="0">
                <a:latin typeface="Times New Roman" panose="02020603050405020304" pitchFamily="18" charset="0"/>
                <a:cs typeface="Times New Roman" panose="02020603050405020304" pitchFamily="18" charset="0"/>
              </a:rPr>
              <a:t>: Strategic decisions are unusual and typically have no precedent to follow.</a:t>
            </a:r>
            <a:endParaRPr lang="cs-CZ" altLang="cs-CZ" dirty="0">
              <a:latin typeface="Times New Roman" panose="02020603050405020304" pitchFamily="18" charset="0"/>
              <a:cs typeface="Times New Roman" panose="02020603050405020304" pitchFamily="18" charset="0"/>
            </a:endParaRPr>
          </a:p>
          <a:p>
            <a:pPr marL="1200150" lvl="1" indent="-457200" algn="just">
              <a:spcBef>
                <a:spcPct val="0"/>
              </a:spcBef>
              <a:buFont typeface="+mj-lt"/>
              <a:buAutoNum type="arabicPeriod"/>
              <a:defRPr/>
            </a:pPr>
            <a:endParaRPr lang="en-US" altLang="cs-CZ" dirty="0">
              <a:latin typeface="Times New Roman" panose="02020603050405020304" pitchFamily="18" charset="0"/>
              <a:cs typeface="Times New Roman" panose="02020603050405020304" pitchFamily="18" charset="0"/>
            </a:endParaRPr>
          </a:p>
          <a:p>
            <a:pPr marL="1200150" lvl="1" indent="-457200" algn="just">
              <a:spcBef>
                <a:spcPct val="0"/>
              </a:spcBef>
              <a:buFont typeface="+mj-lt"/>
              <a:buAutoNum type="arabicPeriod"/>
              <a:defRPr/>
            </a:pPr>
            <a:r>
              <a:rPr lang="en-US" altLang="cs-CZ" b="1" dirty="0">
                <a:latin typeface="Times New Roman" panose="02020603050405020304" pitchFamily="18" charset="0"/>
                <a:cs typeface="Times New Roman" panose="02020603050405020304" pitchFamily="18" charset="0"/>
              </a:rPr>
              <a:t>Consequential</a:t>
            </a:r>
            <a:r>
              <a:rPr lang="en-US" altLang="cs-CZ" dirty="0">
                <a:latin typeface="Times New Roman" panose="02020603050405020304" pitchFamily="18" charset="0"/>
                <a:cs typeface="Times New Roman" panose="02020603050405020304" pitchFamily="18" charset="0"/>
              </a:rPr>
              <a:t>: Strategic decisions commit substantial resources and demand a great deal</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of commitment from people at all levels.</a:t>
            </a:r>
            <a:endParaRPr lang="cs-CZ" altLang="cs-CZ" dirty="0">
              <a:latin typeface="Times New Roman" panose="02020603050405020304" pitchFamily="18" charset="0"/>
              <a:cs typeface="Times New Roman" panose="02020603050405020304" pitchFamily="18" charset="0"/>
            </a:endParaRPr>
          </a:p>
          <a:p>
            <a:pPr marL="1200150" lvl="1" indent="-457200" algn="just">
              <a:spcBef>
                <a:spcPct val="0"/>
              </a:spcBef>
              <a:buFont typeface="+mj-lt"/>
              <a:buAutoNum type="arabicPeriod"/>
              <a:defRPr/>
            </a:pPr>
            <a:endParaRPr lang="en-US" altLang="cs-CZ" dirty="0">
              <a:latin typeface="Times New Roman" panose="02020603050405020304" pitchFamily="18" charset="0"/>
              <a:cs typeface="Times New Roman" panose="02020603050405020304" pitchFamily="18" charset="0"/>
            </a:endParaRPr>
          </a:p>
          <a:p>
            <a:pPr marL="1200150" lvl="1" indent="-457200" algn="just">
              <a:spcBef>
                <a:spcPct val="0"/>
              </a:spcBef>
              <a:buFont typeface="+mj-lt"/>
              <a:buAutoNum type="arabicPeriod"/>
              <a:defRPr/>
            </a:pPr>
            <a:r>
              <a:rPr lang="en-US" altLang="cs-CZ" b="1" dirty="0">
                <a:latin typeface="Times New Roman" panose="02020603050405020304" pitchFamily="18" charset="0"/>
                <a:cs typeface="Times New Roman" panose="02020603050405020304" pitchFamily="18" charset="0"/>
              </a:rPr>
              <a:t>Directive</a:t>
            </a:r>
            <a:r>
              <a:rPr lang="en-US" altLang="cs-CZ" dirty="0">
                <a:latin typeface="Times New Roman" panose="02020603050405020304" pitchFamily="18" charset="0"/>
                <a:cs typeface="Times New Roman" panose="02020603050405020304" pitchFamily="18" charset="0"/>
              </a:rPr>
              <a:t>: Strategic decisions set precedents for lesser decisions and future actions</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throughout an organization</a:t>
            </a:r>
            <a:r>
              <a:rPr lang="cs-CZ" altLang="cs-CZ" dirty="0">
                <a:latin typeface="Times New Roman" panose="02020603050405020304" pitchFamily="18" charset="0"/>
                <a:cs typeface="Times New Roman" panose="02020603050405020304" pitchFamily="18" charset="0"/>
              </a:rPr>
              <a:t>.</a:t>
            </a: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108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8044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400" dirty="0" smtClean="0">
                <a:latin typeface="Times New Roman" panose="02020603050405020304" pitchFamily="18" charset="0"/>
                <a:cs typeface="Times New Roman" panose="02020603050405020304" pitchFamily="18" charset="0"/>
              </a:rPr>
              <a:t>According </a:t>
            </a:r>
            <a:r>
              <a:rPr lang="en-US" altLang="cs-CZ" sz="2400" dirty="0">
                <a:latin typeface="Times New Roman" panose="02020603050405020304" pitchFamily="18" charset="0"/>
                <a:cs typeface="Times New Roman" panose="02020603050405020304" pitchFamily="18" charset="0"/>
              </a:rPr>
              <a:t>to </a:t>
            </a:r>
            <a:r>
              <a:rPr lang="en-US" altLang="cs-CZ" sz="2400" b="1" dirty="0">
                <a:latin typeface="Times New Roman" panose="02020603050405020304" pitchFamily="18" charset="0"/>
                <a:cs typeface="Times New Roman" panose="02020603050405020304" pitchFamily="18" charset="0"/>
              </a:rPr>
              <a:t>Henry </a:t>
            </a:r>
            <a:r>
              <a:rPr lang="en-US" altLang="cs-CZ" sz="2400" b="1" dirty="0" err="1">
                <a:latin typeface="Times New Roman" panose="02020603050405020304" pitchFamily="18" charset="0"/>
                <a:cs typeface="Times New Roman" panose="02020603050405020304" pitchFamily="18" charset="0"/>
              </a:rPr>
              <a:t>Mintzberg</a:t>
            </a:r>
            <a:r>
              <a:rPr lang="en-US" altLang="cs-CZ" sz="2400" dirty="0">
                <a:latin typeface="Times New Roman" panose="02020603050405020304" pitchFamily="18" charset="0"/>
                <a:cs typeface="Times New Roman" panose="02020603050405020304" pitchFamily="18" charset="0"/>
              </a:rPr>
              <a:t>, the three most typical approaches, or modes, of strategic decision</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making are </a:t>
            </a:r>
            <a:r>
              <a:rPr lang="en-US" altLang="cs-CZ" sz="2400" b="1" i="1" dirty="0">
                <a:latin typeface="Times New Roman" panose="02020603050405020304" pitchFamily="18" charset="0"/>
                <a:cs typeface="Times New Roman" panose="02020603050405020304" pitchFamily="18" charset="0"/>
              </a:rPr>
              <a:t>entrepreneurial, adaptive, and planning </a:t>
            </a:r>
            <a:r>
              <a:rPr lang="en-US" altLang="cs-CZ" sz="2400" dirty="0">
                <a:latin typeface="Times New Roman" panose="02020603050405020304" pitchFamily="18" charset="0"/>
                <a:cs typeface="Times New Roman" panose="02020603050405020304" pitchFamily="18" charset="0"/>
              </a:rPr>
              <a:t>(a fourth mode, </a:t>
            </a:r>
            <a:r>
              <a:rPr lang="en-US" altLang="cs-CZ" sz="2400" b="1" i="1" dirty="0">
                <a:latin typeface="Times New Roman" panose="02020603050405020304" pitchFamily="18" charset="0"/>
                <a:cs typeface="Times New Roman" panose="02020603050405020304" pitchFamily="18" charset="0"/>
              </a:rPr>
              <a:t>logical incrementalism</a:t>
            </a:r>
            <a:r>
              <a:rPr lang="en-US" altLang="cs-CZ" sz="2400" dirty="0">
                <a:latin typeface="Times New Roman" panose="02020603050405020304" pitchFamily="18" charset="0"/>
                <a:cs typeface="Times New Roman" panose="02020603050405020304" pitchFamily="18" charset="0"/>
              </a:rPr>
              <a:t>,</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was added later by </a:t>
            </a:r>
            <a:r>
              <a:rPr lang="en-US" altLang="cs-CZ" sz="2400" b="1" dirty="0">
                <a:latin typeface="Times New Roman" panose="02020603050405020304" pitchFamily="18" charset="0"/>
                <a:cs typeface="Times New Roman" panose="02020603050405020304" pitchFamily="18" charset="0"/>
              </a:rPr>
              <a:t>Quinn</a:t>
            </a:r>
            <a:r>
              <a:rPr lang="en-US" altLang="cs-CZ" sz="2400" dirty="0">
                <a:latin typeface="Times New Roman" panose="02020603050405020304" pitchFamily="18" charset="0"/>
                <a:cs typeface="Times New Roman" panose="02020603050405020304" pitchFamily="18" charset="0"/>
              </a:rPr>
              <a:t>)</a:t>
            </a:r>
            <a:r>
              <a:rPr lang="cs-CZ" altLang="cs-CZ" sz="2400" dirty="0">
                <a:latin typeface="Times New Roman" panose="02020603050405020304" pitchFamily="18" charset="0"/>
                <a:cs typeface="Times New Roman" panose="02020603050405020304" pitchFamily="18" charset="0"/>
              </a:rPr>
              <a:t>.</a:t>
            </a: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algn="just">
              <a:spcBef>
                <a:spcPct val="0"/>
              </a:spcBef>
              <a:buNone/>
              <a:defRPr/>
            </a:pPr>
            <a:r>
              <a:rPr lang="en-US" altLang="cs-CZ" sz="2400" b="1" dirty="0">
                <a:latin typeface="Times New Roman" panose="02020603050405020304" pitchFamily="18" charset="0"/>
                <a:cs typeface="Times New Roman" panose="02020603050405020304" pitchFamily="18" charset="0"/>
              </a:rPr>
              <a:t>Entrepreneurial mode </a:t>
            </a:r>
            <a:endParaRPr lang="cs-CZ" altLang="cs-CZ" sz="2400" b="1"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Strategy is made by one powerful individual. </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The focus is on opportunities;</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problems are secondary.</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 Strategy is guided by the founder’s own vision of direction</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and is exemplified by large, bold decisions. </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The dominant goal is growth of the</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corporation.</a:t>
            </a:r>
            <a:endParaRPr lang="cs-CZ" altLang="cs-CZ" dirty="0">
              <a:latin typeface="Times New Roman" panose="02020603050405020304" pitchFamily="18" charset="0"/>
              <a:cs typeface="Times New Roman" panose="02020603050405020304" pitchFamily="18" charset="0"/>
            </a:endParaRPr>
          </a:p>
          <a:p>
            <a:pPr marL="1485900" lvl="2" indent="-342900" algn="just">
              <a:spcBef>
                <a:spcPct val="0"/>
              </a:spcBef>
              <a:defRPr/>
            </a:pPr>
            <a:r>
              <a:rPr lang="en-US" altLang="cs-CZ" sz="2400" dirty="0">
                <a:latin typeface="Times New Roman" panose="02020603050405020304" pitchFamily="18" charset="0"/>
                <a:cs typeface="Times New Roman" panose="02020603050405020304" pitchFamily="18" charset="0"/>
              </a:rPr>
              <a:t>Amazon.com, founded by Jeff Bezos, is an example of this mode of strategic</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decision making. Although Amazon’s clear growth strategy was certainly an advantage of</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the entrepreneurial mode, Bezos’ eccentric management style made it difficult to retain</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senior executives.</a:t>
            </a: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737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8044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buNone/>
              <a:defRPr/>
            </a:pPr>
            <a:r>
              <a:rPr lang="en-US" altLang="cs-CZ" sz="2400" b="1" dirty="0">
                <a:latin typeface="Times New Roman" panose="02020603050405020304" pitchFamily="18" charset="0"/>
                <a:cs typeface="Times New Roman" panose="02020603050405020304" pitchFamily="18" charset="0"/>
              </a:rPr>
              <a:t>Adaptive mode</a:t>
            </a:r>
            <a:endParaRPr lang="cs-CZ" altLang="cs-CZ" sz="2400" b="1"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en-US" altLang="cs-CZ" sz="2400" dirty="0" smtClean="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smtClean="0">
                <a:latin typeface="Times New Roman" panose="02020603050405020304" pitchFamily="18" charset="0"/>
                <a:cs typeface="Times New Roman" panose="02020603050405020304" pitchFamily="18" charset="0"/>
              </a:rPr>
              <a:t>Sometimes </a:t>
            </a:r>
            <a:r>
              <a:rPr lang="en-US" altLang="cs-CZ" sz="2400" dirty="0">
                <a:latin typeface="Times New Roman" panose="02020603050405020304" pitchFamily="18" charset="0"/>
                <a:cs typeface="Times New Roman" panose="02020603050405020304" pitchFamily="18" charset="0"/>
              </a:rPr>
              <a:t>referred to as “</a:t>
            </a:r>
            <a:r>
              <a:rPr lang="en-US" altLang="cs-CZ" sz="2400" i="1" dirty="0">
                <a:latin typeface="Times New Roman" panose="02020603050405020304" pitchFamily="18" charset="0"/>
                <a:cs typeface="Times New Roman" panose="02020603050405020304" pitchFamily="18" charset="0"/>
              </a:rPr>
              <a:t>muddling through</a:t>
            </a:r>
            <a:r>
              <a:rPr lang="en-US" altLang="cs-CZ" sz="2400" dirty="0">
                <a:latin typeface="Times New Roman" panose="02020603050405020304" pitchFamily="18" charset="0"/>
                <a:cs typeface="Times New Roman" panose="02020603050405020304" pitchFamily="18" charset="0"/>
              </a:rPr>
              <a:t>,” this decision-making</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mode is characterized by </a:t>
            </a:r>
            <a:r>
              <a:rPr lang="en-US" altLang="cs-CZ" sz="2400" b="1" i="1" dirty="0">
                <a:latin typeface="Times New Roman" panose="02020603050405020304" pitchFamily="18" charset="0"/>
                <a:cs typeface="Times New Roman" panose="02020603050405020304" pitchFamily="18" charset="0"/>
              </a:rPr>
              <a:t>reactive solutions to existing problems</a:t>
            </a:r>
            <a:r>
              <a:rPr lang="en-US" altLang="cs-CZ" sz="2400" dirty="0">
                <a:latin typeface="Times New Roman" panose="02020603050405020304" pitchFamily="18" charset="0"/>
                <a:cs typeface="Times New Roman" panose="02020603050405020304" pitchFamily="18" charset="0"/>
              </a:rPr>
              <a:t>, rather than a proactive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search for new opportunities.</a:t>
            </a: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Much bargaining goes on </a:t>
            </a:r>
            <a:r>
              <a:rPr lang="en-US" altLang="cs-CZ" sz="2400" i="1" dirty="0">
                <a:latin typeface="Times New Roman" panose="02020603050405020304" pitchFamily="18" charset="0"/>
                <a:cs typeface="Times New Roman" panose="02020603050405020304" pitchFamily="18" charset="0"/>
              </a:rPr>
              <a:t>concerning priorities of objectives</a:t>
            </a:r>
            <a:r>
              <a:rPr lang="en-US" altLang="cs-CZ" sz="2400" dirty="0">
                <a:latin typeface="Times New Roman" panose="02020603050405020304" pitchFamily="18" charset="0"/>
                <a:cs typeface="Times New Roman" panose="02020603050405020304" pitchFamily="18" charset="0"/>
              </a:rPr>
              <a:t>.</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Strategy is fragmented and is developed to move a corporation forward incrementally.</a:t>
            </a:r>
            <a:r>
              <a:rPr lang="cs-CZ" altLang="cs-CZ" sz="2400" dirty="0">
                <a:latin typeface="Times New Roman" panose="02020603050405020304" pitchFamily="18" charset="0"/>
                <a:cs typeface="Times New Roman" panose="02020603050405020304" pitchFamily="18" charset="0"/>
              </a:rPr>
              <a:t> </a:t>
            </a: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This mode is typical of most universities, many large hospitals, a large number of</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governmental agencies, and a surprising number of large corporations. </a:t>
            </a:r>
            <a:endParaRPr lang="en-GB" altLang="cs-CZ" i="1"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752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8044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5329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defRPr/>
            </a:pPr>
            <a:r>
              <a:rPr lang="en-US" altLang="cs-CZ" sz="2400" b="1" dirty="0">
                <a:latin typeface="Times New Roman" panose="02020603050405020304" pitchFamily="18" charset="0"/>
                <a:cs typeface="Times New Roman" panose="02020603050405020304" pitchFamily="18" charset="0"/>
              </a:rPr>
              <a:t>Planning mode </a:t>
            </a:r>
            <a:endParaRPr lang="en-US" altLang="cs-CZ" sz="2400" b="1" dirty="0" smtClean="0">
              <a:latin typeface="Times New Roman" panose="02020603050405020304" pitchFamily="18" charset="0"/>
              <a:cs typeface="Times New Roman" panose="02020603050405020304" pitchFamily="18" charset="0"/>
            </a:endParaRPr>
          </a:p>
          <a:p>
            <a:pPr>
              <a:spcBef>
                <a:spcPct val="0"/>
              </a:spcBef>
              <a:buNone/>
              <a:defRPr/>
            </a:pPr>
            <a:endParaRPr lang="cs-CZ" altLang="cs-CZ" sz="2400" b="1" dirty="0">
              <a:latin typeface="Times New Roman" panose="02020603050405020304" pitchFamily="18" charset="0"/>
              <a:cs typeface="Times New Roman" panose="02020603050405020304" pitchFamily="18" charset="0"/>
            </a:endParaRPr>
          </a:p>
          <a:p>
            <a:pPr marL="342900" indent="-342900">
              <a:spcBef>
                <a:spcPct val="0"/>
              </a:spcBef>
              <a:defRPr/>
            </a:pPr>
            <a:r>
              <a:rPr lang="en-US" altLang="cs-CZ" sz="2400" dirty="0">
                <a:latin typeface="Times New Roman" panose="02020603050405020304" pitchFamily="18" charset="0"/>
                <a:cs typeface="Times New Roman" panose="02020603050405020304" pitchFamily="18" charset="0"/>
              </a:rPr>
              <a:t>This decision-making mode </a:t>
            </a:r>
            <a:r>
              <a:rPr lang="en-US" altLang="cs-CZ" sz="2400" b="1" i="1" dirty="0">
                <a:latin typeface="Times New Roman" panose="02020603050405020304" pitchFamily="18" charset="0"/>
                <a:cs typeface="Times New Roman" panose="02020603050405020304" pitchFamily="18" charset="0"/>
              </a:rPr>
              <a:t>involves the systematic gathering of appropriate</a:t>
            </a:r>
            <a:r>
              <a:rPr lang="cs-CZ" altLang="cs-CZ" sz="2400" b="1" i="1" dirty="0">
                <a:latin typeface="Times New Roman" panose="02020603050405020304" pitchFamily="18" charset="0"/>
                <a:cs typeface="Times New Roman" panose="02020603050405020304" pitchFamily="18" charset="0"/>
              </a:rPr>
              <a:t> </a:t>
            </a:r>
            <a:r>
              <a:rPr lang="en-US" altLang="cs-CZ" sz="2400" b="1" i="1" dirty="0">
                <a:latin typeface="Times New Roman" panose="02020603050405020304" pitchFamily="18" charset="0"/>
                <a:cs typeface="Times New Roman" panose="02020603050405020304" pitchFamily="18" charset="0"/>
              </a:rPr>
              <a:t>information for situation analysis</a:t>
            </a:r>
            <a:r>
              <a:rPr lang="en-US" altLang="cs-CZ" sz="2400" dirty="0">
                <a:latin typeface="Times New Roman" panose="02020603050405020304" pitchFamily="18" charset="0"/>
                <a:cs typeface="Times New Roman" panose="02020603050405020304" pitchFamily="18" charset="0"/>
              </a:rPr>
              <a:t>, the generation of feasible alternative strategies,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the rational selection of the most appropriate strategy. </a:t>
            </a:r>
            <a:endParaRPr lang="cs-CZ" altLang="cs-CZ" sz="2400" dirty="0">
              <a:latin typeface="Times New Roman" panose="02020603050405020304" pitchFamily="18" charset="0"/>
              <a:cs typeface="Times New Roman" panose="02020603050405020304" pitchFamily="18" charset="0"/>
            </a:endParaRPr>
          </a:p>
          <a:p>
            <a:pPr marL="342900" indent="-342900">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spcBef>
                <a:spcPct val="0"/>
              </a:spcBef>
              <a:defRPr/>
            </a:pPr>
            <a:r>
              <a:rPr lang="en-US" altLang="cs-CZ" sz="2400" dirty="0">
                <a:latin typeface="Times New Roman" panose="02020603050405020304" pitchFamily="18" charset="0"/>
                <a:cs typeface="Times New Roman" panose="02020603050405020304" pitchFamily="18" charset="0"/>
              </a:rPr>
              <a:t>It includes both the </a:t>
            </a:r>
            <a:r>
              <a:rPr lang="en-US" altLang="cs-CZ" sz="2400" b="1" i="1" dirty="0">
                <a:latin typeface="Times New Roman" panose="02020603050405020304" pitchFamily="18" charset="0"/>
                <a:cs typeface="Times New Roman" panose="02020603050405020304" pitchFamily="18" charset="0"/>
              </a:rPr>
              <a:t>proactive</a:t>
            </a:r>
            <a:r>
              <a:rPr lang="cs-CZ" altLang="cs-CZ" sz="2400" b="1" i="1" dirty="0">
                <a:latin typeface="Times New Roman" panose="02020603050405020304" pitchFamily="18" charset="0"/>
                <a:cs typeface="Times New Roman" panose="02020603050405020304" pitchFamily="18" charset="0"/>
              </a:rPr>
              <a:t> </a:t>
            </a:r>
            <a:r>
              <a:rPr lang="en-US" altLang="cs-CZ" sz="2400" b="1" i="1" dirty="0">
                <a:latin typeface="Times New Roman" panose="02020603050405020304" pitchFamily="18" charset="0"/>
                <a:cs typeface="Times New Roman" panose="02020603050405020304" pitchFamily="18" charset="0"/>
              </a:rPr>
              <a:t>search </a:t>
            </a:r>
            <a:r>
              <a:rPr lang="en-US" altLang="cs-CZ" sz="2400" dirty="0">
                <a:latin typeface="Times New Roman" panose="02020603050405020304" pitchFamily="18" charset="0"/>
                <a:cs typeface="Times New Roman" panose="02020603050405020304" pitchFamily="18" charset="0"/>
              </a:rPr>
              <a:t>for new opportunities and the </a:t>
            </a:r>
            <a:r>
              <a:rPr lang="en-US" altLang="cs-CZ" sz="2400" b="1" i="1" dirty="0">
                <a:latin typeface="Times New Roman" panose="02020603050405020304" pitchFamily="18" charset="0"/>
                <a:cs typeface="Times New Roman" panose="02020603050405020304" pitchFamily="18" charset="0"/>
              </a:rPr>
              <a:t>reactive solution </a:t>
            </a:r>
            <a:r>
              <a:rPr lang="en-US" altLang="cs-CZ" sz="2400" dirty="0">
                <a:latin typeface="Times New Roman" panose="02020603050405020304" pitchFamily="18" charset="0"/>
                <a:cs typeface="Times New Roman" panose="02020603050405020304" pitchFamily="18" charset="0"/>
              </a:rPr>
              <a:t>of existing problems.</a:t>
            </a: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421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8044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5329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buNone/>
              <a:defRPr/>
            </a:pPr>
            <a:r>
              <a:rPr lang="en-US" altLang="cs-CZ" sz="2400" b="1" dirty="0">
                <a:latin typeface="Times New Roman" panose="02020603050405020304" pitchFamily="18" charset="0"/>
                <a:cs typeface="Times New Roman" panose="02020603050405020304" pitchFamily="18" charset="0"/>
              </a:rPr>
              <a:t>Logical </a:t>
            </a:r>
            <a:r>
              <a:rPr lang="en-US" altLang="cs-CZ" sz="2400" b="1" dirty="0" smtClean="0">
                <a:latin typeface="Times New Roman" panose="02020603050405020304" pitchFamily="18" charset="0"/>
                <a:cs typeface="Times New Roman" panose="02020603050405020304" pitchFamily="18" charset="0"/>
              </a:rPr>
              <a:t>incrementalism</a:t>
            </a:r>
          </a:p>
          <a:p>
            <a:pPr algn="just">
              <a:spcBef>
                <a:spcPct val="0"/>
              </a:spcBef>
              <a:buNone/>
              <a:defRPr/>
            </a:pPr>
            <a:endParaRPr lang="cs-CZ" altLang="cs-CZ" sz="2400" b="1"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A fourth decision-making mode can be viewed as a </a:t>
            </a:r>
            <a:r>
              <a:rPr lang="en-US" altLang="cs-CZ" sz="2400" b="1" i="1" dirty="0">
                <a:latin typeface="Times New Roman" panose="02020603050405020304" pitchFamily="18" charset="0"/>
                <a:cs typeface="Times New Roman" panose="02020603050405020304" pitchFamily="18" charset="0"/>
              </a:rPr>
              <a:t>synthesis</a:t>
            </a:r>
            <a:r>
              <a:rPr lang="cs-CZ" altLang="cs-CZ" sz="2400" b="1" i="1" dirty="0">
                <a:latin typeface="Times New Roman" panose="02020603050405020304" pitchFamily="18" charset="0"/>
                <a:cs typeface="Times New Roman" panose="02020603050405020304" pitchFamily="18" charset="0"/>
              </a:rPr>
              <a:t> </a:t>
            </a:r>
            <a:r>
              <a:rPr lang="en-US" altLang="cs-CZ" sz="2400" b="1" i="1" dirty="0">
                <a:latin typeface="Times New Roman" panose="02020603050405020304" pitchFamily="18" charset="0"/>
                <a:cs typeface="Times New Roman" panose="02020603050405020304" pitchFamily="18" charset="0"/>
              </a:rPr>
              <a:t>of the planning, adaptive, and, to a lesser extent</a:t>
            </a:r>
            <a:r>
              <a:rPr lang="en-US" altLang="cs-CZ" sz="2400" dirty="0">
                <a:latin typeface="Times New Roman" panose="02020603050405020304" pitchFamily="18" charset="0"/>
                <a:cs typeface="Times New Roman" panose="02020603050405020304" pitchFamily="18" charset="0"/>
              </a:rPr>
              <a:t>, the entrepreneurial modes. </a:t>
            </a:r>
            <a:endParaRPr lang="cs-CZ" altLang="cs-CZ" sz="24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cs-CZ" altLang="cs-CZ" dirty="0">
                <a:latin typeface="Times New Roman" panose="02020603050405020304" pitchFamily="18" charset="0"/>
                <a:cs typeface="Times New Roman" panose="02020603050405020304" pitchFamily="18" charset="0"/>
              </a:rPr>
              <a:t>T</a:t>
            </a:r>
            <a:r>
              <a:rPr lang="en-US" altLang="cs-CZ" dirty="0">
                <a:latin typeface="Times New Roman" panose="02020603050405020304" pitchFamily="18" charset="0"/>
                <a:cs typeface="Times New Roman" panose="02020603050405020304" pitchFamily="18" charset="0"/>
              </a:rPr>
              <a:t>op management has a </a:t>
            </a:r>
            <a:r>
              <a:rPr lang="en-US" altLang="cs-CZ" b="1" i="1" dirty="0">
                <a:latin typeface="Times New Roman" panose="02020603050405020304" pitchFamily="18" charset="0"/>
                <a:cs typeface="Times New Roman" panose="02020603050405020304" pitchFamily="18" charset="0"/>
              </a:rPr>
              <a:t>reasonably clear idea of the corporation’s mission and objectives</a:t>
            </a:r>
            <a:r>
              <a:rPr lang="en-US" altLang="cs-CZ" dirty="0">
                <a:latin typeface="Times New Roman" panose="02020603050405020304" pitchFamily="18" charset="0"/>
                <a:cs typeface="Times New Roman" panose="02020603050405020304" pitchFamily="18" charset="0"/>
              </a:rPr>
              <a:t>,</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but, in its development of strategies, it chooses to use “</a:t>
            </a:r>
            <a:r>
              <a:rPr lang="en-US" altLang="cs-CZ" i="1" dirty="0">
                <a:latin typeface="Times New Roman" panose="02020603050405020304" pitchFamily="18" charset="0"/>
                <a:cs typeface="Times New Roman" panose="02020603050405020304" pitchFamily="18" charset="0"/>
              </a:rPr>
              <a:t>an interactive process in which the</a:t>
            </a:r>
            <a:r>
              <a:rPr lang="cs-CZ" altLang="cs-CZ" i="1" dirty="0">
                <a:latin typeface="Times New Roman" panose="02020603050405020304" pitchFamily="18" charset="0"/>
                <a:cs typeface="Times New Roman" panose="02020603050405020304" pitchFamily="18" charset="0"/>
              </a:rPr>
              <a:t> </a:t>
            </a:r>
            <a:r>
              <a:rPr lang="en-US" altLang="cs-CZ" i="1" dirty="0">
                <a:latin typeface="Times New Roman" panose="02020603050405020304" pitchFamily="18" charset="0"/>
                <a:cs typeface="Times New Roman" panose="02020603050405020304" pitchFamily="18" charset="0"/>
              </a:rPr>
              <a:t>organization probes the future, experiments and learns from a series of partial (incremental)</a:t>
            </a:r>
            <a:r>
              <a:rPr lang="cs-CZ" altLang="cs-CZ" i="1" dirty="0">
                <a:latin typeface="Times New Roman" panose="02020603050405020304" pitchFamily="18" charset="0"/>
                <a:cs typeface="Times New Roman" panose="02020603050405020304" pitchFamily="18" charset="0"/>
              </a:rPr>
              <a:t> </a:t>
            </a:r>
            <a:r>
              <a:rPr lang="en-US" altLang="cs-CZ" i="1" dirty="0">
                <a:latin typeface="Times New Roman" panose="02020603050405020304" pitchFamily="18" charset="0"/>
                <a:cs typeface="Times New Roman" panose="02020603050405020304" pitchFamily="18" charset="0"/>
              </a:rPr>
              <a:t>commitments rather than through global formulations of total strategies</a:t>
            </a:r>
            <a:r>
              <a:rPr lang="cs-CZ" altLang="cs-CZ" dirty="0">
                <a:latin typeface="Times New Roman" panose="02020603050405020304" pitchFamily="18" charset="0"/>
                <a:cs typeface="Times New Roman" panose="02020603050405020304" pitchFamily="18" charset="0"/>
              </a:rPr>
              <a:t>“.</a:t>
            </a:r>
          </a:p>
          <a:p>
            <a:pPr marL="1085850" lvl="1" indent="-342900" algn="just">
              <a:spcBef>
                <a:spcPct val="0"/>
              </a:spcBef>
              <a:defRPr/>
            </a:pP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This approach appears to be useful when the </a:t>
            </a:r>
            <a:r>
              <a:rPr lang="cs-CZ" altLang="cs-CZ" b="1" i="1" dirty="0">
                <a:latin typeface="Times New Roman" panose="02020603050405020304" pitchFamily="18" charset="0"/>
                <a:cs typeface="Times New Roman" panose="02020603050405020304" pitchFamily="18" charset="0"/>
              </a:rPr>
              <a:t>e</a:t>
            </a:r>
            <a:r>
              <a:rPr lang="en-US" altLang="cs-CZ" b="1" i="1" dirty="0" err="1">
                <a:latin typeface="Times New Roman" panose="02020603050405020304" pitchFamily="18" charset="0"/>
                <a:cs typeface="Times New Roman" panose="02020603050405020304" pitchFamily="18" charset="0"/>
              </a:rPr>
              <a:t>nvironment</a:t>
            </a:r>
            <a:r>
              <a:rPr lang="cs-CZ" altLang="cs-CZ" b="1" i="1" dirty="0">
                <a:latin typeface="Times New Roman" panose="02020603050405020304" pitchFamily="18" charset="0"/>
                <a:cs typeface="Times New Roman" panose="02020603050405020304" pitchFamily="18" charset="0"/>
              </a:rPr>
              <a:t> </a:t>
            </a:r>
            <a:r>
              <a:rPr lang="en-US" altLang="cs-CZ" b="1" i="1" dirty="0">
                <a:latin typeface="Times New Roman" panose="02020603050405020304" pitchFamily="18" charset="0"/>
                <a:cs typeface="Times New Roman" panose="02020603050405020304" pitchFamily="18" charset="0"/>
              </a:rPr>
              <a:t>is changing rapidly</a:t>
            </a:r>
            <a:r>
              <a:rPr lang="en-US" altLang="cs-CZ" dirty="0">
                <a:latin typeface="Times New Roman" panose="02020603050405020304" pitchFamily="18" charset="0"/>
                <a:cs typeface="Times New Roman" panose="02020603050405020304" pitchFamily="18" charset="0"/>
              </a:rPr>
              <a:t> and when it is important to build consensus and develop needed</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resources before committing an entire corporation to a specific strategy.</a:t>
            </a:r>
            <a:endParaRPr lang="en-GB" altLang="cs-CZ"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815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49834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 Process</a:t>
            </a:r>
            <a:endParaRPr kumimoji="0" lang="en-GB" sz="1800" b="0" i="0" u="none" strike="noStrike" kern="0" cap="none" spc="0" normalizeH="0" baseline="0" dirty="0">
              <a:ln>
                <a:noFill/>
              </a:ln>
              <a:solidFill>
                <a:sysClr val="windowText" lastClr="000000"/>
              </a:solidFill>
              <a:effectLst/>
              <a:uLnTx/>
              <a:uFillTx/>
            </a:endParaRPr>
          </a:p>
        </p:txBody>
      </p:sp>
      <p:pic>
        <p:nvPicPr>
          <p:cNvPr id="6" name="Obrázek 5"/>
          <p:cNvPicPr>
            <a:picLocks noChangeAspect="1"/>
          </p:cNvPicPr>
          <p:nvPr/>
        </p:nvPicPr>
        <p:blipFill rotWithShape="1">
          <a:blip r:embed="rId3"/>
          <a:srcRect l="34326" t="9347" r="11306" b="4668"/>
          <a:stretch/>
        </p:blipFill>
        <p:spPr>
          <a:xfrm>
            <a:off x="1655545" y="1164853"/>
            <a:ext cx="8152597" cy="5082139"/>
          </a:xfrm>
          <a:prstGeom prst="rect">
            <a:avLst/>
          </a:prstGeom>
        </p:spPr>
      </p:pic>
      <p:sp>
        <p:nvSpPr>
          <p:cNvPr id="7" name="Obdélník 6"/>
          <p:cNvSpPr/>
          <p:nvPr/>
        </p:nvSpPr>
        <p:spPr>
          <a:xfrm>
            <a:off x="2696135" y="6462435"/>
            <a:ext cx="5361133" cy="246221"/>
          </a:xfrm>
          <a:prstGeom prst="rect">
            <a:avLst/>
          </a:prstGeom>
        </p:spPr>
        <p:txBody>
          <a:bodyPr wrap="square">
            <a:spAutoFit/>
          </a:bodyPr>
          <a:lstStyle/>
          <a:p>
            <a:r>
              <a:rPr lang="en-US" sz="1000" i="1" dirty="0"/>
              <a:t>SOURCE: T. L. </a:t>
            </a:r>
            <a:r>
              <a:rPr lang="en-US" sz="1000" i="1" dirty="0" err="1"/>
              <a:t>Wheelen</a:t>
            </a:r>
            <a:r>
              <a:rPr lang="en-US" sz="1000" i="1" dirty="0"/>
              <a:t> and J. D. Hunger, Strategic Decision-Making Process.</a:t>
            </a:r>
            <a:endParaRPr lang="cs-CZ" sz="1000" i="1" dirty="0"/>
          </a:p>
        </p:txBody>
      </p:sp>
    </p:spTree>
    <p:extLst>
      <p:ext uri="{BB962C8B-B14F-4D97-AF65-F5344CB8AC3E}">
        <p14:creationId xmlns:p14="http://schemas.microsoft.com/office/powerpoint/2010/main" val="251419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39520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smtClean="0">
                <a:ln>
                  <a:noFill/>
                </a:ln>
                <a:solidFill>
                  <a:srgbClr val="307871"/>
                </a:solidFill>
                <a:effectLst/>
                <a:uLnTx/>
                <a:uFillTx/>
                <a:latin typeface="Times New Roman"/>
                <a:ea typeface="+mj-ea"/>
                <a:cs typeface="+mj-cs"/>
              </a:rPr>
              <a:t>Basic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information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19" y="1394506"/>
            <a:ext cx="990313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defRPr/>
            </a:pPr>
            <a:r>
              <a:rPr lang="cs-CZ" altLang="cs-CZ" sz="2400" dirty="0" err="1">
                <a:solidFill>
                  <a:srgbClr val="006666"/>
                </a:solidFill>
                <a:latin typeface="Times New Roman" panose="02020603050405020304" pitchFamily="18" charset="0"/>
                <a:cs typeface="Times New Roman" panose="02020603050405020304" pitchFamily="18" charset="0"/>
              </a:rPr>
              <a:t>Course</a:t>
            </a:r>
            <a:r>
              <a:rPr lang="cs-CZ" altLang="cs-CZ" sz="2400" dirty="0">
                <a:solidFill>
                  <a:srgbClr val="006666"/>
                </a:solidFill>
                <a:latin typeface="Times New Roman" panose="02020603050405020304" pitchFamily="18" charset="0"/>
                <a:cs typeface="Times New Roman" panose="02020603050405020304" pitchFamily="18" charset="0"/>
              </a:rPr>
              <a:t>: </a:t>
            </a:r>
            <a:r>
              <a:rPr lang="cs-CZ" altLang="cs-CZ" sz="2400" dirty="0" err="1">
                <a:solidFill>
                  <a:srgbClr val="006666"/>
                </a:solidFill>
                <a:latin typeface="Times New Roman" panose="02020603050405020304" pitchFamily="18" charset="0"/>
                <a:cs typeface="Times New Roman" panose="02020603050405020304" pitchFamily="18" charset="0"/>
              </a:rPr>
              <a:t>Strategic</a:t>
            </a:r>
            <a:r>
              <a:rPr lang="cs-CZ" altLang="cs-CZ" sz="2400" dirty="0">
                <a:solidFill>
                  <a:srgbClr val="006666"/>
                </a:solidFill>
                <a:latin typeface="Times New Roman" panose="02020603050405020304" pitchFamily="18" charset="0"/>
                <a:cs typeface="Times New Roman" panose="02020603050405020304" pitchFamily="18" charset="0"/>
              </a:rPr>
              <a:t> Management </a:t>
            </a:r>
            <a:r>
              <a:rPr lang="cs-CZ" altLang="cs-CZ" sz="2400" dirty="0" smtClean="0">
                <a:solidFill>
                  <a:srgbClr val="006666"/>
                </a:solidFill>
                <a:latin typeface="Times New Roman" panose="02020603050405020304" pitchFamily="18" charset="0"/>
                <a:cs typeface="Times New Roman" panose="02020603050405020304" pitchFamily="18" charset="0"/>
              </a:rPr>
              <a:t>PEMNASMA</a:t>
            </a:r>
            <a:endParaRPr lang="cs-CZ" altLang="cs-CZ" sz="2400" dirty="0">
              <a:solidFill>
                <a:srgbClr val="006666"/>
              </a:solidFill>
              <a:latin typeface="Times New Roman" panose="02020603050405020304" pitchFamily="18" charset="0"/>
              <a:cs typeface="Times New Roman" panose="02020603050405020304" pitchFamily="18" charset="0"/>
            </a:endParaRPr>
          </a:p>
          <a:p>
            <a:pPr marL="0" indent="0">
              <a:spcBef>
                <a:spcPct val="0"/>
              </a:spcBef>
              <a:buNone/>
              <a:defRPr/>
            </a:pPr>
            <a:r>
              <a:rPr lang="cs-CZ" altLang="cs-CZ" sz="2400" dirty="0">
                <a:solidFill>
                  <a:srgbClr val="006666"/>
                </a:solidFill>
                <a:latin typeface="Times New Roman" panose="02020603050405020304" pitchFamily="18" charset="0"/>
                <a:cs typeface="Times New Roman" panose="02020603050405020304" pitchFamily="18" charset="0"/>
              </a:rPr>
              <a:t>Tutor: Šárka Zapletalová</a:t>
            </a:r>
          </a:p>
          <a:p>
            <a:pPr marL="0" indent="0">
              <a:spcBef>
                <a:spcPct val="0"/>
              </a:spcBef>
              <a:buNone/>
              <a:defRPr/>
            </a:pPr>
            <a:r>
              <a:rPr lang="cs-CZ" altLang="cs-CZ" sz="2400" dirty="0">
                <a:solidFill>
                  <a:srgbClr val="006666"/>
                </a:solidFill>
                <a:latin typeface="Times New Roman" panose="02020603050405020304" pitchFamily="18" charset="0"/>
                <a:cs typeface="Times New Roman" panose="02020603050405020304" pitchFamily="18" charset="0"/>
              </a:rPr>
              <a:t>Office: </a:t>
            </a:r>
            <a:r>
              <a:rPr lang="cs-CZ" altLang="cs-CZ" sz="2400" dirty="0" err="1">
                <a:solidFill>
                  <a:srgbClr val="006666"/>
                </a:solidFill>
                <a:latin typeface="Times New Roman" panose="02020603050405020304" pitchFamily="18" charset="0"/>
                <a:cs typeface="Times New Roman" panose="02020603050405020304" pitchFamily="18" charset="0"/>
              </a:rPr>
              <a:t>building</a:t>
            </a:r>
            <a:r>
              <a:rPr lang="cs-CZ" altLang="cs-CZ" sz="2400" dirty="0">
                <a:solidFill>
                  <a:srgbClr val="006666"/>
                </a:solidFill>
                <a:latin typeface="Times New Roman" panose="02020603050405020304" pitchFamily="18" charset="0"/>
                <a:cs typeface="Times New Roman" panose="02020603050405020304" pitchFamily="18" charset="0"/>
              </a:rPr>
              <a:t> </a:t>
            </a:r>
            <a:r>
              <a:rPr lang="cs-CZ" altLang="cs-CZ" sz="2400" dirty="0" smtClean="0">
                <a:solidFill>
                  <a:srgbClr val="006666"/>
                </a:solidFill>
                <a:latin typeface="Times New Roman" panose="02020603050405020304" pitchFamily="18" charset="0"/>
                <a:cs typeface="Times New Roman" panose="02020603050405020304" pitchFamily="18" charset="0"/>
              </a:rPr>
              <a:t>B202</a:t>
            </a:r>
          </a:p>
          <a:p>
            <a:pPr marL="0" indent="0">
              <a:spcBef>
                <a:spcPct val="0"/>
              </a:spcBef>
              <a:buNone/>
              <a:defRPr/>
            </a:pPr>
            <a:r>
              <a:rPr lang="cs-CZ" altLang="cs-CZ" sz="2400" dirty="0" err="1" smtClean="0">
                <a:solidFill>
                  <a:srgbClr val="006666"/>
                </a:solidFill>
                <a:latin typeface="Times New Roman" panose="02020603050405020304" pitchFamily="18" charset="0"/>
                <a:cs typeface="Times New Roman" panose="02020603050405020304" pitchFamily="18" charset="0"/>
              </a:rPr>
              <a:t>Consultation</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hours</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Thursday</a:t>
            </a:r>
            <a:r>
              <a:rPr lang="cs-CZ" altLang="cs-CZ" sz="2400" dirty="0" smtClean="0">
                <a:solidFill>
                  <a:srgbClr val="006666"/>
                </a:solidFill>
                <a:latin typeface="Times New Roman" panose="02020603050405020304" pitchFamily="18" charset="0"/>
                <a:cs typeface="Times New Roman" panose="02020603050405020304" pitchFamily="18" charset="0"/>
              </a:rPr>
              <a:t> 9,00 </a:t>
            </a:r>
            <a:r>
              <a:rPr lang="cs-CZ" altLang="cs-CZ" sz="2400" dirty="0" smtClean="0">
                <a:solidFill>
                  <a:srgbClr val="006666"/>
                </a:solidFill>
                <a:latin typeface="Times New Roman" panose="02020603050405020304" pitchFamily="18" charset="0"/>
                <a:cs typeface="Times New Roman" panose="02020603050405020304" pitchFamily="18" charset="0"/>
              </a:rPr>
              <a:t>– 12,00</a:t>
            </a:r>
            <a:endParaRPr lang="cs-CZ" altLang="cs-CZ" sz="2400" dirty="0">
              <a:solidFill>
                <a:srgbClr val="006666"/>
              </a:solidFill>
              <a:latin typeface="Times New Roman" panose="02020603050405020304" pitchFamily="18" charset="0"/>
              <a:cs typeface="Times New Roman" panose="02020603050405020304" pitchFamily="18" charset="0"/>
            </a:endParaRPr>
          </a:p>
          <a:p>
            <a:pPr marL="0" indent="0">
              <a:spcBef>
                <a:spcPct val="0"/>
              </a:spcBef>
              <a:buNone/>
              <a:defRPr/>
            </a:pPr>
            <a:r>
              <a:rPr lang="cs-CZ" altLang="cs-CZ" sz="2400" dirty="0" err="1">
                <a:solidFill>
                  <a:srgbClr val="006666"/>
                </a:solidFill>
                <a:latin typeface="Times New Roman" panose="02020603050405020304" pitchFamily="18" charset="0"/>
                <a:cs typeface="Times New Roman" panose="02020603050405020304" pitchFamily="18" charset="0"/>
              </a:rPr>
              <a:t>Contact</a:t>
            </a:r>
            <a:r>
              <a:rPr lang="cs-CZ" altLang="cs-CZ" sz="2400" dirty="0">
                <a:solidFill>
                  <a:srgbClr val="006666"/>
                </a:solidFill>
                <a:latin typeface="Times New Roman" panose="02020603050405020304" pitchFamily="18" charset="0"/>
                <a:cs typeface="Times New Roman" panose="02020603050405020304" pitchFamily="18" charset="0"/>
              </a:rPr>
              <a:t>: </a:t>
            </a:r>
            <a:r>
              <a:rPr lang="cs-CZ" altLang="cs-CZ" sz="2400" dirty="0" err="1">
                <a:solidFill>
                  <a:srgbClr val="006666"/>
                </a:solidFill>
                <a:latin typeface="Times New Roman" panose="02020603050405020304" pitchFamily="18" charset="0"/>
                <a:cs typeface="Times New Roman" panose="02020603050405020304" pitchFamily="18" charset="0"/>
                <a:hlinkClick r:id="rId3"/>
              </a:rPr>
              <a:t>zapletalova</a:t>
            </a:r>
            <a:r>
              <a:rPr lang="en-US" altLang="cs-CZ" sz="2400" dirty="0">
                <a:solidFill>
                  <a:srgbClr val="006666"/>
                </a:solidFill>
                <a:latin typeface="Times New Roman" panose="02020603050405020304" pitchFamily="18" charset="0"/>
                <a:cs typeface="Times New Roman" panose="02020603050405020304" pitchFamily="18" charset="0"/>
                <a:hlinkClick r:id="rId3"/>
              </a:rPr>
              <a:t>@</a:t>
            </a:r>
            <a:r>
              <a:rPr lang="cs-CZ" altLang="cs-CZ" sz="2400" dirty="0">
                <a:solidFill>
                  <a:srgbClr val="006666"/>
                </a:solidFill>
                <a:latin typeface="Times New Roman" panose="02020603050405020304" pitchFamily="18" charset="0"/>
                <a:cs typeface="Times New Roman" panose="02020603050405020304" pitchFamily="18" charset="0"/>
                <a:hlinkClick r:id="rId3"/>
              </a:rPr>
              <a:t>opf.slu.cz</a:t>
            </a:r>
            <a:endParaRPr lang="cs-CZ" altLang="cs-CZ" sz="2400" dirty="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endParaRPr lang="cs-CZ" altLang="cs-CZ" sz="2400" dirty="0">
              <a:solidFill>
                <a:srgbClr val="006666"/>
              </a:solidFill>
              <a:latin typeface="Times New Roman" panose="02020603050405020304" pitchFamily="18" charset="0"/>
              <a:cs typeface="Times New Roman" panose="02020603050405020304" pitchFamily="18" charset="0"/>
            </a:endParaRPr>
          </a:p>
          <a:p>
            <a:pPr marL="0" indent="0">
              <a:spcBef>
                <a:spcPct val="0"/>
              </a:spcBef>
              <a:buNone/>
              <a:defRPr/>
            </a:pPr>
            <a:r>
              <a:rPr lang="cs-CZ" altLang="cs-CZ" sz="2400" b="1" dirty="0" err="1">
                <a:solidFill>
                  <a:srgbClr val="006666"/>
                </a:solidFill>
                <a:latin typeface="Times New Roman" panose="02020603050405020304" pitchFamily="18" charset="0"/>
                <a:cs typeface="Times New Roman" panose="02020603050405020304" pitchFamily="18" charset="0"/>
              </a:rPr>
              <a:t>Requirements</a:t>
            </a:r>
            <a:r>
              <a:rPr lang="cs-CZ" altLang="cs-CZ" sz="2400" b="1" dirty="0">
                <a:solidFill>
                  <a:srgbClr val="006666"/>
                </a:solidFill>
                <a:latin typeface="Times New Roman" panose="02020603050405020304" pitchFamily="18" charset="0"/>
                <a:cs typeface="Times New Roman" panose="02020603050405020304" pitchFamily="18" charset="0"/>
              </a:rPr>
              <a:t> on </a:t>
            </a:r>
            <a:r>
              <a:rPr lang="cs-CZ" altLang="cs-CZ" sz="2400" b="1" dirty="0" err="1" smtClean="0">
                <a:solidFill>
                  <a:srgbClr val="006666"/>
                </a:solidFill>
                <a:latin typeface="Times New Roman" panose="02020603050405020304" pitchFamily="18" charset="0"/>
                <a:cs typeface="Times New Roman" panose="02020603050405020304" pitchFamily="18" charset="0"/>
              </a:rPr>
              <a:t>students</a:t>
            </a:r>
            <a:r>
              <a:rPr lang="cs-CZ" altLang="cs-CZ" sz="2400" b="1" dirty="0" smtClean="0">
                <a:solidFill>
                  <a:srgbClr val="006666"/>
                </a:solidFill>
                <a:latin typeface="Times New Roman" panose="02020603050405020304" pitchFamily="18" charset="0"/>
                <a:cs typeface="Times New Roman" panose="02020603050405020304" pitchFamily="18" charset="0"/>
              </a:rPr>
              <a:t> </a:t>
            </a:r>
            <a:r>
              <a:rPr lang="cs-CZ" altLang="cs-CZ" sz="2400" dirty="0" smtClean="0">
                <a:solidFill>
                  <a:srgbClr val="006666"/>
                </a:solidFill>
                <a:latin typeface="Times New Roman" panose="02020603050405020304" pitchFamily="18" charset="0"/>
                <a:cs typeface="Times New Roman" panose="02020603050405020304" pitchFamily="18" charset="0"/>
              </a:rPr>
              <a:t>(</a:t>
            </a:r>
            <a:r>
              <a:rPr lang="cs-CZ" altLang="cs-CZ" sz="2400" dirty="0" err="1" smtClean="0">
                <a:solidFill>
                  <a:srgbClr val="006666"/>
                </a:solidFill>
                <a:latin typeface="Times New Roman" panose="02020603050405020304" pitchFamily="18" charset="0"/>
                <a:cs typeface="Times New Roman" panose="02020603050405020304" pitchFamily="18" charset="0"/>
              </a:rPr>
              <a:t>total</a:t>
            </a:r>
            <a:r>
              <a:rPr lang="cs-CZ" altLang="cs-CZ" sz="2400" dirty="0" smtClean="0">
                <a:solidFill>
                  <a:srgbClr val="006666"/>
                </a:solidFill>
                <a:latin typeface="Times New Roman" panose="02020603050405020304" pitchFamily="18" charset="0"/>
                <a:cs typeface="Times New Roman" panose="02020603050405020304" pitchFamily="18" charset="0"/>
              </a:rPr>
              <a:t> sum </a:t>
            </a:r>
            <a:r>
              <a:rPr lang="cs-CZ" altLang="cs-CZ" sz="2400" dirty="0" err="1" smtClean="0">
                <a:solidFill>
                  <a:srgbClr val="006666"/>
                </a:solidFill>
                <a:latin typeface="Times New Roman" panose="02020603050405020304" pitchFamily="18" charset="0"/>
                <a:cs typeface="Times New Roman" panose="02020603050405020304" pitchFamily="18" charset="0"/>
              </a:rPr>
              <a:t>of</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points</a:t>
            </a:r>
            <a:r>
              <a:rPr lang="cs-CZ" altLang="cs-CZ" sz="2400" dirty="0" smtClean="0">
                <a:solidFill>
                  <a:srgbClr val="006666"/>
                </a:solidFill>
                <a:latin typeface="Times New Roman" panose="02020603050405020304" pitchFamily="18" charset="0"/>
                <a:cs typeface="Times New Roman" panose="02020603050405020304" pitchFamily="18" charset="0"/>
              </a:rPr>
              <a:t> 100)</a:t>
            </a:r>
            <a:endParaRPr lang="cs-CZ" altLang="cs-CZ" sz="2400" dirty="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cs-CZ" sz="2400" dirty="0" err="1" smtClean="0">
                <a:solidFill>
                  <a:srgbClr val="006666"/>
                </a:solidFill>
                <a:latin typeface="Times New Roman" panose="02020603050405020304" pitchFamily="18" charset="0"/>
                <a:cs typeface="Times New Roman" panose="02020603050405020304" pitchFamily="18" charset="0"/>
              </a:rPr>
              <a:t>Active</a:t>
            </a:r>
            <a:r>
              <a:rPr lang="cs-CZ" sz="2400" dirty="0" smtClean="0">
                <a:solidFill>
                  <a:srgbClr val="006666"/>
                </a:solidFill>
                <a:latin typeface="Times New Roman" panose="02020603050405020304" pitchFamily="18" charset="0"/>
                <a:cs typeface="Times New Roman" panose="02020603050405020304" pitchFamily="18" charset="0"/>
              </a:rPr>
              <a:t> </a:t>
            </a:r>
            <a:r>
              <a:rPr lang="cs-CZ" sz="2400" dirty="0" err="1">
                <a:solidFill>
                  <a:srgbClr val="006666"/>
                </a:solidFill>
                <a:latin typeface="Times New Roman" panose="02020603050405020304" pitchFamily="18" charset="0"/>
                <a:cs typeface="Times New Roman" panose="02020603050405020304" pitchFamily="18" charset="0"/>
              </a:rPr>
              <a:t>participation</a:t>
            </a:r>
            <a:r>
              <a:rPr lang="cs-CZ" sz="2400" dirty="0">
                <a:solidFill>
                  <a:srgbClr val="006666"/>
                </a:solidFill>
                <a:latin typeface="Times New Roman" panose="02020603050405020304" pitchFamily="18" charset="0"/>
                <a:cs typeface="Times New Roman" panose="02020603050405020304" pitchFamily="18" charset="0"/>
              </a:rPr>
              <a:t> in </a:t>
            </a:r>
            <a:r>
              <a:rPr lang="cs-CZ" sz="2400" dirty="0" err="1" smtClean="0">
                <a:solidFill>
                  <a:srgbClr val="006666"/>
                </a:solidFill>
                <a:latin typeface="Times New Roman" panose="02020603050405020304" pitchFamily="18" charset="0"/>
                <a:cs typeface="Times New Roman" panose="02020603050405020304" pitchFamily="18" charset="0"/>
              </a:rPr>
              <a:t>seminars</a:t>
            </a:r>
            <a:r>
              <a:rPr lang="cs-CZ" sz="2400" dirty="0" smtClean="0">
                <a:solidFill>
                  <a:srgbClr val="006666"/>
                </a:solidFill>
                <a:latin typeface="Times New Roman" panose="02020603050405020304" pitchFamily="18" charset="0"/>
                <a:cs typeface="Times New Roman" panose="02020603050405020304" pitchFamily="18" charset="0"/>
              </a:rPr>
              <a:t> and case </a:t>
            </a:r>
            <a:r>
              <a:rPr lang="cs-CZ" sz="2400" dirty="0" err="1" smtClean="0">
                <a:solidFill>
                  <a:srgbClr val="006666"/>
                </a:solidFill>
                <a:latin typeface="Times New Roman" panose="02020603050405020304" pitchFamily="18" charset="0"/>
                <a:cs typeface="Times New Roman" panose="02020603050405020304" pitchFamily="18" charset="0"/>
              </a:rPr>
              <a:t>studies</a:t>
            </a:r>
            <a:r>
              <a:rPr lang="cs-CZ" sz="2400" dirty="0" smtClean="0">
                <a:solidFill>
                  <a:srgbClr val="006666"/>
                </a:solidFill>
                <a:latin typeface="Times New Roman" panose="02020603050405020304" pitchFamily="18" charset="0"/>
                <a:cs typeface="Times New Roman" panose="02020603050405020304" pitchFamily="18" charset="0"/>
              </a:rPr>
              <a:t> </a:t>
            </a:r>
            <a:r>
              <a:rPr lang="cs-CZ" sz="2400" dirty="0" err="1" smtClean="0">
                <a:solidFill>
                  <a:srgbClr val="006666"/>
                </a:solidFill>
                <a:latin typeface="Times New Roman" panose="02020603050405020304" pitchFamily="18" charset="0"/>
                <a:cs typeface="Times New Roman" panose="02020603050405020304" pitchFamily="18" charset="0"/>
              </a:rPr>
              <a:t>solution</a:t>
            </a:r>
            <a:r>
              <a:rPr lang="cs-CZ" sz="2400" dirty="0" smtClean="0">
                <a:solidFill>
                  <a:srgbClr val="006666"/>
                </a:solidFill>
                <a:latin typeface="Times New Roman" panose="02020603050405020304" pitchFamily="18" charset="0"/>
                <a:cs typeface="Times New Roman" panose="02020603050405020304" pitchFamily="18" charset="0"/>
              </a:rPr>
              <a:t> – 10% </a:t>
            </a:r>
            <a:r>
              <a:rPr lang="cs-CZ" sz="2400" dirty="0" err="1" smtClean="0">
                <a:solidFill>
                  <a:srgbClr val="006666"/>
                </a:solidFill>
                <a:latin typeface="Times New Roman" panose="02020603050405020304" pitchFamily="18" charset="0"/>
                <a:cs typeface="Times New Roman" panose="02020603050405020304" pitchFamily="18" charset="0"/>
              </a:rPr>
              <a:t>of</a:t>
            </a:r>
            <a:r>
              <a:rPr lang="cs-CZ" sz="2400" dirty="0" smtClean="0">
                <a:solidFill>
                  <a:srgbClr val="006666"/>
                </a:solidFill>
                <a:latin typeface="Times New Roman" panose="02020603050405020304" pitchFamily="18" charset="0"/>
                <a:cs typeface="Times New Roman" panose="02020603050405020304" pitchFamily="18" charset="0"/>
              </a:rPr>
              <a:t> </a:t>
            </a:r>
            <a:r>
              <a:rPr lang="cs-CZ" sz="2400" dirty="0" err="1" smtClean="0">
                <a:solidFill>
                  <a:srgbClr val="006666"/>
                </a:solidFill>
                <a:latin typeface="Times New Roman" panose="02020603050405020304" pitchFamily="18" charset="0"/>
                <a:cs typeface="Times New Roman" panose="02020603050405020304" pitchFamily="18" charset="0"/>
              </a:rPr>
              <a:t>points</a:t>
            </a:r>
            <a:endParaRPr lang="cs-CZ" altLang="cs-CZ" sz="2400" dirty="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cs-CZ" altLang="cs-CZ" sz="2400" dirty="0" err="1" smtClean="0">
                <a:solidFill>
                  <a:srgbClr val="006666"/>
                </a:solidFill>
                <a:latin typeface="Times New Roman" panose="02020603050405020304" pitchFamily="18" charset="0"/>
                <a:cs typeface="Times New Roman" panose="02020603050405020304" pitchFamily="18" charset="0"/>
              </a:rPr>
              <a:t>Seminar</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paper</a:t>
            </a:r>
            <a:r>
              <a:rPr lang="cs-CZ" altLang="cs-CZ" sz="2400" dirty="0" smtClean="0">
                <a:solidFill>
                  <a:srgbClr val="006666"/>
                </a:solidFill>
                <a:latin typeface="Times New Roman" panose="02020603050405020304" pitchFamily="18" charset="0"/>
                <a:cs typeface="Times New Roman" panose="02020603050405020304" pitchFamily="18" charset="0"/>
              </a:rPr>
              <a:t> and </a:t>
            </a:r>
            <a:r>
              <a:rPr lang="cs-CZ" altLang="cs-CZ" sz="2400" dirty="0" err="1" smtClean="0">
                <a:solidFill>
                  <a:srgbClr val="006666"/>
                </a:solidFill>
                <a:latin typeface="Times New Roman" panose="02020603050405020304" pitchFamily="18" charset="0"/>
                <a:cs typeface="Times New Roman" panose="02020603050405020304" pitchFamily="18" charset="0"/>
              </a:rPr>
              <a:t>defence</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of</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the</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seminar</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paper</a:t>
            </a:r>
            <a:r>
              <a:rPr lang="cs-CZ" altLang="cs-CZ" sz="2400" dirty="0" smtClean="0">
                <a:solidFill>
                  <a:srgbClr val="006666"/>
                </a:solidFill>
                <a:latin typeface="Times New Roman" panose="02020603050405020304" pitchFamily="18" charset="0"/>
                <a:cs typeface="Times New Roman" panose="02020603050405020304" pitchFamily="18" charset="0"/>
              </a:rPr>
              <a:t> (no </a:t>
            </a:r>
            <a:r>
              <a:rPr lang="cs-CZ" altLang="cs-CZ" sz="2400" dirty="0" err="1" smtClean="0">
                <a:solidFill>
                  <a:srgbClr val="006666"/>
                </a:solidFill>
                <a:latin typeface="Times New Roman" panose="02020603050405020304" pitchFamily="18" charset="0"/>
                <a:cs typeface="Times New Roman" panose="02020603050405020304" pitchFamily="18" charset="0"/>
              </a:rPr>
              <a:t>later</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than</a:t>
            </a:r>
            <a:r>
              <a:rPr lang="cs-CZ" altLang="cs-CZ" sz="2400" dirty="0" smtClean="0">
                <a:solidFill>
                  <a:srgbClr val="006666"/>
                </a:solidFill>
                <a:latin typeface="Times New Roman" panose="02020603050405020304" pitchFamily="18" charset="0"/>
                <a:cs typeface="Times New Roman" panose="02020603050405020304" pitchFamily="18" charset="0"/>
              </a:rPr>
              <a:t> 10. 12. 2023) </a:t>
            </a:r>
            <a:r>
              <a:rPr lang="cs-CZ" altLang="cs-CZ" sz="2400" dirty="0" smtClean="0">
                <a:solidFill>
                  <a:srgbClr val="006666"/>
                </a:solidFill>
                <a:latin typeface="Times New Roman" panose="02020603050405020304" pitchFamily="18" charset="0"/>
                <a:cs typeface="Times New Roman" panose="02020603050405020304" pitchFamily="18" charset="0"/>
              </a:rPr>
              <a:t>– 10% </a:t>
            </a:r>
            <a:r>
              <a:rPr lang="cs-CZ" altLang="cs-CZ" sz="2400" dirty="0" err="1" smtClean="0">
                <a:solidFill>
                  <a:srgbClr val="006666"/>
                </a:solidFill>
                <a:latin typeface="Times New Roman" panose="02020603050405020304" pitchFamily="18" charset="0"/>
                <a:cs typeface="Times New Roman" panose="02020603050405020304" pitchFamily="18" charset="0"/>
              </a:rPr>
              <a:t>of</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points</a:t>
            </a:r>
            <a:endParaRPr lang="cs-CZ" altLang="cs-CZ" sz="2400" dirty="0" smtClean="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cs-CZ" altLang="cs-CZ" sz="2400" dirty="0" err="1" smtClean="0">
                <a:solidFill>
                  <a:srgbClr val="006666"/>
                </a:solidFill>
                <a:latin typeface="Times New Roman" panose="02020603050405020304" pitchFamily="18" charset="0"/>
                <a:cs typeface="Times New Roman" panose="02020603050405020304" pitchFamily="18" charset="0"/>
              </a:rPr>
              <a:t>Continuous</a:t>
            </a:r>
            <a:r>
              <a:rPr lang="cs-CZ" altLang="cs-CZ" sz="2400" dirty="0" smtClean="0">
                <a:solidFill>
                  <a:srgbClr val="006666"/>
                </a:solidFill>
                <a:latin typeface="Times New Roman" panose="02020603050405020304" pitchFamily="18" charset="0"/>
                <a:cs typeface="Times New Roman" panose="02020603050405020304" pitchFamily="18" charset="0"/>
              </a:rPr>
              <a:t> test (in </a:t>
            </a:r>
            <a:r>
              <a:rPr lang="cs-CZ" altLang="cs-CZ" sz="2400" dirty="0" err="1" smtClean="0">
                <a:solidFill>
                  <a:srgbClr val="006666"/>
                </a:solidFill>
                <a:latin typeface="Times New Roman" panose="02020603050405020304" pitchFamily="18" charset="0"/>
                <a:cs typeface="Times New Roman" panose="02020603050405020304" pitchFamily="18" charset="0"/>
              </a:rPr>
              <a:t>the</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week</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smtClean="0">
                <a:solidFill>
                  <a:srgbClr val="006666"/>
                </a:solidFill>
                <a:latin typeface="Times New Roman" panose="02020603050405020304" pitchFamily="18" charset="0"/>
                <a:cs typeface="Times New Roman" panose="02020603050405020304" pitchFamily="18" charset="0"/>
              </a:rPr>
              <a:t>6. 11. – 10. 11. 2023) </a:t>
            </a:r>
            <a:r>
              <a:rPr lang="cs-CZ" altLang="cs-CZ" sz="2400" dirty="0" smtClean="0">
                <a:solidFill>
                  <a:srgbClr val="006666"/>
                </a:solidFill>
                <a:latin typeface="Times New Roman" panose="02020603050405020304" pitchFamily="18" charset="0"/>
                <a:cs typeface="Times New Roman" panose="02020603050405020304" pitchFamily="18" charset="0"/>
              </a:rPr>
              <a:t>– 20% </a:t>
            </a:r>
            <a:r>
              <a:rPr lang="cs-CZ" altLang="cs-CZ" sz="2400" dirty="0" err="1" smtClean="0">
                <a:solidFill>
                  <a:srgbClr val="006666"/>
                </a:solidFill>
                <a:latin typeface="Times New Roman" panose="02020603050405020304" pitchFamily="18" charset="0"/>
                <a:cs typeface="Times New Roman" panose="02020603050405020304" pitchFamily="18" charset="0"/>
              </a:rPr>
              <a:t>of</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points</a:t>
            </a:r>
            <a:r>
              <a:rPr lang="cs-CZ" altLang="cs-CZ" sz="2400" dirty="0" smtClean="0">
                <a:solidFill>
                  <a:srgbClr val="006666"/>
                </a:solidFill>
                <a:latin typeface="Times New Roman" panose="02020603050405020304" pitchFamily="18" charset="0"/>
                <a:cs typeface="Times New Roman" panose="02020603050405020304" pitchFamily="18" charset="0"/>
              </a:rPr>
              <a:t> </a:t>
            </a:r>
            <a:endParaRPr lang="cs-CZ" altLang="cs-CZ" sz="2400" dirty="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cs-CZ" altLang="cs-CZ" sz="2400" dirty="0" err="1">
                <a:solidFill>
                  <a:srgbClr val="006666"/>
                </a:solidFill>
                <a:latin typeface="Times New Roman" panose="02020603050405020304" pitchFamily="18" charset="0"/>
                <a:cs typeface="Times New Roman" panose="02020603050405020304" pitchFamily="18" charset="0"/>
              </a:rPr>
              <a:t>Final</a:t>
            </a:r>
            <a:r>
              <a:rPr lang="cs-CZ" altLang="cs-CZ" sz="2400" dirty="0">
                <a:solidFill>
                  <a:srgbClr val="006666"/>
                </a:solidFill>
                <a:latin typeface="Times New Roman" panose="02020603050405020304" pitchFamily="18" charset="0"/>
                <a:cs typeface="Times New Roman" panose="02020603050405020304" pitchFamily="18" charset="0"/>
              </a:rPr>
              <a:t> </a:t>
            </a:r>
            <a:r>
              <a:rPr lang="cs-CZ" altLang="cs-CZ" sz="2400" dirty="0" err="1">
                <a:solidFill>
                  <a:srgbClr val="006666"/>
                </a:solidFill>
                <a:latin typeface="Times New Roman" panose="02020603050405020304" pitchFamily="18" charset="0"/>
                <a:cs typeface="Times New Roman" panose="02020603050405020304" pitchFamily="18" charset="0"/>
              </a:rPr>
              <a:t>written</a:t>
            </a:r>
            <a:r>
              <a:rPr lang="cs-CZ" altLang="cs-CZ" sz="2400" dirty="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exam</a:t>
            </a:r>
            <a:r>
              <a:rPr lang="cs-CZ" altLang="cs-CZ" sz="2400" dirty="0" smtClean="0">
                <a:solidFill>
                  <a:srgbClr val="006666"/>
                </a:solidFill>
                <a:latin typeface="Times New Roman" panose="02020603050405020304" pitchFamily="18" charset="0"/>
                <a:cs typeface="Times New Roman" panose="02020603050405020304" pitchFamily="18" charset="0"/>
              </a:rPr>
              <a:t> – 60% </a:t>
            </a:r>
            <a:r>
              <a:rPr lang="cs-CZ" altLang="cs-CZ" sz="2400" dirty="0" err="1" smtClean="0">
                <a:solidFill>
                  <a:srgbClr val="006666"/>
                </a:solidFill>
                <a:latin typeface="Times New Roman" panose="02020603050405020304" pitchFamily="18" charset="0"/>
                <a:cs typeface="Times New Roman" panose="02020603050405020304" pitchFamily="18" charset="0"/>
              </a:rPr>
              <a:t>of</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points</a:t>
            </a:r>
            <a:endParaRPr lang="cs-CZ" altLang="cs-CZ" sz="2400" dirty="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endParaRPr lang="en-US" altLang="cs-CZ" sz="2400" dirty="0" smtClean="0">
              <a:solidFill>
                <a:srgbClr val="0066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0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49834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 Process</a:t>
            </a:r>
            <a:endParaRPr kumimoji="0" lang="en-GB" sz="1800" b="0" i="0" u="none" strike="noStrike" kern="0" cap="none" spc="0" normalizeH="0" baseline="0" dirty="0">
              <a:ln>
                <a:noFill/>
              </a:ln>
              <a:solidFill>
                <a:sysClr val="windowText" lastClr="000000"/>
              </a:solidFill>
              <a:effectLst/>
              <a:uLnTx/>
              <a:uFillTx/>
            </a:endParaRPr>
          </a:p>
        </p:txBody>
      </p:sp>
      <p:sp>
        <p:nvSpPr>
          <p:cNvPr id="7" name="Obdélník 6"/>
          <p:cNvSpPr/>
          <p:nvPr/>
        </p:nvSpPr>
        <p:spPr>
          <a:xfrm>
            <a:off x="2696135" y="6462435"/>
            <a:ext cx="5361133" cy="246221"/>
          </a:xfrm>
          <a:prstGeom prst="rect">
            <a:avLst/>
          </a:prstGeom>
        </p:spPr>
        <p:txBody>
          <a:bodyPr wrap="square">
            <a:spAutoFit/>
          </a:bodyPr>
          <a:lstStyle/>
          <a:p>
            <a:r>
              <a:rPr lang="en-US" sz="1000" i="1" dirty="0"/>
              <a:t>SOURCE: T. L. </a:t>
            </a:r>
            <a:r>
              <a:rPr lang="en-US" sz="1000" i="1" dirty="0" err="1"/>
              <a:t>Wheelen</a:t>
            </a:r>
            <a:r>
              <a:rPr lang="en-US" sz="1000" i="1" dirty="0"/>
              <a:t> and J. D. Hunger, Strategic Decision-Making Process.</a:t>
            </a:r>
            <a:endParaRPr lang="cs-CZ" sz="1000" i="1" dirty="0"/>
          </a:p>
        </p:txBody>
      </p:sp>
      <p:pic>
        <p:nvPicPr>
          <p:cNvPr id="8" name="Obrázek 7"/>
          <p:cNvPicPr>
            <a:picLocks noChangeAspect="1"/>
          </p:cNvPicPr>
          <p:nvPr/>
        </p:nvPicPr>
        <p:blipFill>
          <a:blip r:embed="rId3"/>
          <a:stretch>
            <a:fillRect/>
          </a:stretch>
        </p:blipFill>
        <p:spPr>
          <a:xfrm>
            <a:off x="1799924" y="1164853"/>
            <a:ext cx="7613583" cy="4070463"/>
          </a:xfrm>
          <a:prstGeom prst="rect">
            <a:avLst/>
          </a:prstGeom>
        </p:spPr>
      </p:pic>
      <p:sp>
        <p:nvSpPr>
          <p:cNvPr id="9" name="Obdélník 8"/>
          <p:cNvSpPr/>
          <p:nvPr/>
        </p:nvSpPr>
        <p:spPr>
          <a:xfrm>
            <a:off x="401067" y="5556488"/>
            <a:ext cx="9951268" cy="584775"/>
          </a:xfrm>
          <a:prstGeom prst="rect">
            <a:avLst/>
          </a:prstGeom>
        </p:spPr>
        <p:txBody>
          <a:bodyPr wrap="square">
            <a:spAutoFit/>
          </a:bodyPr>
          <a:lstStyle/>
          <a:p>
            <a:pPr marL="285750" indent="-285750" algn="just">
              <a:buFont typeface="Arial" panose="020B0604020202020204" pitchFamily="34" charset="0"/>
              <a:buChar char="•"/>
            </a:pPr>
            <a:r>
              <a:rPr lang="en-US" sz="1600" i="1" dirty="0">
                <a:latin typeface="Times New Roman" panose="02020603050405020304" pitchFamily="18" charset="0"/>
                <a:cs typeface="Times New Roman" panose="02020603050405020304" pitchFamily="18" charset="0"/>
              </a:rPr>
              <a:t>This rational approach to strategic decision making has been used </a:t>
            </a:r>
            <a:r>
              <a:rPr lang="en-US" sz="1600" i="1" dirty="0" smtClean="0">
                <a:latin typeface="Times New Roman" panose="02020603050405020304" pitchFamily="18" charset="0"/>
                <a:cs typeface="Times New Roman" panose="02020603050405020304" pitchFamily="18" charset="0"/>
              </a:rPr>
              <a:t>successfully</a:t>
            </a:r>
            <a:r>
              <a:rPr lang="cs-CZ" sz="1600" i="1" dirty="0" smtClean="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by </a:t>
            </a:r>
            <a:r>
              <a:rPr lang="en-US" sz="1600" i="1" dirty="0">
                <a:latin typeface="Times New Roman" panose="02020603050405020304" pitchFamily="18" charset="0"/>
                <a:cs typeface="Times New Roman" panose="02020603050405020304" pitchFamily="18" charset="0"/>
              </a:rPr>
              <a:t>Corporations such as Warner-Lambert, Target, General Electric, IBM, Avon Products, Bechtel </a:t>
            </a:r>
            <a:r>
              <a:rPr lang="en-US" sz="1600" i="1" dirty="0" smtClean="0">
                <a:latin typeface="Times New Roman" panose="02020603050405020304" pitchFamily="18" charset="0"/>
                <a:cs typeface="Times New Roman" panose="02020603050405020304" pitchFamily="18" charset="0"/>
              </a:rPr>
              <a:t>Group</a:t>
            </a:r>
            <a:r>
              <a:rPr lang="cs-CZ" sz="1600" i="1" dirty="0" smtClean="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Inc</a:t>
            </a:r>
            <a:r>
              <a:rPr lang="en-US" sz="1600" i="1" dirty="0">
                <a:latin typeface="Times New Roman" panose="02020603050405020304" pitchFamily="18" charset="0"/>
                <a:cs typeface="Times New Roman" panose="02020603050405020304" pitchFamily="18" charset="0"/>
              </a:rPr>
              <a:t>., and Taisei </a:t>
            </a:r>
            <a:r>
              <a:rPr lang="en-US" sz="1600" i="1" dirty="0" smtClean="0">
                <a:latin typeface="Times New Roman" panose="02020603050405020304" pitchFamily="18" charset="0"/>
                <a:cs typeface="Times New Roman" panose="02020603050405020304" pitchFamily="18" charset="0"/>
              </a:rPr>
              <a:t>Corporation</a:t>
            </a:r>
            <a:r>
              <a:rPr lang="cs-CZ" sz="1600" i="1" dirty="0" smtClean="0">
                <a:latin typeface="Times New Roman" panose="02020603050405020304" pitchFamily="18" charset="0"/>
                <a:cs typeface="Times New Roman" panose="02020603050405020304" pitchFamily="18" charset="0"/>
              </a:rPr>
              <a:t>.</a:t>
            </a:r>
            <a:endParaRPr lang="cs-CZ"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810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49834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 Process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cs-CZ" altLang="cs-CZ" sz="2400" b="1" dirty="0">
                <a:latin typeface="Times New Roman" panose="02020603050405020304" pitchFamily="18" charset="0"/>
                <a:cs typeface="Times New Roman" panose="02020603050405020304" pitchFamily="18" charset="0"/>
              </a:rPr>
              <a:t>S</a:t>
            </a:r>
            <a:r>
              <a:rPr lang="en-US" altLang="cs-CZ" sz="2400" b="1" dirty="0" err="1">
                <a:latin typeface="Times New Roman" panose="02020603050405020304" pitchFamily="18" charset="0"/>
                <a:cs typeface="Times New Roman" panose="02020603050405020304" pitchFamily="18" charset="0"/>
              </a:rPr>
              <a:t>trategic</a:t>
            </a:r>
            <a:r>
              <a:rPr lang="en-US" altLang="cs-CZ" sz="2400" b="1" dirty="0">
                <a:latin typeface="Times New Roman" panose="02020603050405020304" pitchFamily="18" charset="0"/>
                <a:cs typeface="Times New Roman" panose="02020603050405020304" pitchFamily="18" charset="0"/>
              </a:rPr>
              <a:t> decision-making process to improve </a:t>
            </a:r>
            <a:r>
              <a:rPr lang="en-US" altLang="cs-CZ" sz="2400" b="1" dirty="0" smtClean="0">
                <a:latin typeface="Times New Roman" panose="02020603050405020304" pitchFamily="18" charset="0"/>
                <a:cs typeface="Times New Roman" panose="02020603050405020304" pitchFamily="18" charset="0"/>
              </a:rPr>
              <a:t>the making </a:t>
            </a:r>
            <a:r>
              <a:rPr lang="en-US" altLang="cs-CZ" sz="2400" b="1" dirty="0">
                <a:latin typeface="Times New Roman" panose="02020603050405020304" pitchFamily="18" charset="0"/>
                <a:cs typeface="Times New Roman" panose="02020603050405020304" pitchFamily="18" charset="0"/>
              </a:rPr>
              <a:t>of strategic </a:t>
            </a:r>
            <a:r>
              <a:rPr lang="en-US" altLang="cs-CZ" sz="2400" b="1" dirty="0" smtClean="0">
                <a:latin typeface="Times New Roman" panose="02020603050405020304" pitchFamily="18" charset="0"/>
                <a:cs typeface="Times New Roman" panose="02020603050405020304" pitchFamily="18" charset="0"/>
              </a:rPr>
              <a:t>decisions</a:t>
            </a:r>
          </a:p>
          <a:p>
            <a:pPr algn="just">
              <a:spcBef>
                <a:spcPct val="0"/>
              </a:spcBef>
              <a:buNone/>
              <a:defRPr/>
            </a:pPr>
            <a:endParaRPr lang="cs-CZ" altLang="cs-CZ" sz="2400" b="1"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a:defRPr/>
            </a:pPr>
            <a:r>
              <a:rPr lang="en-US" altLang="cs-CZ" sz="2400" b="1" dirty="0">
                <a:latin typeface="Times New Roman" panose="02020603050405020304" pitchFamily="18" charset="0"/>
                <a:cs typeface="Times New Roman" panose="02020603050405020304" pitchFamily="18" charset="0"/>
              </a:rPr>
              <a:t>Evaluate current performance results </a:t>
            </a:r>
            <a:r>
              <a:rPr lang="en-US" altLang="cs-CZ" sz="2400" dirty="0">
                <a:latin typeface="Times New Roman" panose="02020603050405020304" pitchFamily="18" charset="0"/>
                <a:cs typeface="Times New Roman" panose="02020603050405020304" pitchFamily="18" charset="0"/>
              </a:rPr>
              <a:t>in terms of (a) return on investment, profitability,</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so forth, and (b) the current mission, objectives, strategies, and policies.</a:t>
            </a:r>
            <a:endParaRPr lang="cs-CZ"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a:defRPr/>
            </a:pPr>
            <a:endParaRPr lang="en-US"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a:defRPr/>
            </a:pPr>
            <a:r>
              <a:rPr lang="en-US" altLang="cs-CZ" sz="2400" b="1" dirty="0">
                <a:latin typeface="Times New Roman" panose="02020603050405020304" pitchFamily="18" charset="0"/>
                <a:cs typeface="Times New Roman" panose="02020603050405020304" pitchFamily="18" charset="0"/>
              </a:rPr>
              <a:t>Review corporate governanc</a:t>
            </a:r>
            <a:r>
              <a:rPr lang="en-US" altLang="cs-CZ" sz="2400" dirty="0">
                <a:latin typeface="Times New Roman" panose="02020603050405020304" pitchFamily="18" charset="0"/>
                <a:cs typeface="Times New Roman" panose="02020603050405020304" pitchFamily="18" charset="0"/>
              </a:rPr>
              <a:t>e</a:t>
            </a:r>
            <a:r>
              <a:rPr lang="cs-CZ" altLang="cs-CZ" sz="2400" dirty="0">
                <a:latin typeface="Times New Roman" panose="02020603050405020304" pitchFamily="18" charset="0"/>
                <a:cs typeface="Times New Roman" panose="02020603050405020304" pitchFamily="18" charset="0"/>
              </a:rPr>
              <a:t> - </a:t>
            </a:r>
            <a:r>
              <a:rPr lang="en-US" altLang="cs-CZ" sz="2400" dirty="0">
                <a:latin typeface="Times New Roman" panose="02020603050405020304" pitchFamily="18" charset="0"/>
                <a:cs typeface="Times New Roman" panose="02020603050405020304" pitchFamily="18" charset="0"/>
              </a:rPr>
              <a:t>that is, the performance of the firm’s board of directors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top management.</a:t>
            </a:r>
            <a:endParaRPr lang="cs-CZ"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a:defRPr/>
            </a:pPr>
            <a:endParaRPr lang="en-US"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a:defRPr/>
            </a:pPr>
            <a:r>
              <a:rPr lang="en-US" altLang="cs-CZ" sz="2400" b="1" dirty="0">
                <a:latin typeface="Times New Roman" panose="02020603050405020304" pitchFamily="18" charset="0"/>
                <a:cs typeface="Times New Roman" panose="02020603050405020304" pitchFamily="18" charset="0"/>
              </a:rPr>
              <a:t>Scan and assess the external environment </a:t>
            </a:r>
            <a:r>
              <a:rPr lang="en-US" altLang="cs-CZ" sz="2400" dirty="0">
                <a:latin typeface="Times New Roman" panose="02020603050405020304" pitchFamily="18" charset="0"/>
                <a:cs typeface="Times New Roman" panose="02020603050405020304" pitchFamily="18" charset="0"/>
              </a:rPr>
              <a:t>to determine the strategic factors that pose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Opportunities and Threats.</a:t>
            </a:r>
            <a:endParaRPr lang="cs-CZ"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a:defRPr/>
            </a:pPr>
            <a:endParaRPr lang="en-US"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a:defRPr/>
            </a:pPr>
            <a:r>
              <a:rPr lang="en-US" altLang="cs-CZ" sz="2400" b="1" dirty="0">
                <a:latin typeface="Times New Roman" panose="02020603050405020304" pitchFamily="18" charset="0"/>
                <a:cs typeface="Times New Roman" panose="02020603050405020304" pitchFamily="18" charset="0"/>
              </a:rPr>
              <a:t>Scan and assess the internal corporate environment </a:t>
            </a:r>
            <a:r>
              <a:rPr lang="en-US" altLang="cs-CZ" sz="2400" dirty="0">
                <a:latin typeface="Times New Roman" panose="02020603050405020304" pitchFamily="18" charset="0"/>
                <a:cs typeface="Times New Roman" panose="02020603050405020304" pitchFamily="18" charset="0"/>
              </a:rPr>
              <a:t>to determine the strategic factors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that are Strengths (especially core competencies) and Weaknesses.</a:t>
            </a: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64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49834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 Process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buNone/>
              <a:defRPr/>
            </a:pPr>
            <a:endParaRPr lang="cs-CZ" altLang="cs-CZ" sz="2400" b="1"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startAt="5"/>
              <a:defRPr/>
            </a:pPr>
            <a:r>
              <a:rPr lang="en-US" altLang="cs-CZ" sz="2400" b="1" dirty="0">
                <a:latin typeface="Times New Roman" panose="02020603050405020304" pitchFamily="18" charset="0"/>
                <a:cs typeface="Times New Roman" panose="02020603050405020304" pitchFamily="18" charset="0"/>
              </a:rPr>
              <a:t>Analyze strategic (SWOT) factors</a:t>
            </a:r>
            <a:r>
              <a:rPr lang="en-US" altLang="cs-CZ" sz="2400" dirty="0">
                <a:latin typeface="Times New Roman" panose="02020603050405020304" pitchFamily="18" charset="0"/>
                <a:cs typeface="Times New Roman" panose="02020603050405020304" pitchFamily="18" charset="0"/>
              </a:rPr>
              <a:t> to (a) pinpoint problem areas and (b) review and revise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the corporate mission and objectives, as necessary.</a:t>
            </a:r>
            <a:endParaRPr lang="cs-CZ"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startAt="5"/>
              <a:defRPr/>
            </a:pPr>
            <a:endParaRPr lang="en-US"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startAt="5"/>
              <a:defRPr/>
            </a:pPr>
            <a:r>
              <a:rPr lang="en-US" altLang="cs-CZ" sz="2400" b="1" dirty="0">
                <a:latin typeface="Times New Roman" panose="02020603050405020304" pitchFamily="18" charset="0"/>
                <a:cs typeface="Times New Roman" panose="02020603050405020304" pitchFamily="18" charset="0"/>
              </a:rPr>
              <a:t>Generate, evaluate, and select the best alternative strategy </a:t>
            </a:r>
            <a:r>
              <a:rPr lang="en-US" altLang="cs-CZ" sz="2400" dirty="0">
                <a:latin typeface="Times New Roman" panose="02020603050405020304" pitchFamily="18" charset="0"/>
                <a:cs typeface="Times New Roman" panose="02020603050405020304" pitchFamily="18" charset="0"/>
              </a:rPr>
              <a:t>in light of the analysis conducted</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in step 5.</a:t>
            </a:r>
            <a:endParaRPr lang="cs-CZ"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startAt="5"/>
              <a:defRPr/>
            </a:pPr>
            <a:endParaRPr lang="en-US"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startAt="5"/>
              <a:defRPr/>
            </a:pPr>
            <a:r>
              <a:rPr lang="en-US" altLang="cs-CZ" sz="2400" b="1" dirty="0">
                <a:latin typeface="Times New Roman" panose="02020603050405020304" pitchFamily="18" charset="0"/>
                <a:cs typeface="Times New Roman" panose="02020603050405020304" pitchFamily="18" charset="0"/>
              </a:rPr>
              <a:t>Implement selected strategies </a:t>
            </a:r>
            <a:r>
              <a:rPr lang="en-US" altLang="cs-CZ" sz="2400" dirty="0">
                <a:latin typeface="Times New Roman" panose="02020603050405020304" pitchFamily="18" charset="0"/>
                <a:cs typeface="Times New Roman" panose="02020603050405020304" pitchFamily="18" charset="0"/>
              </a:rPr>
              <a:t>via programs, budgets, and procedures.</a:t>
            </a:r>
            <a:endParaRPr lang="cs-CZ"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startAt="5"/>
              <a:defRPr/>
            </a:pPr>
            <a:endParaRPr lang="en-US"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startAt="5"/>
              <a:defRPr/>
            </a:pPr>
            <a:r>
              <a:rPr lang="en-US" altLang="cs-CZ" sz="2400" b="1" dirty="0">
                <a:latin typeface="Times New Roman" panose="02020603050405020304" pitchFamily="18" charset="0"/>
                <a:cs typeface="Times New Roman" panose="02020603050405020304" pitchFamily="18" charset="0"/>
              </a:rPr>
              <a:t>Evaluate implemented strategies </a:t>
            </a:r>
            <a:r>
              <a:rPr lang="en-US" altLang="cs-CZ" sz="2400" dirty="0">
                <a:latin typeface="Times New Roman" panose="02020603050405020304" pitchFamily="18" charset="0"/>
                <a:cs typeface="Times New Roman" panose="02020603050405020304" pitchFamily="18" charset="0"/>
              </a:rPr>
              <a:t>via feedback systems, and the control of activities to</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ensure their minimum deviation from plans.</a:t>
            </a:r>
            <a:endParaRPr lang="en-GB"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4092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0557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smtClean="0">
                <a:ln>
                  <a:noFill/>
                </a:ln>
                <a:solidFill>
                  <a:srgbClr val="307871"/>
                </a:solidFill>
                <a:effectLst/>
                <a:uLnTx/>
                <a:uFillTx/>
                <a:latin typeface="Times New Roman"/>
                <a:ea typeface="+mj-ea"/>
                <a:cs typeface="+mj-cs"/>
              </a:rPr>
              <a:t>Strategy</a:t>
            </a:r>
            <a:r>
              <a:rPr kumimoji="0" lang="en-US" sz="2400" b="0" i="0" u="none" strike="noStrike" kern="0" cap="none" spc="0" normalizeH="0" dirty="0" smtClean="0">
                <a:ln>
                  <a:noFill/>
                </a:ln>
                <a:solidFill>
                  <a:srgbClr val="307871"/>
                </a:solidFill>
                <a:effectLst/>
                <a:uLnTx/>
                <a:uFillTx/>
                <a:latin typeface="Times New Roman"/>
                <a:ea typeface="+mj-ea"/>
                <a:cs typeface="+mj-cs"/>
              </a:rPr>
              <a:t> Formulation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cs-CZ" altLang="cs-CZ" sz="2400" dirty="0">
                <a:latin typeface="Times New Roman" panose="02020603050405020304" pitchFamily="18" charset="0"/>
                <a:cs typeface="Times New Roman" panose="02020603050405020304" pitchFamily="18" charset="0"/>
              </a:rPr>
              <a:t>S</a:t>
            </a:r>
            <a:r>
              <a:rPr lang="en-US" altLang="cs-CZ" sz="2400" dirty="0" err="1">
                <a:latin typeface="Times New Roman" panose="02020603050405020304" pitchFamily="18" charset="0"/>
                <a:cs typeface="Times New Roman" panose="02020603050405020304" pitchFamily="18" charset="0"/>
              </a:rPr>
              <a:t>trategic</a:t>
            </a:r>
            <a:r>
              <a:rPr lang="en-US" altLang="cs-CZ" sz="2400" dirty="0">
                <a:latin typeface="Times New Roman" panose="02020603050405020304" pitchFamily="18" charset="0"/>
                <a:cs typeface="Times New Roman" panose="02020603050405020304" pitchFamily="18" charset="0"/>
              </a:rPr>
              <a:t> management is a broader term that includes not only the stages already identified but also the earlier steps of determining the mission and objectives of an organization within the context of its external environment.</a:t>
            </a:r>
            <a:endParaRPr lang="en-GB" altLang="cs-CZ" sz="2400" dirty="0">
              <a:latin typeface="Times New Roman" panose="02020603050405020304" pitchFamily="18" charset="0"/>
              <a:cs typeface="Times New Roman" panose="02020603050405020304" pitchFamily="18" charset="0"/>
            </a:endParaRPr>
          </a:p>
          <a:p>
            <a:pPr algn="just">
              <a:spcBef>
                <a:spcPct val="0"/>
              </a:spcBef>
              <a:defRPr/>
            </a:pPr>
            <a:endParaRPr lang="en-US" altLang="cs-CZ" sz="2400" b="1" dirty="0" smtClean="0">
              <a:latin typeface="Times New Roman" panose="02020603050405020304" pitchFamily="18" charset="0"/>
              <a:cs typeface="Times New Roman" panose="02020603050405020304" pitchFamily="18" charset="0"/>
            </a:endParaRPr>
          </a:p>
          <a:p>
            <a:pPr marL="0" indent="0" algn="just">
              <a:spcBef>
                <a:spcPct val="0"/>
              </a:spcBef>
              <a:buNone/>
              <a:defRPr/>
            </a:pPr>
            <a:r>
              <a:rPr lang="en-US" altLang="cs-CZ" sz="2400" b="1" dirty="0" smtClean="0">
                <a:latin typeface="Times New Roman" panose="02020603050405020304" pitchFamily="18" charset="0"/>
                <a:cs typeface="Times New Roman" panose="02020603050405020304" pitchFamily="18" charset="0"/>
              </a:rPr>
              <a:t>Strategy </a:t>
            </a:r>
            <a:r>
              <a:rPr lang="en-US" altLang="cs-CZ" sz="2400" b="1" dirty="0">
                <a:latin typeface="Times New Roman" panose="02020603050405020304" pitchFamily="18" charset="0"/>
                <a:cs typeface="Times New Roman" panose="02020603050405020304" pitchFamily="18" charset="0"/>
              </a:rPr>
              <a:t>formulation </a:t>
            </a:r>
            <a:r>
              <a:rPr lang="en-US" altLang="cs-CZ" sz="2400" dirty="0">
                <a:latin typeface="Times New Roman" panose="02020603050405020304" pitchFamily="18" charset="0"/>
                <a:cs typeface="Times New Roman" panose="02020603050405020304" pitchFamily="18" charset="0"/>
              </a:rPr>
              <a:t>is the </a:t>
            </a:r>
            <a:r>
              <a:rPr lang="en-US" altLang="cs-CZ" sz="2400" i="1" dirty="0">
                <a:latin typeface="Times New Roman" panose="02020603050405020304" pitchFamily="18" charset="0"/>
                <a:cs typeface="Times New Roman" panose="02020603050405020304" pitchFamily="18" charset="0"/>
              </a:rPr>
              <a:t>development of long-range plans </a:t>
            </a:r>
            <a:r>
              <a:rPr lang="en-US" altLang="cs-CZ" sz="2400" dirty="0">
                <a:latin typeface="Times New Roman" panose="02020603050405020304" pitchFamily="18" charset="0"/>
                <a:cs typeface="Times New Roman" panose="02020603050405020304" pitchFamily="18" charset="0"/>
              </a:rPr>
              <a:t>for the effective management</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of environmental opportunities and threats, in light of corporate strengths and weaknesses</a:t>
            </a:r>
            <a:r>
              <a:rPr lang="cs-CZ" altLang="cs-CZ" sz="2400" dirty="0" smtClean="0">
                <a:latin typeface="Times New Roman" panose="02020603050405020304" pitchFamily="18" charset="0"/>
                <a:cs typeface="Times New Roman" panose="02020603050405020304" pitchFamily="18" charset="0"/>
              </a:rPr>
              <a:t>.</a:t>
            </a:r>
            <a:endParaRPr lang="en-US" altLang="cs-CZ" sz="2400" dirty="0" smtClean="0">
              <a:latin typeface="Times New Roman" panose="02020603050405020304" pitchFamily="18" charset="0"/>
              <a:cs typeface="Times New Roman" panose="02020603050405020304" pitchFamily="18" charset="0"/>
            </a:endParaRPr>
          </a:p>
          <a:p>
            <a:pPr algn="just">
              <a:spcBef>
                <a:spcPct val="0"/>
              </a:spcBef>
              <a:buNone/>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It includes defining the </a:t>
            </a:r>
            <a:r>
              <a:rPr lang="en-US" altLang="cs-CZ" sz="2400" b="1" i="1" dirty="0">
                <a:latin typeface="Times New Roman" panose="02020603050405020304" pitchFamily="18" charset="0"/>
                <a:cs typeface="Times New Roman" panose="02020603050405020304" pitchFamily="18" charset="0"/>
              </a:rPr>
              <a:t>corporate mission, specifying achievable objectives, developing</a:t>
            </a:r>
            <a:r>
              <a:rPr lang="cs-CZ" altLang="cs-CZ" sz="2400" b="1" i="1" dirty="0">
                <a:latin typeface="Times New Roman" panose="02020603050405020304" pitchFamily="18" charset="0"/>
                <a:cs typeface="Times New Roman" panose="02020603050405020304" pitchFamily="18" charset="0"/>
              </a:rPr>
              <a:t> </a:t>
            </a:r>
            <a:r>
              <a:rPr lang="en-US" altLang="cs-CZ" sz="2400" b="1" i="1" dirty="0">
                <a:latin typeface="Times New Roman" panose="02020603050405020304" pitchFamily="18" charset="0"/>
                <a:cs typeface="Times New Roman" panose="02020603050405020304" pitchFamily="18" charset="0"/>
              </a:rPr>
              <a:t>strategies, and setting policy guidelines</a:t>
            </a:r>
            <a:r>
              <a:rPr lang="en-US" altLang="cs-CZ" sz="2400" dirty="0">
                <a:latin typeface="Times New Roman" panose="02020603050405020304" pitchFamily="18" charset="0"/>
                <a:cs typeface="Times New Roman" panose="02020603050405020304" pitchFamily="18" charset="0"/>
              </a:rPr>
              <a:t>.</a:t>
            </a:r>
            <a:endParaRPr lang="cs-CZ" altLang="cs-CZ" sz="2400" dirty="0">
              <a:latin typeface="Times New Roman" panose="02020603050405020304" pitchFamily="18" charset="0"/>
              <a:cs typeface="Times New Roman" panose="02020603050405020304" pitchFamily="18" charset="0"/>
            </a:endParaRPr>
          </a:p>
          <a:p>
            <a:pPr lvl="1" indent="0" algn="just">
              <a:spcBef>
                <a:spcPct val="0"/>
              </a:spcBef>
              <a:buNone/>
              <a:defRPr/>
            </a:pPr>
            <a:r>
              <a:rPr lang="en-US" altLang="cs-CZ" dirty="0">
                <a:latin typeface="Times New Roman" panose="02020603050405020304" pitchFamily="18" charset="0"/>
                <a:cs typeface="Times New Roman" panose="02020603050405020304" pitchFamily="18" charset="0"/>
              </a:rPr>
              <a:t> </a:t>
            </a:r>
            <a:endParaRPr lang="cs-CZ" altLang="cs-CZ"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An organization’s </a:t>
            </a:r>
            <a:r>
              <a:rPr lang="en-US" altLang="cs-CZ" sz="2400" b="1" dirty="0">
                <a:latin typeface="Times New Roman" panose="02020603050405020304" pitchFamily="18" charset="0"/>
                <a:cs typeface="Times New Roman" panose="02020603050405020304" pitchFamily="18" charset="0"/>
              </a:rPr>
              <a:t>mission</a:t>
            </a:r>
            <a:r>
              <a:rPr lang="en-US" altLang="cs-CZ" sz="2400" dirty="0">
                <a:latin typeface="Times New Roman" panose="02020603050405020304" pitchFamily="18" charset="0"/>
                <a:cs typeface="Times New Roman" panose="02020603050405020304" pitchFamily="18" charset="0"/>
              </a:rPr>
              <a:t> is the </a:t>
            </a:r>
            <a:r>
              <a:rPr lang="en-US" altLang="cs-CZ" sz="2400" b="1" i="1" dirty="0">
                <a:latin typeface="Times New Roman" panose="02020603050405020304" pitchFamily="18" charset="0"/>
                <a:cs typeface="Times New Roman" panose="02020603050405020304" pitchFamily="18" charset="0"/>
              </a:rPr>
              <a:t>purpose or reason for the organization’s existence</a:t>
            </a:r>
            <a:r>
              <a:rPr lang="en-US" altLang="cs-CZ" sz="2400" dirty="0">
                <a:latin typeface="Times New Roman" panose="02020603050405020304" pitchFamily="18" charset="0"/>
                <a:cs typeface="Times New Roman" panose="02020603050405020304" pitchFamily="18" charset="0"/>
              </a:rPr>
              <a:t>. </a:t>
            </a:r>
            <a:r>
              <a:rPr lang="en-US" altLang="cs-CZ" sz="2400" b="1" dirty="0">
                <a:latin typeface="Times New Roman" panose="02020603050405020304" pitchFamily="18" charset="0"/>
                <a:cs typeface="Times New Roman" panose="02020603050405020304" pitchFamily="18" charset="0"/>
              </a:rPr>
              <a:t>Mission</a:t>
            </a:r>
            <a:r>
              <a:rPr lang="en-US" altLang="cs-CZ" sz="2400" dirty="0">
                <a:latin typeface="Times New Roman" panose="02020603050405020304" pitchFamily="18" charset="0"/>
                <a:cs typeface="Times New Roman" panose="02020603050405020304" pitchFamily="18" charset="0"/>
              </a:rPr>
              <a:t> describes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what the organization is now</a:t>
            </a:r>
            <a:r>
              <a:rPr lang="cs-CZ" altLang="cs-CZ" sz="2400" dirty="0">
                <a:latin typeface="Times New Roman" panose="02020603050405020304" pitchFamily="18" charset="0"/>
                <a:cs typeface="Times New Roman" panose="02020603050405020304" pitchFamily="18" charset="0"/>
              </a:rPr>
              <a:t>. </a:t>
            </a:r>
            <a:endParaRPr lang="en-US" altLang="cs-CZ" sz="2400" dirty="0" smtClean="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cs-CZ" altLang="cs-CZ" sz="2400" b="1" dirty="0">
                <a:latin typeface="Times New Roman" panose="02020603050405020304" pitchFamily="18" charset="0"/>
                <a:cs typeface="Times New Roman" panose="02020603050405020304" pitchFamily="18" charset="0"/>
              </a:rPr>
              <a:t>V</a:t>
            </a:r>
            <a:r>
              <a:rPr lang="en-US" altLang="cs-CZ" sz="2400" b="1" dirty="0" err="1">
                <a:latin typeface="Times New Roman" panose="02020603050405020304" pitchFamily="18" charset="0"/>
                <a:cs typeface="Times New Roman" panose="02020603050405020304" pitchFamily="18" charset="0"/>
              </a:rPr>
              <a:t>ision</a:t>
            </a:r>
            <a:r>
              <a:rPr lang="en-US" altLang="cs-CZ" sz="2400" b="1"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describes what the organization would like to</a:t>
            </a:r>
            <a:r>
              <a:rPr lang="cs-CZ" altLang="cs-CZ" sz="2400" dirty="0">
                <a:latin typeface="Times New Roman" panose="02020603050405020304" pitchFamily="18" charset="0"/>
                <a:cs typeface="Times New Roman" panose="02020603050405020304" pitchFamily="18" charset="0"/>
              </a:rPr>
              <a:t> </a:t>
            </a:r>
            <a:r>
              <a:rPr lang="en-US" altLang="cs-CZ" sz="2400" dirty="0" smtClean="0">
                <a:latin typeface="Times New Roman" panose="02020603050405020304" pitchFamily="18" charset="0"/>
                <a:cs typeface="Times New Roman" panose="02020603050405020304" pitchFamily="18" charset="0"/>
              </a:rPr>
              <a:t>become.</a:t>
            </a: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4820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350960"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smtClean="0">
                <a:ln>
                  <a:noFill/>
                </a:ln>
                <a:solidFill>
                  <a:srgbClr val="307871"/>
                </a:solidFill>
                <a:effectLst/>
                <a:uLnTx/>
                <a:uFillTx/>
                <a:latin typeface="Times New Roman"/>
                <a:ea typeface="+mj-ea"/>
                <a:cs typeface="+mj-cs"/>
              </a:rPr>
              <a:t>Strategic</a:t>
            </a:r>
            <a:r>
              <a:rPr kumimoji="0" lang="en-US" sz="2400" b="0" i="0" u="none" strike="noStrike" kern="0" cap="none" spc="0" normalizeH="0" dirty="0" smtClean="0">
                <a:ln>
                  <a:noFill/>
                </a:ln>
                <a:solidFill>
                  <a:srgbClr val="307871"/>
                </a:solidFill>
                <a:effectLst/>
                <a:uLnTx/>
                <a:uFillTx/>
                <a:latin typeface="Times New Roman"/>
                <a:ea typeface="+mj-ea"/>
                <a:cs typeface="+mj-cs"/>
              </a:rPr>
              <a:t> Management Process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buNone/>
              <a:defRPr/>
            </a:pPr>
            <a:r>
              <a:rPr lang="en-US" altLang="cs-CZ" sz="2400" b="1" dirty="0">
                <a:latin typeface="Times New Roman" panose="02020603050405020304" pitchFamily="18" charset="0"/>
                <a:cs typeface="Times New Roman" panose="02020603050405020304" pitchFamily="18" charset="0"/>
              </a:rPr>
              <a:t>Strategic management consists of four basic elements</a:t>
            </a:r>
            <a:r>
              <a:rPr lang="en-US" altLang="cs-CZ" sz="2400" dirty="0">
                <a:latin typeface="Times New Roman" panose="02020603050405020304" pitchFamily="18" charset="0"/>
                <a:cs typeface="Times New Roman" panose="02020603050405020304" pitchFamily="18" charset="0"/>
              </a:rPr>
              <a:t>:</a:t>
            </a: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Environmental scanning</a:t>
            </a: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Strategy formulation</a:t>
            </a: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Strategy implementation</a:t>
            </a: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Evaluation and control</a:t>
            </a:r>
            <a:endParaRPr lang="en-GB"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rotWithShape="1">
          <a:blip r:embed="rId3"/>
          <a:srcRect l="37678" t="41238" r="7143" b="36857"/>
          <a:stretch/>
        </p:blipFill>
        <p:spPr>
          <a:xfrm>
            <a:off x="251520" y="3558678"/>
            <a:ext cx="10242535" cy="1948326"/>
          </a:xfrm>
          <a:prstGeom prst="rect">
            <a:avLst/>
          </a:prstGeom>
        </p:spPr>
      </p:pic>
      <p:sp>
        <p:nvSpPr>
          <p:cNvPr id="7" name="Obdélník 6"/>
          <p:cNvSpPr/>
          <p:nvPr/>
        </p:nvSpPr>
        <p:spPr>
          <a:xfrm>
            <a:off x="1012371" y="5723338"/>
            <a:ext cx="6090557" cy="400110"/>
          </a:xfrm>
          <a:prstGeom prst="rect">
            <a:avLst/>
          </a:prstGeom>
        </p:spPr>
        <p:txBody>
          <a:bodyPr wrap="square">
            <a:spAutoFit/>
          </a:bodyPr>
          <a:lstStyle/>
          <a:p>
            <a:r>
              <a:rPr lang="en-US" sz="1000" i="1" dirty="0"/>
              <a:t>SOURCE: T. L. </a:t>
            </a:r>
            <a:r>
              <a:rPr lang="en-US" sz="1000" i="1" dirty="0" err="1"/>
              <a:t>Wheelen</a:t>
            </a:r>
            <a:r>
              <a:rPr lang="en-US" sz="1000" i="1" dirty="0"/>
              <a:t>, “Strategic Management Model,” adapted from “Concepts of Management,” presented to Society for Advancement of</a:t>
            </a:r>
            <a:r>
              <a:rPr lang="cs-CZ" sz="1000" i="1" dirty="0"/>
              <a:t> </a:t>
            </a:r>
            <a:r>
              <a:rPr lang="en-US" sz="1000" i="1" dirty="0"/>
              <a:t>Management (SAM)</a:t>
            </a:r>
            <a:endParaRPr lang="cs-CZ" sz="1000" i="1" dirty="0"/>
          </a:p>
        </p:txBody>
      </p:sp>
    </p:spTree>
    <p:extLst>
      <p:ext uri="{BB962C8B-B14F-4D97-AF65-F5344CB8AC3E}">
        <p14:creationId xmlns:p14="http://schemas.microsoft.com/office/powerpoint/2010/main" val="3264629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83791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smtClean="0">
                <a:ln>
                  <a:noFill/>
                </a:ln>
                <a:solidFill>
                  <a:srgbClr val="307871"/>
                </a:solidFill>
                <a:effectLst/>
                <a:uLnTx/>
                <a:uFillTx/>
                <a:latin typeface="Times New Roman"/>
                <a:ea typeface="+mj-ea"/>
                <a:cs typeface="+mj-cs"/>
              </a:rPr>
              <a:t>Strategic Management Model</a:t>
            </a:r>
            <a:endParaRPr kumimoji="0" lang="en-GB" sz="1800" b="0" i="0" u="none" strike="noStrike" kern="0" cap="none" spc="0" normalizeH="0" baseline="0" dirty="0">
              <a:ln>
                <a:noFill/>
              </a:ln>
              <a:solidFill>
                <a:sysClr val="windowText" lastClr="000000"/>
              </a:solidFill>
              <a:effectLst/>
              <a:uLnTx/>
              <a:uFillTx/>
            </a:endParaRPr>
          </a:p>
        </p:txBody>
      </p:sp>
      <p:pic>
        <p:nvPicPr>
          <p:cNvPr id="6" name="Obrázek 5"/>
          <p:cNvPicPr>
            <a:picLocks noChangeAspect="1"/>
          </p:cNvPicPr>
          <p:nvPr/>
        </p:nvPicPr>
        <p:blipFill rotWithShape="1">
          <a:blip r:embed="rId3"/>
          <a:srcRect l="27098" t="9870" r="10854" b="5187"/>
          <a:stretch/>
        </p:blipFill>
        <p:spPr>
          <a:xfrm>
            <a:off x="875898" y="1164853"/>
            <a:ext cx="9230627" cy="5149320"/>
          </a:xfrm>
          <a:prstGeom prst="rect">
            <a:avLst/>
          </a:prstGeom>
        </p:spPr>
      </p:pic>
      <p:sp>
        <p:nvSpPr>
          <p:cNvPr id="7" name="Obdélník 6"/>
          <p:cNvSpPr/>
          <p:nvPr/>
        </p:nvSpPr>
        <p:spPr>
          <a:xfrm>
            <a:off x="2158368" y="6417997"/>
            <a:ext cx="6885214" cy="338554"/>
          </a:xfrm>
          <a:prstGeom prst="rect">
            <a:avLst/>
          </a:prstGeom>
        </p:spPr>
        <p:txBody>
          <a:bodyPr wrap="square">
            <a:spAutoFit/>
          </a:bodyPr>
          <a:lstStyle/>
          <a:p>
            <a:r>
              <a:rPr lang="en-US" sz="800" i="1" dirty="0"/>
              <a:t>SOURCE: T. L. </a:t>
            </a:r>
            <a:r>
              <a:rPr lang="en-US" sz="800" i="1" dirty="0" err="1"/>
              <a:t>Wheelen</a:t>
            </a:r>
            <a:r>
              <a:rPr lang="en-US" sz="800" i="1" dirty="0"/>
              <a:t>, “Strategic Management Model,” adapted from “Concepts of Management,” presented to Society for Advancement of</a:t>
            </a:r>
            <a:r>
              <a:rPr lang="cs-CZ" sz="800" i="1" dirty="0"/>
              <a:t> </a:t>
            </a:r>
            <a:r>
              <a:rPr lang="en-US" sz="800" i="1" dirty="0"/>
              <a:t>Management (SAM)</a:t>
            </a:r>
            <a:endParaRPr lang="cs-CZ" sz="800" i="1" dirty="0"/>
          </a:p>
        </p:txBody>
      </p:sp>
    </p:spTree>
    <p:extLst>
      <p:ext uri="{BB962C8B-B14F-4D97-AF65-F5344CB8AC3E}">
        <p14:creationId xmlns:p14="http://schemas.microsoft.com/office/powerpoint/2010/main" val="2505586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0557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smtClean="0">
                <a:ln>
                  <a:noFill/>
                </a:ln>
                <a:solidFill>
                  <a:srgbClr val="307871"/>
                </a:solidFill>
                <a:effectLst/>
                <a:uLnTx/>
                <a:uFillTx/>
                <a:latin typeface="Times New Roman"/>
                <a:ea typeface="+mj-ea"/>
                <a:cs typeface="+mj-cs"/>
              </a:rPr>
              <a:t>Strategy</a:t>
            </a:r>
            <a:r>
              <a:rPr kumimoji="0" lang="en-US" sz="2400" b="0" i="0" u="none" strike="noStrike" kern="0" cap="none" spc="0" normalizeH="0" dirty="0" smtClean="0">
                <a:ln>
                  <a:noFill/>
                </a:ln>
                <a:solidFill>
                  <a:srgbClr val="307871"/>
                </a:solidFill>
                <a:effectLst/>
                <a:uLnTx/>
                <a:uFillTx/>
                <a:latin typeface="Times New Roman"/>
                <a:ea typeface="+mj-ea"/>
                <a:cs typeface="+mj-cs"/>
              </a:rPr>
              <a:t> Formulation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ct val="0"/>
              </a:spcBef>
              <a:buNone/>
              <a:defRPr/>
            </a:pPr>
            <a:r>
              <a:rPr lang="en-US" altLang="cs-CZ" sz="2400" dirty="0">
                <a:latin typeface="Times New Roman" panose="02020603050405020304" pitchFamily="18" charset="0"/>
                <a:cs typeface="Times New Roman" panose="02020603050405020304" pitchFamily="18" charset="0"/>
              </a:rPr>
              <a:t>Strategy scholars </a:t>
            </a:r>
            <a:r>
              <a:rPr lang="en-US" altLang="cs-CZ" sz="2400" b="1" dirty="0">
                <a:latin typeface="Times New Roman" panose="02020603050405020304" pitchFamily="18" charset="0"/>
                <a:cs typeface="Times New Roman" panose="02020603050405020304" pitchFamily="18" charset="0"/>
              </a:rPr>
              <a:t>Donald </a:t>
            </a:r>
            <a:r>
              <a:rPr lang="en-US" altLang="cs-CZ" sz="2400" b="1" dirty="0" err="1">
                <a:latin typeface="Times New Roman" panose="02020603050405020304" pitchFamily="18" charset="0"/>
                <a:cs typeface="Times New Roman" panose="02020603050405020304" pitchFamily="18" charset="0"/>
              </a:rPr>
              <a:t>Hambrick</a:t>
            </a:r>
            <a:r>
              <a:rPr lang="en-US" altLang="cs-CZ" sz="2400" b="1" dirty="0">
                <a:latin typeface="Times New Roman" panose="02020603050405020304" pitchFamily="18" charset="0"/>
                <a:cs typeface="Times New Roman" panose="02020603050405020304" pitchFamily="18" charset="0"/>
              </a:rPr>
              <a:t> and James Fredrickson </a:t>
            </a:r>
            <a:r>
              <a:rPr lang="en-US" altLang="cs-CZ" sz="2400" dirty="0">
                <a:latin typeface="Times New Roman" panose="02020603050405020304" pitchFamily="18" charset="0"/>
                <a:cs typeface="Times New Roman" panose="02020603050405020304" pitchFamily="18" charset="0"/>
              </a:rPr>
              <a:t>propose that a </a:t>
            </a:r>
            <a:r>
              <a:rPr lang="en-US" altLang="cs-CZ" sz="2400" b="1" dirty="0">
                <a:latin typeface="Times New Roman" panose="02020603050405020304" pitchFamily="18" charset="0"/>
                <a:cs typeface="Times New Roman" panose="02020603050405020304" pitchFamily="18" charset="0"/>
              </a:rPr>
              <a:t>good strategy has</a:t>
            </a:r>
            <a:r>
              <a:rPr lang="cs-CZ" altLang="cs-CZ" sz="2400" b="1" dirty="0">
                <a:latin typeface="Times New Roman" panose="02020603050405020304" pitchFamily="18" charset="0"/>
                <a:cs typeface="Times New Roman" panose="02020603050405020304" pitchFamily="18" charset="0"/>
              </a:rPr>
              <a:t> </a:t>
            </a:r>
            <a:r>
              <a:rPr lang="en-US" altLang="cs-CZ" sz="2400" b="1" dirty="0">
                <a:latin typeface="Times New Roman" panose="02020603050405020304" pitchFamily="18" charset="0"/>
                <a:cs typeface="Times New Roman" panose="02020603050405020304" pitchFamily="18" charset="0"/>
              </a:rPr>
              <a:t>five elements</a:t>
            </a:r>
            <a:r>
              <a:rPr lang="en-US" altLang="cs-CZ" sz="2400" dirty="0">
                <a:latin typeface="Times New Roman" panose="02020603050405020304" pitchFamily="18" charset="0"/>
                <a:cs typeface="Times New Roman" panose="02020603050405020304" pitchFamily="18" charset="0"/>
              </a:rPr>
              <a:t>, providing answers to five questions:</a:t>
            </a:r>
            <a:endParaRPr lang="cs-CZ" altLang="cs-CZ" sz="2400" dirty="0">
              <a:latin typeface="Times New Roman" panose="02020603050405020304" pitchFamily="18" charset="0"/>
              <a:cs typeface="Times New Roman" panose="02020603050405020304" pitchFamily="18" charset="0"/>
            </a:endParaRPr>
          </a:p>
          <a:p>
            <a:pPr algn="just">
              <a:lnSpc>
                <a:spcPct val="100000"/>
              </a:lnSpc>
              <a:spcBef>
                <a:spcPct val="0"/>
              </a:spcBef>
              <a:buNone/>
              <a:defRPr/>
            </a:pPr>
            <a:endParaRPr lang="en-US"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r>
              <a:rPr lang="en-US" altLang="cs-CZ" sz="2400" dirty="0">
                <a:latin typeface="Times New Roman" panose="02020603050405020304" pitchFamily="18" charset="0"/>
                <a:cs typeface="Times New Roman" panose="02020603050405020304" pitchFamily="18" charset="0"/>
              </a:rPr>
              <a:t>Arenas: Where will we be active?</a:t>
            </a:r>
            <a:endParaRPr lang="cs-CZ"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endParaRPr lang="en-US"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r>
              <a:rPr lang="en-US" altLang="cs-CZ" sz="2400" dirty="0">
                <a:latin typeface="Times New Roman" panose="02020603050405020304" pitchFamily="18" charset="0"/>
                <a:cs typeface="Times New Roman" panose="02020603050405020304" pitchFamily="18" charset="0"/>
              </a:rPr>
              <a:t>Vehicles: How will we get there?</a:t>
            </a:r>
            <a:endParaRPr lang="cs-CZ"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endParaRPr lang="en-US"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r>
              <a:rPr lang="en-US" altLang="cs-CZ" sz="2400" dirty="0">
                <a:latin typeface="Times New Roman" panose="02020603050405020304" pitchFamily="18" charset="0"/>
                <a:cs typeface="Times New Roman" panose="02020603050405020304" pitchFamily="18" charset="0"/>
              </a:rPr>
              <a:t>Differentiators: How will we win in the marketplace?</a:t>
            </a:r>
            <a:endParaRPr lang="cs-CZ"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endParaRPr lang="en-US"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r>
              <a:rPr lang="en-US" altLang="cs-CZ" sz="2400" dirty="0">
                <a:latin typeface="Times New Roman" panose="02020603050405020304" pitchFamily="18" charset="0"/>
                <a:cs typeface="Times New Roman" panose="02020603050405020304" pitchFamily="18" charset="0"/>
              </a:rPr>
              <a:t>Staging: What will be our speed and sequence of moves?</a:t>
            </a:r>
            <a:endParaRPr lang="cs-CZ"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endParaRPr lang="en-US"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r>
              <a:rPr lang="en-US" altLang="cs-CZ" sz="2400" dirty="0">
                <a:latin typeface="Times New Roman" panose="02020603050405020304" pitchFamily="18" charset="0"/>
                <a:cs typeface="Times New Roman" panose="02020603050405020304" pitchFamily="18" charset="0"/>
              </a:rPr>
              <a:t>Economic logic: How will we obtain our returns?</a:t>
            </a:r>
            <a:endParaRPr lang="en-GB" altLang="cs-CZ" sz="2400" dirty="0">
              <a:latin typeface="Times New Roman" panose="02020603050405020304" pitchFamily="18" charset="0"/>
              <a:cs typeface="Times New Roman" panose="02020603050405020304" pitchFamily="18" charset="0"/>
            </a:endParaRPr>
          </a:p>
          <a:p>
            <a:pPr marL="342900" indent="-342900" algn="just">
              <a:lnSpc>
                <a:spcPct val="100000"/>
              </a:lnSpc>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lnSpc>
                <a:spcPct val="100000"/>
              </a:lnSpc>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723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21168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smtClean="0">
                <a:ln>
                  <a:noFill/>
                </a:ln>
                <a:solidFill>
                  <a:srgbClr val="307871"/>
                </a:solidFill>
                <a:effectLst/>
                <a:uLnTx/>
                <a:uFillTx/>
                <a:latin typeface="Times New Roman"/>
                <a:ea typeface="+mj-ea"/>
                <a:cs typeface="+mj-cs"/>
              </a:rPr>
              <a:t>Initiation of Strategy: Triggering</a:t>
            </a:r>
            <a:r>
              <a:rPr kumimoji="0" lang="en-US" sz="2400" b="0" i="0" u="none" strike="noStrike" kern="0" cap="none" spc="0" normalizeH="0" dirty="0" smtClean="0">
                <a:ln>
                  <a:noFill/>
                </a:ln>
                <a:solidFill>
                  <a:srgbClr val="307871"/>
                </a:solidFill>
                <a:effectLst/>
                <a:uLnTx/>
                <a:uFillTx/>
                <a:latin typeface="Times New Roman"/>
                <a:ea typeface="+mj-ea"/>
                <a:cs typeface="+mj-cs"/>
              </a:rPr>
              <a:t> Events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400" dirty="0">
                <a:latin typeface="Times New Roman" panose="02020603050405020304" pitchFamily="18" charset="0"/>
                <a:cs typeface="Times New Roman" panose="02020603050405020304" pitchFamily="18" charset="0"/>
              </a:rPr>
              <a:t>A </a:t>
            </a:r>
            <a:r>
              <a:rPr lang="en-US" altLang="cs-CZ" sz="2400" b="1" dirty="0">
                <a:latin typeface="Times New Roman" panose="02020603050405020304" pitchFamily="18" charset="0"/>
                <a:cs typeface="Times New Roman" panose="02020603050405020304" pitchFamily="18" charset="0"/>
              </a:rPr>
              <a:t>triggering event </a:t>
            </a:r>
            <a:r>
              <a:rPr lang="en-US" altLang="cs-CZ" sz="2400" dirty="0">
                <a:latin typeface="Times New Roman" panose="02020603050405020304" pitchFamily="18" charset="0"/>
                <a:cs typeface="Times New Roman" panose="02020603050405020304" pitchFamily="18" charset="0"/>
              </a:rPr>
              <a:t>is something that acts as a stimulus for a</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change in strategy. Some possible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triggering events are</a:t>
            </a:r>
            <a:r>
              <a:rPr lang="cs-CZ" altLang="cs-CZ" sz="2400" dirty="0" smtClean="0">
                <a:latin typeface="Times New Roman" panose="02020603050405020304" pitchFamily="18" charset="0"/>
                <a:cs typeface="Times New Roman" panose="02020603050405020304" pitchFamily="18" charset="0"/>
              </a:rPr>
              <a:t>:</a:t>
            </a:r>
            <a:endParaRPr lang="en-US" altLang="cs-CZ" sz="2400" dirty="0" smtClean="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b="1" dirty="0">
                <a:latin typeface="Times New Roman" panose="02020603050405020304" pitchFamily="18" charset="0"/>
                <a:cs typeface="Times New Roman" panose="02020603050405020304" pitchFamily="18" charset="0"/>
              </a:rPr>
              <a:t>New CEO</a:t>
            </a:r>
            <a:r>
              <a:rPr lang="en-US" altLang="cs-CZ" dirty="0">
                <a:latin typeface="Times New Roman" panose="02020603050405020304" pitchFamily="18" charset="0"/>
                <a:cs typeface="Times New Roman" panose="02020603050405020304" pitchFamily="18" charset="0"/>
              </a:rPr>
              <a:t>: By asking a series of embarrassing questions, a new CEO cuts through the </a:t>
            </a:r>
            <a:r>
              <a:rPr lang="en-US" altLang="cs-CZ" dirty="0" err="1">
                <a:latin typeface="Times New Roman" panose="02020603050405020304" pitchFamily="18" charset="0"/>
                <a:cs typeface="Times New Roman" panose="02020603050405020304" pitchFamily="18" charset="0"/>
              </a:rPr>
              <a:t>vei</a:t>
            </a:r>
            <a:r>
              <a:rPr lang="cs-CZ" altLang="cs-CZ" dirty="0">
                <a:latin typeface="Times New Roman" panose="02020603050405020304" pitchFamily="18" charset="0"/>
                <a:cs typeface="Times New Roman" panose="02020603050405020304" pitchFamily="18" charset="0"/>
              </a:rPr>
              <a:t>l </a:t>
            </a:r>
            <a:r>
              <a:rPr lang="en-US" altLang="cs-CZ" dirty="0">
                <a:latin typeface="Times New Roman" panose="02020603050405020304" pitchFamily="18" charset="0"/>
                <a:cs typeface="Times New Roman" panose="02020603050405020304" pitchFamily="18" charset="0"/>
              </a:rPr>
              <a:t>of complacency and forces people to question the very reason for the corporation’s existence.</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en-US"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b="1" dirty="0">
                <a:latin typeface="Times New Roman" panose="02020603050405020304" pitchFamily="18" charset="0"/>
                <a:cs typeface="Times New Roman" panose="02020603050405020304" pitchFamily="18" charset="0"/>
              </a:rPr>
              <a:t>External intervention</a:t>
            </a:r>
            <a:r>
              <a:rPr lang="en-US" altLang="cs-CZ" dirty="0">
                <a:latin typeface="Times New Roman" panose="02020603050405020304" pitchFamily="18" charset="0"/>
                <a:cs typeface="Times New Roman" panose="02020603050405020304" pitchFamily="18" charset="0"/>
              </a:rPr>
              <a:t>: A firm’s bank suddenly refuses to approve</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a new loan or suddenly</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demands payment in full on an old one. A key customer complains about a serious product</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defect.</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en-US"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b="1" dirty="0">
                <a:latin typeface="Times New Roman" panose="02020603050405020304" pitchFamily="18" charset="0"/>
                <a:cs typeface="Times New Roman" panose="02020603050405020304" pitchFamily="18" charset="0"/>
              </a:rPr>
              <a:t>Threat of a change in ownership</a:t>
            </a:r>
            <a:r>
              <a:rPr lang="en-US" altLang="cs-CZ" dirty="0">
                <a:latin typeface="Times New Roman" panose="02020603050405020304" pitchFamily="18" charset="0"/>
                <a:cs typeface="Times New Roman" panose="02020603050405020304" pitchFamily="18" charset="0"/>
              </a:rPr>
              <a:t>: Another firm may initiate a takeover by buying a company’s</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common stock.</a:t>
            </a:r>
            <a:endParaRPr lang="cs-CZ" altLang="cs-CZ" dirty="0">
              <a:latin typeface="Times New Roman" panose="02020603050405020304" pitchFamily="18" charset="0"/>
              <a:cs typeface="Times New Roman" panose="02020603050405020304" pitchFamily="18" charset="0"/>
            </a:endParaRPr>
          </a:p>
          <a:p>
            <a:pPr marL="342900" indent="-342900" algn="just">
              <a:lnSpc>
                <a:spcPct val="100000"/>
              </a:lnSpc>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lnSpc>
                <a:spcPct val="100000"/>
              </a:lnSpc>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724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21168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smtClean="0">
                <a:ln>
                  <a:noFill/>
                </a:ln>
                <a:solidFill>
                  <a:srgbClr val="307871"/>
                </a:solidFill>
                <a:effectLst/>
                <a:uLnTx/>
                <a:uFillTx/>
                <a:latin typeface="Times New Roman"/>
                <a:ea typeface="+mj-ea"/>
                <a:cs typeface="+mj-cs"/>
              </a:rPr>
              <a:t>Initiation of Strategy: Triggering</a:t>
            </a:r>
            <a:r>
              <a:rPr kumimoji="0" lang="en-US" sz="2400" b="0" i="0" u="none" strike="noStrike" kern="0" cap="none" spc="0" normalizeH="0" dirty="0" smtClean="0">
                <a:ln>
                  <a:noFill/>
                </a:ln>
                <a:solidFill>
                  <a:srgbClr val="307871"/>
                </a:solidFill>
                <a:effectLst/>
                <a:uLnTx/>
                <a:uFillTx/>
                <a:latin typeface="Times New Roman"/>
                <a:ea typeface="+mj-ea"/>
                <a:cs typeface="+mj-cs"/>
              </a:rPr>
              <a:t> Events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400" dirty="0">
                <a:latin typeface="Times New Roman" panose="02020603050405020304" pitchFamily="18" charset="0"/>
                <a:cs typeface="Times New Roman" panose="02020603050405020304" pitchFamily="18" charset="0"/>
              </a:rPr>
              <a:t>A </a:t>
            </a:r>
            <a:r>
              <a:rPr lang="en-US" altLang="cs-CZ" sz="2400" b="1" dirty="0">
                <a:latin typeface="Times New Roman" panose="02020603050405020304" pitchFamily="18" charset="0"/>
                <a:cs typeface="Times New Roman" panose="02020603050405020304" pitchFamily="18" charset="0"/>
              </a:rPr>
              <a:t>triggering event </a:t>
            </a:r>
            <a:r>
              <a:rPr lang="en-US" altLang="cs-CZ" sz="2400" dirty="0">
                <a:latin typeface="Times New Roman" panose="02020603050405020304" pitchFamily="18" charset="0"/>
                <a:cs typeface="Times New Roman" panose="02020603050405020304" pitchFamily="18" charset="0"/>
              </a:rPr>
              <a:t>is something that acts as a stimulus for a</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change in strategy. Some possible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triggering events are</a:t>
            </a:r>
            <a:r>
              <a:rPr lang="cs-CZ" altLang="cs-CZ" sz="2400" dirty="0" smtClean="0">
                <a:latin typeface="Times New Roman" panose="02020603050405020304" pitchFamily="18" charset="0"/>
                <a:cs typeface="Times New Roman" panose="02020603050405020304" pitchFamily="18" charset="0"/>
              </a:rPr>
              <a:t>:</a:t>
            </a:r>
            <a:endParaRPr lang="en-US" altLang="cs-CZ" sz="2400" dirty="0" smtClean="0">
              <a:latin typeface="Times New Roman" panose="02020603050405020304" pitchFamily="18" charset="0"/>
              <a:cs typeface="Times New Roman" panose="02020603050405020304" pitchFamily="18" charset="0"/>
            </a:endParaRPr>
          </a:p>
          <a:p>
            <a:pPr marL="0" indent="0" algn="just">
              <a:spcBef>
                <a:spcPct val="0"/>
              </a:spcBef>
              <a:buNone/>
              <a:defRPr/>
            </a:pPr>
            <a:endParaRPr lang="en-US" altLang="cs-CZ" sz="24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b="1" dirty="0">
                <a:latin typeface="Times New Roman" panose="02020603050405020304" pitchFamily="18" charset="0"/>
                <a:cs typeface="Times New Roman" panose="02020603050405020304" pitchFamily="18" charset="0"/>
              </a:rPr>
              <a:t>Performance gap</a:t>
            </a:r>
            <a:r>
              <a:rPr lang="en-US" altLang="cs-CZ" dirty="0">
                <a:latin typeface="Times New Roman" panose="02020603050405020304" pitchFamily="18" charset="0"/>
                <a:cs typeface="Times New Roman" panose="02020603050405020304" pitchFamily="18" charset="0"/>
              </a:rPr>
              <a:t>: A performance gap exists when performance does not meet expectations.</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Sales and profits either are no longer increasing or may even be falling.</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en-US"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b="1" dirty="0">
                <a:latin typeface="Times New Roman" panose="02020603050405020304" pitchFamily="18" charset="0"/>
                <a:cs typeface="Times New Roman" panose="02020603050405020304" pitchFamily="18" charset="0"/>
              </a:rPr>
              <a:t>Strategic inflection point</a:t>
            </a:r>
            <a:r>
              <a:rPr lang="en-US" altLang="cs-CZ" dirty="0">
                <a:latin typeface="Times New Roman" panose="02020603050405020304" pitchFamily="18" charset="0"/>
                <a:cs typeface="Times New Roman" panose="02020603050405020304" pitchFamily="18" charset="0"/>
              </a:rPr>
              <a:t>: Coined by </a:t>
            </a:r>
            <a:r>
              <a:rPr lang="en-US" altLang="cs-CZ" b="1" i="1" dirty="0">
                <a:latin typeface="Times New Roman" panose="02020603050405020304" pitchFamily="18" charset="0"/>
                <a:cs typeface="Times New Roman" panose="02020603050405020304" pitchFamily="18" charset="0"/>
              </a:rPr>
              <a:t>Andy Grove</a:t>
            </a:r>
            <a:r>
              <a:rPr lang="en-US" altLang="cs-CZ" dirty="0">
                <a:latin typeface="Times New Roman" panose="02020603050405020304" pitchFamily="18" charset="0"/>
                <a:cs typeface="Times New Roman" panose="02020603050405020304" pitchFamily="18" charset="0"/>
              </a:rPr>
              <a:t>, past-CEO of</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Intel Corporation, a</a:t>
            </a:r>
            <a:r>
              <a:rPr lang="cs-CZ" altLang="cs-CZ" dirty="0">
                <a:latin typeface="Times New Roman" panose="02020603050405020304" pitchFamily="18" charset="0"/>
                <a:cs typeface="Times New Roman" panose="02020603050405020304" pitchFamily="18" charset="0"/>
              </a:rPr>
              <a:t> </a:t>
            </a:r>
            <a:r>
              <a:rPr lang="en-US" altLang="cs-CZ" i="1" dirty="0">
                <a:latin typeface="Times New Roman" panose="02020603050405020304" pitchFamily="18" charset="0"/>
                <a:cs typeface="Times New Roman" panose="02020603050405020304" pitchFamily="18" charset="0"/>
              </a:rPr>
              <a:t>strategic inflection point is what happens to a business when a major change takes place</a:t>
            </a:r>
            <a:r>
              <a:rPr lang="cs-CZ" altLang="cs-CZ" i="1" dirty="0">
                <a:latin typeface="Times New Roman" panose="02020603050405020304" pitchFamily="18" charset="0"/>
                <a:cs typeface="Times New Roman" panose="02020603050405020304" pitchFamily="18" charset="0"/>
              </a:rPr>
              <a:t> </a:t>
            </a:r>
            <a:r>
              <a:rPr lang="en-US" altLang="cs-CZ" i="1" dirty="0">
                <a:latin typeface="Times New Roman" panose="02020603050405020304" pitchFamily="18" charset="0"/>
                <a:cs typeface="Times New Roman" panose="02020603050405020304" pitchFamily="18" charset="0"/>
              </a:rPr>
              <a:t>due to the introduction of new technologies, a different regulatory environment, a change</a:t>
            </a:r>
            <a:r>
              <a:rPr lang="cs-CZ" altLang="cs-CZ" i="1" dirty="0">
                <a:latin typeface="Times New Roman" panose="02020603050405020304" pitchFamily="18" charset="0"/>
                <a:cs typeface="Times New Roman" panose="02020603050405020304" pitchFamily="18" charset="0"/>
              </a:rPr>
              <a:t> </a:t>
            </a:r>
            <a:r>
              <a:rPr lang="en-US" altLang="cs-CZ" i="1" dirty="0">
                <a:latin typeface="Times New Roman" panose="02020603050405020304" pitchFamily="18" charset="0"/>
                <a:cs typeface="Times New Roman" panose="02020603050405020304" pitchFamily="18" charset="0"/>
              </a:rPr>
              <a:t>in customers’ values, or a change in what customers prefer.</a:t>
            </a:r>
            <a:endParaRPr lang="en-GB" altLang="cs-CZ" i="1" dirty="0">
              <a:latin typeface="Times New Roman" panose="02020603050405020304" pitchFamily="18" charset="0"/>
              <a:cs typeface="Times New Roman" panose="02020603050405020304" pitchFamily="18" charset="0"/>
            </a:endParaRPr>
          </a:p>
          <a:p>
            <a:pPr marL="342900" indent="-342900" algn="just">
              <a:lnSpc>
                <a:spcPct val="100000"/>
              </a:lnSpc>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lnSpc>
                <a:spcPct val="100000"/>
              </a:lnSpc>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521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893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a:ln>
                  <a:noFill/>
                </a:ln>
                <a:solidFill>
                  <a:srgbClr val="307871"/>
                </a:solidFill>
                <a:effectLst/>
                <a:uLnTx/>
                <a:uFillTx/>
                <a:latin typeface="Times New Roman"/>
                <a:ea typeface="+mj-ea"/>
                <a:cs typeface="+mj-cs"/>
              </a:rPr>
              <a:t>Outline of the lecture</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394506"/>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ct val="0"/>
              </a:spcBef>
              <a:buFont typeface="+mj-lt"/>
              <a:buAutoNum type="arabicPeriod"/>
              <a:defRPr/>
            </a:pPr>
            <a:r>
              <a:rPr lang="en-US" altLang="cs-CZ" sz="2400" dirty="0" smtClean="0">
                <a:solidFill>
                  <a:srgbClr val="006666"/>
                </a:solidFill>
                <a:latin typeface="Times New Roman" panose="02020603050405020304" pitchFamily="18" charset="0"/>
                <a:cs typeface="Times New Roman" panose="02020603050405020304" pitchFamily="18" charset="0"/>
              </a:rPr>
              <a:t>Strategic Management </a:t>
            </a:r>
          </a:p>
          <a:p>
            <a:pPr marL="342900" indent="-342900">
              <a:spcBef>
                <a:spcPct val="0"/>
              </a:spcBef>
              <a:buFont typeface="+mj-lt"/>
              <a:buAutoNum type="arabicPeriod"/>
              <a:defRPr/>
            </a:pPr>
            <a:endParaRPr lang="en-US" altLang="cs-CZ" sz="2400" dirty="0" smtClean="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en-US" altLang="cs-CZ" sz="2400" dirty="0" smtClean="0">
                <a:solidFill>
                  <a:srgbClr val="006666"/>
                </a:solidFill>
                <a:latin typeface="Times New Roman" panose="02020603050405020304" pitchFamily="18" charset="0"/>
                <a:cs typeface="Times New Roman" panose="02020603050405020304" pitchFamily="18" charset="0"/>
              </a:rPr>
              <a:t>Strategic Management: Impact of Globalization</a:t>
            </a:r>
          </a:p>
          <a:p>
            <a:pPr marL="342900" indent="-342900">
              <a:spcBef>
                <a:spcPct val="0"/>
              </a:spcBef>
              <a:buFont typeface="+mj-lt"/>
              <a:buAutoNum type="arabicPeriod"/>
              <a:defRPr/>
            </a:pPr>
            <a:endParaRPr lang="en-US" altLang="cs-CZ" sz="2400" dirty="0" smtClean="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en-US" altLang="cs-CZ" sz="2400" dirty="0" smtClean="0">
                <a:solidFill>
                  <a:srgbClr val="006666"/>
                </a:solidFill>
                <a:latin typeface="Times New Roman" panose="02020603050405020304" pitchFamily="18" charset="0"/>
                <a:cs typeface="Times New Roman" panose="02020603050405020304" pitchFamily="18" charset="0"/>
              </a:rPr>
              <a:t>Strategic Management: Impact of Environmental Sustainability</a:t>
            </a:r>
          </a:p>
          <a:p>
            <a:pPr marL="342900" indent="-342900">
              <a:spcBef>
                <a:spcPct val="0"/>
              </a:spcBef>
              <a:buFont typeface="+mj-lt"/>
              <a:buAutoNum type="arabicPeriod"/>
              <a:defRPr/>
            </a:pPr>
            <a:endParaRPr lang="en-US" altLang="cs-CZ" sz="2400" dirty="0" smtClean="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en-US" altLang="cs-CZ" sz="2400" dirty="0" smtClean="0">
                <a:solidFill>
                  <a:srgbClr val="006666"/>
                </a:solidFill>
                <a:latin typeface="Times New Roman" panose="02020603050405020304" pitchFamily="18" charset="0"/>
                <a:cs typeface="Times New Roman" panose="02020603050405020304" pitchFamily="18" charset="0"/>
              </a:rPr>
              <a:t>Strategic Decision Making </a:t>
            </a:r>
          </a:p>
          <a:p>
            <a:pPr marL="342900" indent="-342900">
              <a:spcBef>
                <a:spcPct val="0"/>
              </a:spcBef>
              <a:buFont typeface="+mj-lt"/>
              <a:buAutoNum type="arabicPeriod"/>
              <a:defRPr/>
            </a:pPr>
            <a:endParaRPr lang="en-US" altLang="cs-CZ" sz="2400" dirty="0" smtClean="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en-US" altLang="cs-CZ" sz="2400" dirty="0" smtClean="0">
                <a:solidFill>
                  <a:srgbClr val="006666"/>
                </a:solidFill>
                <a:latin typeface="Times New Roman" panose="02020603050405020304" pitchFamily="18" charset="0"/>
                <a:cs typeface="Times New Roman" panose="02020603050405020304" pitchFamily="18" charset="0"/>
              </a:rPr>
              <a:t>Strategic </a:t>
            </a:r>
            <a:r>
              <a:rPr lang="en-US" altLang="cs-CZ" sz="2400" dirty="0">
                <a:solidFill>
                  <a:srgbClr val="006666"/>
                </a:solidFill>
                <a:latin typeface="Times New Roman" panose="02020603050405020304" pitchFamily="18" charset="0"/>
                <a:cs typeface="Times New Roman" panose="02020603050405020304" pitchFamily="18" charset="0"/>
              </a:rPr>
              <a:t>Decision Making </a:t>
            </a:r>
            <a:r>
              <a:rPr lang="en-US" altLang="cs-CZ" sz="2400" dirty="0" smtClean="0">
                <a:solidFill>
                  <a:srgbClr val="006666"/>
                </a:solidFill>
                <a:latin typeface="Times New Roman" panose="02020603050405020304" pitchFamily="18" charset="0"/>
                <a:cs typeface="Times New Roman" panose="02020603050405020304" pitchFamily="18" charset="0"/>
              </a:rPr>
              <a:t>Process</a:t>
            </a:r>
          </a:p>
          <a:p>
            <a:pPr marL="342900" indent="-342900">
              <a:spcBef>
                <a:spcPct val="0"/>
              </a:spcBef>
              <a:buFont typeface="+mj-lt"/>
              <a:buAutoNum type="arabicPeriod"/>
              <a:defRPr/>
            </a:pPr>
            <a:endParaRPr lang="en-US" altLang="cs-CZ" sz="2400" dirty="0" smtClean="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en-US" altLang="cs-CZ" sz="2400" dirty="0" smtClean="0">
                <a:solidFill>
                  <a:srgbClr val="006666"/>
                </a:solidFill>
                <a:latin typeface="Times New Roman" panose="02020603050405020304" pitchFamily="18" charset="0"/>
                <a:cs typeface="Times New Roman" panose="02020603050405020304" pitchFamily="18" charset="0"/>
              </a:rPr>
              <a:t>Strategy Formulation</a:t>
            </a:r>
          </a:p>
          <a:p>
            <a:pPr marL="342900" indent="-342900">
              <a:spcBef>
                <a:spcPct val="0"/>
              </a:spcBef>
              <a:buFont typeface="+mj-lt"/>
              <a:buAutoNum type="arabicPeriod"/>
              <a:defRPr/>
            </a:pPr>
            <a:endParaRPr lang="en-US" altLang="cs-CZ" sz="2400" dirty="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en-US" altLang="cs-CZ" sz="2400" dirty="0" smtClean="0">
                <a:solidFill>
                  <a:srgbClr val="006666"/>
                </a:solidFill>
                <a:latin typeface="Times New Roman" panose="02020603050405020304" pitchFamily="18" charset="0"/>
                <a:cs typeface="Times New Roman" panose="02020603050405020304" pitchFamily="18" charset="0"/>
              </a:rPr>
              <a:t>Initiation of Strategy: Triggering Events </a:t>
            </a:r>
          </a:p>
          <a:p>
            <a:pPr marL="342900" indent="-342900">
              <a:spcBef>
                <a:spcPct val="0"/>
              </a:spcBef>
              <a:buFont typeface="+mj-lt"/>
              <a:buAutoNum type="arabicPeriod"/>
              <a:defRPr/>
            </a:pPr>
            <a:endParaRPr lang="en-US" altLang="cs-CZ" sz="2400" dirty="0" smtClean="0">
              <a:solidFill>
                <a:srgbClr val="0066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75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70431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Introduction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200" i="1" dirty="0">
                <a:latin typeface="Times New Roman" panose="02020603050405020304" pitchFamily="18" charset="0"/>
                <a:cs typeface="Times New Roman" panose="02020603050405020304" pitchFamily="18" charset="0"/>
              </a:rPr>
              <a:t>General Electric</a:t>
            </a:r>
            <a:r>
              <a:rPr lang="en-US" altLang="cs-CZ" sz="2200" dirty="0">
                <a:latin typeface="Times New Roman" panose="02020603050405020304" pitchFamily="18" charset="0"/>
                <a:cs typeface="Times New Roman" panose="02020603050405020304" pitchFamily="18" charset="0"/>
              </a:rPr>
              <a:t>, one of the pioneers of strategic planning, led the transition from strategic</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planning to strategic management during the 1980s. By the 1990s, most other </a:t>
            </a:r>
            <a:r>
              <a:rPr lang="cs-CZ" altLang="cs-CZ" sz="2200" dirty="0">
                <a:latin typeface="Times New Roman" panose="02020603050405020304" pitchFamily="18" charset="0"/>
                <a:cs typeface="Times New Roman" panose="02020603050405020304" pitchFamily="18" charset="0"/>
              </a:rPr>
              <a:t>c</a:t>
            </a:r>
            <a:r>
              <a:rPr lang="en-US" altLang="cs-CZ" sz="2200" dirty="0" err="1">
                <a:latin typeface="Times New Roman" panose="02020603050405020304" pitchFamily="18" charset="0"/>
                <a:cs typeface="Times New Roman" panose="02020603050405020304" pitchFamily="18" charset="0"/>
              </a:rPr>
              <a:t>orporations</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around the world had also begun the conversion to strategic management.</a:t>
            </a:r>
            <a:endParaRPr lang="cs-CZ" altLang="cs-CZ" sz="22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cs-CZ" altLang="cs-CZ" sz="22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200" i="1" dirty="0">
                <a:latin typeface="Times New Roman" panose="02020603050405020304" pitchFamily="18" charset="0"/>
                <a:cs typeface="Times New Roman" panose="02020603050405020304" pitchFamily="18" charset="0"/>
              </a:rPr>
              <a:t>Strategic management emphasizes long-term performance</a:t>
            </a:r>
            <a:r>
              <a:rPr lang="en-US" altLang="cs-CZ" sz="2200" dirty="0">
                <a:latin typeface="Times New Roman" panose="02020603050405020304" pitchFamily="18" charset="0"/>
                <a:cs typeface="Times New Roman" panose="02020603050405020304" pitchFamily="18" charset="0"/>
              </a:rPr>
              <a:t>. Many companies can manager</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short-term bursts of high performance, but </a:t>
            </a:r>
            <a:r>
              <a:rPr lang="en-US" altLang="cs-CZ" sz="2200" i="1" dirty="0">
                <a:latin typeface="Times New Roman" panose="02020603050405020304" pitchFamily="18" charset="0"/>
                <a:cs typeface="Times New Roman" panose="02020603050405020304" pitchFamily="18" charset="0"/>
              </a:rPr>
              <a:t>only a few can sustain it over a longer period </a:t>
            </a:r>
            <a:r>
              <a:rPr lang="en-US" altLang="cs-CZ" sz="2200" dirty="0">
                <a:latin typeface="Times New Roman" panose="02020603050405020304" pitchFamily="18" charset="0"/>
                <a:cs typeface="Times New Roman" panose="02020603050405020304" pitchFamily="18" charset="0"/>
              </a:rPr>
              <a:t>of</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time.</a:t>
            </a:r>
            <a:endParaRPr lang="cs-CZ" altLang="cs-CZ" sz="22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cs-CZ" altLang="cs-CZ" sz="22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To be successful in the long-run, companies must not only be able to execute</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current activities to satisfy an existing market, but they must also adapt those activities to satisfy</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new and changing markets</a:t>
            </a:r>
            <a:r>
              <a:rPr lang="cs-CZ" altLang="cs-CZ" sz="2200" dirty="0" smtClean="0">
                <a:latin typeface="Times New Roman" panose="02020603050405020304" pitchFamily="18" charset="0"/>
                <a:cs typeface="Times New Roman" panose="02020603050405020304" pitchFamily="18" charset="0"/>
              </a:rPr>
              <a:t>.</a:t>
            </a:r>
          </a:p>
          <a:p>
            <a:pPr marL="0" indent="0" algn="just">
              <a:spcBef>
                <a:spcPct val="0"/>
              </a:spcBef>
              <a:buNone/>
              <a:defRPr/>
            </a:pPr>
            <a:endParaRPr lang="cs-CZ" altLang="cs-CZ" sz="2200" dirty="0" smtClean="0">
              <a:latin typeface="Times New Roman" panose="02020603050405020304" pitchFamily="18" charset="0"/>
              <a:cs typeface="Times New Roman" panose="02020603050405020304" pitchFamily="18" charset="0"/>
            </a:endParaRPr>
          </a:p>
          <a:p>
            <a:pPr marL="342900" indent="-342900" algn="just">
              <a:spcBef>
                <a:spcPct val="0"/>
              </a:spcBef>
              <a:defRPr/>
            </a:pPr>
            <a:r>
              <a:rPr lang="cs-CZ" altLang="cs-CZ" sz="2200" dirty="0">
                <a:latin typeface="Times New Roman" panose="02020603050405020304" pitchFamily="18" charset="0"/>
                <a:cs typeface="Times New Roman" panose="02020603050405020304" pitchFamily="18" charset="0"/>
              </a:rPr>
              <a:t>T</a:t>
            </a:r>
            <a:r>
              <a:rPr lang="en-US" altLang="cs-CZ" sz="2200" dirty="0">
                <a:latin typeface="Times New Roman" panose="02020603050405020304" pitchFamily="18" charset="0"/>
                <a:cs typeface="Times New Roman" panose="02020603050405020304" pitchFamily="18" charset="0"/>
              </a:rPr>
              <a:t>he three</a:t>
            </a:r>
            <a:r>
              <a:rPr lang="cs-CZ" altLang="cs-CZ" sz="2200" dirty="0">
                <a:latin typeface="Times New Roman" panose="02020603050405020304" pitchFamily="18" charset="0"/>
                <a:cs typeface="Times New Roman" panose="02020603050405020304" pitchFamily="18" charset="0"/>
              </a:rPr>
              <a:t> </a:t>
            </a:r>
            <a:r>
              <a:rPr lang="en-US" altLang="cs-CZ" sz="2200" b="1" dirty="0">
                <a:latin typeface="Times New Roman" panose="02020603050405020304" pitchFamily="18" charset="0"/>
                <a:cs typeface="Times New Roman" panose="02020603050405020304" pitchFamily="18" charset="0"/>
              </a:rPr>
              <a:t>most highly rated benefits </a:t>
            </a:r>
            <a:r>
              <a:rPr lang="en-US" altLang="cs-CZ" sz="2200" dirty="0">
                <a:latin typeface="Times New Roman" panose="02020603050405020304" pitchFamily="18" charset="0"/>
                <a:cs typeface="Times New Roman" panose="02020603050405020304" pitchFamily="18" charset="0"/>
              </a:rPr>
              <a:t>of strategic management to be:</a:t>
            </a:r>
            <a:endParaRPr lang="cs-CZ" altLang="cs-CZ" sz="2200" dirty="0">
              <a:latin typeface="Times New Roman" panose="02020603050405020304" pitchFamily="18" charset="0"/>
              <a:cs typeface="Times New Roman" panose="02020603050405020304" pitchFamily="18" charset="0"/>
            </a:endParaRPr>
          </a:p>
          <a:p>
            <a:pPr marL="1200150" lvl="1" indent="-457200" algn="just">
              <a:spcBef>
                <a:spcPct val="0"/>
              </a:spcBef>
              <a:buFont typeface="+mj-lt"/>
              <a:buAutoNum type="arabicPeriod"/>
              <a:defRPr/>
            </a:pPr>
            <a:r>
              <a:rPr lang="en-US" altLang="cs-CZ" sz="2200" i="1" dirty="0">
                <a:latin typeface="Times New Roman" panose="02020603050405020304" pitchFamily="18" charset="0"/>
                <a:cs typeface="Times New Roman" panose="02020603050405020304" pitchFamily="18" charset="0"/>
              </a:rPr>
              <a:t>Clearer sense of strategic vision </a:t>
            </a:r>
            <a:r>
              <a:rPr lang="en-US" altLang="cs-CZ" sz="2200" dirty="0">
                <a:latin typeface="Times New Roman" panose="02020603050405020304" pitchFamily="18" charset="0"/>
                <a:cs typeface="Times New Roman" panose="02020603050405020304" pitchFamily="18" charset="0"/>
              </a:rPr>
              <a:t>for the firm.</a:t>
            </a:r>
          </a:p>
          <a:p>
            <a:pPr marL="1200150" lvl="1" indent="-457200" algn="just">
              <a:spcBef>
                <a:spcPct val="0"/>
              </a:spcBef>
              <a:buFont typeface="+mj-lt"/>
              <a:buAutoNum type="arabicPeriod"/>
              <a:defRPr/>
            </a:pPr>
            <a:r>
              <a:rPr lang="en-US" altLang="cs-CZ" sz="2200" i="1" dirty="0">
                <a:latin typeface="Times New Roman" panose="02020603050405020304" pitchFamily="18" charset="0"/>
                <a:cs typeface="Times New Roman" panose="02020603050405020304" pitchFamily="18" charset="0"/>
              </a:rPr>
              <a:t>Sharper focus on what is strategically important</a:t>
            </a:r>
            <a:r>
              <a:rPr lang="en-US" altLang="cs-CZ" sz="2200" dirty="0">
                <a:latin typeface="Times New Roman" panose="02020603050405020304" pitchFamily="18" charset="0"/>
                <a:cs typeface="Times New Roman" panose="02020603050405020304" pitchFamily="18" charset="0"/>
              </a:rPr>
              <a:t>.</a:t>
            </a:r>
            <a:endParaRPr lang="cs-CZ" altLang="cs-CZ" sz="2200" dirty="0">
              <a:latin typeface="Times New Roman" panose="02020603050405020304" pitchFamily="18" charset="0"/>
              <a:cs typeface="Times New Roman" panose="02020603050405020304" pitchFamily="18" charset="0"/>
            </a:endParaRPr>
          </a:p>
          <a:p>
            <a:pPr marL="1200150" lvl="1" indent="-457200" algn="just">
              <a:spcBef>
                <a:spcPct val="0"/>
              </a:spcBef>
              <a:buFont typeface="+mj-lt"/>
              <a:buAutoNum type="arabicPeriod"/>
              <a:defRPr/>
            </a:pPr>
            <a:r>
              <a:rPr lang="en-US" altLang="cs-CZ" sz="2200" i="1" dirty="0">
                <a:latin typeface="Times New Roman" panose="02020603050405020304" pitchFamily="18" charset="0"/>
                <a:cs typeface="Times New Roman" panose="02020603050405020304" pitchFamily="18" charset="0"/>
              </a:rPr>
              <a:t>Improved understanding </a:t>
            </a:r>
            <a:r>
              <a:rPr lang="en-US" altLang="cs-CZ" sz="2200" dirty="0">
                <a:latin typeface="Times New Roman" panose="02020603050405020304" pitchFamily="18" charset="0"/>
                <a:cs typeface="Times New Roman" panose="02020603050405020304" pitchFamily="18" charset="0"/>
              </a:rPr>
              <a:t>of a rapidly changing </a:t>
            </a:r>
            <a:r>
              <a:rPr lang="cs-CZ" altLang="cs-CZ" sz="2200" dirty="0">
                <a:latin typeface="Times New Roman" panose="02020603050405020304" pitchFamily="18" charset="0"/>
                <a:cs typeface="Times New Roman" panose="02020603050405020304" pitchFamily="18" charset="0"/>
              </a:rPr>
              <a:t>e</a:t>
            </a:r>
            <a:r>
              <a:rPr lang="en-US" altLang="cs-CZ" sz="2200" dirty="0" err="1">
                <a:latin typeface="Times New Roman" panose="02020603050405020304" pitchFamily="18" charset="0"/>
                <a:cs typeface="Times New Roman" panose="02020603050405020304" pitchFamily="18" charset="0"/>
              </a:rPr>
              <a:t>nvironment</a:t>
            </a:r>
            <a:r>
              <a:rPr lang="cs-CZ" altLang="cs-CZ" sz="2200" dirty="0" smtClean="0">
                <a:latin typeface="Times New Roman" panose="02020603050405020304" pitchFamily="18" charset="0"/>
                <a:cs typeface="Times New Roman" panose="02020603050405020304" pitchFamily="18" charset="0"/>
              </a:rPr>
              <a:t>.</a:t>
            </a:r>
            <a:endParaRPr lang="cs-CZ" alt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488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5786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Strategic management is a set of </a:t>
            </a:r>
            <a:r>
              <a:rPr lang="en-US" altLang="cs-CZ" sz="2400" b="1" i="1" dirty="0">
                <a:latin typeface="Times New Roman" panose="02020603050405020304" pitchFamily="18" charset="0"/>
                <a:cs typeface="Times New Roman" panose="02020603050405020304" pitchFamily="18" charset="0"/>
              </a:rPr>
              <a:t>managerial decisions and actions that determines the </a:t>
            </a:r>
            <a:r>
              <a:rPr lang="en-US" altLang="cs-CZ" sz="2400" b="1" i="1" dirty="0" err="1">
                <a:latin typeface="Times New Roman" panose="02020603050405020304" pitchFamily="18" charset="0"/>
                <a:cs typeface="Times New Roman" panose="02020603050405020304" pitchFamily="18" charset="0"/>
              </a:rPr>
              <a:t>longrun</a:t>
            </a:r>
            <a:r>
              <a:rPr lang="cs-CZ" altLang="cs-CZ" sz="2400" b="1" i="1" dirty="0">
                <a:latin typeface="Times New Roman" panose="02020603050405020304" pitchFamily="18" charset="0"/>
                <a:cs typeface="Times New Roman" panose="02020603050405020304" pitchFamily="18" charset="0"/>
              </a:rPr>
              <a:t> </a:t>
            </a:r>
            <a:r>
              <a:rPr lang="en-US" altLang="cs-CZ" sz="2400" b="1" i="1" dirty="0">
                <a:latin typeface="Times New Roman" panose="02020603050405020304" pitchFamily="18" charset="0"/>
                <a:cs typeface="Times New Roman" panose="02020603050405020304" pitchFamily="18" charset="0"/>
              </a:rPr>
              <a:t>performance of a corporation</a:t>
            </a:r>
            <a:r>
              <a:rPr lang="en-US" altLang="cs-CZ" sz="2400" dirty="0">
                <a:latin typeface="Times New Roman" panose="02020603050405020304" pitchFamily="18" charset="0"/>
                <a:cs typeface="Times New Roman" panose="02020603050405020304" pitchFamily="18" charset="0"/>
              </a:rPr>
              <a:t>. It includes environmental scanning (both external and internal),</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strategy formulation (strategic or long-range planning), strategy implementation, and</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evaluation and control</a:t>
            </a:r>
            <a:r>
              <a:rPr lang="cs-CZ" altLang="cs-CZ" sz="2400" dirty="0">
                <a:latin typeface="Times New Roman" panose="02020603050405020304" pitchFamily="18" charset="0"/>
                <a:cs typeface="Times New Roman" panose="02020603050405020304" pitchFamily="18" charset="0"/>
              </a:rPr>
              <a:t>.</a:t>
            </a:r>
          </a:p>
          <a:p>
            <a:pPr marL="285750" indent="-28575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The study of strategic management, therefore, emphasizes the monitoring</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evaluating of external opportunities and threats in light of a corporation’s strengths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weaknesses. </a:t>
            </a: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Originally </a:t>
            </a:r>
            <a:r>
              <a:rPr lang="en-US" altLang="cs-CZ" sz="2400" b="1" i="1" dirty="0">
                <a:latin typeface="Times New Roman" panose="02020603050405020304" pitchFamily="18" charset="0"/>
                <a:cs typeface="Times New Roman" panose="02020603050405020304" pitchFamily="18" charset="0"/>
              </a:rPr>
              <a:t>called business policy</a:t>
            </a:r>
            <a:r>
              <a:rPr lang="en-US" altLang="cs-CZ" sz="2400" dirty="0">
                <a:latin typeface="Times New Roman" panose="02020603050405020304" pitchFamily="18" charset="0"/>
                <a:cs typeface="Times New Roman" panose="02020603050405020304" pitchFamily="18" charset="0"/>
              </a:rPr>
              <a:t>, strategic management incorporates such</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topics as strategic planning, environmental scanning, and industry analysis</a:t>
            </a:r>
            <a:r>
              <a:rPr lang="en-US" altLang="cs-CZ" sz="2400" dirty="0" smtClean="0">
                <a:latin typeface="Times New Roman" panose="02020603050405020304" pitchFamily="18" charset="0"/>
                <a:cs typeface="Times New Roman" panose="02020603050405020304" pitchFamily="18" charset="0"/>
              </a:rPr>
              <a:t>.</a:t>
            </a:r>
            <a:endParaRPr lang="cs-CZ" altLang="cs-CZ" sz="2400" dirty="0" smtClean="0">
              <a:latin typeface="Times New Roman" panose="02020603050405020304" pitchFamily="18" charset="0"/>
              <a:cs typeface="Times New Roman" panose="02020603050405020304" pitchFamily="18" charset="0"/>
            </a:endParaRPr>
          </a:p>
          <a:p>
            <a:pPr marL="0" indent="0" algn="just">
              <a:spcBef>
                <a:spcPct val="0"/>
              </a:spcBef>
              <a:buNone/>
              <a:defRPr/>
            </a:pPr>
            <a:endParaRPr lang="cs-CZ" altLang="cs-CZ" sz="2400" dirty="0" smtClean="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Many of the concepts and techniques that deal with strategic management have been </a:t>
            </a:r>
            <a:r>
              <a:rPr lang="en-US" altLang="cs-CZ" sz="2400" dirty="0" smtClean="0">
                <a:latin typeface="Times New Roman" panose="02020603050405020304" pitchFamily="18" charset="0"/>
                <a:cs typeface="Times New Roman" panose="02020603050405020304" pitchFamily="18" charset="0"/>
              </a:rPr>
              <a:t>developed</a:t>
            </a:r>
            <a:r>
              <a:rPr lang="cs-CZ" altLang="cs-CZ" sz="2400" dirty="0" smtClean="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used successfully by business corporations such as General Electric and the Boston Consulting</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Group.</a:t>
            </a: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358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5786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To be successful in the long-run, companies must not only be able to execute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current activities to satisfy an existing market, but they must also adapt those activities to satisfy</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new and changing markets</a:t>
            </a:r>
            <a:r>
              <a:rPr lang="cs-CZ" altLang="cs-CZ" sz="2400" dirty="0">
                <a:latin typeface="Times New Roman" panose="02020603050405020304" pitchFamily="18" charset="0"/>
                <a:cs typeface="Times New Roman" panose="02020603050405020304" pitchFamily="18" charset="0"/>
              </a:rPr>
              <a:t>.</a:t>
            </a:r>
          </a:p>
          <a:p>
            <a:pPr marL="285750" indent="-28575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r>
              <a:rPr lang="cs-CZ" altLang="cs-CZ" sz="2400" dirty="0">
                <a:latin typeface="Times New Roman" panose="02020603050405020304" pitchFamily="18" charset="0"/>
                <a:cs typeface="Times New Roman" panose="02020603050405020304" pitchFamily="18" charset="0"/>
              </a:rPr>
              <a:t>S</a:t>
            </a:r>
            <a:r>
              <a:rPr lang="en-US" altLang="cs-CZ" sz="2400" dirty="0" err="1">
                <a:latin typeface="Times New Roman" panose="02020603050405020304" pitchFamily="18" charset="0"/>
                <a:cs typeface="Times New Roman" panose="02020603050405020304" pitchFamily="18" charset="0"/>
              </a:rPr>
              <a:t>trategic</a:t>
            </a:r>
            <a:r>
              <a:rPr lang="en-US" altLang="cs-CZ" sz="2400" dirty="0">
                <a:latin typeface="Times New Roman" panose="02020603050405020304" pitchFamily="18" charset="0"/>
                <a:cs typeface="Times New Roman" panose="02020603050405020304" pitchFamily="18" charset="0"/>
              </a:rPr>
              <a:t> management is a broader term that includes not only the stages already identified but also the earlier steps of determining the mission and objectives of an organization within the context of its external environment</a:t>
            </a:r>
            <a:r>
              <a:rPr lang="en-US" altLang="cs-CZ" sz="2400" dirty="0" smtClean="0">
                <a:latin typeface="Times New Roman" panose="02020603050405020304" pitchFamily="18" charset="0"/>
                <a:cs typeface="Times New Roman" panose="02020603050405020304" pitchFamily="18" charset="0"/>
              </a:rPr>
              <a:t>.</a:t>
            </a: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Initially, </a:t>
            </a:r>
            <a:r>
              <a:rPr lang="en-US" altLang="cs-CZ" sz="2400" i="1" dirty="0">
                <a:latin typeface="Times New Roman" panose="02020603050405020304" pitchFamily="18" charset="0"/>
                <a:cs typeface="Times New Roman" panose="02020603050405020304" pitchFamily="18" charset="0"/>
              </a:rPr>
              <a:t>strategic management was of most use to large corporations operating</a:t>
            </a:r>
            <a:r>
              <a:rPr lang="cs-CZ" altLang="cs-CZ" sz="2400" i="1" dirty="0">
                <a:latin typeface="Times New Roman" panose="02020603050405020304" pitchFamily="18" charset="0"/>
                <a:cs typeface="Times New Roman" panose="02020603050405020304" pitchFamily="18" charset="0"/>
              </a:rPr>
              <a:t> </a:t>
            </a:r>
            <a:r>
              <a:rPr lang="en-US" altLang="cs-CZ" sz="2400" i="1" dirty="0">
                <a:latin typeface="Times New Roman" panose="02020603050405020304" pitchFamily="18" charset="0"/>
                <a:cs typeface="Times New Roman" panose="02020603050405020304" pitchFamily="18" charset="0"/>
              </a:rPr>
              <a:t>in multiple industries</a:t>
            </a:r>
            <a:r>
              <a:rPr lang="en-US" altLang="cs-CZ" sz="2400" dirty="0">
                <a:latin typeface="Times New Roman" panose="02020603050405020304" pitchFamily="18" charset="0"/>
                <a:cs typeface="Times New Roman" panose="02020603050405020304" pitchFamily="18" charset="0"/>
              </a:rPr>
              <a:t>. </a:t>
            </a:r>
            <a:r>
              <a:rPr lang="en-US" altLang="cs-CZ" sz="2400" b="1" i="1" dirty="0">
                <a:latin typeface="Times New Roman" panose="02020603050405020304" pitchFamily="18" charset="0"/>
                <a:cs typeface="Times New Roman" panose="02020603050405020304" pitchFamily="18" charset="0"/>
              </a:rPr>
              <a:t>Increasing risks of error, costly mistakes, and even economic ruin</a:t>
            </a:r>
            <a:r>
              <a:rPr lang="cs-CZ" altLang="cs-CZ" sz="2400" b="1" i="1" dirty="0">
                <a:latin typeface="Times New Roman" panose="02020603050405020304" pitchFamily="18" charset="0"/>
                <a:cs typeface="Times New Roman" panose="02020603050405020304" pitchFamily="18" charset="0"/>
              </a:rPr>
              <a:t> </a:t>
            </a:r>
            <a:r>
              <a:rPr lang="en-US" altLang="cs-CZ" sz="2400" b="1" i="1" dirty="0">
                <a:latin typeface="Times New Roman" panose="02020603050405020304" pitchFamily="18" charset="0"/>
                <a:cs typeface="Times New Roman" panose="02020603050405020304" pitchFamily="18" charset="0"/>
              </a:rPr>
              <a:t>are causing today’s professional managers in all organizations</a:t>
            </a:r>
            <a:r>
              <a:rPr lang="en-US" altLang="cs-CZ" sz="2400" dirty="0">
                <a:latin typeface="Times New Roman" panose="02020603050405020304" pitchFamily="18" charset="0"/>
                <a:cs typeface="Times New Roman" panose="02020603050405020304" pitchFamily="18" charset="0"/>
              </a:rPr>
              <a:t> to take strategic management seriously</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in order to keep their companies competitive in an increasingly volatile environment.</a:t>
            </a: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045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5786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400" dirty="0">
                <a:latin typeface="Times New Roman" panose="02020603050405020304" pitchFamily="18" charset="0"/>
                <a:cs typeface="Times New Roman" panose="02020603050405020304" pitchFamily="18" charset="0"/>
              </a:rPr>
              <a:t>As managers attempt to better deal with their changing world, a firm generally evolves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through the following </a:t>
            </a:r>
            <a:r>
              <a:rPr lang="en-US" altLang="cs-CZ" sz="2400" b="1" dirty="0">
                <a:latin typeface="Times New Roman" panose="02020603050405020304" pitchFamily="18" charset="0"/>
                <a:cs typeface="Times New Roman" panose="02020603050405020304" pitchFamily="18" charset="0"/>
              </a:rPr>
              <a:t>four phases of strategic management</a:t>
            </a:r>
            <a:r>
              <a:rPr lang="cs-CZ" altLang="cs-CZ" sz="2400" dirty="0" smtClean="0">
                <a:latin typeface="Times New Roman" panose="02020603050405020304" pitchFamily="18" charset="0"/>
                <a:cs typeface="Times New Roman" panose="02020603050405020304" pitchFamily="18" charset="0"/>
              </a:rPr>
              <a:t>.</a:t>
            </a:r>
            <a:endParaRPr lang="en-US" altLang="cs-CZ" sz="2400" dirty="0" smtClean="0">
              <a:latin typeface="Times New Roman" panose="02020603050405020304" pitchFamily="18" charset="0"/>
              <a:cs typeface="Times New Roman" panose="02020603050405020304" pitchFamily="18" charset="0"/>
            </a:endParaRPr>
          </a:p>
          <a:p>
            <a:pPr marL="0" indent="0" algn="just">
              <a:spcBef>
                <a:spcPct val="0"/>
              </a:spcBef>
              <a:buNone/>
              <a:defRPr/>
            </a:pPr>
            <a:endParaRPr lang="cs-CZ" altLang="cs-CZ" sz="2400" dirty="0">
              <a:latin typeface="Times New Roman" panose="02020603050405020304" pitchFamily="18" charset="0"/>
              <a:cs typeface="Times New Roman" panose="02020603050405020304" pitchFamily="18" charset="0"/>
            </a:endParaRPr>
          </a:p>
          <a:p>
            <a:pPr marL="0" indent="0" algn="just">
              <a:spcBef>
                <a:spcPct val="0"/>
              </a:spcBef>
              <a:buNone/>
              <a:defRPr/>
            </a:pPr>
            <a:r>
              <a:rPr lang="en-US" altLang="cs-CZ" sz="2400" b="1" dirty="0">
                <a:latin typeface="Times New Roman" panose="02020603050405020304" pitchFamily="18" charset="0"/>
                <a:cs typeface="Times New Roman" panose="02020603050405020304" pitchFamily="18" charset="0"/>
              </a:rPr>
              <a:t>Phase 1</a:t>
            </a:r>
            <a:r>
              <a:rPr lang="cs-CZ" altLang="cs-CZ" sz="2400" b="1" dirty="0">
                <a:latin typeface="Times New Roman" panose="02020603050405020304" pitchFamily="18" charset="0"/>
                <a:cs typeface="Times New Roman" panose="02020603050405020304" pitchFamily="18" charset="0"/>
              </a:rPr>
              <a:t> - </a:t>
            </a:r>
            <a:r>
              <a:rPr lang="en-US" altLang="cs-CZ" sz="2400" b="1" dirty="0">
                <a:latin typeface="Times New Roman" panose="02020603050405020304" pitchFamily="18" charset="0"/>
                <a:cs typeface="Times New Roman" panose="02020603050405020304" pitchFamily="18" charset="0"/>
              </a:rPr>
              <a:t>Basic financial planning</a:t>
            </a:r>
            <a:r>
              <a:rPr lang="en-US" altLang="cs-CZ" sz="2400" dirty="0">
                <a:latin typeface="Times New Roman" panose="02020603050405020304" pitchFamily="18" charset="0"/>
                <a:cs typeface="Times New Roman" panose="02020603050405020304" pitchFamily="18" charset="0"/>
              </a:rPr>
              <a:t>: </a:t>
            </a:r>
            <a:r>
              <a:rPr lang="en-US" altLang="cs-CZ" sz="2400" i="1" dirty="0">
                <a:latin typeface="Times New Roman" panose="02020603050405020304" pitchFamily="18" charset="0"/>
                <a:cs typeface="Times New Roman" panose="02020603050405020304" pitchFamily="18" charset="0"/>
              </a:rPr>
              <a:t>Managers initiate serious planning when they are requested</a:t>
            </a:r>
            <a:r>
              <a:rPr lang="cs-CZ" altLang="cs-CZ" sz="2400" i="1" dirty="0">
                <a:latin typeface="Times New Roman" panose="02020603050405020304" pitchFamily="18" charset="0"/>
                <a:cs typeface="Times New Roman" panose="02020603050405020304" pitchFamily="18" charset="0"/>
              </a:rPr>
              <a:t> </a:t>
            </a:r>
            <a:r>
              <a:rPr lang="en-US" altLang="cs-CZ" sz="2400" i="1" dirty="0">
                <a:latin typeface="Times New Roman" panose="02020603050405020304" pitchFamily="18" charset="0"/>
                <a:cs typeface="Times New Roman" panose="02020603050405020304" pitchFamily="18" charset="0"/>
              </a:rPr>
              <a:t>to propose the following year’s budget.</a:t>
            </a:r>
            <a:r>
              <a:rPr lang="en-US" altLang="cs-CZ" sz="2400" dirty="0">
                <a:latin typeface="Times New Roman" panose="02020603050405020304" pitchFamily="18" charset="0"/>
                <a:cs typeface="Times New Roman" panose="02020603050405020304" pitchFamily="18" charset="0"/>
              </a:rPr>
              <a:t> </a:t>
            </a:r>
            <a:endParaRPr lang="cs-CZ" altLang="cs-CZ" sz="24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Projects are proposed on the basis of very</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little analysis, with most information coming from within the firm. </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The sales force usually</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provides the small amount of environmental information. Such simplistic operational</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planning only pretends to be strategic management, yet it is quite time consuming. </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Normal</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company activities are often suspended for weeks while managers try to cram ideas</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into the proposed budget. The time horizon is usually one year.</a:t>
            </a:r>
            <a:endParaRPr lang="en-GB" altLang="cs-CZ"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52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5786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400" b="1" dirty="0" smtClean="0">
                <a:latin typeface="Times New Roman" panose="02020603050405020304" pitchFamily="18" charset="0"/>
                <a:cs typeface="Times New Roman" panose="02020603050405020304" pitchFamily="18" charset="0"/>
              </a:rPr>
              <a:t>Phase </a:t>
            </a:r>
            <a:r>
              <a:rPr lang="en-US" altLang="cs-CZ" sz="2400" b="1" dirty="0">
                <a:latin typeface="Times New Roman" panose="02020603050405020304" pitchFamily="18" charset="0"/>
                <a:cs typeface="Times New Roman" panose="02020603050405020304" pitchFamily="18" charset="0"/>
              </a:rPr>
              <a:t>2</a:t>
            </a:r>
            <a:r>
              <a:rPr lang="cs-CZ" altLang="cs-CZ" sz="2400" b="1" dirty="0">
                <a:latin typeface="Times New Roman" panose="02020603050405020304" pitchFamily="18" charset="0"/>
                <a:cs typeface="Times New Roman" panose="02020603050405020304" pitchFamily="18" charset="0"/>
              </a:rPr>
              <a:t> - </a:t>
            </a:r>
            <a:r>
              <a:rPr lang="en-US" altLang="cs-CZ" sz="2400" b="1" dirty="0">
                <a:latin typeface="Times New Roman" panose="02020603050405020304" pitchFamily="18" charset="0"/>
                <a:cs typeface="Times New Roman" panose="02020603050405020304" pitchFamily="18" charset="0"/>
              </a:rPr>
              <a:t>Forecast-based planning: </a:t>
            </a:r>
            <a:r>
              <a:rPr lang="en-US" altLang="cs-CZ" sz="2400" i="1" dirty="0">
                <a:latin typeface="Times New Roman" panose="02020603050405020304" pitchFamily="18" charset="0"/>
                <a:cs typeface="Times New Roman" panose="02020603050405020304" pitchFamily="18" charset="0"/>
              </a:rPr>
              <a:t>As annual budgets become less useful at stimulating </a:t>
            </a:r>
            <a:r>
              <a:rPr lang="en-US" altLang="cs-CZ" sz="2400" i="1" dirty="0" smtClean="0">
                <a:latin typeface="Times New Roman" panose="02020603050405020304" pitchFamily="18" charset="0"/>
                <a:cs typeface="Times New Roman" panose="02020603050405020304" pitchFamily="18" charset="0"/>
              </a:rPr>
              <a:t>long-term</a:t>
            </a:r>
            <a:r>
              <a:rPr lang="cs-CZ" altLang="cs-CZ" sz="2400" i="1" dirty="0" smtClean="0">
                <a:latin typeface="Times New Roman" panose="02020603050405020304" pitchFamily="18" charset="0"/>
                <a:cs typeface="Times New Roman" panose="02020603050405020304" pitchFamily="18" charset="0"/>
              </a:rPr>
              <a:t> </a:t>
            </a:r>
            <a:r>
              <a:rPr lang="en-US" altLang="cs-CZ" sz="2400" i="1" dirty="0">
                <a:latin typeface="Times New Roman" panose="02020603050405020304" pitchFamily="18" charset="0"/>
                <a:cs typeface="Times New Roman" panose="02020603050405020304" pitchFamily="18" charset="0"/>
              </a:rPr>
              <a:t>planning, managers attempt to propose five-year plans</a:t>
            </a:r>
            <a:r>
              <a:rPr lang="en-US" altLang="cs-CZ" sz="2400" dirty="0">
                <a:latin typeface="Times New Roman" panose="02020603050405020304" pitchFamily="18" charset="0"/>
                <a:cs typeface="Times New Roman" panose="02020603050405020304" pitchFamily="18" charset="0"/>
              </a:rPr>
              <a:t>. </a:t>
            </a:r>
            <a:endParaRPr lang="cs-CZ" altLang="cs-CZ" sz="24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In addition to internal information, managers gather</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any available environmental data</a:t>
            </a:r>
            <a:r>
              <a:rPr lang="cs-CZ" altLang="cs-CZ" dirty="0">
                <a:latin typeface="Times New Roman" panose="02020603050405020304" pitchFamily="18" charset="0"/>
                <a:cs typeface="Times New Roman" panose="02020603050405020304" pitchFamily="18" charset="0"/>
              </a:rPr>
              <a:t> - </a:t>
            </a:r>
            <a:r>
              <a:rPr lang="en-US" altLang="cs-CZ" dirty="0">
                <a:latin typeface="Times New Roman" panose="02020603050405020304" pitchFamily="18" charset="0"/>
                <a:cs typeface="Times New Roman" panose="02020603050405020304" pitchFamily="18" charset="0"/>
              </a:rPr>
              <a:t>usually on an ad hoc basis</a:t>
            </a:r>
            <a:r>
              <a:rPr lang="cs-CZ" altLang="cs-CZ" dirty="0">
                <a:latin typeface="Times New Roman" panose="02020603050405020304" pitchFamily="18" charset="0"/>
                <a:cs typeface="Times New Roman" panose="02020603050405020304" pitchFamily="18" charset="0"/>
              </a:rPr>
              <a:t> - </a:t>
            </a:r>
            <a:r>
              <a:rPr lang="en-US" altLang="cs-CZ" dirty="0">
                <a:latin typeface="Times New Roman" panose="02020603050405020304" pitchFamily="18" charset="0"/>
                <a:cs typeface="Times New Roman" panose="02020603050405020304" pitchFamily="18" charset="0"/>
              </a:rPr>
              <a:t>and extrapolate current trends</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five years into the future. </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This phase is also time consuming, often involving a full month of</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managerial activity to make sure all the proposed budgets fit together. </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The process gets very</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political as managers compete for larger shares of funds. Endless meetings take place to evaluate</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proposals and justify assumptions. The time horizon is usually </a:t>
            </a:r>
            <a:r>
              <a:rPr lang="en-US" altLang="cs-CZ" i="1" dirty="0">
                <a:latin typeface="Times New Roman" panose="02020603050405020304" pitchFamily="18" charset="0"/>
                <a:cs typeface="Times New Roman" panose="02020603050405020304" pitchFamily="18" charset="0"/>
              </a:rPr>
              <a:t>three to five years</a:t>
            </a:r>
            <a:r>
              <a:rPr lang="en-US" altLang="cs-CZ" dirty="0">
                <a:latin typeface="Times New Roman" panose="02020603050405020304" pitchFamily="18" charset="0"/>
                <a:cs typeface="Times New Roman" panose="02020603050405020304" pitchFamily="18" charset="0"/>
              </a:rPr>
              <a:t>.</a:t>
            </a:r>
            <a:endParaRPr lang="en-GB" altLang="cs-CZ"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404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5786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11002"/>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300" b="1" dirty="0">
                <a:latin typeface="Times New Roman" panose="02020603050405020304" pitchFamily="18" charset="0"/>
                <a:cs typeface="Times New Roman" panose="02020603050405020304" pitchFamily="18" charset="0"/>
              </a:rPr>
              <a:t>Phase 3</a:t>
            </a:r>
            <a:r>
              <a:rPr lang="cs-CZ" altLang="cs-CZ" sz="2300" b="1" dirty="0">
                <a:latin typeface="Times New Roman" panose="02020603050405020304" pitchFamily="18" charset="0"/>
                <a:cs typeface="Times New Roman" panose="02020603050405020304" pitchFamily="18" charset="0"/>
              </a:rPr>
              <a:t> - </a:t>
            </a:r>
            <a:r>
              <a:rPr lang="en-US" altLang="cs-CZ" sz="2300" b="1" dirty="0">
                <a:latin typeface="Times New Roman" panose="02020603050405020304" pitchFamily="18" charset="0"/>
                <a:cs typeface="Times New Roman" panose="02020603050405020304" pitchFamily="18" charset="0"/>
              </a:rPr>
              <a:t>Externally oriented (strategic) planning: </a:t>
            </a:r>
            <a:r>
              <a:rPr lang="cs-CZ" altLang="cs-CZ" sz="2300" i="1" dirty="0">
                <a:latin typeface="Times New Roman" panose="02020603050405020304" pitchFamily="18" charset="0"/>
                <a:cs typeface="Times New Roman" panose="02020603050405020304" pitchFamily="18" charset="0"/>
              </a:rPr>
              <a:t>T</a:t>
            </a:r>
            <a:r>
              <a:rPr lang="en-US" altLang="cs-CZ" sz="2300" i="1" dirty="0">
                <a:latin typeface="Times New Roman" panose="02020603050405020304" pitchFamily="18" charset="0"/>
                <a:cs typeface="Times New Roman" panose="02020603050405020304" pitchFamily="18" charset="0"/>
              </a:rPr>
              <a:t>op management takes control of the planning process by initiating</a:t>
            </a:r>
            <a:r>
              <a:rPr lang="cs-CZ" altLang="cs-CZ" sz="2300" i="1" dirty="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strategic planning</a:t>
            </a:r>
            <a:r>
              <a:rPr lang="en-US" altLang="cs-CZ" sz="2300" dirty="0">
                <a:latin typeface="Times New Roman" panose="02020603050405020304" pitchFamily="18" charset="0"/>
                <a:cs typeface="Times New Roman" panose="02020603050405020304" pitchFamily="18" charset="0"/>
              </a:rPr>
              <a:t>. </a:t>
            </a:r>
            <a:endParaRPr lang="cs-CZ" altLang="cs-CZ" sz="23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sz="2300" dirty="0">
                <a:latin typeface="Times New Roman" panose="02020603050405020304" pitchFamily="18" charset="0"/>
                <a:cs typeface="Times New Roman" panose="02020603050405020304" pitchFamily="18" charset="0"/>
              </a:rPr>
              <a:t>The company seeks to increase its responsiveness to changing markets</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and competition by thinking strategically. </a:t>
            </a:r>
            <a:endParaRPr lang="en-US" altLang="cs-CZ" sz="2300" dirty="0" smtClean="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sz="2300" dirty="0">
                <a:latin typeface="Times New Roman" panose="02020603050405020304" pitchFamily="18" charset="0"/>
                <a:cs typeface="Times New Roman" panose="02020603050405020304" pitchFamily="18" charset="0"/>
              </a:rPr>
              <a:t>Planning is taken out of the hands of lower-level</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managers and concentrated in a planning staff whose task is to develop strategic plans for</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the corporation. Consultants often provide the sophisticated and innovative techniques that</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the planning staff uses to gather information and forecast future trends. </a:t>
            </a:r>
            <a:endParaRPr lang="en-US" altLang="cs-CZ" sz="2300" dirty="0" smtClean="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sz="2300" dirty="0">
                <a:latin typeface="Times New Roman" panose="02020603050405020304" pitchFamily="18" charset="0"/>
                <a:cs typeface="Times New Roman" panose="02020603050405020304" pitchFamily="18" charset="0"/>
              </a:rPr>
              <a:t>Upper-level managers meet once a year at a resort</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“retreat” led by key members of the planning staff to evaluate and update the current strategic</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plan. </a:t>
            </a:r>
            <a:endParaRPr lang="en-US" altLang="cs-CZ" sz="2300" dirty="0" smtClean="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sz="2300" dirty="0">
                <a:latin typeface="Times New Roman" panose="02020603050405020304" pitchFamily="18" charset="0"/>
                <a:cs typeface="Times New Roman" panose="02020603050405020304" pitchFamily="18" charset="0"/>
              </a:rPr>
              <a:t>Top management typically develops</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five-year plans with help from consultants but minimal input from lower levels.</a:t>
            </a:r>
            <a:endParaRPr lang="en-GB" altLang="cs-CZ" sz="23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987274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2685</Words>
  <Application>Microsoft Office PowerPoint</Application>
  <PresentationFormat>Širokoúhlá obrazovka</PresentationFormat>
  <Paragraphs>217</Paragraphs>
  <Slides>28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vt:lpstr>
      <vt:lpstr>Calibri Light</vt:lpstr>
      <vt:lpstr>Times New Roman</vt:lpstr>
      <vt:lpstr>Motiv Office</vt:lpstr>
      <vt:lpstr>Strategy-Making Process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Šárka Zapletalová</cp:lastModifiedBy>
  <cp:revision>77</cp:revision>
  <dcterms:created xsi:type="dcterms:W3CDTF">2016-11-25T20:36:16Z</dcterms:created>
  <dcterms:modified xsi:type="dcterms:W3CDTF">2023-09-25T16:29:29Z</dcterms:modified>
</cp:coreProperties>
</file>