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01" r:id="rId4"/>
    <p:sldId id="402" r:id="rId5"/>
    <p:sldId id="403" r:id="rId6"/>
    <p:sldId id="404" r:id="rId7"/>
    <p:sldId id="405" r:id="rId8"/>
    <p:sldId id="406" r:id="rId9"/>
    <p:sldId id="407" r:id="rId10"/>
    <p:sldId id="408" r:id="rId11"/>
    <p:sldId id="409" r:id="rId12"/>
    <p:sldId id="410" r:id="rId13"/>
    <p:sldId id="411" r:id="rId14"/>
    <p:sldId id="412" r:id="rId15"/>
    <p:sldId id="413" r:id="rId16"/>
    <p:sldId id="414" r:id="rId17"/>
    <p:sldId id="415" r:id="rId18"/>
    <p:sldId id="416" r:id="rId19"/>
    <p:sldId id="417" r:id="rId20"/>
    <p:sldId id="418" r:id="rId21"/>
    <p:sldId id="419" r:id="rId22"/>
    <p:sldId id="420" r:id="rId23"/>
    <p:sldId id="421" r:id="rId24"/>
    <p:sldId id="422" r:id="rId25"/>
    <p:sldId id="423" r:id="rId26"/>
    <p:sldId id="424" r:id="rId27"/>
    <p:sldId id="425" r:id="rId28"/>
    <p:sldId id="426" r:id="rId29"/>
    <p:sldId id="427" r:id="rId30"/>
    <p:sldId id="428" r:id="rId31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  <a:srgbClr val="9C1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40" y="32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D7FA-A0FA-4012-A98F-15A09618F799}" type="datetimeFigureOut">
              <a:rPr lang="cs-CZ"/>
              <a:pPr>
                <a:defRPr/>
              </a:pPr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ADDDF-1264-4F28-8338-EC1E07F3DE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712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B50E-3DA8-4309-9076-4D02E7FD53CC}" type="datetimeFigureOut">
              <a:rPr lang="cs-CZ"/>
              <a:pPr>
                <a:defRPr/>
              </a:pPr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B83C9-5B4C-4800-9FD3-945C60804B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0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6D05-4501-4B0C-91E8-06A0EFE8D207}" type="datetimeFigureOut">
              <a:rPr lang="cs-CZ"/>
              <a:pPr>
                <a:defRPr/>
              </a:pPr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71501-7BD9-4790-9FCF-670D1CE8DC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18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004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6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83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12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946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140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805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6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00F2-724B-4B1E-B123-094AE7CD8C2F}" type="datetimeFigureOut">
              <a:rPr lang="cs-CZ"/>
              <a:pPr>
                <a:defRPr/>
              </a:pPr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7D87-A4E6-4B6E-9D27-4FA8003DE0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52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89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38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33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FADF-DDC1-4400-8B64-5715C51EA3D1}" type="datetimeFigureOut">
              <a:rPr lang="cs-CZ"/>
              <a:pPr>
                <a:defRPr/>
              </a:pPr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CB71-E416-464C-86CB-A55091E5F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535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E38D-4CF5-4C80-ABE4-FD162976B94B}" type="datetimeFigureOut">
              <a:rPr lang="cs-CZ"/>
              <a:pPr>
                <a:defRPr/>
              </a:pPr>
              <a:t>09.11.2020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8CE5-2EB2-412A-9C0F-D009C00C83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0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E249-19AE-459C-A3E5-D1C2CC123D00}" type="datetimeFigureOut">
              <a:rPr lang="cs-CZ"/>
              <a:pPr>
                <a:defRPr/>
              </a:pPr>
              <a:t>09.11.2020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7C48E-035A-429E-9ADF-79C48A0AD2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82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DA44-4CAA-4345-A756-4703360EE242}" type="datetimeFigureOut">
              <a:rPr lang="cs-CZ"/>
              <a:pPr>
                <a:defRPr/>
              </a:pPr>
              <a:t>09.11.2020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00D4-7926-404C-B321-BFF026D8C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35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82F0-DC46-4F00-81DD-2ACBA3C3B310}" type="datetimeFigureOut">
              <a:rPr lang="cs-CZ"/>
              <a:pPr>
                <a:defRPr/>
              </a:pPr>
              <a:t>09.11.2020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82D61-01CE-4948-92AE-A6ED95CD8D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688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3C5B-64DA-40ED-9576-975ED67AA1C3}" type="datetimeFigureOut">
              <a:rPr lang="cs-CZ"/>
              <a:pPr>
                <a:defRPr/>
              </a:pPr>
              <a:t>09.11.2020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33F4D-D45C-4D32-B9B4-4DB8B4F8A3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10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4C866-D28D-46D0-B7D5-63035B3504AF}" type="datetimeFigureOut">
              <a:rPr lang="cs-CZ"/>
              <a:pPr>
                <a:defRPr/>
              </a:pPr>
              <a:t>09.11.2020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421B-2210-4A7E-ABDE-6C42E3F47F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531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90FB15-455F-4099-B3EC-126F10F4A8D9}" type="datetimeFigureOut">
              <a:rPr lang="cs-CZ"/>
              <a:pPr>
                <a:defRPr/>
              </a:pPr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082D34-91F0-4445-8CCE-2A9DBE2548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B6CF5-6D0E-4832-A128-5D76418DBB90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1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cap="all" dirty="0" smtClean="0">
                <a:latin typeface="Arial" pitchFamily="34" charset="0"/>
                <a:cs typeface="Arial" pitchFamily="34" charset="0"/>
              </a:rPr>
              <a:t>Strategy </a:t>
            </a:r>
            <a:r>
              <a:rPr lang="en-US" sz="3600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sz="3600" b="1" cap="all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cs-CZ" sz="3600" b="1" cap="all" dirty="0" err="1" smtClean="0">
                <a:latin typeface="Arial" pitchFamily="34" charset="0"/>
                <a:cs typeface="Arial" pitchFamily="34" charset="0"/>
              </a:rPr>
              <a:t>Functional</a:t>
            </a:r>
            <a:r>
              <a:rPr lang="cs-CZ" sz="3600" b="1" cap="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600" b="1" cap="all" dirty="0" err="1" smtClean="0">
                <a:latin typeface="Arial" pitchFamily="34" charset="0"/>
                <a:cs typeface="Arial" pitchFamily="34" charset="0"/>
              </a:rPr>
              <a:t>strategies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smtClean="0">
                <a:latin typeface="Arial" panose="020B0604020202020204" pitchFamily="34" charset="0"/>
              </a:rPr>
              <a:t>Šárka Zapletalová</a:t>
            </a:r>
            <a:endParaRPr lang="en-GB" altLang="cs-CZ" sz="18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28" y="185153"/>
            <a:ext cx="2668801" cy="20549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Functional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>
                <a:latin typeface="Arial" panose="020B0604020202020204" pitchFamily="34" charset="0"/>
              </a:rPr>
              <a:t>strategy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 smtClean="0">
                <a:latin typeface="Arial" panose="020B0604020202020204" pitchFamily="34" charset="0"/>
              </a:rPr>
              <a:t>Research and Development </a:t>
            </a:r>
            <a:r>
              <a:rPr lang="cs-CZ" altLang="cs-CZ" sz="2200" b="1">
                <a:latin typeface="Arial" panose="020B0604020202020204" pitchFamily="34" charset="0"/>
              </a:rPr>
              <a:t>S</a:t>
            </a:r>
            <a:r>
              <a:rPr lang="en-US" altLang="cs-CZ" sz="2200" b="1" smtClean="0">
                <a:latin typeface="Arial" panose="020B0604020202020204" pitchFamily="34" charset="0"/>
              </a:rPr>
              <a:t>trat</a:t>
            </a:r>
            <a:r>
              <a:rPr lang="cs-CZ" altLang="cs-CZ" sz="2200" b="1" smtClean="0">
                <a:latin typeface="Arial" panose="020B0604020202020204" pitchFamily="34" charset="0"/>
              </a:rPr>
              <a:t>e</a:t>
            </a:r>
            <a:r>
              <a:rPr lang="en-US" altLang="cs-CZ" sz="2200" b="1" smtClean="0">
                <a:latin typeface="Arial" panose="020B0604020202020204" pitchFamily="34" charset="0"/>
              </a:rPr>
              <a:t>g</a:t>
            </a:r>
            <a:r>
              <a:rPr lang="cs-CZ" altLang="cs-CZ" sz="2200" b="1" smtClean="0">
                <a:latin typeface="Arial" panose="020B0604020202020204" pitchFamily="34" charset="0"/>
              </a:rPr>
              <a:t>y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R&amp;D </a:t>
            </a:r>
            <a:r>
              <a:rPr lang="en-US" altLang="cs-CZ" sz="2200">
                <a:latin typeface="Arial" panose="020B0604020202020204" pitchFamily="34" charset="0"/>
              </a:rPr>
              <a:t>strategy deals with </a:t>
            </a:r>
            <a:r>
              <a:rPr lang="en-US" altLang="cs-CZ" sz="2200" b="1" i="1">
                <a:latin typeface="Arial" panose="020B0604020202020204" pitchFamily="34" charset="0"/>
              </a:rPr>
              <a:t>product </a:t>
            </a:r>
            <a:r>
              <a:rPr lang="en-US" altLang="cs-CZ" sz="2200">
                <a:latin typeface="Arial" panose="020B0604020202020204" pitchFamily="34" charset="0"/>
              </a:rPr>
              <a:t>and</a:t>
            </a:r>
            <a:r>
              <a:rPr lang="en-US" altLang="cs-CZ" sz="2200" b="1" i="1">
                <a:latin typeface="Arial" panose="020B0604020202020204" pitchFamily="34" charset="0"/>
              </a:rPr>
              <a:t> process innovation </a:t>
            </a:r>
            <a:r>
              <a:rPr lang="en-US" altLang="cs-CZ" sz="2200">
                <a:latin typeface="Arial" panose="020B0604020202020204" pitchFamily="34" charset="0"/>
              </a:rPr>
              <a:t>and </a:t>
            </a:r>
            <a:r>
              <a:rPr lang="en-US" altLang="cs-CZ" sz="2200" b="1" i="1">
                <a:latin typeface="Arial" panose="020B0604020202020204" pitchFamily="34" charset="0"/>
              </a:rPr>
              <a:t>improvement</a:t>
            </a:r>
            <a:r>
              <a:rPr lang="en-US" altLang="cs-CZ" sz="2200">
                <a:latin typeface="Arial" panose="020B0604020202020204" pitchFamily="34" charset="0"/>
              </a:rPr>
              <a:t>. 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It </a:t>
            </a:r>
            <a:r>
              <a:rPr lang="en-US" altLang="cs-CZ" sz="2200">
                <a:latin typeface="Arial" panose="020B0604020202020204" pitchFamily="34" charset="0"/>
              </a:rPr>
              <a:t>also deals </a:t>
            </a:r>
            <a:r>
              <a:rPr lang="en-US" altLang="cs-CZ" sz="2200" smtClean="0">
                <a:latin typeface="Arial" panose="020B0604020202020204" pitchFamily="34" charset="0"/>
              </a:rPr>
              <a:t>with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the </a:t>
            </a:r>
            <a:r>
              <a:rPr lang="en-US" altLang="cs-CZ" sz="2200" b="1" i="1">
                <a:latin typeface="Arial" panose="020B0604020202020204" pitchFamily="34" charset="0"/>
              </a:rPr>
              <a:t>appropriate mix of different types of R&amp;D </a:t>
            </a:r>
            <a:r>
              <a:rPr lang="en-US" altLang="cs-CZ" sz="2200">
                <a:latin typeface="Arial" panose="020B0604020202020204" pitchFamily="34" charset="0"/>
              </a:rPr>
              <a:t>(basic, product, or process) and with the </a:t>
            </a:r>
            <a:r>
              <a:rPr lang="en-US" altLang="cs-CZ" sz="2200" smtClean="0">
                <a:latin typeface="Arial" panose="020B0604020202020204" pitchFamily="34" charset="0"/>
              </a:rPr>
              <a:t>question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of </a:t>
            </a:r>
            <a:r>
              <a:rPr lang="en-US" altLang="cs-CZ" sz="2200">
                <a:latin typeface="Arial" panose="020B0604020202020204" pitchFamily="34" charset="0"/>
              </a:rPr>
              <a:t>how </a:t>
            </a:r>
            <a:r>
              <a:rPr lang="en-US" altLang="cs-CZ" sz="2200" b="1">
                <a:latin typeface="Arial" panose="020B0604020202020204" pitchFamily="34" charset="0"/>
              </a:rPr>
              <a:t>new technology should be </a:t>
            </a:r>
            <a:r>
              <a:rPr lang="en-US" altLang="cs-CZ" sz="2200" b="1" smtClean="0">
                <a:latin typeface="Arial" panose="020B0604020202020204" pitchFamily="34" charset="0"/>
              </a:rPr>
              <a:t>accessed</a:t>
            </a:r>
            <a:r>
              <a:rPr lang="cs-CZ" altLang="cs-CZ" sz="2200" b="1" smtClean="0">
                <a:latin typeface="Arial" panose="020B0604020202020204" pitchFamily="34" charset="0"/>
              </a:rPr>
              <a:t> </a:t>
            </a:r>
            <a:r>
              <a:rPr lang="cs-CZ" altLang="cs-CZ" sz="2200" smtClean="0">
                <a:latin typeface="Arial" panose="020B0604020202020204" pitchFamily="34" charset="0"/>
              </a:rPr>
              <a:t>- </a:t>
            </a:r>
            <a:r>
              <a:rPr lang="en-US" altLang="cs-CZ" sz="2200" smtClean="0">
                <a:latin typeface="Arial" panose="020B0604020202020204" pitchFamily="34" charset="0"/>
              </a:rPr>
              <a:t>through </a:t>
            </a:r>
            <a:r>
              <a:rPr lang="en-US" altLang="cs-CZ" sz="2200">
                <a:latin typeface="Arial" panose="020B0604020202020204" pitchFamily="34" charset="0"/>
              </a:rPr>
              <a:t>internal development, external </a:t>
            </a:r>
            <a:r>
              <a:rPr lang="en-US" altLang="cs-CZ" sz="2200" smtClean="0">
                <a:latin typeface="Arial" panose="020B0604020202020204" pitchFamily="34" charset="0"/>
              </a:rPr>
              <a:t>acquisition,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or </a:t>
            </a:r>
            <a:r>
              <a:rPr lang="en-US" altLang="cs-CZ" sz="2200">
                <a:latin typeface="Arial" panose="020B0604020202020204" pitchFamily="34" charset="0"/>
              </a:rPr>
              <a:t>strategic alliances</a:t>
            </a:r>
            <a:r>
              <a:rPr lang="en-US" altLang="cs-CZ" sz="2200" smtClean="0">
                <a:latin typeface="Arial" panose="020B0604020202020204" pitchFamily="34" charset="0"/>
              </a:rPr>
              <a:t>.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en-US" altLang="cs-CZ" sz="2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238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Functional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>
                <a:latin typeface="Arial" panose="020B0604020202020204" pitchFamily="34" charset="0"/>
              </a:rPr>
              <a:t>strategy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 smtClean="0">
                <a:latin typeface="Arial" panose="020B0604020202020204" pitchFamily="34" charset="0"/>
              </a:rPr>
              <a:t>Research and Development </a:t>
            </a:r>
            <a:r>
              <a:rPr lang="cs-CZ" altLang="cs-CZ" sz="2200" b="1">
                <a:latin typeface="Arial" panose="020B0604020202020204" pitchFamily="34" charset="0"/>
              </a:rPr>
              <a:t>S</a:t>
            </a:r>
            <a:r>
              <a:rPr lang="en-US" altLang="cs-CZ" sz="2200" b="1" smtClean="0">
                <a:latin typeface="Arial" panose="020B0604020202020204" pitchFamily="34" charset="0"/>
              </a:rPr>
              <a:t>trat</a:t>
            </a:r>
            <a:r>
              <a:rPr lang="cs-CZ" altLang="cs-CZ" sz="2200" b="1" smtClean="0">
                <a:latin typeface="Arial" panose="020B0604020202020204" pitchFamily="34" charset="0"/>
              </a:rPr>
              <a:t>e</a:t>
            </a:r>
            <a:r>
              <a:rPr lang="en-US" altLang="cs-CZ" sz="2200" b="1" smtClean="0">
                <a:latin typeface="Arial" panose="020B0604020202020204" pitchFamily="34" charset="0"/>
              </a:rPr>
              <a:t>g</a:t>
            </a:r>
            <a:r>
              <a:rPr lang="cs-CZ" altLang="cs-CZ" sz="2200" b="1" smtClean="0">
                <a:latin typeface="Arial" panose="020B0604020202020204" pitchFamily="34" charset="0"/>
              </a:rPr>
              <a:t>y</a:t>
            </a:r>
            <a:endParaRPr lang="en-US" altLang="cs-CZ" sz="220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>
                <a:latin typeface="Arial" panose="020B0604020202020204" pitchFamily="34" charset="0"/>
              </a:rPr>
              <a:t>One of the R&amp;D choices is to be either a </a:t>
            </a:r>
            <a:r>
              <a:rPr lang="en-US" altLang="cs-CZ" sz="1800" b="1">
                <a:latin typeface="Arial" panose="020B0604020202020204" pitchFamily="34" charset="0"/>
              </a:rPr>
              <a:t>technological leader</a:t>
            </a:r>
            <a:r>
              <a:rPr lang="en-US" altLang="cs-CZ" sz="1800">
                <a:latin typeface="Arial" panose="020B0604020202020204" pitchFamily="34" charset="0"/>
              </a:rPr>
              <a:t>, pioneering an </a:t>
            </a:r>
            <a:r>
              <a:rPr lang="en-US" altLang="cs-CZ" sz="1800" smtClean="0">
                <a:latin typeface="Arial" panose="020B0604020202020204" pitchFamily="34" charset="0"/>
              </a:rPr>
              <a:t>innovation,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or </a:t>
            </a:r>
            <a:r>
              <a:rPr lang="en-US" altLang="cs-CZ" sz="1800">
                <a:latin typeface="Arial" panose="020B0604020202020204" pitchFamily="34" charset="0"/>
              </a:rPr>
              <a:t>a </a:t>
            </a:r>
            <a:r>
              <a:rPr lang="en-US" altLang="cs-CZ" sz="1800" b="1">
                <a:latin typeface="Arial" panose="020B0604020202020204" pitchFamily="34" charset="0"/>
              </a:rPr>
              <a:t>technological follower</a:t>
            </a:r>
            <a:r>
              <a:rPr lang="en-US" altLang="cs-CZ" sz="1800">
                <a:latin typeface="Arial" panose="020B0604020202020204" pitchFamily="34" charset="0"/>
              </a:rPr>
              <a:t>, imitating the products of </a:t>
            </a:r>
            <a:r>
              <a:rPr lang="en-US" altLang="cs-CZ" sz="1800" smtClean="0">
                <a:latin typeface="Arial" panose="020B0604020202020204" pitchFamily="34" charset="0"/>
              </a:rPr>
              <a:t>competitors</a:t>
            </a:r>
            <a:r>
              <a:rPr lang="cs-CZ" altLang="cs-CZ" sz="1800" smtClean="0">
                <a:latin typeface="Arial" panose="020B0604020202020204" pitchFamily="34" charset="0"/>
              </a:rPr>
              <a:t>.</a:t>
            </a:r>
          </a:p>
          <a:p>
            <a:pPr marL="1485900" lvl="2" indent="-342900" eaLnBrk="1" hangingPunct="1">
              <a:spcBef>
                <a:spcPct val="0"/>
              </a:spcBef>
              <a:defRPr/>
            </a:pPr>
            <a:r>
              <a:rPr lang="en-US" altLang="cs-CZ" sz="1600">
                <a:latin typeface="Arial" panose="020B0604020202020204" pitchFamily="34" charset="0"/>
              </a:rPr>
              <a:t>One example of an effective use of </a:t>
            </a:r>
            <a:r>
              <a:rPr lang="en-US" altLang="cs-CZ" sz="1600" b="1">
                <a:latin typeface="Arial" panose="020B0604020202020204" pitchFamily="34" charset="0"/>
              </a:rPr>
              <a:t>the leader R&amp;D functional strategy </a:t>
            </a:r>
            <a:r>
              <a:rPr lang="en-US" altLang="cs-CZ" sz="1600">
                <a:latin typeface="Arial" panose="020B0604020202020204" pitchFamily="34" charset="0"/>
              </a:rPr>
              <a:t>to achieve a </a:t>
            </a:r>
            <a:r>
              <a:rPr lang="en-US" altLang="cs-CZ" sz="1600" smtClean="0">
                <a:latin typeface="Arial" panose="020B0604020202020204" pitchFamily="34" charset="0"/>
              </a:rPr>
              <a:t>differentiation</a:t>
            </a:r>
            <a:r>
              <a:rPr lang="cs-CZ" altLang="cs-CZ" sz="1600" smtClean="0">
                <a:latin typeface="Arial" panose="020B0604020202020204" pitchFamily="34" charset="0"/>
              </a:rPr>
              <a:t> </a:t>
            </a:r>
            <a:r>
              <a:rPr lang="en-US" altLang="cs-CZ" sz="1600" smtClean="0">
                <a:latin typeface="Arial" panose="020B0604020202020204" pitchFamily="34" charset="0"/>
              </a:rPr>
              <a:t>competitive </a:t>
            </a:r>
            <a:r>
              <a:rPr lang="en-US" altLang="cs-CZ" sz="1600">
                <a:latin typeface="Arial" panose="020B0604020202020204" pitchFamily="34" charset="0"/>
              </a:rPr>
              <a:t>advantage is </a:t>
            </a:r>
            <a:r>
              <a:rPr lang="en-US" altLang="cs-CZ" sz="1600" i="1">
                <a:latin typeface="Arial" panose="020B0604020202020204" pitchFamily="34" charset="0"/>
              </a:rPr>
              <a:t>Nike, Inc</a:t>
            </a:r>
            <a:r>
              <a:rPr lang="en-US" altLang="cs-CZ" sz="1600">
                <a:latin typeface="Arial" panose="020B0604020202020204" pitchFamily="34" charset="0"/>
              </a:rPr>
              <a:t>. Nike spends more than most in the </a:t>
            </a:r>
            <a:r>
              <a:rPr lang="en-US" altLang="cs-CZ" sz="1600" smtClean="0">
                <a:latin typeface="Arial" panose="020B0604020202020204" pitchFamily="34" charset="0"/>
              </a:rPr>
              <a:t>industry</a:t>
            </a:r>
            <a:r>
              <a:rPr lang="cs-CZ" altLang="cs-CZ" sz="1600" smtClean="0">
                <a:latin typeface="Arial" panose="020B0604020202020204" pitchFamily="34" charset="0"/>
              </a:rPr>
              <a:t> </a:t>
            </a:r>
            <a:r>
              <a:rPr lang="en-US" altLang="cs-CZ" sz="1600" smtClean="0">
                <a:latin typeface="Arial" panose="020B0604020202020204" pitchFamily="34" charset="0"/>
              </a:rPr>
              <a:t>on </a:t>
            </a:r>
            <a:r>
              <a:rPr lang="en-US" altLang="cs-CZ" sz="1600">
                <a:latin typeface="Arial" panose="020B0604020202020204" pitchFamily="34" charset="0"/>
              </a:rPr>
              <a:t>R&amp;D to differentiate the performance of its athletic shoes from that of its competitors. </a:t>
            </a:r>
            <a:r>
              <a:rPr lang="en-US" altLang="cs-CZ" sz="1600" smtClean="0">
                <a:latin typeface="Arial" panose="020B0604020202020204" pitchFamily="34" charset="0"/>
              </a:rPr>
              <a:t>As</a:t>
            </a:r>
            <a:r>
              <a:rPr lang="cs-CZ" altLang="cs-CZ" sz="1600" smtClean="0">
                <a:latin typeface="Arial" panose="020B0604020202020204" pitchFamily="34" charset="0"/>
              </a:rPr>
              <a:t> </a:t>
            </a:r>
            <a:r>
              <a:rPr lang="en-US" altLang="cs-CZ" sz="1600" smtClean="0">
                <a:latin typeface="Arial" panose="020B0604020202020204" pitchFamily="34" charset="0"/>
              </a:rPr>
              <a:t>a </a:t>
            </a:r>
            <a:r>
              <a:rPr lang="en-US" altLang="cs-CZ" sz="1600">
                <a:latin typeface="Arial" panose="020B0604020202020204" pitchFamily="34" charset="0"/>
              </a:rPr>
              <a:t>result, its products have become the favorite of serious athletes.</a:t>
            </a:r>
            <a:endParaRPr lang="cs-CZ" altLang="cs-CZ" sz="160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556" y="4016275"/>
            <a:ext cx="7638950" cy="2651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33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Functional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>
                <a:latin typeface="Arial" panose="020B0604020202020204" pitchFamily="34" charset="0"/>
              </a:rPr>
              <a:t>strategy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 smtClean="0">
                <a:latin typeface="Arial" panose="020B0604020202020204" pitchFamily="34" charset="0"/>
              </a:rPr>
              <a:t>Research and Development </a:t>
            </a:r>
            <a:r>
              <a:rPr lang="cs-CZ" altLang="cs-CZ" sz="2200" b="1">
                <a:latin typeface="Arial" panose="020B0604020202020204" pitchFamily="34" charset="0"/>
              </a:rPr>
              <a:t>S</a:t>
            </a:r>
            <a:r>
              <a:rPr lang="en-US" altLang="cs-CZ" sz="2200" b="1" smtClean="0">
                <a:latin typeface="Arial" panose="020B0604020202020204" pitchFamily="34" charset="0"/>
              </a:rPr>
              <a:t>trat</a:t>
            </a:r>
            <a:r>
              <a:rPr lang="cs-CZ" altLang="cs-CZ" sz="2200" b="1" smtClean="0">
                <a:latin typeface="Arial" panose="020B0604020202020204" pitchFamily="34" charset="0"/>
              </a:rPr>
              <a:t>e</a:t>
            </a:r>
            <a:r>
              <a:rPr lang="en-US" altLang="cs-CZ" sz="2200" b="1" smtClean="0">
                <a:latin typeface="Arial" panose="020B0604020202020204" pitchFamily="34" charset="0"/>
              </a:rPr>
              <a:t>gy</a:t>
            </a:r>
            <a:endParaRPr lang="cs-CZ" altLang="cs-CZ" sz="2200" b="1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cs-CZ" altLang="cs-CZ" sz="2200" smtClean="0">
                <a:latin typeface="Arial" panose="020B0604020202020204" pitchFamily="34" charset="0"/>
              </a:rPr>
              <a:t>A n</a:t>
            </a:r>
            <a:r>
              <a:rPr lang="en-US" altLang="cs-CZ" sz="2200" smtClean="0">
                <a:latin typeface="Arial" panose="020B0604020202020204" pitchFamily="34" charset="0"/>
              </a:rPr>
              <a:t>ew </a:t>
            </a:r>
            <a:r>
              <a:rPr lang="en-US" altLang="cs-CZ" sz="2200">
                <a:latin typeface="Arial" panose="020B0604020202020204" pitchFamily="34" charset="0"/>
              </a:rPr>
              <a:t>approach to R&amp;D is </a:t>
            </a:r>
            <a:r>
              <a:rPr lang="en-US" altLang="cs-CZ" sz="2200" b="1" i="1">
                <a:latin typeface="Arial" panose="020B0604020202020204" pitchFamily="34" charset="0"/>
              </a:rPr>
              <a:t>open innovation</a:t>
            </a:r>
            <a:r>
              <a:rPr lang="en-US" altLang="cs-CZ" sz="2200">
                <a:latin typeface="Arial" panose="020B0604020202020204" pitchFamily="34" charset="0"/>
              </a:rPr>
              <a:t>, in which a firm uses alliances and </a:t>
            </a:r>
            <a:r>
              <a:rPr lang="en-US" altLang="cs-CZ" sz="2200" smtClean="0">
                <a:latin typeface="Arial" panose="020B0604020202020204" pitchFamily="34" charset="0"/>
              </a:rPr>
              <a:t>connections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with </a:t>
            </a:r>
            <a:r>
              <a:rPr lang="en-US" altLang="cs-CZ" sz="2200">
                <a:latin typeface="Arial" panose="020B0604020202020204" pitchFamily="34" charset="0"/>
              </a:rPr>
              <a:t>corporate, government, academic labs, and even consumers to develop new </a:t>
            </a:r>
            <a:r>
              <a:rPr lang="en-US" altLang="cs-CZ" sz="2200" smtClean="0">
                <a:latin typeface="Arial" panose="020B0604020202020204" pitchFamily="34" charset="0"/>
              </a:rPr>
              <a:t>products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and </a:t>
            </a:r>
            <a:r>
              <a:rPr lang="en-US" altLang="cs-CZ" sz="2200">
                <a:latin typeface="Arial" panose="020B0604020202020204" pitchFamily="34" charset="0"/>
              </a:rPr>
              <a:t>processes. 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 smtClean="0">
                <a:latin typeface="Arial" panose="020B0604020202020204" pitchFamily="34" charset="0"/>
              </a:rPr>
              <a:t>For </a:t>
            </a:r>
            <a:r>
              <a:rPr lang="en-US" altLang="cs-CZ" sz="1800">
                <a:latin typeface="Arial" panose="020B0604020202020204" pitchFamily="34" charset="0"/>
              </a:rPr>
              <a:t>example, </a:t>
            </a:r>
            <a:r>
              <a:rPr lang="en-US" altLang="cs-CZ" sz="1800" b="1">
                <a:latin typeface="Arial" panose="020B0604020202020204" pitchFamily="34" charset="0"/>
              </a:rPr>
              <a:t>Intel</a:t>
            </a:r>
            <a:r>
              <a:rPr lang="en-US" altLang="cs-CZ" sz="1800">
                <a:latin typeface="Arial" panose="020B0604020202020204" pitchFamily="34" charset="0"/>
              </a:rPr>
              <a:t> opened four small-scale research facilities adjacent </a:t>
            </a:r>
            <a:r>
              <a:rPr lang="en-US" altLang="cs-CZ" sz="1800" smtClean="0">
                <a:latin typeface="Arial" panose="020B0604020202020204" pitchFamily="34" charset="0"/>
              </a:rPr>
              <a:t>to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universities </a:t>
            </a:r>
            <a:r>
              <a:rPr lang="en-US" altLang="cs-CZ" sz="1800">
                <a:latin typeface="Arial" panose="020B0604020202020204" pitchFamily="34" charset="0"/>
              </a:rPr>
              <a:t>to promote the cross-pollination of ideas</a:t>
            </a:r>
            <a:r>
              <a:rPr lang="en-US" altLang="cs-CZ" sz="1800" smtClean="0">
                <a:latin typeface="Arial" panose="020B0604020202020204" pitchFamily="34" charset="0"/>
              </a:rPr>
              <a:t>.</a:t>
            </a:r>
            <a:endParaRPr lang="cs-CZ" altLang="cs-CZ" sz="18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Investing </a:t>
            </a:r>
            <a:r>
              <a:rPr lang="en-US" altLang="cs-CZ" sz="2200" b="1" i="1">
                <a:latin typeface="Arial" panose="020B0604020202020204" pitchFamily="34" charset="0"/>
              </a:rPr>
              <a:t>corporate venture capital </a:t>
            </a:r>
            <a:r>
              <a:rPr lang="en-US" altLang="cs-CZ" sz="2200">
                <a:latin typeface="Arial" panose="020B0604020202020204" pitchFamily="34" charset="0"/>
              </a:rPr>
              <a:t>is one way to </a:t>
            </a:r>
            <a:r>
              <a:rPr lang="en-US" altLang="cs-CZ" sz="2200" smtClean="0">
                <a:latin typeface="Arial" panose="020B0604020202020204" pitchFamily="34" charset="0"/>
              </a:rPr>
              <a:t>gain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i="1" smtClean="0">
                <a:latin typeface="Arial" panose="020B0604020202020204" pitchFamily="34" charset="0"/>
              </a:rPr>
              <a:t>access </a:t>
            </a:r>
            <a:r>
              <a:rPr lang="en-US" altLang="cs-CZ" sz="2200" i="1">
                <a:latin typeface="Arial" panose="020B0604020202020204" pitchFamily="34" charset="0"/>
              </a:rPr>
              <a:t>to promising innovations</a:t>
            </a:r>
            <a:r>
              <a:rPr lang="en-US" altLang="cs-CZ" sz="2200">
                <a:latin typeface="Arial" panose="020B0604020202020204" pitchFamily="34" charset="0"/>
              </a:rPr>
              <a:t> at a lower cost than by developing them </a:t>
            </a:r>
            <a:r>
              <a:rPr lang="en-US" altLang="cs-CZ" sz="2200" smtClean="0">
                <a:latin typeface="Arial" panose="020B0604020202020204" pitchFamily="34" charset="0"/>
              </a:rPr>
              <a:t>internally</a:t>
            </a:r>
            <a:r>
              <a:rPr lang="cs-CZ" altLang="cs-CZ" sz="2200" smtClean="0">
                <a:latin typeface="Arial" panose="020B0604020202020204" pitchFamily="34" charset="0"/>
              </a:rPr>
              <a:t>.</a:t>
            </a:r>
            <a:endParaRPr lang="cs-CZ" altLang="cs-CZ" sz="2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48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 smtClean="0">
                <a:latin typeface="Arial" panose="020B0604020202020204" pitchFamily="34" charset="0"/>
              </a:rPr>
              <a:t>Functional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>
                <a:latin typeface="Arial" panose="020B0604020202020204" pitchFamily="34" charset="0"/>
              </a:rPr>
              <a:t>strategy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 smtClean="0">
                <a:latin typeface="Arial" panose="020B0604020202020204" pitchFamily="34" charset="0"/>
              </a:rPr>
              <a:t>Operations S</a:t>
            </a:r>
            <a:r>
              <a:rPr lang="en-US" altLang="cs-CZ" sz="2200" b="1" smtClean="0">
                <a:latin typeface="Arial" panose="020B0604020202020204" pitchFamily="34" charset="0"/>
              </a:rPr>
              <a:t>trat</a:t>
            </a:r>
            <a:r>
              <a:rPr lang="cs-CZ" altLang="cs-CZ" sz="2200" b="1" smtClean="0">
                <a:latin typeface="Arial" panose="020B0604020202020204" pitchFamily="34" charset="0"/>
              </a:rPr>
              <a:t>e</a:t>
            </a:r>
            <a:r>
              <a:rPr lang="en-US" altLang="cs-CZ" sz="2200" b="1" smtClean="0">
                <a:latin typeface="Arial" panose="020B0604020202020204" pitchFamily="34" charset="0"/>
              </a:rPr>
              <a:t>gy</a:t>
            </a:r>
            <a:endParaRPr lang="cs-CZ" altLang="cs-CZ" sz="2200" b="1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Operations strategy determines </a:t>
            </a:r>
            <a:r>
              <a:rPr lang="en-US" altLang="cs-CZ" sz="2200" b="1">
                <a:latin typeface="Arial" panose="020B0604020202020204" pitchFamily="34" charset="0"/>
              </a:rPr>
              <a:t>how and where a product or service is to be </a:t>
            </a:r>
            <a:r>
              <a:rPr lang="en-US" altLang="cs-CZ" sz="2200" b="1" smtClean="0">
                <a:latin typeface="Arial" panose="020B0604020202020204" pitchFamily="34" charset="0"/>
              </a:rPr>
              <a:t>manufactured</a:t>
            </a:r>
            <a:r>
              <a:rPr lang="en-US" altLang="cs-CZ" sz="2200" smtClean="0">
                <a:latin typeface="Arial" panose="020B0604020202020204" pitchFamily="34" charset="0"/>
              </a:rPr>
              <a:t>,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the </a:t>
            </a:r>
            <a:r>
              <a:rPr lang="en-US" altLang="cs-CZ" sz="2200">
                <a:latin typeface="Arial" panose="020B0604020202020204" pitchFamily="34" charset="0"/>
              </a:rPr>
              <a:t>level of vertical integration in the production process, the deployment of physical </a:t>
            </a:r>
            <a:r>
              <a:rPr lang="en-US" altLang="cs-CZ" sz="2200" smtClean="0">
                <a:latin typeface="Arial" panose="020B0604020202020204" pitchFamily="34" charset="0"/>
              </a:rPr>
              <a:t>resources,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and </a:t>
            </a:r>
            <a:r>
              <a:rPr lang="en-US" altLang="cs-CZ" sz="2200">
                <a:latin typeface="Arial" panose="020B0604020202020204" pitchFamily="34" charset="0"/>
              </a:rPr>
              <a:t>relationships with suppliers. 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It </a:t>
            </a:r>
            <a:r>
              <a:rPr lang="en-US" altLang="cs-CZ" sz="2200">
                <a:latin typeface="Arial" panose="020B0604020202020204" pitchFamily="34" charset="0"/>
              </a:rPr>
              <a:t>should also deal with the optimum level of </a:t>
            </a:r>
            <a:r>
              <a:rPr lang="en-US" altLang="cs-CZ" sz="2200" smtClean="0">
                <a:latin typeface="Arial" panose="020B0604020202020204" pitchFamily="34" charset="0"/>
              </a:rPr>
              <a:t>technology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the </a:t>
            </a:r>
            <a:r>
              <a:rPr lang="en-US" altLang="cs-CZ" sz="2200">
                <a:latin typeface="Arial" panose="020B0604020202020204" pitchFamily="34" charset="0"/>
              </a:rPr>
              <a:t>firm should use in its operations processes</a:t>
            </a:r>
            <a:r>
              <a:rPr lang="en-US" altLang="cs-CZ" sz="2200" smtClean="0">
                <a:latin typeface="Arial" panose="020B0604020202020204" pitchFamily="34" charset="0"/>
              </a:rPr>
              <a:t>.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b="1">
                <a:latin typeface="Arial" panose="020B0604020202020204" pitchFamily="34" charset="0"/>
              </a:rPr>
              <a:t>Advanced Manufacturing Technology (AMT) </a:t>
            </a:r>
            <a:r>
              <a:rPr lang="en-US" altLang="cs-CZ" sz="2200">
                <a:latin typeface="Arial" panose="020B0604020202020204" pitchFamily="34" charset="0"/>
              </a:rPr>
              <a:t>is </a:t>
            </a:r>
            <a:r>
              <a:rPr lang="en-US" altLang="cs-CZ" sz="2200" b="1" i="1">
                <a:latin typeface="Arial" panose="020B0604020202020204" pitchFamily="34" charset="0"/>
              </a:rPr>
              <a:t>revolutionizing operations </a:t>
            </a:r>
            <a:r>
              <a:rPr lang="en-US" altLang="cs-CZ" sz="2200" b="1" i="1" smtClean="0">
                <a:latin typeface="Arial" panose="020B0604020202020204" pitchFamily="34" charset="0"/>
              </a:rPr>
              <a:t>worldwide</a:t>
            </a:r>
            <a:r>
              <a:rPr lang="cs-CZ" altLang="cs-CZ" sz="2200" b="1" i="1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and </a:t>
            </a:r>
            <a:r>
              <a:rPr lang="en-US" altLang="cs-CZ" sz="2200">
                <a:latin typeface="Arial" panose="020B0604020202020204" pitchFamily="34" charset="0"/>
              </a:rPr>
              <a:t>should continue to have a major impact as corporations strive to integrate diverse </a:t>
            </a:r>
            <a:r>
              <a:rPr lang="en-US" altLang="cs-CZ" sz="2200" smtClean="0">
                <a:latin typeface="Arial" panose="020B0604020202020204" pitchFamily="34" charset="0"/>
              </a:rPr>
              <a:t>business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activities </a:t>
            </a:r>
            <a:r>
              <a:rPr lang="en-US" altLang="cs-CZ" sz="2200">
                <a:latin typeface="Arial" panose="020B0604020202020204" pitchFamily="34" charset="0"/>
              </a:rPr>
              <a:t>by using computer assisted design and manufacturing (CAD/CAM) principles.</a:t>
            </a:r>
            <a:endParaRPr lang="cs-CZ" altLang="cs-CZ" sz="2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11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Functional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>
                <a:latin typeface="Arial" panose="020B0604020202020204" pitchFamily="34" charset="0"/>
              </a:rPr>
              <a:t>strategy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 smtClean="0">
                <a:latin typeface="Arial" panose="020B0604020202020204" pitchFamily="34" charset="0"/>
              </a:rPr>
              <a:t>Operations S</a:t>
            </a:r>
            <a:r>
              <a:rPr lang="en-US" altLang="cs-CZ" sz="2200" b="1" smtClean="0">
                <a:latin typeface="Arial" panose="020B0604020202020204" pitchFamily="34" charset="0"/>
              </a:rPr>
              <a:t>trat</a:t>
            </a:r>
            <a:r>
              <a:rPr lang="cs-CZ" altLang="cs-CZ" sz="2200" b="1" smtClean="0">
                <a:latin typeface="Arial" panose="020B0604020202020204" pitchFamily="34" charset="0"/>
              </a:rPr>
              <a:t>e</a:t>
            </a:r>
            <a:r>
              <a:rPr lang="en-US" altLang="cs-CZ" sz="2200" b="1" smtClean="0">
                <a:latin typeface="Arial" panose="020B0604020202020204" pitchFamily="34" charset="0"/>
              </a:rPr>
              <a:t>gy</a:t>
            </a:r>
            <a:endParaRPr lang="cs-CZ" altLang="cs-CZ" sz="2200" b="1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A firm’s manufacturing strategy is often affected by </a:t>
            </a:r>
            <a:r>
              <a:rPr lang="en-US" altLang="cs-CZ" sz="2200" b="1">
                <a:latin typeface="Arial" panose="020B0604020202020204" pitchFamily="34" charset="0"/>
              </a:rPr>
              <a:t>a product’s life cycle</a:t>
            </a:r>
            <a:r>
              <a:rPr lang="en-US" altLang="cs-CZ" sz="2200">
                <a:latin typeface="Arial" panose="020B0604020202020204" pitchFamily="34" charset="0"/>
              </a:rPr>
              <a:t>. 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As </a:t>
            </a:r>
            <a:r>
              <a:rPr lang="en-US" altLang="cs-CZ" sz="2200">
                <a:latin typeface="Arial" panose="020B0604020202020204" pitchFamily="34" charset="0"/>
              </a:rPr>
              <a:t>the sales </a:t>
            </a:r>
            <a:r>
              <a:rPr lang="en-US" altLang="cs-CZ" sz="2200" smtClean="0">
                <a:latin typeface="Arial" panose="020B0604020202020204" pitchFamily="34" charset="0"/>
              </a:rPr>
              <a:t>of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a </a:t>
            </a:r>
            <a:r>
              <a:rPr lang="en-US" altLang="cs-CZ" sz="2200">
                <a:latin typeface="Arial" panose="020B0604020202020204" pitchFamily="34" charset="0"/>
              </a:rPr>
              <a:t>product increase, there will be an increase in production volume ranging from lot sizes </a:t>
            </a:r>
            <a:r>
              <a:rPr lang="en-US" altLang="cs-CZ" sz="2200" smtClean="0">
                <a:latin typeface="Arial" panose="020B0604020202020204" pitchFamily="34" charset="0"/>
              </a:rPr>
              <a:t>as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low </a:t>
            </a:r>
            <a:r>
              <a:rPr lang="en-US" altLang="cs-CZ" sz="2200">
                <a:latin typeface="Arial" panose="020B0604020202020204" pitchFamily="34" charset="0"/>
              </a:rPr>
              <a:t>as one in a </a:t>
            </a:r>
            <a:r>
              <a:rPr lang="en-US" altLang="cs-CZ" sz="2200" b="1" i="1">
                <a:latin typeface="Arial" panose="020B0604020202020204" pitchFamily="34" charset="0"/>
              </a:rPr>
              <a:t>job shop </a:t>
            </a:r>
            <a:r>
              <a:rPr lang="en-US" altLang="cs-CZ" sz="2200">
                <a:latin typeface="Arial" panose="020B0604020202020204" pitchFamily="34" charset="0"/>
              </a:rPr>
              <a:t>(</a:t>
            </a:r>
            <a:r>
              <a:rPr lang="en-US" altLang="cs-CZ" sz="2200" i="1">
                <a:latin typeface="Arial" panose="020B0604020202020204" pitchFamily="34" charset="0"/>
              </a:rPr>
              <a:t>one-of-a-kind production using skilled labor</a:t>
            </a:r>
            <a:r>
              <a:rPr lang="en-US" altLang="cs-CZ" sz="2200">
                <a:latin typeface="Arial" panose="020B0604020202020204" pitchFamily="34" charset="0"/>
              </a:rPr>
              <a:t>) through </a:t>
            </a:r>
            <a:r>
              <a:rPr lang="en-US" altLang="cs-CZ" sz="2200" b="1" i="1">
                <a:latin typeface="Arial" panose="020B0604020202020204" pitchFamily="34" charset="0"/>
              </a:rPr>
              <a:t>connected </a:t>
            </a:r>
            <a:r>
              <a:rPr lang="en-US" altLang="cs-CZ" sz="2200" b="1" i="1" smtClean="0">
                <a:latin typeface="Arial" panose="020B0604020202020204" pitchFamily="34" charset="0"/>
              </a:rPr>
              <a:t>line</a:t>
            </a:r>
            <a:r>
              <a:rPr lang="cs-CZ" altLang="cs-CZ" sz="2200" b="1" i="1" smtClean="0">
                <a:latin typeface="Arial" panose="020B0604020202020204" pitchFamily="34" charset="0"/>
              </a:rPr>
              <a:t> </a:t>
            </a:r>
            <a:r>
              <a:rPr lang="en-US" altLang="cs-CZ" sz="2200" b="1" i="1" smtClean="0">
                <a:latin typeface="Arial" panose="020B0604020202020204" pitchFamily="34" charset="0"/>
              </a:rPr>
              <a:t>batch </a:t>
            </a:r>
            <a:r>
              <a:rPr lang="en-US" altLang="cs-CZ" sz="2200" b="1">
                <a:latin typeface="Arial" panose="020B0604020202020204" pitchFamily="34" charset="0"/>
              </a:rPr>
              <a:t>flow</a:t>
            </a:r>
            <a:r>
              <a:rPr lang="en-US" altLang="cs-CZ" sz="2200">
                <a:latin typeface="Arial" panose="020B0604020202020204" pitchFamily="34" charset="0"/>
              </a:rPr>
              <a:t> (</a:t>
            </a:r>
            <a:r>
              <a:rPr lang="en-US" altLang="cs-CZ" sz="2200" i="1">
                <a:latin typeface="Arial" panose="020B0604020202020204" pitchFamily="34" charset="0"/>
              </a:rPr>
              <a:t>components are standardized; each machine functions such as a job shop but is </a:t>
            </a:r>
            <a:r>
              <a:rPr lang="en-US" altLang="cs-CZ" sz="2200" i="1" smtClean="0">
                <a:latin typeface="Arial" panose="020B0604020202020204" pitchFamily="34" charset="0"/>
              </a:rPr>
              <a:t>positioned</a:t>
            </a:r>
            <a:r>
              <a:rPr lang="cs-CZ" altLang="cs-CZ" sz="2200" i="1" smtClean="0">
                <a:latin typeface="Arial" panose="020B0604020202020204" pitchFamily="34" charset="0"/>
              </a:rPr>
              <a:t> </a:t>
            </a:r>
            <a:r>
              <a:rPr lang="en-US" altLang="cs-CZ" sz="2200" i="1" smtClean="0">
                <a:latin typeface="Arial" panose="020B0604020202020204" pitchFamily="34" charset="0"/>
              </a:rPr>
              <a:t>in </a:t>
            </a:r>
            <a:r>
              <a:rPr lang="en-US" altLang="cs-CZ" sz="2200" i="1">
                <a:latin typeface="Arial" panose="020B0604020202020204" pitchFamily="34" charset="0"/>
              </a:rPr>
              <a:t>the same order as the parts are processed</a:t>
            </a:r>
            <a:r>
              <a:rPr lang="en-US" altLang="cs-CZ" sz="2200">
                <a:latin typeface="Arial" panose="020B0604020202020204" pitchFamily="34" charset="0"/>
              </a:rPr>
              <a:t>) to lot sizes as high as 100,000 or </a:t>
            </a:r>
            <a:r>
              <a:rPr lang="en-US" altLang="cs-CZ" sz="2200" smtClean="0">
                <a:latin typeface="Arial" panose="020B0604020202020204" pitchFamily="34" charset="0"/>
              </a:rPr>
              <a:t>more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per </a:t>
            </a:r>
            <a:r>
              <a:rPr lang="en-US" altLang="cs-CZ" sz="2200">
                <a:latin typeface="Arial" panose="020B0604020202020204" pitchFamily="34" charset="0"/>
              </a:rPr>
              <a:t>year for </a:t>
            </a:r>
            <a:r>
              <a:rPr lang="en-US" altLang="cs-CZ" sz="2200" b="1" i="1">
                <a:latin typeface="Arial" panose="020B0604020202020204" pitchFamily="34" charset="0"/>
              </a:rPr>
              <a:t>flexible manufacturing systems</a:t>
            </a:r>
            <a:r>
              <a:rPr lang="en-US" altLang="cs-CZ" sz="2200">
                <a:latin typeface="Arial" panose="020B0604020202020204" pitchFamily="34" charset="0"/>
              </a:rPr>
              <a:t> (</a:t>
            </a:r>
            <a:r>
              <a:rPr lang="en-US" altLang="cs-CZ" sz="2200" i="1">
                <a:latin typeface="Arial" panose="020B0604020202020204" pitchFamily="34" charset="0"/>
              </a:rPr>
              <a:t>parts are grouped into manufacturing families </a:t>
            </a:r>
            <a:r>
              <a:rPr lang="en-US" altLang="cs-CZ" sz="2200" i="1" smtClean="0">
                <a:latin typeface="Arial" panose="020B0604020202020204" pitchFamily="34" charset="0"/>
              </a:rPr>
              <a:t>to</a:t>
            </a:r>
            <a:r>
              <a:rPr lang="cs-CZ" altLang="cs-CZ" sz="2200" i="1" smtClean="0">
                <a:latin typeface="Arial" panose="020B0604020202020204" pitchFamily="34" charset="0"/>
              </a:rPr>
              <a:t> </a:t>
            </a:r>
            <a:r>
              <a:rPr lang="en-US" altLang="cs-CZ" sz="2200" i="1" smtClean="0">
                <a:latin typeface="Arial" panose="020B0604020202020204" pitchFamily="34" charset="0"/>
              </a:rPr>
              <a:t>produce </a:t>
            </a:r>
            <a:r>
              <a:rPr lang="en-US" altLang="cs-CZ" sz="2200" i="1">
                <a:latin typeface="Arial" panose="020B0604020202020204" pitchFamily="34" charset="0"/>
              </a:rPr>
              <a:t>a wide variety of mass-produced items</a:t>
            </a:r>
            <a:r>
              <a:rPr lang="en-US" altLang="cs-CZ" sz="2200">
                <a:latin typeface="Arial" panose="020B0604020202020204" pitchFamily="34" charset="0"/>
              </a:rPr>
              <a:t>) and </a:t>
            </a:r>
            <a:r>
              <a:rPr lang="en-US" altLang="cs-CZ" sz="2200" b="1" i="1">
                <a:latin typeface="Arial" panose="020B0604020202020204" pitchFamily="34" charset="0"/>
              </a:rPr>
              <a:t>dedicated transfer lines </a:t>
            </a:r>
            <a:r>
              <a:rPr lang="en-US" altLang="cs-CZ" sz="2200">
                <a:latin typeface="Arial" panose="020B0604020202020204" pitchFamily="34" charset="0"/>
              </a:rPr>
              <a:t>(</a:t>
            </a:r>
            <a:r>
              <a:rPr lang="en-US" altLang="cs-CZ" sz="2200" i="1">
                <a:latin typeface="Arial" panose="020B0604020202020204" pitchFamily="34" charset="0"/>
              </a:rPr>
              <a:t>highly </a:t>
            </a:r>
            <a:r>
              <a:rPr lang="en-US" altLang="cs-CZ" sz="2200" i="1" smtClean="0">
                <a:latin typeface="Arial" panose="020B0604020202020204" pitchFamily="34" charset="0"/>
              </a:rPr>
              <a:t>automated</a:t>
            </a:r>
            <a:r>
              <a:rPr lang="cs-CZ" altLang="cs-CZ" sz="2200" i="1" smtClean="0">
                <a:latin typeface="Arial" panose="020B0604020202020204" pitchFamily="34" charset="0"/>
              </a:rPr>
              <a:t> </a:t>
            </a:r>
            <a:r>
              <a:rPr lang="en-US" altLang="cs-CZ" sz="2200" i="1" smtClean="0">
                <a:latin typeface="Arial" panose="020B0604020202020204" pitchFamily="34" charset="0"/>
              </a:rPr>
              <a:t>assembly </a:t>
            </a:r>
            <a:r>
              <a:rPr lang="en-US" altLang="cs-CZ" sz="2200" i="1">
                <a:latin typeface="Arial" panose="020B0604020202020204" pitchFamily="34" charset="0"/>
              </a:rPr>
              <a:t>lines making one mass-produced product using little human labor</a:t>
            </a:r>
            <a:r>
              <a:rPr lang="en-US" altLang="cs-CZ" sz="2200">
                <a:latin typeface="Arial" panose="020B0604020202020204" pitchFamily="34" charset="0"/>
              </a:rPr>
              <a:t>).</a:t>
            </a:r>
            <a:endParaRPr lang="cs-CZ" altLang="cs-CZ" sz="2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78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Functional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>
                <a:latin typeface="Arial" panose="020B0604020202020204" pitchFamily="34" charset="0"/>
              </a:rPr>
              <a:t>strategy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 smtClean="0">
                <a:latin typeface="Arial" panose="020B0604020202020204" pitchFamily="34" charset="0"/>
              </a:rPr>
              <a:t>Operations S</a:t>
            </a:r>
            <a:r>
              <a:rPr lang="en-US" altLang="cs-CZ" sz="2200" b="1" smtClean="0">
                <a:latin typeface="Arial" panose="020B0604020202020204" pitchFamily="34" charset="0"/>
              </a:rPr>
              <a:t>trat</a:t>
            </a:r>
            <a:r>
              <a:rPr lang="cs-CZ" altLang="cs-CZ" sz="2200" b="1" smtClean="0">
                <a:latin typeface="Arial" panose="020B0604020202020204" pitchFamily="34" charset="0"/>
              </a:rPr>
              <a:t>e</a:t>
            </a:r>
            <a:r>
              <a:rPr lang="en-US" altLang="cs-CZ" sz="2200" b="1" smtClean="0">
                <a:latin typeface="Arial" panose="020B0604020202020204" pitchFamily="34" charset="0"/>
              </a:rPr>
              <a:t>gy</a:t>
            </a:r>
            <a:endParaRPr lang="cs-CZ" altLang="cs-CZ" sz="2200" b="1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A </a:t>
            </a:r>
            <a:r>
              <a:rPr lang="en-US" altLang="cs-CZ" sz="2200" b="1" i="1">
                <a:latin typeface="Arial" panose="020B0604020202020204" pitchFamily="34" charset="0"/>
              </a:rPr>
              <a:t>mass-production </a:t>
            </a:r>
            <a:r>
              <a:rPr lang="en-US" altLang="cs-CZ" sz="2200" b="1" i="1" smtClean="0">
                <a:latin typeface="Arial" panose="020B0604020202020204" pitchFamily="34" charset="0"/>
              </a:rPr>
              <a:t>system</a:t>
            </a:r>
            <a:r>
              <a:rPr lang="cs-CZ" altLang="cs-CZ" sz="2200" b="1" i="1" smtClean="0">
                <a:latin typeface="Arial" panose="020B0604020202020204" pitchFamily="34" charset="0"/>
              </a:rPr>
              <a:t>is </a:t>
            </a:r>
            <a:r>
              <a:rPr lang="en-US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an excellent method to produce a large </a:t>
            </a:r>
            <a:r>
              <a:rPr lang="en-US" altLang="cs-CZ" sz="2200" smtClean="0">
                <a:latin typeface="Arial" panose="020B0604020202020204" pitchFamily="34" charset="0"/>
              </a:rPr>
              <a:t>number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of </a:t>
            </a:r>
            <a:r>
              <a:rPr lang="en-US" altLang="cs-CZ" sz="2200">
                <a:latin typeface="Arial" panose="020B0604020202020204" pitchFamily="34" charset="0"/>
              </a:rPr>
              <a:t>low-cost, standard goods and services</a:t>
            </a:r>
            <a:r>
              <a:rPr lang="en-US" altLang="cs-CZ" sz="2200" smtClean="0">
                <a:latin typeface="Arial" panose="020B0604020202020204" pitchFamily="34" charset="0"/>
              </a:rPr>
              <a:t>.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Under the </a:t>
            </a:r>
            <a:r>
              <a:rPr lang="en-US" altLang="cs-CZ" sz="2200" b="1" i="1">
                <a:latin typeface="Arial" panose="020B0604020202020204" pitchFamily="34" charset="0"/>
              </a:rPr>
              <a:t>continuous </a:t>
            </a:r>
            <a:r>
              <a:rPr lang="en-US" altLang="cs-CZ" sz="2200" b="1" i="1" smtClean="0">
                <a:latin typeface="Arial" panose="020B0604020202020204" pitchFamily="34" charset="0"/>
              </a:rPr>
              <a:t>improvement</a:t>
            </a:r>
            <a:r>
              <a:rPr lang="cs-CZ" altLang="cs-CZ" sz="2200" b="1" i="1" smtClean="0">
                <a:latin typeface="Arial" panose="020B0604020202020204" pitchFamily="34" charset="0"/>
              </a:rPr>
              <a:t> </a:t>
            </a:r>
            <a:r>
              <a:rPr lang="en-US" altLang="cs-CZ" sz="2200" b="1" i="1" smtClean="0">
                <a:latin typeface="Arial" panose="020B0604020202020204" pitchFamily="34" charset="0"/>
              </a:rPr>
              <a:t>sys</a:t>
            </a:r>
            <a:r>
              <a:rPr lang="en-US" altLang="cs-CZ" sz="2200" smtClean="0">
                <a:latin typeface="Arial" panose="020B0604020202020204" pitchFamily="34" charset="0"/>
              </a:rPr>
              <a:t>tem </a:t>
            </a:r>
            <a:r>
              <a:rPr lang="en-US" altLang="cs-CZ" sz="2200">
                <a:latin typeface="Arial" panose="020B0604020202020204" pitchFamily="34" charset="0"/>
              </a:rPr>
              <a:t>developed by Japanese firms, empowered cross-functional teams strive constantly </a:t>
            </a:r>
            <a:r>
              <a:rPr lang="en-US" altLang="cs-CZ" sz="2200" smtClean="0">
                <a:latin typeface="Arial" panose="020B0604020202020204" pitchFamily="34" charset="0"/>
              </a:rPr>
              <a:t>to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improve </a:t>
            </a:r>
            <a:r>
              <a:rPr lang="en-US" altLang="cs-CZ" sz="2200">
                <a:latin typeface="Arial" panose="020B0604020202020204" pitchFamily="34" charset="0"/>
              </a:rPr>
              <a:t>production processes</a:t>
            </a:r>
            <a:r>
              <a:rPr lang="en-US" altLang="cs-CZ" sz="2200" smtClean="0">
                <a:latin typeface="Arial" panose="020B0604020202020204" pitchFamily="34" charset="0"/>
              </a:rPr>
              <a:t>.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Because continuous improvement enables firms to use the same low-cost </a:t>
            </a:r>
            <a:r>
              <a:rPr lang="en-US" altLang="cs-CZ" sz="2200" smtClean="0">
                <a:latin typeface="Arial" panose="020B0604020202020204" pitchFamily="34" charset="0"/>
              </a:rPr>
              <a:t>competitive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strategy </a:t>
            </a:r>
            <a:r>
              <a:rPr lang="en-US" altLang="cs-CZ" sz="2200">
                <a:latin typeface="Arial" panose="020B0604020202020204" pitchFamily="34" charset="0"/>
              </a:rPr>
              <a:t>as do mass-production firms but at a significantly </a:t>
            </a:r>
            <a:r>
              <a:rPr lang="en-US" altLang="cs-CZ" sz="2200" b="1" i="1">
                <a:latin typeface="Arial" panose="020B0604020202020204" pitchFamily="34" charset="0"/>
              </a:rPr>
              <a:t>higher level of quality</a:t>
            </a:r>
            <a:r>
              <a:rPr lang="en-US" altLang="cs-CZ" sz="2200">
                <a:latin typeface="Arial" panose="020B0604020202020204" pitchFamily="34" charset="0"/>
              </a:rPr>
              <a:t>, it is </a:t>
            </a:r>
            <a:r>
              <a:rPr lang="en-US" altLang="cs-CZ" sz="2200" smtClean="0">
                <a:latin typeface="Arial" panose="020B0604020202020204" pitchFamily="34" charset="0"/>
              </a:rPr>
              <a:t>rapidly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replacing </a:t>
            </a:r>
            <a:r>
              <a:rPr lang="en-US" altLang="cs-CZ" sz="2200">
                <a:latin typeface="Arial" panose="020B0604020202020204" pitchFamily="34" charset="0"/>
              </a:rPr>
              <a:t>mass production as an operations strategy.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69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Functional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>
                <a:latin typeface="Arial" panose="020B0604020202020204" pitchFamily="34" charset="0"/>
              </a:rPr>
              <a:t>strategy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 smtClean="0">
                <a:latin typeface="Arial" panose="020B0604020202020204" pitchFamily="34" charset="0"/>
              </a:rPr>
              <a:t>Operations S</a:t>
            </a:r>
            <a:r>
              <a:rPr lang="en-US" altLang="cs-CZ" sz="2200" b="1" smtClean="0">
                <a:latin typeface="Arial" panose="020B0604020202020204" pitchFamily="34" charset="0"/>
              </a:rPr>
              <a:t>trat</a:t>
            </a:r>
            <a:r>
              <a:rPr lang="cs-CZ" altLang="cs-CZ" sz="2200" b="1" smtClean="0">
                <a:latin typeface="Arial" panose="020B0604020202020204" pitchFamily="34" charset="0"/>
              </a:rPr>
              <a:t>e</a:t>
            </a:r>
            <a:r>
              <a:rPr lang="en-US" altLang="cs-CZ" sz="2200" b="1" smtClean="0">
                <a:latin typeface="Arial" panose="020B0604020202020204" pitchFamily="34" charset="0"/>
              </a:rPr>
              <a:t>gy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The automobile industry is currently experimenting with the strategy of modular </a:t>
            </a:r>
            <a:r>
              <a:rPr lang="en-US" altLang="cs-CZ" sz="2200" smtClean="0">
                <a:latin typeface="Arial" panose="020B0604020202020204" pitchFamily="34" charset="0"/>
              </a:rPr>
              <a:t>manufacturing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in </a:t>
            </a:r>
            <a:r>
              <a:rPr lang="en-US" altLang="cs-CZ" sz="2200">
                <a:latin typeface="Arial" panose="020B0604020202020204" pitchFamily="34" charset="0"/>
              </a:rPr>
              <a:t>which preassembled subassemblies are delivered as they are needed (i.e., </a:t>
            </a:r>
            <a:r>
              <a:rPr lang="en-US" altLang="cs-CZ" sz="2200" smtClean="0">
                <a:latin typeface="Arial" panose="020B0604020202020204" pitchFamily="34" charset="0"/>
              </a:rPr>
              <a:t>Justin-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Time</a:t>
            </a:r>
            <a:r>
              <a:rPr lang="en-US" altLang="cs-CZ" sz="2200">
                <a:latin typeface="Arial" panose="020B0604020202020204" pitchFamily="34" charset="0"/>
              </a:rPr>
              <a:t>) to a company’s assembly-line workers, who quickly piece the modules together </a:t>
            </a:r>
            <a:r>
              <a:rPr lang="en-US" altLang="cs-CZ" sz="2200" smtClean="0">
                <a:latin typeface="Arial" panose="020B0604020202020204" pitchFamily="34" charset="0"/>
              </a:rPr>
              <a:t>into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a </a:t>
            </a:r>
            <a:r>
              <a:rPr lang="en-US" altLang="cs-CZ" sz="2200">
                <a:latin typeface="Arial" panose="020B0604020202020204" pitchFamily="34" charset="0"/>
              </a:rPr>
              <a:t>finished </a:t>
            </a:r>
            <a:r>
              <a:rPr lang="en-US" altLang="cs-CZ" sz="2200" smtClean="0">
                <a:latin typeface="Arial" panose="020B0604020202020204" pitchFamily="34" charset="0"/>
              </a:rPr>
              <a:t>product</a:t>
            </a:r>
            <a:r>
              <a:rPr lang="cs-CZ" altLang="cs-CZ" sz="2200" smtClean="0">
                <a:latin typeface="Arial" panose="020B0604020202020204" pitchFamily="34" charset="0"/>
              </a:rPr>
              <a:t>.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The concept of a product’s life cycle eventually leading to one-size-fits-all mass </a:t>
            </a:r>
            <a:r>
              <a:rPr lang="en-US" altLang="cs-CZ" sz="2200" smtClean="0">
                <a:latin typeface="Arial" panose="020B0604020202020204" pitchFamily="34" charset="0"/>
              </a:rPr>
              <a:t>production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is </a:t>
            </a:r>
            <a:r>
              <a:rPr lang="en-US" altLang="cs-CZ" sz="2200">
                <a:latin typeface="Arial" panose="020B0604020202020204" pitchFamily="34" charset="0"/>
              </a:rPr>
              <a:t>being increasingly challenged by the new concept of mass customization. 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Appropriate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for </a:t>
            </a:r>
            <a:r>
              <a:rPr lang="en-US" altLang="cs-CZ" sz="2200">
                <a:latin typeface="Arial" panose="020B0604020202020204" pitchFamily="34" charset="0"/>
              </a:rPr>
              <a:t>an ever-changing environment, </a:t>
            </a:r>
            <a:r>
              <a:rPr lang="en-US" altLang="cs-CZ" sz="2200" b="1">
                <a:latin typeface="Arial" panose="020B0604020202020204" pitchFamily="34" charset="0"/>
              </a:rPr>
              <a:t>mass customization </a:t>
            </a:r>
            <a:r>
              <a:rPr lang="en-US" altLang="cs-CZ" sz="2200">
                <a:latin typeface="Arial" panose="020B0604020202020204" pitchFamily="34" charset="0"/>
              </a:rPr>
              <a:t>requires that people, processes, </a:t>
            </a:r>
            <a:r>
              <a:rPr lang="en-US" altLang="cs-CZ" sz="2200" smtClean="0">
                <a:latin typeface="Arial" panose="020B0604020202020204" pitchFamily="34" charset="0"/>
              </a:rPr>
              <a:t>units,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and </a:t>
            </a:r>
            <a:r>
              <a:rPr lang="en-US" altLang="cs-CZ" sz="2200">
                <a:latin typeface="Arial" panose="020B0604020202020204" pitchFamily="34" charset="0"/>
              </a:rPr>
              <a:t>technology reconfigure themselves to give customers exactly what they want, when </a:t>
            </a:r>
            <a:r>
              <a:rPr lang="en-US" altLang="cs-CZ" sz="2200" smtClean="0">
                <a:latin typeface="Arial" panose="020B0604020202020204" pitchFamily="34" charset="0"/>
              </a:rPr>
              <a:t>they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want </a:t>
            </a:r>
            <a:r>
              <a:rPr lang="en-US" altLang="cs-CZ" sz="2200">
                <a:latin typeface="Arial" panose="020B0604020202020204" pitchFamily="34" charset="0"/>
              </a:rPr>
              <a:t>it.</a:t>
            </a:r>
            <a:endParaRPr lang="cs-CZ" altLang="cs-CZ" sz="2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299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 smtClean="0">
                <a:latin typeface="Arial" panose="020B0604020202020204" pitchFamily="34" charset="0"/>
              </a:rPr>
              <a:t>Functional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>
                <a:latin typeface="Arial" panose="020B0604020202020204" pitchFamily="34" charset="0"/>
              </a:rPr>
              <a:t>strategy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 smtClean="0">
                <a:latin typeface="Arial" panose="020B0604020202020204" pitchFamily="34" charset="0"/>
              </a:rPr>
              <a:t>Purchasing S</a:t>
            </a:r>
            <a:r>
              <a:rPr lang="en-US" altLang="cs-CZ" sz="2200" b="1" smtClean="0">
                <a:latin typeface="Arial" panose="020B0604020202020204" pitchFamily="34" charset="0"/>
              </a:rPr>
              <a:t>trat</a:t>
            </a:r>
            <a:r>
              <a:rPr lang="cs-CZ" altLang="cs-CZ" sz="2200" b="1" smtClean="0">
                <a:latin typeface="Arial" panose="020B0604020202020204" pitchFamily="34" charset="0"/>
              </a:rPr>
              <a:t>e</a:t>
            </a:r>
            <a:r>
              <a:rPr lang="en-US" altLang="cs-CZ" sz="2200" b="1" smtClean="0">
                <a:latin typeface="Arial" panose="020B0604020202020204" pitchFamily="34" charset="0"/>
              </a:rPr>
              <a:t>gy</a:t>
            </a:r>
            <a:r>
              <a:rPr lang="cs-CZ" altLang="cs-CZ" sz="2200" b="1" smtClean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Purchasing strategy deals with </a:t>
            </a:r>
            <a:r>
              <a:rPr lang="en-US" altLang="cs-CZ" sz="2200" b="1" i="1">
                <a:latin typeface="Arial" panose="020B0604020202020204" pitchFamily="34" charset="0"/>
              </a:rPr>
              <a:t>obtaining the raw materials, parts, and supplies needed to </a:t>
            </a:r>
            <a:r>
              <a:rPr lang="en-US" altLang="cs-CZ" sz="2200" b="1" i="1" smtClean="0">
                <a:latin typeface="Arial" panose="020B0604020202020204" pitchFamily="34" charset="0"/>
              </a:rPr>
              <a:t>perform</a:t>
            </a:r>
            <a:r>
              <a:rPr lang="cs-CZ" altLang="cs-CZ" sz="2200" b="1" i="1" smtClean="0">
                <a:latin typeface="Arial" panose="020B0604020202020204" pitchFamily="34" charset="0"/>
              </a:rPr>
              <a:t> </a:t>
            </a:r>
            <a:r>
              <a:rPr lang="en-US" altLang="cs-CZ" sz="2200" b="1" i="1" smtClean="0">
                <a:latin typeface="Arial" panose="020B0604020202020204" pitchFamily="34" charset="0"/>
              </a:rPr>
              <a:t>the </a:t>
            </a:r>
            <a:r>
              <a:rPr lang="en-US" altLang="cs-CZ" sz="2200" b="1" i="1">
                <a:latin typeface="Arial" panose="020B0604020202020204" pitchFamily="34" charset="0"/>
              </a:rPr>
              <a:t>operations function</a:t>
            </a:r>
            <a:r>
              <a:rPr lang="en-US" altLang="cs-CZ" sz="2200">
                <a:latin typeface="Arial" panose="020B0604020202020204" pitchFamily="34" charset="0"/>
              </a:rPr>
              <a:t>. 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Purchasing </a:t>
            </a:r>
            <a:r>
              <a:rPr lang="en-US" altLang="cs-CZ" sz="2200">
                <a:latin typeface="Arial" panose="020B0604020202020204" pitchFamily="34" charset="0"/>
              </a:rPr>
              <a:t>strategy is important because materials and </a:t>
            </a:r>
            <a:r>
              <a:rPr lang="en-US" altLang="cs-CZ" sz="2200" smtClean="0">
                <a:latin typeface="Arial" panose="020B0604020202020204" pitchFamily="34" charset="0"/>
              </a:rPr>
              <a:t>components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purchased </a:t>
            </a:r>
            <a:r>
              <a:rPr lang="en-US" altLang="cs-CZ" sz="2200">
                <a:latin typeface="Arial" panose="020B0604020202020204" pitchFamily="34" charset="0"/>
              </a:rPr>
              <a:t>from suppliers comprise 50% of total manufacturing costs of </a:t>
            </a:r>
            <a:r>
              <a:rPr lang="en-US" altLang="cs-CZ" sz="2200" smtClean="0">
                <a:latin typeface="Arial" panose="020B0604020202020204" pitchFamily="34" charset="0"/>
              </a:rPr>
              <a:t>manufacturing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companies </a:t>
            </a:r>
            <a:r>
              <a:rPr lang="en-US" altLang="cs-CZ" sz="2200">
                <a:latin typeface="Arial" panose="020B0604020202020204" pitchFamily="34" charset="0"/>
              </a:rPr>
              <a:t>in the United Kingdom, United States, Australia, Belgium, and Finland</a:t>
            </a:r>
            <a:r>
              <a:rPr lang="en-US" altLang="cs-CZ" sz="2200" smtClean="0">
                <a:latin typeface="Arial" panose="020B0604020202020204" pitchFamily="34" charset="0"/>
              </a:rPr>
              <a:t>.</a:t>
            </a:r>
            <a:endParaRPr lang="cs-CZ" altLang="cs-CZ" sz="22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51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Functional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>
                <a:latin typeface="Arial" panose="020B0604020202020204" pitchFamily="34" charset="0"/>
              </a:rPr>
              <a:t>strategy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 smtClean="0">
                <a:latin typeface="Arial" panose="020B0604020202020204" pitchFamily="34" charset="0"/>
              </a:rPr>
              <a:t>Purchasing S</a:t>
            </a:r>
            <a:r>
              <a:rPr lang="en-US" altLang="cs-CZ" sz="2200" b="1" smtClean="0">
                <a:latin typeface="Arial" panose="020B0604020202020204" pitchFamily="34" charset="0"/>
              </a:rPr>
              <a:t>trat</a:t>
            </a:r>
            <a:r>
              <a:rPr lang="cs-CZ" altLang="cs-CZ" sz="2200" b="1" smtClean="0">
                <a:latin typeface="Arial" panose="020B0604020202020204" pitchFamily="34" charset="0"/>
              </a:rPr>
              <a:t>e</a:t>
            </a:r>
            <a:r>
              <a:rPr lang="en-US" altLang="cs-CZ" sz="2200" b="1" smtClean="0">
                <a:latin typeface="Arial" panose="020B0604020202020204" pitchFamily="34" charset="0"/>
              </a:rPr>
              <a:t>gy</a:t>
            </a:r>
            <a:r>
              <a:rPr lang="cs-CZ" altLang="cs-CZ" sz="2200" b="1" smtClean="0">
                <a:latin typeface="Arial" panose="020B0604020202020204" pitchFamily="34" charset="0"/>
              </a:rPr>
              <a:t> 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The basic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purchasing </a:t>
            </a:r>
            <a:r>
              <a:rPr lang="en-US" altLang="cs-CZ" sz="2200">
                <a:latin typeface="Arial" panose="020B0604020202020204" pitchFamily="34" charset="0"/>
              </a:rPr>
              <a:t>choices are </a:t>
            </a:r>
            <a:r>
              <a:rPr lang="en-US" altLang="cs-CZ" sz="2200" b="1">
                <a:latin typeface="Arial" panose="020B0604020202020204" pitchFamily="34" charset="0"/>
              </a:rPr>
              <a:t>multiple</a:t>
            </a:r>
            <a:r>
              <a:rPr lang="en-US" altLang="cs-CZ" sz="2200">
                <a:latin typeface="Arial" panose="020B0604020202020204" pitchFamily="34" charset="0"/>
              </a:rPr>
              <a:t>, </a:t>
            </a:r>
            <a:r>
              <a:rPr lang="en-US" altLang="cs-CZ" sz="2200" b="1">
                <a:latin typeface="Arial" panose="020B0604020202020204" pitchFamily="34" charset="0"/>
              </a:rPr>
              <a:t>sole</a:t>
            </a:r>
            <a:r>
              <a:rPr lang="en-US" altLang="cs-CZ" sz="2200">
                <a:latin typeface="Arial" panose="020B0604020202020204" pitchFamily="34" charset="0"/>
              </a:rPr>
              <a:t>, and </a:t>
            </a:r>
            <a:r>
              <a:rPr lang="en-US" altLang="cs-CZ" sz="2200" b="1">
                <a:latin typeface="Arial" panose="020B0604020202020204" pitchFamily="34" charset="0"/>
              </a:rPr>
              <a:t>parallel</a:t>
            </a:r>
            <a:r>
              <a:rPr lang="en-US" altLang="cs-CZ" sz="2200">
                <a:latin typeface="Arial" panose="020B0604020202020204" pitchFamily="34" charset="0"/>
              </a:rPr>
              <a:t> </a:t>
            </a:r>
            <a:r>
              <a:rPr lang="en-US" altLang="cs-CZ" sz="2200" b="1">
                <a:latin typeface="Arial" panose="020B0604020202020204" pitchFamily="34" charset="0"/>
              </a:rPr>
              <a:t>sourcing</a:t>
            </a:r>
            <a:r>
              <a:rPr lang="en-US" altLang="cs-CZ" sz="2200" smtClean="0">
                <a:latin typeface="Arial" panose="020B0604020202020204" pitchFamily="34" charset="0"/>
              </a:rPr>
              <a:t>.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>
                <a:latin typeface="Arial" panose="020B0604020202020204" pitchFamily="34" charset="0"/>
              </a:rPr>
              <a:t>Under </a:t>
            </a:r>
            <a:r>
              <a:rPr lang="en-US" altLang="cs-CZ" sz="1800" b="1">
                <a:latin typeface="Arial" panose="020B0604020202020204" pitchFamily="34" charset="0"/>
              </a:rPr>
              <a:t>multiple sourcing</a:t>
            </a:r>
            <a:r>
              <a:rPr lang="en-US" altLang="cs-CZ" sz="1800">
                <a:latin typeface="Arial" panose="020B0604020202020204" pitchFamily="34" charset="0"/>
              </a:rPr>
              <a:t>, </a:t>
            </a:r>
            <a:r>
              <a:rPr lang="en-US" altLang="cs-CZ" sz="1800" smtClean="0">
                <a:latin typeface="Arial" panose="020B0604020202020204" pitchFamily="34" charset="0"/>
              </a:rPr>
              <a:t>the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purchasing </a:t>
            </a:r>
            <a:r>
              <a:rPr lang="en-US" altLang="cs-CZ" sz="1800">
                <a:latin typeface="Arial" panose="020B0604020202020204" pitchFamily="34" charset="0"/>
              </a:rPr>
              <a:t>company orders a particular part from several vendors</a:t>
            </a:r>
            <a:r>
              <a:rPr lang="en-US" altLang="cs-CZ" sz="1800" smtClean="0">
                <a:latin typeface="Arial" panose="020B0604020202020204" pitchFamily="34" charset="0"/>
              </a:rPr>
              <a:t>.</a:t>
            </a:r>
            <a:endParaRPr lang="cs-CZ" altLang="cs-CZ" sz="1800" smtClean="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endParaRPr lang="cs-CZ" altLang="cs-CZ" sz="1800" smtClean="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>
                <a:latin typeface="Arial" panose="020B0604020202020204" pitchFamily="34" charset="0"/>
              </a:rPr>
              <a:t>W. Edward Deming, a well-known management consultant, strongly recommended </a:t>
            </a:r>
            <a:r>
              <a:rPr lang="en-US" altLang="cs-CZ" sz="1800" b="1" smtClean="0">
                <a:latin typeface="Arial" panose="020B0604020202020204" pitchFamily="34" charset="0"/>
              </a:rPr>
              <a:t>sole</a:t>
            </a:r>
            <a:r>
              <a:rPr lang="cs-CZ" altLang="cs-CZ" sz="1800" b="1" smtClean="0">
                <a:latin typeface="Arial" panose="020B0604020202020204" pitchFamily="34" charset="0"/>
              </a:rPr>
              <a:t> </a:t>
            </a:r>
            <a:r>
              <a:rPr lang="en-US" altLang="cs-CZ" sz="1800" b="1" smtClean="0">
                <a:latin typeface="Arial" panose="020B0604020202020204" pitchFamily="34" charset="0"/>
              </a:rPr>
              <a:t>sourcing </a:t>
            </a:r>
            <a:r>
              <a:rPr lang="en-US" altLang="cs-CZ" sz="1800">
                <a:latin typeface="Arial" panose="020B0604020202020204" pitchFamily="34" charset="0"/>
              </a:rPr>
              <a:t>as the only manageable way to obtain high supplier quality. </a:t>
            </a:r>
            <a:r>
              <a:rPr lang="en-US" altLang="cs-CZ" sz="1800" i="1">
                <a:latin typeface="Arial" panose="020B0604020202020204" pitchFamily="34" charset="0"/>
              </a:rPr>
              <a:t>Sole sourcing relies on </a:t>
            </a:r>
            <a:r>
              <a:rPr lang="en-US" altLang="cs-CZ" sz="1800" i="1" smtClean="0">
                <a:latin typeface="Arial" panose="020B0604020202020204" pitchFamily="34" charset="0"/>
              </a:rPr>
              <a:t>only</a:t>
            </a:r>
            <a:r>
              <a:rPr lang="cs-CZ" altLang="cs-CZ" sz="1800" i="1" smtClean="0">
                <a:latin typeface="Arial" panose="020B0604020202020204" pitchFamily="34" charset="0"/>
              </a:rPr>
              <a:t> </a:t>
            </a:r>
            <a:r>
              <a:rPr lang="en-US" altLang="cs-CZ" sz="1800" i="1" smtClean="0">
                <a:latin typeface="Arial" panose="020B0604020202020204" pitchFamily="34" charset="0"/>
              </a:rPr>
              <a:t>one </a:t>
            </a:r>
            <a:r>
              <a:rPr lang="en-US" altLang="cs-CZ" sz="1800" i="1">
                <a:latin typeface="Arial" panose="020B0604020202020204" pitchFamily="34" charset="0"/>
              </a:rPr>
              <a:t>supplier for a particular part. Sole sourcing reduces transaction costs and builds quality by having the purchaser </a:t>
            </a:r>
            <a:r>
              <a:rPr lang="en-US" altLang="cs-CZ" sz="1800" i="1" smtClean="0">
                <a:latin typeface="Arial" panose="020B0604020202020204" pitchFamily="34" charset="0"/>
              </a:rPr>
              <a:t>and</a:t>
            </a:r>
            <a:r>
              <a:rPr lang="cs-CZ" altLang="cs-CZ" sz="1800" i="1" smtClean="0">
                <a:latin typeface="Arial" panose="020B0604020202020204" pitchFamily="34" charset="0"/>
              </a:rPr>
              <a:t> </a:t>
            </a:r>
            <a:r>
              <a:rPr lang="en-US" altLang="cs-CZ" sz="1800" i="1" smtClean="0">
                <a:latin typeface="Arial" panose="020B0604020202020204" pitchFamily="34" charset="0"/>
              </a:rPr>
              <a:t>supplier </a:t>
            </a:r>
            <a:r>
              <a:rPr lang="en-US" altLang="cs-CZ" sz="1800" i="1">
                <a:latin typeface="Arial" panose="020B0604020202020204" pitchFamily="34" charset="0"/>
              </a:rPr>
              <a:t>work together as partners rather than as </a:t>
            </a:r>
            <a:r>
              <a:rPr lang="en-US" altLang="cs-CZ" sz="1800" i="1" smtClean="0">
                <a:latin typeface="Arial" panose="020B0604020202020204" pitchFamily="34" charset="0"/>
              </a:rPr>
              <a:t>adversaries</a:t>
            </a:r>
            <a:r>
              <a:rPr lang="cs-CZ" altLang="cs-CZ" sz="1800" smtClean="0">
                <a:latin typeface="Arial" panose="020B0604020202020204" pitchFamily="34" charset="0"/>
              </a:rPr>
              <a:t>.</a:t>
            </a:r>
          </a:p>
          <a:p>
            <a:pPr marL="1085850" lvl="1" indent="-342900" eaLnBrk="1" hangingPunct="1">
              <a:spcBef>
                <a:spcPct val="0"/>
              </a:spcBef>
              <a:defRPr/>
            </a:pPr>
            <a:endParaRPr lang="cs-CZ" altLang="cs-CZ" sz="1800" smtClean="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>
                <a:latin typeface="Arial" panose="020B0604020202020204" pitchFamily="34" charset="0"/>
              </a:rPr>
              <a:t>In </a:t>
            </a:r>
            <a:r>
              <a:rPr lang="en-US" altLang="cs-CZ" sz="1800" b="1">
                <a:latin typeface="Arial" panose="020B0604020202020204" pitchFamily="34" charset="0"/>
              </a:rPr>
              <a:t>parallel </a:t>
            </a:r>
            <a:r>
              <a:rPr lang="en-US" altLang="cs-CZ" sz="1800" b="1" smtClean="0">
                <a:latin typeface="Arial" panose="020B0604020202020204" pitchFamily="34" charset="0"/>
              </a:rPr>
              <a:t>sourcing</a:t>
            </a:r>
            <a:r>
              <a:rPr lang="en-US" altLang="cs-CZ" sz="1800" smtClean="0">
                <a:latin typeface="Arial" panose="020B0604020202020204" pitchFamily="34" charset="0"/>
              </a:rPr>
              <a:t>,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two </a:t>
            </a:r>
            <a:r>
              <a:rPr lang="en-US" altLang="cs-CZ" sz="1800">
                <a:latin typeface="Arial" panose="020B0604020202020204" pitchFamily="34" charset="0"/>
              </a:rPr>
              <a:t>suppliers are the sole suppliers of two different parts, but they are also backup </a:t>
            </a:r>
            <a:r>
              <a:rPr lang="en-US" altLang="cs-CZ" sz="1800" smtClean="0">
                <a:latin typeface="Arial" panose="020B0604020202020204" pitchFamily="34" charset="0"/>
              </a:rPr>
              <a:t>suppliers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for </a:t>
            </a:r>
            <a:r>
              <a:rPr lang="en-US" altLang="cs-CZ" sz="1800">
                <a:latin typeface="Arial" panose="020B0604020202020204" pitchFamily="34" charset="0"/>
              </a:rPr>
              <a:t>each other’s parts</a:t>
            </a:r>
            <a:r>
              <a:rPr lang="en-US" altLang="cs-CZ" sz="1800" smtClean="0">
                <a:latin typeface="Arial" panose="020B0604020202020204" pitchFamily="34" charset="0"/>
              </a:rPr>
              <a:t>.</a:t>
            </a:r>
            <a:endParaRPr lang="cs-CZ" altLang="cs-CZ" sz="18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69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Functional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>
                <a:latin typeface="Arial" panose="020B0604020202020204" pitchFamily="34" charset="0"/>
              </a:rPr>
              <a:t>strategy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 smtClean="0">
                <a:latin typeface="Arial" panose="020B0604020202020204" pitchFamily="34" charset="0"/>
              </a:rPr>
              <a:t>Logistic S</a:t>
            </a:r>
            <a:r>
              <a:rPr lang="en-US" altLang="cs-CZ" sz="2200" b="1" smtClean="0">
                <a:latin typeface="Arial" panose="020B0604020202020204" pitchFamily="34" charset="0"/>
              </a:rPr>
              <a:t>trat</a:t>
            </a:r>
            <a:r>
              <a:rPr lang="cs-CZ" altLang="cs-CZ" sz="2200" b="1" smtClean="0">
                <a:latin typeface="Arial" panose="020B0604020202020204" pitchFamily="34" charset="0"/>
              </a:rPr>
              <a:t>e</a:t>
            </a:r>
            <a:r>
              <a:rPr lang="en-US" altLang="cs-CZ" sz="2200" b="1" smtClean="0">
                <a:latin typeface="Arial" panose="020B0604020202020204" pitchFamily="34" charset="0"/>
              </a:rPr>
              <a:t>gy</a:t>
            </a:r>
            <a:r>
              <a:rPr lang="cs-CZ" altLang="cs-CZ" sz="2200" b="1" smtClean="0">
                <a:latin typeface="Arial" panose="020B0604020202020204" pitchFamily="34" charset="0"/>
              </a:rPr>
              <a:t> 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Logistics strategy deals with the </a:t>
            </a:r>
            <a:r>
              <a:rPr lang="en-US" altLang="cs-CZ" sz="2200" b="1" i="1">
                <a:latin typeface="Arial" panose="020B0604020202020204" pitchFamily="34" charset="0"/>
              </a:rPr>
              <a:t>flow of products into and out of the manufacturing </a:t>
            </a:r>
            <a:r>
              <a:rPr lang="en-US" altLang="cs-CZ" sz="2200" b="1" i="1" smtClean="0">
                <a:latin typeface="Arial" panose="020B0604020202020204" pitchFamily="34" charset="0"/>
              </a:rPr>
              <a:t>process</a:t>
            </a:r>
            <a:r>
              <a:rPr lang="en-US" altLang="cs-CZ" sz="2200" smtClean="0">
                <a:latin typeface="Arial" panose="020B0604020202020204" pitchFamily="34" charset="0"/>
              </a:rPr>
              <a:t>.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Three </a:t>
            </a:r>
            <a:r>
              <a:rPr lang="en-US" altLang="cs-CZ" sz="2200">
                <a:latin typeface="Arial" panose="020B0604020202020204" pitchFamily="34" charset="0"/>
              </a:rPr>
              <a:t>trends related to this strategy are evident: </a:t>
            </a:r>
            <a:r>
              <a:rPr lang="en-US" altLang="cs-CZ" sz="2200" b="1">
                <a:latin typeface="Arial" panose="020B0604020202020204" pitchFamily="34" charset="0"/>
              </a:rPr>
              <a:t>centralization</a:t>
            </a:r>
            <a:r>
              <a:rPr lang="en-US" altLang="cs-CZ" sz="2200">
                <a:latin typeface="Arial" panose="020B0604020202020204" pitchFamily="34" charset="0"/>
              </a:rPr>
              <a:t>, </a:t>
            </a:r>
            <a:r>
              <a:rPr lang="en-US" altLang="cs-CZ" sz="2200" b="1">
                <a:latin typeface="Arial" panose="020B0604020202020204" pitchFamily="34" charset="0"/>
              </a:rPr>
              <a:t>outsourcing</a:t>
            </a:r>
            <a:r>
              <a:rPr lang="en-US" altLang="cs-CZ" sz="2200">
                <a:latin typeface="Arial" panose="020B0604020202020204" pitchFamily="34" charset="0"/>
              </a:rPr>
              <a:t>, and the </a:t>
            </a:r>
            <a:r>
              <a:rPr lang="en-US" altLang="cs-CZ" sz="2200" b="1">
                <a:latin typeface="Arial" panose="020B0604020202020204" pitchFamily="34" charset="0"/>
              </a:rPr>
              <a:t>use of </a:t>
            </a:r>
            <a:r>
              <a:rPr lang="en-US" altLang="cs-CZ" sz="2200" b="1" smtClean="0">
                <a:latin typeface="Arial" panose="020B0604020202020204" pitchFamily="34" charset="0"/>
              </a:rPr>
              <a:t>the</a:t>
            </a:r>
            <a:r>
              <a:rPr lang="cs-CZ" altLang="cs-CZ" sz="2200" b="1" smtClean="0">
                <a:latin typeface="Arial" panose="020B0604020202020204" pitchFamily="34" charset="0"/>
              </a:rPr>
              <a:t> </a:t>
            </a:r>
            <a:r>
              <a:rPr lang="en-US" altLang="cs-CZ" sz="2200" b="1" smtClean="0">
                <a:latin typeface="Arial" panose="020B0604020202020204" pitchFamily="34" charset="0"/>
              </a:rPr>
              <a:t>Internet</a:t>
            </a:r>
            <a:r>
              <a:rPr lang="en-US" altLang="cs-CZ" sz="2200" smtClean="0">
                <a:latin typeface="Arial" panose="020B0604020202020204" pitchFamily="34" charset="0"/>
              </a:rPr>
              <a:t>.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To gain logistical synergies across business units, corporations began centralizing </a:t>
            </a:r>
            <a:r>
              <a:rPr lang="en-US" altLang="cs-CZ" sz="2200" smtClean="0">
                <a:latin typeface="Arial" panose="020B0604020202020204" pitchFamily="34" charset="0"/>
              </a:rPr>
              <a:t>logistics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in </a:t>
            </a:r>
            <a:r>
              <a:rPr lang="en-US" altLang="cs-CZ" sz="2200">
                <a:latin typeface="Arial" panose="020B0604020202020204" pitchFamily="34" charset="0"/>
              </a:rPr>
              <a:t>the headquarters group</a:t>
            </a:r>
            <a:r>
              <a:rPr lang="en-US" altLang="cs-CZ" sz="2200" smtClean="0">
                <a:latin typeface="Arial" panose="020B0604020202020204" pitchFamily="34" charset="0"/>
              </a:rPr>
              <a:t>.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Many companies have found that outsourcing logistics reduces costs and improves </a:t>
            </a:r>
            <a:r>
              <a:rPr lang="en-US" altLang="cs-CZ" sz="2200" smtClean="0">
                <a:latin typeface="Arial" panose="020B0604020202020204" pitchFamily="34" charset="0"/>
              </a:rPr>
              <a:t>delivery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time</a:t>
            </a:r>
            <a:r>
              <a:rPr lang="en-US" altLang="cs-CZ" sz="2200">
                <a:latin typeface="Arial" panose="020B0604020202020204" pitchFamily="34" charset="0"/>
              </a:rPr>
              <a:t>.</a:t>
            </a:r>
            <a:endParaRPr lang="cs-CZ" altLang="cs-CZ" sz="2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281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Functional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>
                <a:latin typeface="Arial" panose="020B0604020202020204" pitchFamily="34" charset="0"/>
              </a:rPr>
              <a:t>strategy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b="1" i="1">
                <a:latin typeface="Arial" panose="020B0604020202020204" pitchFamily="34" charset="0"/>
              </a:rPr>
              <a:t>Functional strategy </a:t>
            </a:r>
            <a:r>
              <a:rPr lang="en-US" altLang="cs-CZ" sz="2200">
                <a:latin typeface="Arial" panose="020B0604020202020204" pitchFamily="34" charset="0"/>
              </a:rPr>
              <a:t>is the approach a </a:t>
            </a:r>
            <a:r>
              <a:rPr lang="en-US" altLang="cs-CZ" sz="2200" b="1" i="1">
                <a:latin typeface="Arial" panose="020B0604020202020204" pitchFamily="34" charset="0"/>
              </a:rPr>
              <a:t>functional area takes to achieve corporate and </a:t>
            </a:r>
            <a:r>
              <a:rPr lang="en-US" altLang="cs-CZ" sz="2200" b="1" i="1" smtClean="0">
                <a:latin typeface="Arial" panose="020B0604020202020204" pitchFamily="34" charset="0"/>
              </a:rPr>
              <a:t>business</a:t>
            </a:r>
            <a:r>
              <a:rPr lang="cs-CZ" altLang="cs-CZ" sz="2200" b="1" i="1" smtClean="0">
                <a:latin typeface="Arial" panose="020B0604020202020204" pitchFamily="34" charset="0"/>
              </a:rPr>
              <a:t> </a:t>
            </a:r>
            <a:r>
              <a:rPr lang="en-US" altLang="cs-CZ" sz="2200" b="1" i="1" smtClean="0">
                <a:latin typeface="Arial" panose="020B0604020202020204" pitchFamily="34" charset="0"/>
              </a:rPr>
              <a:t>unit </a:t>
            </a:r>
            <a:r>
              <a:rPr lang="en-US" altLang="cs-CZ" sz="2200" b="1" i="1">
                <a:latin typeface="Arial" panose="020B0604020202020204" pitchFamily="34" charset="0"/>
              </a:rPr>
              <a:t>objectives and strategies by maximizing resource productivity</a:t>
            </a:r>
            <a:r>
              <a:rPr lang="en-US" altLang="cs-CZ" sz="2200">
                <a:latin typeface="Arial" panose="020B0604020202020204" pitchFamily="34" charset="0"/>
              </a:rPr>
              <a:t>. 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It </a:t>
            </a:r>
            <a:r>
              <a:rPr lang="en-US" altLang="cs-CZ" sz="2200">
                <a:latin typeface="Arial" panose="020B0604020202020204" pitchFamily="34" charset="0"/>
              </a:rPr>
              <a:t>is concerned with </a:t>
            </a:r>
            <a:r>
              <a:rPr lang="en-US" altLang="cs-CZ" sz="2200" b="1" smtClean="0">
                <a:latin typeface="Arial" panose="020B0604020202020204" pitchFamily="34" charset="0"/>
              </a:rPr>
              <a:t>developing</a:t>
            </a:r>
            <a:r>
              <a:rPr lang="cs-CZ" altLang="cs-CZ" sz="2200" b="1" smtClean="0">
                <a:latin typeface="Arial" panose="020B0604020202020204" pitchFamily="34" charset="0"/>
              </a:rPr>
              <a:t> </a:t>
            </a:r>
            <a:r>
              <a:rPr lang="en-US" altLang="cs-CZ" sz="2200" b="1" smtClean="0">
                <a:latin typeface="Arial" panose="020B0604020202020204" pitchFamily="34" charset="0"/>
              </a:rPr>
              <a:t>and </a:t>
            </a:r>
            <a:r>
              <a:rPr lang="en-US" altLang="cs-CZ" sz="2200" b="1">
                <a:latin typeface="Arial" panose="020B0604020202020204" pitchFamily="34" charset="0"/>
              </a:rPr>
              <a:t>nurturing a distinctive competence to provide a company </a:t>
            </a:r>
            <a:r>
              <a:rPr lang="en-US" altLang="cs-CZ" sz="2200">
                <a:latin typeface="Arial" panose="020B0604020202020204" pitchFamily="34" charset="0"/>
              </a:rPr>
              <a:t>or business unit with </a:t>
            </a:r>
            <a:r>
              <a:rPr lang="en-US" altLang="cs-CZ" sz="2200" smtClean="0">
                <a:latin typeface="Arial" panose="020B0604020202020204" pitchFamily="34" charset="0"/>
              </a:rPr>
              <a:t>a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competitive </a:t>
            </a:r>
            <a:r>
              <a:rPr lang="en-US" altLang="cs-CZ" sz="2200">
                <a:latin typeface="Arial" panose="020B0604020202020204" pitchFamily="34" charset="0"/>
              </a:rPr>
              <a:t>advantage. 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b="1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cs-CZ" altLang="cs-CZ" sz="2200" smtClean="0">
                <a:latin typeface="Arial" panose="020B0604020202020204" pitchFamily="34" charset="0"/>
              </a:rPr>
              <a:t>Functional strategy could be for example: </a:t>
            </a:r>
            <a:r>
              <a:rPr lang="cs-CZ" altLang="cs-CZ" sz="2200" b="1" smtClean="0">
                <a:latin typeface="Arial" panose="020B0604020202020204" pitchFamily="34" charset="0"/>
              </a:rPr>
              <a:t>marketing strategy, fianancial strategy, research and Development </a:t>
            </a:r>
            <a:r>
              <a:rPr lang="cs-CZ" altLang="cs-CZ" sz="2200" b="1">
                <a:latin typeface="Arial" panose="020B0604020202020204" pitchFamily="34" charset="0"/>
              </a:rPr>
              <a:t>strategy</a:t>
            </a:r>
            <a:r>
              <a:rPr lang="cs-CZ" altLang="cs-CZ" sz="2200" b="1" smtClean="0">
                <a:latin typeface="Arial" panose="020B0604020202020204" pitchFamily="34" charset="0"/>
              </a:rPr>
              <a:t>, operations </a:t>
            </a:r>
            <a:r>
              <a:rPr lang="cs-CZ" altLang="cs-CZ" sz="2200" b="1">
                <a:latin typeface="Arial" panose="020B0604020202020204" pitchFamily="34" charset="0"/>
              </a:rPr>
              <a:t>strategy</a:t>
            </a:r>
            <a:r>
              <a:rPr lang="cs-CZ" altLang="cs-CZ" sz="2200" b="1" smtClean="0">
                <a:latin typeface="Arial" panose="020B0604020202020204" pitchFamily="34" charset="0"/>
              </a:rPr>
              <a:t>, purchasing </a:t>
            </a:r>
            <a:r>
              <a:rPr lang="cs-CZ" altLang="cs-CZ" sz="2200" b="1">
                <a:latin typeface="Arial" panose="020B0604020202020204" pitchFamily="34" charset="0"/>
              </a:rPr>
              <a:t>strategy</a:t>
            </a:r>
            <a:r>
              <a:rPr lang="cs-CZ" altLang="cs-CZ" sz="2200" b="1" smtClean="0">
                <a:latin typeface="Arial" panose="020B0604020202020204" pitchFamily="34" charset="0"/>
              </a:rPr>
              <a:t>, logistic </a:t>
            </a:r>
            <a:r>
              <a:rPr lang="cs-CZ" altLang="cs-CZ" sz="2200" b="1">
                <a:latin typeface="Arial" panose="020B0604020202020204" pitchFamily="34" charset="0"/>
              </a:rPr>
              <a:t>strategy</a:t>
            </a:r>
            <a:r>
              <a:rPr lang="cs-CZ" altLang="cs-CZ" sz="2200" b="1" smtClean="0">
                <a:latin typeface="Arial" panose="020B0604020202020204" pitchFamily="34" charset="0"/>
              </a:rPr>
              <a:t>, HRM stratedy, IT strategy.</a:t>
            </a:r>
          </a:p>
        </p:txBody>
      </p:sp>
    </p:spTree>
    <p:extLst>
      <p:ext uri="{BB962C8B-B14F-4D97-AF65-F5344CB8AC3E}">
        <p14:creationId xmlns:p14="http://schemas.microsoft.com/office/powerpoint/2010/main" val="157098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Functional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>
                <a:latin typeface="Arial" panose="020B0604020202020204" pitchFamily="34" charset="0"/>
              </a:rPr>
              <a:t>strategy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 smtClean="0">
                <a:latin typeface="Arial" panose="020B0604020202020204" pitchFamily="34" charset="0"/>
              </a:rPr>
              <a:t>HRM S</a:t>
            </a:r>
            <a:r>
              <a:rPr lang="en-US" altLang="cs-CZ" sz="2200" b="1" smtClean="0">
                <a:latin typeface="Arial" panose="020B0604020202020204" pitchFamily="34" charset="0"/>
              </a:rPr>
              <a:t>trat</a:t>
            </a:r>
            <a:r>
              <a:rPr lang="cs-CZ" altLang="cs-CZ" sz="2200" b="1" smtClean="0">
                <a:latin typeface="Arial" panose="020B0604020202020204" pitchFamily="34" charset="0"/>
              </a:rPr>
              <a:t>e</a:t>
            </a:r>
            <a:r>
              <a:rPr lang="en-US" altLang="cs-CZ" sz="2200" b="1" smtClean="0">
                <a:latin typeface="Arial" panose="020B0604020202020204" pitchFamily="34" charset="0"/>
              </a:rPr>
              <a:t>gy</a:t>
            </a:r>
            <a:r>
              <a:rPr lang="cs-CZ" altLang="cs-CZ" sz="2200" b="1" smtClean="0">
                <a:latin typeface="Arial" panose="020B0604020202020204" pitchFamily="34" charset="0"/>
              </a:rPr>
              <a:t> 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HRM strategy, among other things, addresses the issue of whether a company or business </a:t>
            </a:r>
            <a:r>
              <a:rPr lang="en-US" altLang="cs-CZ" sz="2200" smtClean="0">
                <a:latin typeface="Arial" panose="020B0604020202020204" pitchFamily="34" charset="0"/>
              </a:rPr>
              <a:t>unit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should </a:t>
            </a:r>
            <a:r>
              <a:rPr lang="en-US" altLang="cs-CZ" sz="2200" b="1" i="1">
                <a:latin typeface="Arial" panose="020B0604020202020204" pitchFamily="34" charset="0"/>
              </a:rPr>
              <a:t>hire a large number of low-skilled employees </a:t>
            </a:r>
            <a:r>
              <a:rPr lang="en-US" altLang="cs-CZ" sz="2200">
                <a:latin typeface="Arial" panose="020B0604020202020204" pitchFamily="34" charset="0"/>
              </a:rPr>
              <a:t>who receive low pay, perform </a:t>
            </a:r>
            <a:r>
              <a:rPr lang="en-US" altLang="cs-CZ" sz="2200" smtClean="0">
                <a:latin typeface="Arial" panose="020B0604020202020204" pitchFamily="34" charset="0"/>
              </a:rPr>
              <a:t>repetitive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jobs</a:t>
            </a:r>
            <a:r>
              <a:rPr lang="en-US" altLang="cs-CZ" sz="2200">
                <a:latin typeface="Arial" panose="020B0604020202020204" pitchFamily="34" charset="0"/>
              </a:rPr>
              <a:t>, and are most likely quit after a short time </a:t>
            </a:r>
            <a:r>
              <a:rPr lang="en-US" altLang="cs-CZ" sz="2200" smtClean="0">
                <a:latin typeface="Arial" panose="020B0604020202020204" pitchFamily="34" charset="0"/>
              </a:rPr>
              <a:t>or </a:t>
            </a:r>
            <a:r>
              <a:rPr lang="en-US" altLang="cs-CZ" sz="2200" b="1" i="1" smtClean="0">
                <a:latin typeface="Arial" panose="020B0604020202020204" pitchFamily="34" charset="0"/>
              </a:rPr>
              <a:t>hire</a:t>
            </a:r>
            <a:r>
              <a:rPr lang="cs-CZ" altLang="cs-CZ" sz="2200" b="1" i="1" smtClean="0">
                <a:latin typeface="Arial" panose="020B0604020202020204" pitchFamily="34" charset="0"/>
              </a:rPr>
              <a:t> </a:t>
            </a:r>
            <a:r>
              <a:rPr lang="en-US" altLang="cs-CZ" sz="2200" b="1" i="1" smtClean="0">
                <a:latin typeface="Arial" panose="020B0604020202020204" pitchFamily="34" charset="0"/>
              </a:rPr>
              <a:t>skilled </a:t>
            </a:r>
            <a:r>
              <a:rPr lang="en-US" altLang="cs-CZ" sz="2200" b="1" i="1">
                <a:latin typeface="Arial" panose="020B0604020202020204" pitchFamily="34" charset="0"/>
              </a:rPr>
              <a:t>employees</a:t>
            </a:r>
            <a:r>
              <a:rPr lang="en-US" altLang="cs-CZ" sz="2200">
                <a:latin typeface="Arial" panose="020B0604020202020204" pitchFamily="34" charset="0"/>
              </a:rPr>
              <a:t> who receive relatively high pay and are cross-trained to participate in </a:t>
            </a:r>
            <a:r>
              <a:rPr lang="en-US" altLang="cs-CZ" sz="2200" smtClean="0">
                <a:latin typeface="Arial" panose="020B0604020202020204" pitchFamily="34" charset="0"/>
              </a:rPr>
              <a:t>selfmanaging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work </a:t>
            </a:r>
            <a:r>
              <a:rPr lang="en-US" altLang="cs-CZ" sz="2200">
                <a:latin typeface="Arial" panose="020B0604020202020204" pitchFamily="34" charset="0"/>
              </a:rPr>
              <a:t>teams</a:t>
            </a:r>
            <a:r>
              <a:rPr lang="en-US" altLang="cs-CZ" sz="2200" smtClean="0">
                <a:latin typeface="Arial" panose="020B0604020202020204" pitchFamily="34" charset="0"/>
              </a:rPr>
              <a:t>.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cs-CZ" altLang="cs-CZ" sz="2200" smtClean="0">
                <a:latin typeface="Arial" panose="020B0604020202020204" pitchFamily="34" charset="0"/>
              </a:rPr>
              <a:t>A </a:t>
            </a:r>
            <a:r>
              <a:rPr lang="en-US" altLang="cs-CZ" sz="2200" smtClean="0">
                <a:latin typeface="Arial" panose="020B0604020202020204" pitchFamily="34" charset="0"/>
              </a:rPr>
              <a:t>complete </a:t>
            </a:r>
            <a:r>
              <a:rPr lang="en-US" altLang="cs-CZ" sz="2200" b="1" i="1">
                <a:latin typeface="Arial" panose="020B0604020202020204" pitchFamily="34" charset="0"/>
              </a:rPr>
              <a:t>360-degree appraisal</a:t>
            </a:r>
            <a:r>
              <a:rPr lang="en-US" altLang="cs-CZ" sz="2200">
                <a:latin typeface="Arial" panose="020B0604020202020204" pitchFamily="34" charset="0"/>
              </a:rPr>
              <a:t>, in which input is gathered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from multiple sources, is now being used by more than 10% of U.S. corporations and </a:t>
            </a:r>
            <a:r>
              <a:rPr lang="en-US" altLang="cs-CZ" sz="2200" smtClean="0">
                <a:latin typeface="Arial" panose="020B0604020202020204" pitchFamily="34" charset="0"/>
              </a:rPr>
              <a:t>has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become </a:t>
            </a:r>
            <a:r>
              <a:rPr lang="en-US" altLang="cs-CZ" sz="2200">
                <a:latin typeface="Arial" panose="020B0604020202020204" pitchFamily="34" charset="0"/>
              </a:rPr>
              <a:t>one of the most popular and effective tools in developing employees and new </a:t>
            </a:r>
            <a:r>
              <a:rPr lang="en-US" altLang="cs-CZ" sz="2200" smtClean="0">
                <a:latin typeface="Arial" panose="020B0604020202020204" pitchFamily="34" charset="0"/>
              </a:rPr>
              <a:t>managers</a:t>
            </a:r>
            <a:r>
              <a:rPr lang="cs-CZ" altLang="cs-CZ" sz="2200" smtClean="0">
                <a:latin typeface="Arial" panose="020B0604020202020204" pitchFamily="34" charset="0"/>
              </a:rPr>
              <a:t>.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Companies are finding that having a </a:t>
            </a:r>
            <a:r>
              <a:rPr lang="en-US" altLang="cs-CZ" sz="2200" b="1" i="1">
                <a:latin typeface="Arial" panose="020B0604020202020204" pitchFamily="34" charset="0"/>
              </a:rPr>
              <a:t>diverse workforce </a:t>
            </a:r>
            <a:r>
              <a:rPr lang="en-US" altLang="cs-CZ" sz="2200">
                <a:latin typeface="Arial" panose="020B0604020202020204" pitchFamily="34" charset="0"/>
              </a:rPr>
              <a:t>can be a competitive advantage.</a:t>
            </a:r>
            <a:endParaRPr lang="cs-CZ" altLang="cs-CZ" sz="2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5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Functional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>
                <a:latin typeface="Arial" panose="020B0604020202020204" pitchFamily="34" charset="0"/>
              </a:rPr>
              <a:t>strategy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 smtClean="0">
                <a:latin typeface="Arial" panose="020B0604020202020204" pitchFamily="34" charset="0"/>
              </a:rPr>
              <a:t>IT S</a:t>
            </a:r>
            <a:r>
              <a:rPr lang="en-US" altLang="cs-CZ" sz="2200" b="1" smtClean="0">
                <a:latin typeface="Arial" panose="020B0604020202020204" pitchFamily="34" charset="0"/>
              </a:rPr>
              <a:t>trat</a:t>
            </a:r>
            <a:r>
              <a:rPr lang="cs-CZ" altLang="cs-CZ" sz="2200" b="1" smtClean="0">
                <a:latin typeface="Arial" panose="020B0604020202020204" pitchFamily="34" charset="0"/>
              </a:rPr>
              <a:t>e</a:t>
            </a:r>
            <a:r>
              <a:rPr lang="en-US" altLang="cs-CZ" sz="2200" b="1" smtClean="0">
                <a:latin typeface="Arial" panose="020B0604020202020204" pitchFamily="34" charset="0"/>
              </a:rPr>
              <a:t>gy</a:t>
            </a:r>
            <a:r>
              <a:rPr lang="cs-CZ" altLang="cs-CZ" sz="2200" b="1" smtClean="0">
                <a:latin typeface="Arial" panose="020B0604020202020204" pitchFamily="34" charset="0"/>
              </a:rPr>
              <a:t> 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Corporations are increasingly using information technology strategy to provide business </a:t>
            </a:r>
            <a:r>
              <a:rPr lang="en-US" altLang="cs-CZ" sz="2200" smtClean="0">
                <a:latin typeface="Arial" panose="020B0604020202020204" pitchFamily="34" charset="0"/>
              </a:rPr>
              <a:t>units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with </a:t>
            </a:r>
            <a:r>
              <a:rPr lang="en-US" altLang="cs-CZ" sz="2200">
                <a:latin typeface="Arial" panose="020B0604020202020204" pitchFamily="34" charset="0"/>
              </a:rPr>
              <a:t>competitive advantage</a:t>
            </a:r>
            <a:r>
              <a:rPr lang="en-US" altLang="cs-CZ" sz="2200" smtClean="0">
                <a:latin typeface="Arial" panose="020B0604020202020204" pitchFamily="34" charset="0"/>
              </a:rPr>
              <a:t>.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Multinational corporations are finding that having a sophisticated intranet allows </a:t>
            </a:r>
            <a:r>
              <a:rPr lang="en-US" altLang="cs-CZ" sz="2200" smtClean="0">
                <a:latin typeface="Arial" panose="020B0604020202020204" pitchFamily="34" charset="0"/>
              </a:rPr>
              <a:t>employees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to </a:t>
            </a:r>
            <a:r>
              <a:rPr lang="en-US" altLang="cs-CZ" sz="2200">
                <a:latin typeface="Arial" panose="020B0604020202020204" pitchFamily="34" charset="0"/>
              </a:rPr>
              <a:t>practice </a:t>
            </a:r>
            <a:r>
              <a:rPr lang="en-US" altLang="cs-CZ" sz="2200" b="1" i="1">
                <a:latin typeface="Arial" panose="020B0604020202020204" pitchFamily="34" charset="0"/>
              </a:rPr>
              <a:t>follow-the-sun management</a:t>
            </a:r>
            <a:r>
              <a:rPr lang="en-US" altLang="cs-CZ" sz="2200">
                <a:latin typeface="Arial" panose="020B0604020202020204" pitchFamily="34" charset="0"/>
              </a:rPr>
              <a:t>, in which project team members living in one </a:t>
            </a:r>
            <a:r>
              <a:rPr lang="en-US" altLang="cs-CZ" sz="2200" smtClean="0">
                <a:latin typeface="Arial" panose="020B0604020202020204" pitchFamily="34" charset="0"/>
              </a:rPr>
              <a:t>country</a:t>
            </a:r>
            <a:r>
              <a:rPr lang="cs-CZ" altLang="cs-CZ" sz="2200" smtClean="0">
                <a:latin typeface="Arial" panose="020B0604020202020204" pitchFamily="34" charset="0"/>
              </a:rPr>
              <a:t>.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Many companies, such as Lockheed Martin, General Electric, and Whirlpool, use </a:t>
            </a:r>
            <a:r>
              <a:rPr lang="en-US" altLang="cs-CZ" sz="2200" smtClean="0">
                <a:latin typeface="Arial" panose="020B0604020202020204" pitchFamily="34" charset="0"/>
              </a:rPr>
              <a:t>information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technology </a:t>
            </a:r>
            <a:r>
              <a:rPr lang="en-US" altLang="cs-CZ" sz="2200">
                <a:latin typeface="Arial" panose="020B0604020202020204" pitchFamily="34" charset="0"/>
              </a:rPr>
              <a:t>to form closer relationships with both their customers and suppliers through </a:t>
            </a:r>
            <a:r>
              <a:rPr lang="en-US" altLang="cs-CZ" sz="2200" smtClean="0">
                <a:latin typeface="Arial" panose="020B0604020202020204" pitchFamily="34" charset="0"/>
              </a:rPr>
              <a:t>sophisticated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extranets</a:t>
            </a:r>
            <a:r>
              <a:rPr lang="en-US" altLang="cs-CZ" sz="2200">
                <a:latin typeface="Arial" panose="020B0604020202020204" pitchFamily="34" charset="0"/>
              </a:rPr>
              <a:t>.</a:t>
            </a:r>
            <a:endParaRPr lang="cs-CZ" altLang="cs-CZ" sz="22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14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cap="all" dirty="0" smtClean="0">
                <a:latin typeface="Arial" panose="020B0604020202020204" pitchFamily="34" charset="0"/>
              </a:rPr>
              <a:t>The </a:t>
            </a:r>
            <a:r>
              <a:rPr lang="en-US" altLang="cs-CZ" sz="2400" b="1" cap="all" dirty="0">
                <a:latin typeface="Arial" panose="020B0604020202020204" pitchFamily="34" charset="0"/>
              </a:rPr>
              <a:t>Sourcing Decision: Location of Functions 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For a functional strategy to have the </a:t>
            </a:r>
            <a:r>
              <a:rPr lang="en-US" altLang="cs-CZ" sz="2200" b="1" i="1">
                <a:latin typeface="Arial" panose="020B0604020202020204" pitchFamily="34" charset="0"/>
              </a:rPr>
              <a:t>best chance of success, it should be built on a </a:t>
            </a:r>
            <a:r>
              <a:rPr lang="en-US" altLang="cs-CZ" sz="2200" b="1" i="1" smtClean="0">
                <a:latin typeface="Arial" panose="020B0604020202020204" pitchFamily="34" charset="0"/>
              </a:rPr>
              <a:t>distinctive</a:t>
            </a:r>
            <a:r>
              <a:rPr lang="cs-CZ" altLang="cs-CZ" sz="2200" b="1" i="1" smtClean="0">
                <a:latin typeface="Arial" panose="020B0604020202020204" pitchFamily="34" charset="0"/>
              </a:rPr>
              <a:t> </a:t>
            </a:r>
            <a:r>
              <a:rPr lang="en-US" altLang="cs-CZ" sz="2200" b="1" i="1" smtClean="0">
                <a:latin typeface="Arial" panose="020B0604020202020204" pitchFamily="34" charset="0"/>
              </a:rPr>
              <a:t>competency </a:t>
            </a:r>
            <a:r>
              <a:rPr lang="en-US" altLang="cs-CZ" sz="2200" b="1" i="1">
                <a:latin typeface="Arial" panose="020B0604020202020204" pitchFamily="34" charset="0"/>
              </a:rPr>
              <a:t>residing</a:t>
            </a:r>
            <a:r>
              <a:rPr lang="en-US" altLang="cs-CZ" sz="2200">
                <a:latin typeface="Arial" panose="020B0604020202020204" pitchFamily="34" charset="0"/>
              </a:rPr>
              <a:t> within that functional area. 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If </a:t>
            </a:r>
            <a:r>
              <a:rPr lang="en-US" altLang="cs-CZ" sz="2200">
                <a:latin typeface="Arial" panose="020B0604020202020204" pitchFamily="34" charset="0"/>
              </a:rPr>
              <a:t>a corporation does not have a </a:t>
            </a:r>
            <a:r>
              <a:rPr lang="en-US" altLang="cs-CZ" sz="2200" smtClean="0">
                <a:latin typeface="Arial" panose="020B0604020202020204" pitchFamily="34" charset="0"/>
              </a:rPr>
              <a:t>distinctive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competency </a:t>
            </a:r>
            <a:r>
              <a:rPr lang="en-US" altLang="cs-CZ" sz="2200">
                <a:latin typeface="Arial" panose="020B0604020202020204" pitchFamily="34" charset="0"/>
              </a:rPr>
              <a:t>in a particular functional area, that functional area could be a candidate </a:t>
            </a:r>
            <a:r>
              <a:rPr lang="en-US" altLang="cs-CZ" sz="2200" smtClean="0">
                <a:latin typeface="Arial" panose="020B0604020202020204" pitchFamily="34" charset="0"/>
              </a:rPr>
              <a:t>for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b="1" smtClean="0">
                <a:latin typeface="Arial" panose="020B0604020202020204" pitchFamily="34" charset="0"/>
              </a:rPr>
              <a:t>outsourcing</a:t>
            </a:r>
            <a:r>
              <a:rPr lang="en-US" altLang="cs-CZ" sz="2200" smtClean="0">
                <a:latin typeface="Arial" panose="020B0604020202020204" pitchFamily="34" charset="0"/>
              </a:rPr>
              <a:t>.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b="1">
                <a:latin typeface="Arial" panose="020B0604020202020204" pitchFamily="34" charset="0"/>
              </a:rPr>
              <a:t>Outsourcing</a:t>
            </a:r>
            <a:r>
              <a:rPr lang="en-US" altLang="cs-CZ" sz="2200">
                <a:latin typeface="Arial" panose="020B0604020202020204" pitchFamily="34" charset="0"/>
              </a:rPr>
              <a:t> is purcha</a:t>
            </a:r>
            <a:r>
              <a:rPr lang="en-US" altLang="cs-CZ" sz="2200" b="1" i="1">
                <a:latin typeface="Arial" panose="020B0604020202020204" pitchFamily="34" charset="0"/>
              </a:rPr>
              <a:t>sing from someone else a product or service that had been </a:t>
            </a:r>
            <a:r>
              <a:rPr lang="en-US" altLang="cs-CZ" sz="2200" b="1" i="1" smtClean="0">
                <a:latin typeface="Arial" panose="020B0604020202020204" pitchFamily="34" charset="0"/>
              </a:rPr>
              <a:t>previously</a:t>
            </a:r>
            <a:r>
              <a:rPr lang="cs-CZ" altLang="cs-CZ" sz="2200" b="1" i="1" smtClean="0">
                <a:latin typeface="Arial" panose="020B0604020202020204" pitchFamily="34" charset="0"/>
              </a:rPr>
              <a:t> </a:t>
            </a:r>
            <a:r>
              <a:rPr lang="en-US" altLang="cs-CZ" sz="2200" b="1" i="1" smtClean="0">
                <a:latin typeface="Arial" panose="020B0604020202020204" pitchFamily="34" charset="0"/>
              </a:rPr>
              <a:t>provided </a:t>
            </a:r>
            <a:r>
              <a:rPr lang="en-US" altLang="cs-CZ" sz="2200" b="1" i="1">
                <a:latin typeface="Arial" panose="020B0604020202020204" pitchFamily="34" charset="0"/>
              </a:rPr>
              <a:t>internally</a:t>
            </a:r>
            <a:r>
              <a:rPr lang="en-US" altLang="cs-CZ" sz="2200">
                <a:latin typeface="Arial" panose="020B0604020202020204" pitchFamily="34" charset="0"/>
              </a:rPr>
              <a:t>. Thus, it is the reverse of vertical integration. Outsourcing is becoming an </a:t>
            </a:r>
            <a:r>
              <a:rPr lang="en-US" altLang="cs-CZ" sz="2200" smtClean="0">
                <a:latin typeface="Arial" panose="020B0604020202020204" pitchFamily="34" charset="0"/>
              </a:rPr>
              <a:t>increasingly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important </a:t>
            </a:r>
            <a:r>
              <a:rPr lang="en-US" altLang="cs-CZ" sz="2200">
                <a:latin typeface="Arial" panose="020B0604020202020204" pitchFamily="34" charset="0"/>
              </a:rPr>
              <a:t>part of strategic decision making and an important way to increase </a:t>
            </a:r>
            <a:r>
              <a:rPr lang="en-US" altLang="cs-CZ" sz="2200" smtClean="0">
                <a:latin typeface="Arial" panose="020B0604020202020204" pitchFamily="34" charset="0"/>
              </a:rPr>
              <a:t>efficiency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and </a:t>
            </a:r>
            <a:r>
              <a:rPr lang="en-US" altLang="cs-CZ" sz="2200">
                <a:latin typeface="Arial" panose="020B0604020202020204" pitchFamily="34" charset="0"/>
              </a:rPr>
              <a:t>often quality.</a:t>
            </a:r>
            <a:endParaRPr lang="cs-CZ" altLang="cs-CZ" sz="22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976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en-US" altLang="cs-CZ" sz="2400" b="1" cap="all" dirty="0" smtClean="0">
                <a:latin typeface="Arial" panose="020B0604020202020204" pitchFamily="34" charset="0"/>
              </a:rPr>
              <a:t>The </a:t>
            </a:r>
            <a:r>
              <a:rPr lang="en-US" altLang="cs-CZ" sz="2400" b="1" cap="all" dirty="0">
                <a:latin typeface="Arial" panose="020B0604020202020204" pitchFamily="34" charset="0"/>
              </a:rPr>
              <a:t>Sourcing Decision: Location of Functions 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An </a:t>
            </a:r>
            <a:r>
              <a:rPr lang="en-US" altLang="cs-CZ" sz="2200" b="1">
                <a:latin typeface="Arial" panose="020B0604020202020204" pitchFamily="34" charset="0"/>
              </a:rPr>
              <a:t>outsourcing decision depends </a:t>
            </a:r>
            <a:r>
              <a:rPr lang="en-US" altLang="cs-CZ" sz="2200">
                <a:latin typeface="Arial" panose="020B0604020202020204" pitchFamily="34" charset="0"/>
              </a:rPr>
              <a:t>on the </a:t>
            </a:r>
            <a:r>
              <a:rPr lang="en-US" altLang="cs-CZ" sz="2200" b="1">
                <a:latin typeface="Arial" panose="020B0604020202020204" pitchFamily="34" charset="0"/>
              </a:rPr>
              <a:t>fraction of total value added that the activity</a:t>
            </a:r>
            <a:r>
              <a:rPr lang="en-US" altLang="cs-CZ" sz="220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under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consideration </a:t>
            </a:r>
            <a:r>
              <a:rPr lang="en-US" altLang="cs-CZ" sz="2200">
                <a:latin typeface="Arial" panose="020B0604020202020204" pitchFamily="34" charset="0"/>
              </a:rPr>
              <a:t>represents and </a:t>
            </a:r>
            <a:r>
              <a:rPr lang="en-US" altLang="cs-CZ" sz="2200" b="1">
                <a:latin typeface="Arial" panose="020B0604020202020204" pitchFamily="34" charset="0"/>
              </a:rPr>
              <a:t>on the amount of potential competitive advantage </a:t>
            </a:r>
            <a:r>
              <a:rPr lang="en-US" altLang="cs-CZ" sz="2200">
                <a:latin typeface="Arial" panose="020B0604020202020204" pitchFamily="34" charset="0"/>
              </a:rPr>
              <a:t>in that </a:t>
            </a:r>
            <a:r>
              <a:rPr lang="en-US" altLang="cs-CZ" sz="2200" smtClean="0">
                <a:latin typeface="Arial" panose="020B0604020202020204" pitchFamily="34" charset="0"/>
              </a:rPr>
              <a:t>aktivity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for </a:t>
            </a:r>
            <a:r>
              <a:rPr lang="en-US" altLang="cs-CZ" sz="2200">
                <a:latin typeface="Arial" panose="020B0604020202020204" pitchFamily="34" charset="0"/>
              </a:rPr>
              <a:t>the company or business unit</a:t>
            </a:r>
            <a:r>
              <a:rPr lang="en-US" altLang="cs-CZ" sz="2200" smtClean="0">
                <a:latin typeface="Arial" panose="020B0604020202020204" pitchFamily="34" charset="0"/>
              </a:rPr>
              <a:t>.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A </a:t>
            </a:r>
            <a:r>
              <a:rPr lang="en-US" altLang="cs-CZ" sz="2200" smtClean="0">
                <a:latin typeface="Arial" panose="020B0604020202020204" pitchFamily="34" charset="0"/>
              </a:rPr>
              <a:t>firm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should </a:t>
            </a:r>
            <a:r>
              <a:rPr lang="en-US" altLang="cs-CZ" sz="2200" b="1">
                <a:latin typeface="Arial" panose="020B0604020202020204" pitchFamily="34" charset="0"/>
              </a:rPr>
              <a:t>consider outsourcing any activity or function that has low potential for competitive </a:t>
            </a:r>
            <a:r>
              <a:rPr lang="en-US" altLang="cs-CZ" sz="2200" b="1" smtClean="0">
                <a:latin typeface="Arial" panose="020B0604020202020204" pitchFamily="34" charset="0"/>
              </a:rPr>
              <a:t>advantage.</a:t>
            </a:r>
            <a:r>
              <a:rPr lang="cs-CZ" altLang="cs-CZ" sz="2200" b="1" smtClean="0">
                <a:latin typeface="Arial" panose="020B0604020202020204" pitchFamily="34" charset="0"/>
              </a:rPr>
              <a:t> 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If </a:t>
            </a:r>
            <a:r>
              <a:rPr lang="en-US" altLang="cs-CZ" sz="2200">
                <a:latin typeface="Arial" panose="020B0604020202020204" pitchFamily="34" charset="0"/>
              </a:rPr>
              <a:t>that activity </a:t>
            </a:r>
            <a:r>
              <a:rPr lang="en-US" altLang="cs-CZ" sz="2200" b="1">
                <a:latin typeface="Arial" panose="020B0604020202020204" pitchFamily="34" charset="0"/>
              </a:rPr>
              <a:t>constitutes only a small part </a:t>
            </a:r>
            <a:r>
              <a:rPr lang="en-US" altLang="cs-CZ" sz="2200">
                <a:latin typeface="Arial" panose="020B0604020202020204" pitchFamily="34" charset="0"/>
              </a:rPr>
              <a:t>of the total value of the firm’s products </a:t>
            </a:r>
            <a:r>
              <a:rPr lang="en-US" altLang="cs-CZ" sz="2200" smtClean="0">
                <a:latin typeface="Arial" panose="020B0604020202020204" pitchFamily="34" charset="0"/>
              </a:rPr>
              <a:t>or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services</a:t>
            </a:r>
            <a:r>
              <a:rPr lang="en-US" altLang="cs-CZ" sz="2200">
                <a:latin typeface="Arial" panose="020B0604020202020204" pitchFamily="34" charset="0"/>
              </a:rPr>
              <a:t>, it should be purchased on the open market (assuming that quality providers of the </a:t>
            </a:r>
            <a:r>
              <a:rPr lang="en-US" altLang="cs-CZ" sz="2200" smtClean="0">
                <a:latin typeface="Arial" panose="020B0604020202020204" pitchFamily="34" charset="0"/>
              </a:rPr>
              <a:t>aktivity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are </a:t>
            </a:r>
            <a:r>
              <a:rPr lang="en-US" altLang="cs-CZ" sz="2200">
                <a:latin typeface="Arial" panose="020B0604020202020204" pitchFamily="34" charset="0"/>
              </a:rPr>
              <a:t>plentiful</a:t>
            </a:r>
            <a:r>
              <a:rPr lang="en-US" altLang="cs-CZ" sz="2200" smtClean="0">
                <a:latin typeface="Arial" panose="020B0604020202020204" pitchFamily="34" charset="0"/>
              </a:rPr>
              <a:t>).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If, however, the activity </a:t>
            </a:r>
            <a:r>
              <a:rPr lang="en-US" altLang="cs-CZ" sz="2200" b="1">
                <a:latin typeface="Arial" panose="020B0604020202020204" pitchFamily="34" charset="0"/>
              </a:rPr>
              <a:t>contributes highly </a:t>
            </a:r>
            <a:r>
              <a:rPr lang="en-US" altLang="cs-CZ" sz="2200">
                <a:latin typeface="Arial" panose="020B0604020202020204" pitchFamily="34" charset="0"/>
              </a:rPr>
              <a:t>to the company’s products </a:t>
            </a:r>
            <a:r>
              <a:rPr lang="en-US" altLang="cs-CZ" sz="2200" smtClean="0">
                <a:latin typeface="Arial" panose="020B0604020202020204" pitchFamily="34" charset="0"/>
              </a:rPr>
              <a:t>or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services</a:t>
            </a:r>
            <a:r>
              <a:rPr lang="en-US" altLang="cs-CZ" sz="2200">
                <a:latin typeface="Arial" panose="020B0604020202020204" pitchFamily="34" charset="0"/>
              </a:rPr>
              <a:t>, the firm should purchase it through long-term contracts with trusted suppliers or distributors.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07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cap="all" dirty="0" smtClean="0">
                <a:latin typeface="Arial" panose="020B0604020202020204" pitchFamily="34" charset="0"/>
              </a:rPr>
              <a:t>The </a:t>
            </a:r>
            <a:r>
              <a:rPr lang="en-US" altLang="cs-CZ" sz="2400" b="1" cap="all" dirty="0">
                <a:latin typeface="Arial" panose="020B0604020202020204" pitchFamily="34" charset="0"/>
              </a:rPr>
              <a:t>Sourcing Decision: Location of Functions 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146958" y="1662898"/>
            <a:ext cx="3004456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400" b="1" smtClean="0">
                <a:latin typeface="Arial" panose="020B0604020202020204" pitchFamily="34" charset="0"/>
              </a:rPr>
              <a:t>Outsourcing Matrix</a:t>
            </a:r>
          </a:p>
          <a:p>
            <a:pPr marL="285750" indent="-285750" algn="ctr" eaLnBrk="1" hangingPunct="1">
              <a:spcBef>
                <a:spcPct val="0"/>
              </a:spcBef>
              <a:defRPr/>
            </a:pPr>
            <a:endParaRPr lang="cs-CZ" altLang="cs-CZ" sz="180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1800" b="1" i="1" smtClean="0">
                <a:latin typeface="Arial" panose="020B0604020202020204" pitchFamily="34" charset="0"/>
              </a:rPr>
              <a:t>F</a:t>
            </a:r>
            <a:r>
              <a:rPr lang="en-US" altLang="cs-CZ" sz="1800" b="1" i="1" smtClean="0">
                <a:latin typeface="Arial" panose="020B0604020202020204" pitchFamily="34" charset="0"/>
              </a:rPr>
              <a:t>ull </a:t>
            </a:r>
            <a:r>
              <a:rPr lang="en-US" altLang="cs-CZ" sz="1800" b="1" i="1">
                <a:latin typeface="Arial" panose="020B0604020202020204" pitchFamily="34" charset="0"/>
              </a:rPr>
              <a:t>vertical integration</a:t>
            </a:r>
            <a:r>
              <a:rPr lang="en-US" altLang="cs-CZ" sz="1800">
                <a:latin typeface="Arial" panose="020B0604020202020204" pitchFamily="34" charset="0"/>
              </a:rPr>
              <a:t> should be considered only when that activity </a:t>
            </a:r>
            <a:r>
              <a:rPr lang="en-US" altLang="cs-CZ" sz="1800" smtClean="0">
                <a:latin typeface="Arial" panose="020B0604020202020204" pitchFamily="34" charset="0"/>
              </a:rPr>
              <a:t>or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function </a:t>
            </a:r>
            <a:r>
              <a:rPr lang="en-US" altLang="cs-CZ" sz="1800">
                <a:latin typeface="Arial" panose="020B0604020202020204" pitchFamily="34" charset="0"/>
              </a:rPr>
              <a:t>adds significant value to the company’s products or services in addition to </a:t>
            </a:r>
            <a:r>
              <a:rPr lang="en-US" altLang="cs-CZ" sz="1800" smtClean="0">
                <a:latin typeface="Arial" panose="020B0604020202020204" pitchFamily="34" charset="0"/>
              </a:rPr>
              <a:t>providing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competitive advantage</a:t>
            </a:r>
            <a:r>
              <a:rPr lang="cs-CZ" altLang="cs-CZ" sz="1800" smtClean="0"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smtClean="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276727" y="6611779"/>
            <a:ext cx="721722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/>
              <a:t>SOURCE: J. D. Hunger and T. L. Wheelen, “Proposed Outsourcing Matrix.”</a:t>
            </a:r>
            <a:endParaRPr lang="cs-CZ" sz="1000" i="1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2"/>
          <a:srcRect l="29428" t="13429" r="27071" b="12285"/>
          <a:stretch/>
        </p:blipFill>
        <p:spPr>
          <a:xfrm>
            <a:off x="3276727" y="1698171"/>
            <a:ext cx="5148816" cy="4945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50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cap="all" dirty="0" smtClean="0">
                <a:latin typeface="Arial" panose="020B0604020202020204" pitchFamily="34" charset="0"/>
              </a:rPr>
              <a:t>The </a:t>
            </a:r>
            <a:r>
              <a:rPr lang="en-US" altLang="cs-CZ" sz="2400" b="1" cap="all" dirty="0">
                <a:latin typeface="Arial" panose="020B0604020202020204" pitchFamily="34" charset="0"/>
              </a:rPr>
              <a:t>Sourcing Decision: Location of Functions 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b="1">
                <a:latin typeface="Arial" panose="020B0604020202020204" pitchFamily="34" charset="0"/>
              </a:rPr>
              <a:t>Offshoring</a:t>
            </a:r>
            <a:r>
              <a:rPr lang="en-US" altLang="cs-CZ" sz="2200">
                <a:latin typeface="Arial" panose="020B0604020202020204" pitchFamily="34" charset="0"/>
              </a:rPr>
              <a:t> is the outsourcing of an activity or a function to a wholly owned company </a:t>
            </a:r>
            <a:r>
              <a:rPr lang="en-US" altLang="cs-CZ" sz="2200" smtClean="0">
                <a:latin typeface="Arial" panose="020B0604020202020204" pitchFamily="34" charset="0"/>
              </a:rPr>
              <a:t>or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an </a:t>
            </a:r>
            <a:r>
              <a:rPr lang="en-US" altLang="cs-CZ" sz="2200">
                <a:latin typeface="Arial" panose="020B0604020202020204" pitchFamily="34" charset="0"/>
              </a:rPr>
              <a:t>independent provider in another country. 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Offshoring </a:t>
            </a:r>
            <a:r>
              <a:rPr lang="en-US" altLang="cs-CZ" sz="2200">
                <a:latin typeface="Arial" panose="020B0604020202020204" pitchFamily="34" charset="0"/>
              </a:rPr>
              <a:t>is a </a:t>
            </a:r>
            <a:r>
              <a:rPr lang="en-US" altLang="cs-CZ" sz="2200" b="1" i="1">
                <a:latin typeface="Arial" panose="020B0604020202020204" pitchFamily="34" charset="0"/>
              </a:rPr>
              <a:t>global phenomenon </a:t>
            </a:r>
            <a:r>
              <a:rPr lang="en-US" altLang="cs-CZ" sz="2200">
                <a:latin typeface="Arial" panose="020B0604020202020204" pitchFamily="34" charset="0"/>
              </a:rPr>
              <a:t>that has </a:t>
            </a:r>
            <a:r>
              <a:rPr lang="en-US" altLang="cs-CZ" sz="2200" smtClean="0">
                <a:latin typeface="Arial" panose="020B0604020202020204" pitchFamily="34" charset="0"/>
              </a:rPr>
              <a:t>been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supported </a:t>
            </a:r>
            <a:r>
              <a:rPr lang="en-US" altLang="cs-CZ" sz="2200">
                <a:latin typeface="Arial" panose="020B0604020202020204" pitchFamily="34" charset="0"/>
              </a:rPr>
              <a:t>by advances in information and communication technologies, the development </a:t>
            </a:r>
            <a:r>
              <a:rPr lang="en-US" altLang="cs-CZ" sz="2200" smtClean="0">
                <a:latin typeface="Arial" panose="020B0604020202020204" pitchFamily="34" charset="0"/>
              </a:rPr>
              <a:t>of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stable</a:t>
            </a:r>
            <a:r>
              <a:rPr lang="en-US" altLang="cs-CZ" sz="2200">
                <a:latin typeface="Arial" panose="020B0604020202020204" pitchFamily="34" charset="0"/>
              </a:rPr>
              <a:t>, secure, and high-speed data transmission systems, and logistical advances like </a:t>
            </a:r>
            <a:r>
              <a:rPr lang="en-US" altLang="cs-CZ" sz="2200" smtClean="0">
                <a:latin typeface="Arial" panose="020B0604020202020204" pitchFamily="34" charset="0"/>
              </a:rPr>
              <a:t>containerized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shipping</a:t>
            </a:r>
            <a:r>
              <a:rPr lang="en-US" altLang="cs-CZ" sz="2200">
                <a:latin typeface="Arial" panose="020B0604020202020204" pitchFamily="34" charset="0"/>
              </a:rPr>
              <a:t>.</a:t>
            </a:r>
            <a:endParaRPr lang="cs-CZ" altLang="cs-CZ" sz="22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159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>
                <a:latin typeface="Arial" pitchFamily="34" charset="0"/>
                <a:cs typeface="Arial" pitchFamily="34" charset="0"/>
              </a:rPr>
              <a:t>Strategy </a:t>
            </a:r>
            <a:r>
              <a:rPr lang="en-US" b="1" cap="all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>
                <a:latin typeface="Arial" pitchFamily="34" charset="0"/>
                <a:cs typeface="Arial" pitchFamily="34" charset="0"/>
              </a:rPr>
              <a:t> </a:t>
            </a:r>
            <a:r>
              <a:rPr lang="cs-CZ" b="1" cap="all" smtClean="0">
                <a:latin typeface="Arial" pitchFamily="34" charset="0"/>
                <a:cs typeface="Arial" pitchFamily="34" charset="0"/>
              </a:rPr>
              <a:t>(3)</a:t>
            </a:r>
            <a:r>
              <a:rPr lang="en-US" b="1" cap="all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smtClean="0">
                <a:latin typeface="Arial" panose="020B0604020202020204" pitchFamily="34" charset="0"/>
              </a:rPr>
              <a:t>3. </a:t>
            </a:r>
            <a:r>
              <a:rPr lang="en-US" altLang="cs-CZ" sz="2400" b="1" cap="all">
                <a:latin typeface="Arial" panose="020B0604020202020204" pitchFamily="34" charset="0"/>
              </a:rPr>
              <a:t>Strategic Choice: Selecting the Best Strategy </a:t>
            </a:r>
            <a:endParaRPr lang="cs-CZ" altLang="cs-CZ" sz="2400" b="1" cap="all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10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After the pros and cons of the potential strategic alternatives have been identified and </a:t>
            </a:r>
            <a:r>
              <a:rPr lang="en-US" altLang="cs-CZ" sz="2200" dirty="0" smtClean="0">
                <a:latin typeface="Arial" panose="020B0604020202020204" pitchFamily="34" charset="0"/>
              </a:rPr>
              <a:t>evaluated,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one </a:t>
            </a:r>
            <a:r>
              <a:rPr lang="en-US" altLang="cs-CZ" sz="2200" dirty="0">
                <a:latin typeface="Arial" panose="020B0604020202020204" pitchFamily="34" charset="0"/>
              </a:rPr>
              <a:t>must be selected for implementation. By now, it is likely that many feasible </a:t>
            </a:r>
            <a:r>
              <a:rPr lang="en-US" altLang="cs-CZ" sz="2200" dirty="0" smtClean="0">
                <a:latin typeface="Arial" panose="020B0604020202020204" pitchFamily="34" charset="0"/>
              </a:rPr>
              <a:t>alternatives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will </a:t>
            </a:r>
            <a:r>
              <a:rPr lang="en-US" altLang="cs-CZ" sz="2200" dirty="0">
                <a:latin typeface="Arial" panose="020B0604020202020204" pitchFamily="34" charset="0"/>
              </a:rPr>
              <a:t>have emerged.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 i="1" dirty="0" smtClean="0">
                <a:latin typeface="Arial" panose="020B0604020202020204" pitchFamily="34" charset="0"/>
              </a:rPr>
              <a:t>How </a:t>
            </a:r>
            <a:r>
              <a:rPr lang="en-US" altLang="cs-CZ" sz="1800" i="1" dirty="0">
                <a:latin typeface="Arial" panose="020B0604020202020204" pitchFamily="34" charset="0"/>
              </a:rPr>
              <a:t>is the best strategy determined</a:t>
            </a:r>
            <a:r>
              <a:rPr lang="en-US" altLang="cs-CZ" sz="1800" i="1" dirty="0" smtClean="0">
                <a:latin typeface="Arial" panose="020B0604020202020204" pitchFamily="34" charset="0"/>
              </a:rPr>
              <a:t>?</a:t>
            </a:r>
            <a:endParaRPr lang="cs-CZ" altLang="cs-CZ" sz="1800" i="1" dirty="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T</a:t>
            </a:r>
            <a:r>
              <a:rPr lang="en-US" altLang="cs-CZ" sz="2200" dirty="0" smtClean="0">
                <a:latin typeface="Arial" panose="020B0604020202020204" pitchFamily="34" charset="0"/>
              </a:rPr>
              <a:t>he </a:t>
            </a:r>
            <a:r>
              <a:rPr lang="en-US" altLang="cs-CZ" sz="2200" dirty="0">
                <a:latin typeface="Arial" panose="020B0604020202020204" pitchFamily="34" charset="0"/>
              </a:rPr>
              <a:t>most important criterion is the capability of the proposed strategy to deal </a:t>
            </a:r>
            <a:r>
              <a:rPr lang="en-US" altLang="cs-CZ" sz="2200" dirty="0" smtClean="0">
                <a:latin typeface="Arial" panose="020B0604020202020204" pitchFamily="34" charset="0"/>
              </a:rPr>
              <a:t>with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specific strategic factors developed earlier, in the SWOT analysis.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If </a:t>
            </a:r>
            <a:r>
              <a:rPr lang="en-US" altLang="cs-CZ" sz="2200" dirty="0">
                <a:latin typeface="Arial" panose="020B0604020202020204" pitchFamily="34" charset="0"/>
              </a:rPr>
              <a:t>the alternative </a:t>
            </a:r>
            <a:r>
              <a:rPr lang="en-US" altLang="cs-CZ" sz="2200" dirty="0" smtClean="0">
                <a:latin typeface="Arial" panose="020B0604020202020204" pitchFamily="34" charset="0"/>
              </a:rPr>
              <a:t>doesn’t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take </a:t>
            </a:r>
            <a:r>
              <a:rPr lang="en-US" altLang="cs-CZ" sz="2200" dirty="0">
                <a:latin typeface="Arial" panose="020B0604020202020204" pitchFamily="34" charset="0"/>
              </a:rPr>
              <a:t>advantage of environmental opportunities and corporate strengths/competencies, and </a:t>
            </a:r>
            <a:r>
              <a:rPr lang="en-US" altLang="cs-CZ" sz="2200" dirty="0" smtClean="0">
                <a:latin typeface="Arial" panose="020B0604020202020204" pitchFamily="34" charset="0"/>
              </a:rPr>
              <a:t>lead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away </a:t>
            </a:r>
            <a:r>
              <a:rPr lang="en-US" altLang="cs-CZ" sz="2200" dirty="0">
                <a:latin typeface="Arial" panose="020B0604020202020204" pitchFamily="34" charset="0"/>
              </a:rPr>
              <a:t>from environmental threats and corporate weaknesses, it will probably fail.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55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>
                <a:latin typeface="Arial" pitchFamily="34" charset="0"/>
                <a:cs typeface="Arial" pitchFamily="34" charset="0"/>
              </a:rPr>
              <a:t>Strategy </a:t>
            </a:r>
            <a:r>
              <a:rPr lang="en-US" b="1" cap="all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>
                <a:latin typeface="Arial" pitchFamily="34" charset="0"/>
                <a:cs typeface="Arial" pitchFamily="34" charset="0"/>
              </a:rPr>
              <a:t> </a:t>
            </a:r>
            <a:r>
              <a:rPr lang="cs-CZ" b="1" cap="all" smtClean="0">
                <a:latin typeface="Arial" pitchFamily="34" charset="0"/>
                <a:cs typeface="Arial" pitchFamily="34" charset="0"/>
              </a:rPr>
              <a:t>(3)</a:t>
            </a:r>
            <a:r>
              <a:rPr lang="en-US" b="1" cap="all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smtClean="0">
                <a:latin typeface="Arial" panose="020B0604020202020204" pitchFamily="34" charset="0"/>
              </a:rPr>
              <a:t>3. </a:t>
            </a:r>
            <a:r>
              <a:rPr lang="en-US" altLang="cs-CZ" sz="2400" b="1" cap="all">
                <a:latin typeface="Arial" panose="020B0604020202020204" pitchFamily="34" charset="0"/>
              </a:rPr>
              <a:t>Strategic Choice: Selecting the Best Strategy </a:t>
            </a:r>
            <a:endParaRPr lang="cs-CZ" altLang="cs-CZ" sz="2400" b="1" cap="all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308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 smtClean="0">
                <a:latin typeface="Arial" panose="020B0604020202020204" pitchFamily="34" charset="0"/>
              </a:rPr>
              <a:t>Constructin Corporate Scenarios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Corporate </a:t>
            </a:r>
            <a:r>
              <a:rPr lang="en-US" altLang="cs-CZ" sz="2200">
                <a:latin typeface="Arial" panose="020B0604020202020204" pitchFamily="34" charset="0"/>
              </a:rPr>
              <a:t>scenarios are pro forma (estimated future) balance sheets and income </a:t>
            </a:r>
            <a:r>
              <a:rPr lang="en-US" altLang="cs-CZ" sz="2200" smtClean="0">
                <a:latin typeface="Arial" panose="020B0604020202020204" pitchFamily="34" charset="0"/>
              </a:rPr>
              <a:t>statements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that </a:t>
            </a:r>
            <a:r>
              <a:rPr lang="en-US" altLang="cs-CZ" sz="2200">
                <a:latin typeface="Arial" panose="020B0604020202020204" pitchFamily="34" charset="0"/>
              </a:rPr>
              <a:t>forecast the effect each alternative strategy and its various programs will likely have </a:t>
            </a:r>
            <a:r>
              <a:rPr lang="en-US" altLang="cs-CZ" sz="2200" smtClean="0">
                <a:latin typeface="Arial" panose="020B0604020202020204" pitchFamily="34" charset="0"/>
              </a:rPr>
              <a:t>on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division </a:t>
            </a:r>
            <a:r>
              <a:rPr lang="en-US" altLang="cs-CZ" sz="2200">
                <a:latin typeface="Arial" panose="020B0604020202020204" pitchFamily="34" charset="0"/>
              </a:rPr>
              <a:t>and corporate return on investment</a:t>
            </a:r>
            <a:r>
              <a:rPr lang="en-US" altLang="cs-CZ" sz="2200" smtClean="0">
                <a:latin typeface="Arial" panose="020B0604020202020204" pitchFamily="34" charset="0"/>
              </a:rPr>
              <a:t>.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>
                <a:latin typeface="Arial" panose="020B0604020202020204" pitchFamily="34" charset="0"/>
              </a:rPr>
              <a:t>In a survey of Fortune 500 firms, 84% reported using computer simulation </a:t>
            </a:r>
            <a:r>
              <a:rPr lang="en-US" altLang="cs-CZ" sz="1800" smtClean="0">
                <a:latin typeface="Arial" panose="020B0604020202020204" pitchFamily="34" charset="0"/>
              </a:rPr>
              <a:t>models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in </a:t>
            </a:r>
            <a:r>
              <a:rPr lang="en-US" altLang="cs-CZ" sz="1800">
                <a:latin typeface="Arial" panose="020B0604020202020204" pitchFamily="34" charset="0"/>
              </a:rPr>
              <a:t>strategic planning. Most of these were simply spreadsheet-based simulation </a:t>
            </a:r>
            <a:r>
              <a:rPr lang="en-US" altLang="cs-CZ" sz="1800" smtClean="0">
                <a:latin typeface="Arial" panose="020B0604020202020204" pitchFamily="34" charset="0"/>
              </a:rPr>
              <a:t>models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dealing </a:t>
            </a:r>
            <a:r>
              <a:rPr lang="en-US" altLang="cs-CZ" sz="1800">
                <a:latin typeface="Arial" panose="020B0604020202020204" pitchFamily="34" charset="0"/>
              </a:rPr>
              <a:t>with what-if </a:t>
            </a:r>
            <a:r>
              <a:rPr lang="en-US" altLang="cs-CZ" sz="1800" smtClean="0">
                <a:latin typeface="Arial" panose="020B0604020202020204" pitchFamily="34" charset="0"/>
              </a:rPr>
              <a:t>questions</a:t>
            </a:r>
            <a:r>
              <a:rPr lang="cs-CZ" altLang="cs-CZ" sz="1800" smtClean="0">
                <a:latin typeface="Arial" panose="020B0604020202020204" pitchFamily="34" charset="0"/>
              </a:rPr>
              <a:t>.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The recommended scenarios are simply extensions of the industry </a:t>
            </a:r>
            <a:r>
              <a:rPr lang="en-US" altLang="cs-CZ" sz="2200" smtClean="0">
                <a:latin typeface="Arial" panose="020B0604020202020204" pitchFamily="34" charset="0"/>
              </a:rPr>
              <a:t>scenarios</a:t>
            </a:r>
            <a:r>
              <a:rPr lang="cs-CZ" altLang="cs-CZ" sz="2200" smtClean="0">
                <a:latin typeface="Arial" panose="020B0604020202020204" pitchFamily="34" charset="0"/>
              </a:rPr>
              <a:t>.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7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>
                <a:latin typeface="Arial" pitchFamily="34" charset="0"/>
                <a:cs typeface="Arial" pitchFamily="34" charset="0"/>
              </a:rPr>
              <a:t>Strategy </a:t>
            </a:r>
            <a:r>
              <a:rPr lang="en-US" b="1" cap="all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>
                <a:latin typeface="Arial" pitchFamily="34" charset="0"/>
                <a:cs typeface="Arial" pitchFamily="34" charset="0"/>
              </a:rPr>
              <a:t> </a:t>
            </a:r>
            <a:r>
              <a:rPr lang="cs-CZ" b="1" cap="all" smtClean="0">
                <a:latin typeface="Arial" pitchFamily="34" charset="0"/>
                <a:cs typeface="Arial" pitchFamily="34" charset="0"/>
              </a:rPr>
              <a:t>(3)</a:t>
            </a:r>
            <a:r>
              <a:rPr lang="en-US" b="1" cap="all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smtClean="0">
                <a:latin typeface="Arial" panose="020B0604020202020204" pitchFamily="34" charset="0"/>
              </a:rPr>
              <a:t>3. </a:t>
            </a:r>
            <a:r>
              <a:rPr lang="en-US" altLang="cs-CZ" sz="2400" b="1" cap="all">
                <a:latin typeface="Arial" panose="020B0604020202020204" pitchFamily="34" charset="0"/>
              </a:rPr>
              <a:t>Strategic Choice: Selecting the Best Strategy </a:t>
            </a:r>
            <a:endParaRPr lang="cs-CZ" altLang="cs-CZ" sz="2400" b="1" cap="all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 smtClean="0">
                <a:latin typeface="Arial" panose="020B0604020202020204" pitchFamily="34" charset="0"/>
              </a:rPr>
              <a:t>Constructin Corporate Scenarios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To construct a corporate scenario, follow these steps:</a:t>
            </a:r>
          </a:p>
          <a:p>
            <a:pPr marL="1085850" lvl="1" indent="-3429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1800" b="1">
                <a:latin typeface="Arial" panose="020B0604020202020204" pitchFamily="34" charset="0"/>
              </a:rPr>
              <a:t>Use industry scenarios</a:t>
            </a:r>
            <a:r>
              <a:rPr lang="cs-CZ" altLang="cs-CZ" sz="1800" b="1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to develop a set of assumptions about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the task environment (in the specific country under consideration).</a:t>
            </a:r>
            <a:endParaRPr lang="cs-CZ" altLang="cs-CZ" sz="1800">
              <a:latin typeface="Arial" panose="020B0604020202020204" pitchFamily="34" charset="0"/>
            </a:endParaRPr>
          </a:p>
          <a:p>
            <a:pPr marL="1485900" lvl="2" indent="-3429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1600">
                <a:latin typeface="Arial" panose="020B0604020202020204" pitchFamily="34" charset="0"/>
              </a:rPr>
              <a:t>List </a:t>
            </a:r>
            <a:r>
              <a:rPr lang="en-US" altLang="cs-CZ" sz="1600" b="1">
                <a:latin typeface="Arial" panose="020B0604020202020204" pitchFamily="34" charset="0"/>
              </a:rPr>
              <a:t>optimistic</a:t>
            </a:r>
            <a:r>
              <a:rPr lang="en-US" altLang="cs-CZ" sz="1600">
                <a:latin typeface="Arial" panose="020B0604020202020204" pitchFamily="34" charset="0"/>
              </a:rPr>
              <a:t>, </a:t>
            </a:r>
            <a:r>
              <a:rPr lang="en-US" altLang="cs-CZ" sz="1600" b="1">
                <a:latin typeface="Arial" panose="020B0604020202020204" pitchFamily="34" charset="0"/>
              </a:rPr>
              <a:t>pessimistic</a:t>
            </a:r>
            <a:r>
              <a:rPr lang="en-US" altLang="cs-CZ" sz="1600">
                <a:latin typeface="Arial" panose="020B0604020202020204" pitchFamily="34" charset="0"/>
              </a:rPr>
              <a:t>, and </a:t>
            </a:r>
            <a:r>
              <a:rPr lang="en-US" altLang="cs-CZ" sz="1600" b="1">
                <a:latin typeface="Arial" panose="020B0604020202020204" pitchFamily="34" charset="0"/>
              </a:rPr>
              <a:t>most likely assumptions</a:t>
            </a:r>
            <a:r>
              <a:rPr lang="cs-CZ" altLang="cs-CZ" sz="1600" b="1">
                <a:latin typeface="Arial" panose="020B0604020202020204" pitchFamily="34" charset="0"/>
              </a:rPr>
              <a:t> </a:t>
            </a:r>
            <a:r>
              <a:rPr lang="en-US" altLang="cs-CZ" sz="1600">
                <a:latin typeface="Arial" panose="020B0604020202020204" pitchFamily="34" charset="0"/>
              </a:rPr>
              <a:t>for key economic factors such as the GDP, CPI (Consumer</a:t>
            </a:r>
            <a:r>
              <a:rPr lang="cs-CZ" altLang="cs-CZ" sz="1600">
                <a:latin typeface="Arial" panose="020B0604020202020204" pitchFamily="34" charset="0"/>
              </a:rPr>
              <a:t> </a:t>
            </a:r>
            <a:r>
              <a:rPr lang="en-US" altLang="cs-CZ" sz="1600">
                <a:latin typeface="Arial" panose="020B0604020202020204" pitchFamily="34" charset="0"/>
              </a:rPr>
              <a:t>Price Index), and prime interest rate and for other key external strategic factors such as</a:t>
            </a:r>
            <a:r>
              <a:rPr lang="cs-CZ" altLang="cs-CZ" sz="1600">
                <a:latin typeface="Arial" panose="020B0604020202020204" pitchFamily="34" charset="0"/>
              </a:rPr>
              <a:t> </a:t>
            </a:r>
            <a:r>
              <a:rPr lang="en-US" altLang="cs-CZ" sz="1600">
                <a:latin typeface="Arial" panose="020B0604020202020204" pitchFamily="34" charset="0"/>
              </a:rPr>
              <a:t>governmental regulation and industry trends.</a:t>
            </a:r>
            <a:endParaRPr lang="cs-CZ" altLang="cs-CZ" sz="160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1800" b="1">
                <a:latin typeface="Arial" panose="020B0604020202020204" pitchFamily="34" charset="0"/>
              </a:rPr>
              <a:t>Develop common-size financial statements </a:t>
            </a:r>
            <a:r>
              <a:rPr lang="en-US" altLang="cs-CZ" sz="1800">
                <a:latin typeface="Arial" panose="020B0604020202020204" pitchFamily="34" charset="0"/>
              </a:rPr>
              <a:t>for the company’s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or business unit’s previous years, to serve as the basis for the trend analysis projections</a:t>
            </a: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en-US" altLang="cs-CZ" sz="1800">
                <a:latin typeface="Arial" panose="020B0604020202020204" pitchFamily="34" charset="0"/>
              </a:rPr>
              <a:t>of pro forma financial statements</a:t>
            </a:r>
            <a:r>
              <a:rPr lang="cs-CZ" altLang="cs-CZ" sz="1800">
                <a:latin typeface="Arial" panose="020B0604020202020204" pitchFamily="34" charset="0"/>
              </a:rPr>
              <a:t>.</a:t>
            </a:r>
          </a:p>
          <a:p>
            <a:pPr marL="1085850" lvl="1" indent="-3429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1800" b="1">
                <a:latin typeface="Arial" panose="020B0604020202020204" pitchFamily="34" charset="0"/>
              </a:rPr>
              <a:t>Construct detailed pro forma financial statements </a:t>
            </a:r>
            <a:r>
              <a:rPr lang="en-US" altLang="cs-CZ" sz="1800">
                <a:latin typeface="Arial" panose="020B0604020202020204" pitchFamily="34" charset="0"/>
              </a:rPr>
              <a:t>for each strategic </a:t>
            </a:r>
            <a:r>
              <a:rPr lang="en-US" altLang="cs-CZ" sz="1800" smtClean="0">
                <a:latin typeface="Arial" panose="020B0604020202020204" pitchFamily="34" charset="0"/>
              </a:rPr>
              <a:t>alternative</a:t>
            </a:r>
            <a:r>
              <a:rPr lang="cs-CZ" altLang="cs-CZ" sz="1800" smtClean="0">
                <a:latin typeface="Arial" panose="020B0604020202020204" pitchFamily="34" charset="0"/>
              </a:rPr>
              <a:t>.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The </a:t>
            </a:r>
            <a:r>
              <a:rPr lang="en-US" altLang="cs-CZ" sz="2200">
                <a:latin typeface="Arial" panose="020B0604020202020204" pitchFamily="34" charset="0"/>
              </a:rPr>
              <a:t>result of this detailed scenario construction should be anticipated net profits, </a:t>
            </a:r>
            <a:r>
              <a:rPr lang="en-US" altLang="cs-CZ" sz="2200" smtClean="0">
                <a:latin typeface="Arial" panose="020B0604020202020204" pitchFamily="34" charset="0"/>
              </a:rPr>
              <a:t>cash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flow</a:t>
            </a:r>
            <a:r>
              <a:rPr lang="en-US" altLang="cs-CZ" sz="2200">
                <a:latin typeface="Arial" panose="020B0604020202020204" pitchFamily="34" charset="0"/>
              </a:rPr>
              <a:t>, and net working capital for each of three versions of the two alternatives for five </a:t>
            </a:r>
            <a:r>
              <a:rPr lang="en-US" altLang="cs-CZ" sz="2200" smtClean="0">
                <a:latin typeface="Arial" panose="020B0604020202020204" pitchFamily="34" charset="0"/>
              </a:rPr>
              <a:t>years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into </a:t>
            </a:r>
            <a:r>
              <a:rPr lang="en-US" altLang="cs-CZ" sz="2200">
                <a:latin typeface="Arial" panose="020B0604020202020204" pitchFamily="34" charset="0"/>
              </a:rPr>
              <a:t>the </a:t>
            </a:r>
            <a:r>
              <a:rPr lang="en-US" altLang="cs-CZ" sz="2200" smtClean="0">
                <a:latin typeface="Arial" panose="020B0604020202020204" pitchFamily="34" charset="0"/>
              </a:rPr>
              <a:t>future</a:t>
            </a:r>
            <a:r>
              <a:rPr lang="cs-CZ" altLang="cs-CZ" sz="2200" smtClean="0">
                <a:latin typeface="Arial" panose="020B0604020202020204" pitchFamily="34" charset="0"/>
              </a:rPr>
              <a:t>.</a:t>
            </a:r>
            <a:endParaRPr lang="cs-CZ" altLang="cs-CZ" sz="2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88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smtClean="0">
                <a:latin typeface="Arial" pitchFamily="34" charset="0"/>
                <a:cs typeface="Arial" pitchFamily="34" charset="0"/>
              </a:rPr>
              <a:t>    </a:t>
            </a:r>
            <a:r>
              <a:rPr lang="en-GB" b="1" cap="all" smtClean="0">
                <a:latin typeface="Arial" pitchFamily="34" charset="0"/>
                <a:cs typeface="Arial" pitchFamily="34" charset="0"/>
              </a:rPr>
              <a:t>Strategy Formulation</a:t>
            </a:r>
            <a:r>
              <a:rPr lang="cs-CZ" b="1" cap="all">
                <a:latin typeface="Arial" pitchFamily="34" charset="0"/>
                <a:cs typeface="Arial" pitchFamily="34" charset="0"/>
              </a:rPr>
              <a:t> </a:t>
            </a:r>
            <a:r>
              <a:rPr lang="cs-CZ" b="1" cap="all" smtClean="0">
                <a:latin typeface="Arial" pitchFamily="34" charset="0"/>
                <a:cs typeface="Arial" pitchFamily="34" charset="0"/>
              </a:rPr>
              <a:t>(3)</a:t>
            </a:r>
            <a:r>
              <a:rPr lang="en-GB" b="1" cap="all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>
                <a:latin typeface="Arial" panose="020B0604020202020204" pitchFamily="34" charset="0"/>
              </a:rPr>
              <a:t>SUMMARY OF THE LECTURE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200">
                <a:latin typeface="Arial" panose="020B0604020202020204" pitchFamily="34" charset="0"/>
              </a:rPr>
              <a:t>In determining functional strategy, the strategist must:</a:t>
            </a:r>
          </a:p>
          <a:p>
            <a:pPr marL="742950" lvl="2" indent="-342900" eaLnBrk="1" hangingPunct="1">
              <a:spcBef>
                <a:spcPct val="0"/>
              </a:spcBef>
              <a:defRPr/>
            </a:pPr>
            <a:r>
              <a:rPr lang="en-US" altLang="cs-CZ" sz="2000" b="1">
                <a:latin typeface="Arial" panose="020B0604020202020204" pitchFamily="34" charset="0"/>
              </a:rPr>
              <a:t>Identify </a:t>
            </a:r>
            <a:r>
              <a:rPr lang="en-US" altLang="cs-CZ" sz="2000">
                <a:latin typeface="Arial" panose="020B0604020202020204" pitchFamily="34" charset="0"/>
              </a:rPr>
              <a:t>the company’s or business unit’s </a:t>
            </a:r>
            <a:r>
              <a:rPr lang="en-US" altLang="cs-CZ" sz="2000" b="1">
                <a:latin typeface="Arial" panose="020B0604020202020204" pitchFamily="34" charset="0"/>
              </a:rPr>
              <a:t>core competencies</a:t>
            </a:r>
            <a:r>
              <a:rPr lang="cs-CZ" altLang="cs-CZ" sz="2000" smtClean="0">
                <a:latin typeface="Arial" panose="020B0604020202020204" pitchFamily="34" charset="0"/>
              </a:rPr>
              <a:t>.</a:t>
            </a:r>
          </a:p>
          <a:p>
            <a:pPr marL="742950" lvl="2" indent="-342900" eaLnBrk="1" hangingPunct="1">
              <a:spcBef>
                <a:spcPct val="0"/>
              </a:spcBef>
              <a:defRPr/>
            </a:pPr>
            <a:endParaRPr lang="en-US" altLang="cs-CZ" sz="2000">
              <a:latin typeface="Arial" panose="020B0604020202020204" pitchFamily="34" charset="0"/>
            </a:endParaRPr>
          </a:p>
          <a:p>
            <a:pPr marL="742950" lvl="2" indent="-342900" eaLnBrk="1" hangingPunct="1">
              <a:spcBef>
                <a:spcPct val="0"/>
              </a:spcBef>
              <a:defRPr/>
            </a:pPr>
            <a:r>
              <a:rPr lang="en-US" altLang="cs-CZ" sz="2000" b="1">
                <a:latin typeface="Arial" panose="020B0604020202020204" pitchFamily="34" charset="0"/>
              </a:rPr>
              <a:t>Ensure </a:t>
            </a:r>
            <a:r>
              <a:rPr lang="en-US" altLang="cs-CZ" sz="2000">
                <a:latin typeface="Arial" panose="020B0604020202020204" pitchFamily="34" charset="0"/>
              </a:rPr>
              <a:t>that the competencies are continually being </a:t>
            </a:r>
            <a:r>
              <a:rPr lang="en-US" altLang="cs-CZ" sz="2000" b="1">
                <a:latin typeface="Arial" panose="020B0604020202020204" pitchFamily="34" charset="0"/>
              </a:rPr>
              <a:t>strengthened</a:t>
            </a:r>
            <a:r>
              <a:rPr lang="cs-CZ" altLang="cs-CZ" sz="2000" smtClean="0">
                <a:latin typeface="Arial" panose="020B0604020202020204" pitchFamily="34" charset="0"/>
              </a:rPr>
              <a:t>.</a:t>
            </a:r>
          </a:p>
          <a:p>
            <a:pPr marL="742950" lvl="2" indent="-342900" eaLnBrk="1" hangingPunct="1">
              <a:spcBef>
                <a:spcPct val="0"/>
              </a:spcBef>
              <a:defRPr/>
            </a:pPr>
            <a:endParaRPr lang="cs-CZ" altLang="cs-CZ" sz="2000">
              <a:latin typeface="Arial" panose="020B0604020202020204" pitchFamily="34" charset="0"/>
            </a:endParaRPr>
          </a:p>
          <a:p>
            <a:pPr marL="742950" lvl="2" indent="-342900" eaLnBrk="1" hangingPunct="1">
              <a:spcBef>
                <a:spcPct val="0"/>
              </a:spcBef>
              <a:defRPr/>
            </a:pPr>
            <a:r>
              <a:rPr lang="en-US" altLang="cs-CZ" sz="2000" b="1">
                <a:latin typeface="Arial" panose="020B0604020202020204" pitchFamily="34" charset="0"/>
              </a:rPr>
              <a:t>Manage </a:t>
            </a:r>
            <a:r>
              <a:rPr lang="en-US" altLang="cs-CZ" sz="2000">
                <a:latin typeface="Arial" panose="020B0604020202020204" pitchFamily="34" charset="0"/>
              </a:rPr>
              <a:t>the competencies in such a way that </a:t>
            </a:r>
            <a:r>
              <a:rPr lang="en-US" altLang="cs-CZ" sz="2000" b="1">
                <a:latin typeface="Arial" panose="020B0604020202020204" pitchFamily="34" charset="0"/>
              </a:rPr>
              <a:t>best preserves </a:t>
            </a:r>
            <a:r>
              <a:rPr lang="en-US" altLang="cs-CZ" sz="2000">
                <a:latin typeface="Arial" panose="020B0604020202020204" pitchFamily="34" charset="0"/>
              </a:rPr>
              <a:t>the competitive advantage</a:t>
            </a:r>
            <a:r>
              <a:rPr lang="cs-CZ" altLang="cs-CZ" sz="2000">
                <a:latin typeface="Arial" panose="020B0604020202020204" pitchFamily="34" charset="0"/>
              </a:rPr>
              <a:t> </a:t>
            </a:r>
            <a:r>
              <a:rPr lang="en-US" altLang="cs-CZ" sz="2000">
                <a:latin typeface="Arial" panose="020B0604020202020204" pitchFamily="34" charset="0"/>
              </a:rPr>
              <a:t>they create</a:t>
            </a:r>
            <a:r>
              <a:rPr lang="cs-CZ" altLang="cs-CZ" sz="2000" smtClean="0">
                <a:latin typeface="Arial" panose="020B0604020202020204" pitchFamily="34" charset="0"/>
              </a:rPr>
              <a:t>.</a:t>
            </a:r>
          </a:p>
          <a:p>
            <a:pPr marL="342900" lvl="1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Various management </a:t>
            </a:r>
            <a:r>
              <a:rPr lang="en-US" altLang="cs-CZ" sz="2200" smtClean="0">
                <a:latin typeface="Arial" panose="020B0604020202020204" pitchFamily="34" charset="0"/>
              </a:rPr>
              <a:t>studies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have </a:t>
            </a:r>
            <a:r>
              <a:rPr lang="en-US" altLang="cs-CZ" sz="2200">
                <a:latin typeface="Arial" panose="020B0604020202020204" pitchFamily="34" charset="0"/>
              </a:rPr>
              <a:t>found that executives routinely </a:t>
            </a:r>
            <a:r>
              <a:rPr lang="en-US" altLang="cs-CZ" sz="2200" b="1" i="1">
                <a:latin typeface="Arial" panose="020B0604020202020204" pitchFamily="34" charset="0"/>
              </a:rPr>
              <a:t>rely on their intuition </a:t>
            </a:r>
            <a:r>
              <a:rPr lang="en-US" altLang="cs-CZ" sz="2200">
                <a:latin typeface="Arial" panose="020B0604020202020204" pitchFamily="34" charset="0"/>
              </a:rPr>
              <a:t>to solve complex problems. The </a:t>
            </a:r>
            <a:r>
              <a:rPr lang="en-US" altLang="cs-CZ" sz="2200" smtClean="0">
                <a:latin typeface="Arial" panose="020B0604020202020204" pitchFamily="34" charset="0"/>
              </a:rPr>
              <a:t>effective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use </a:t>
            </a:r>
            <a:r>
              <a:rPr lang="en-US" altLang="cs-CZ" sz="2200">
                <a:latin typeface="Arial" panose="020B0604020202020204" pitchFamily="34" charset="0"/>
              </a:rPr>
              <a:t>of </a:t>
            </a:r>
            <a:r>
              <a:rPr lang="en-US" altLang="cs-CZ" sz="2200" b="1" i="1">
                <a:latin typeface="Arial" panose="020B0604020202020204" pitchFamily="34" charset="0"/>
              </a:rPr>
              <a:t>intuition has been found to differentiate successful top executives </a:t>
            </a:r>
            <a:r>
              <a:rPr lang="en-US" altLang="cs-CZ" sz="2200">
                <a:latin typeface="Arial" panose="020B0604020202020204" pitchFamily="34" charset="0"/>
              </a:rPr>
              <a:t>and </a:t>
            </a:r>
            <a:r>
              <a:rPr lang="en-US" altLang="cs-CZ" sz="2200" smtClean="0">
                <a:latin typeface="Arial" panose="020B0604020202020204" pitchFamily="34" charset="0"/>
              </a:rPr>
              <a:t>board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members </a:t>
            </a:r>
            <a:r>
              <a:rPr lang="en-US" altLang="cs-CZ" sz="2200">
                <a:latin typeface="Arial" panose="020B0604020202020204" pitchFamily="34" charset="0"/>
              </a:rPr>
              <a:t>from lower-level managers and dysfunctional </a:t>
            </a:r>
            <a:r>
              <a:rPr lang="en-US" altLang="cs-CZ" sz="2200" smtClean="0">
                <a:latin typeface="Arial" panose="020B0604020202020204" pitchFamily="34" charset="0"/>
              </a:rPr>
              <a:t>boards</a:t>
            </a:r>
            <a:r>
              <a:rPr lang="cs-CZ" altLang="cs-CZ" sz="2200" smtClean="0">
                <a:latin typeface="Arial" panose="020B0604020202020204" pitchFamily="34" charset="0"/>
              </a:rPr>
              <a:t>.</a:t>
            </a:r>
            <a:endParaRPr lang="cs-CZ" altLang="cs-CZ" sz="2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08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Functional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>
                <a:latin typeface="Arial" panose="020B0604020202020204" pitchFamily="34" charset="0"/>
              </a:rPr>
              <a:t>strategy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Just </a:t>
            </a:r>
            <a:r>
              <a:rPr lang="en-US" altLang="cs-CZ" sz="2200">
                <a:latin typeface="Arial" panose="020B0604020202020204" pitchFamily="34" charset="0"/>
              </a:rPr>
              <a:t>as a multidivisional corporation has several business units, </a:t>
            </a:r>
            <a:r>
              <a:rPr lang="en-US" altLang="cs-CZ" sz="2200" smtClean="0">
                <a:latin typeface="Arial" panose="020B0604020202020204" pitchFamily="34" charset="0"/>
              </a:rPr>
              <a:t>each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with </a:t>
            </a:r>
            <a:r>
              <a:rPr lang="en-US" altLang="cs-CZ" sz="2200">
                <a:latin typeface="Arial" panose="020B0604020202020204" pitchFamily="34" charset="0"/>
              </a:rPr>
              <a:t>its own business strategy, </a:t>
            </a:r>
            <a:r>
              <a:rPr lang="en-US" altLang="cs-CZ" sz="2200" b="1">
                <a:latin typeface="Arial" panose="020B0604020202020204" pitchFamily="34" charset="0"/>
              </a:rPr>
              <a:t>each business unit has its own set of departments, each with </a:t>
            </a:r>
            <a:r>
              <a:rPr lang="en-US" altLang="cs-CZ" sz="2200" b="1" smtClean="0">
                <a:latin typeface="Arial" panose="020B0604020202020204" pitchFamily="34" charset="0"/>
              </a:rPr>
              <a:t>its</a:t>
            </a:r>
            <a:r>
              <a:rPr lang="cs-CZ" altLang="cs-CZ" sz="2200" b="1" smtClean="0">
                <a:latin typeface="Arial" panose="020B0604020202020204" pitchFamily="34" charset="0"/>
              </a:rPr>
              <a:t> </a:t>
            </a:r>
            <a:r>
              <a:rPr lang="en-US" altLang="cs-CZ" sz="2200" b="1" smtClean="0">
                <a:latin typeface="Arial" panose="020B0604020202020204" pitchFamily="34" charset="0"/>
              </a:rPr>
              <a:t>own </a:t>
            </a:r>
            <a:r>
              <a:rPr lang="en-US" altLang="cs-CZ" sz="2200" b="1">
                <a:latin typeface="Arial" panose="020B0604020202020204" pitchFamily="34" charset="0"/>
              </a:rPr>
              <a:t>functional strategy</a:t>
            </a:r>
            <a:r>
              <a:rPr lang="en-US" altLang="cs-CZ" sz="2200" b="1" smtClean="0">
                <a:latin typeface="Arial" panose="020B0604020202020204" pitchFamily="34" charset="0"/>
              </a:rPr>
              <a:t>.</a:t>
            </a:r>
            <a:endParaRPr lang="cs-CZ" altLang="cs-CZ" sz="2200" b="1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b="1" smtClean="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>
                <a:latin typeface="Arial" panose="020B0604020202020204" pitchFamily="34" charset="0"/>
              </a:rPr>
              <a:t>For example, a business unit following a competitive strategy of differentiation through high quality needs a manufacturing functional strategy that emphasizes expensive </a:t>
            </a:r>
            <a:r>
              <a:rPr lang="en-US" altLang="cs-CZ" sz="1800" smtClean="0">
                <a:latin typeface="Arial" panose="020B0604020202020204" pitchFamily="34" charset="0"/>
              </a:rPr>
              <a:t>quality</a:t>
            </a:r>
            <a:r>
              <a:rPr lang="cs-CZ" altLang="cs-CZ" sz="1800" smtClean="0">
                <a:latin typeface="Arial" panose="020B0604020202020204" pitchFamily="34" charset="0"/>
              </a:rPr>
              <a:t>.</a:t>
            </a:r>
          </a:p>
          <a:p>
            <a:pPr marL="1085850" lvl="1" indent="-342900" eaLnBrk="1" hangingPunct="1">
              <a:spcBef>
                <a:spcPct val="0"/>
              </a:spcBef>
              <a:defRPr/>
            </a:pPr>
            <a:endParaRPr lang="en-US" altLang="cs-CZ" sz="180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>
                <a:latin typeface="Arial" panose="020B0604020202020204" pitchFamily="34" charset="0"/>
              </a:rPr>
              <a:t>Assurance processes over cheaper, high-volume production; a human resource functional strategy that emphasizes the hiring and training of a highly skilled, but costly, workforce; and a marketing functional strategy that emphasizes distribution channel “pull,” using advertising to increase consumer demand, over “push,” using promotional allowances to retailers.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b="1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319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Functional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>
                <a:latin typeface="Arial" panose="020B0604020202020204" pitchFamily="34" charset="0"/>
              </a:rPr>
              <a:t>strategy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200" b="1" smtClean="0">
                <a:latin typeface="Arial" panose="020B0604020202020204" pitchFamily="34" charset="0"/>
              </a:rPr>
              <a:t>Marketing </a:t>
            </a:r>
            <a:r>
              <a:rPr lang="cs-CZ" altLang="cs-CZ" sz="2200" b="1" smtClean="0">
                <a:latin typeface="Arial" panose="020B0604020202020204" pitchFamily="34" charset="0"/>
              </a:rPr>
              <a:t>S</a:t>
            </a:r>
            <a:r>
              <a:rPr lang="en-US" altLang="cs-CZ" sz="2200" b="1" smtClean="0">
                <a:latin typeface="Arial" panose="020B0604020202020204" pitchFamily="34" charset="0"/>
              </a:rPr>
              <a:t>trat</a:t>
            </a:r>
            <a:r>
              <a:rPr lang="cs-CZ" altLang="cs-CZ" sz="2200" b="1" smtClean="0">
                <a:latin typeface="Arial" panose="020B0604020202020204" pitchFamily="34" charset="0"/>
              </a:rPr>
              <a:t>e</a:t>
            </a:r>
            <a:r>
              <a:rPr lang="en-US" altLang="cs-CZ" sz="2200" b="1" smtClean="0">
                <a:latin typeface="Arial" panose="020B0604020202020204" pitchFamily="34" charset="0"/>
              </a:rPr>
              <a:t>gy</a:t>
            </a:r>
            <a:endParaRPr lang="cs-CZ" altLang="cs-CZ" sz="2200" b="1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en-US" altLang="cs-CZ" sz="2200" dirty="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Marketing strategy deals with </a:t>
            </a:r>
            <a:r>
              <a:rPr lang="en-US" altLang="cs-CZ" sz="2200" b="1" i="1" dirty="0" smtClean="0">
                <a:latin typeface="Arial" panose="020B0604020202020204" pitchFamily="34" charset="0"/>
              </a:rPr>
              <a:t>pricing, selling, and distributing a product</a:t>
            </a:r>
            <a:r>
              <a:rPr lang="en-US" altLang="cs-CZ" sz="2200" dirty="0" smtClean="0">
                <a:latin typeface="Arial" panose="020B0604020202020204" pitchFamily="34" charset="0"/>
              </a:rPr>
              <a:t>. Using </a:t>
            </a:r>
            <a:r>
              <a:rPr lang="en-US" altLang="cs-CZ" sz="2200" smtClean="0">
                <a:latin typeface="Arial" panose="020B0604020202020204" pitchFamily="34" charset="0"/>
              </a:rPr>
              <a:t>a market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development </a:t>
            </a:r>
            <a:r>
              <a:rPr lang="en-US" altLang="cs-CZ" sz="2200" dirty="0" smtClean="0">
                <a:latin typeface="Arial" panose="020B0604020202020204" pitchFamily="34" charset="0"/>
              </a:rPr>
              <a:t>strategy, a company or business unit </a:t>
            </a:r>
            <a:r>
              <a:rPr lang="en-US" altLang="cs-CZ" sz="2200" smtClean="0">
                <a:latin typeface="Arial" panose="020B0604020202020204" pitchFamily="34" charset="0"/>
              </a:rPr>
              <a:t>can 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1200150" lvl="1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000" b="1" smtClean="0">
                <a:latin typeface="Arial" panose="020B0604020202020204" pitchFamily="34" charset="0"/>
              </a:rPr>
              <a:t>capture </a:t>
            </a:r>
            <a:r>
              <a:rPr lang="en-US" altLang="cs-CZ" sz="2000" b="1" dirty="0" smtClean="0">
                <a:latin typeface="Arial" panose="020B0604020202020204" pitchFamily="34" charset="0"/>
              </a:rPr>
              <a:t>a larger share of </a:t>
            </a:r>
            <a:r>
              <a:rPr lang="en-US" altLang="cs-CZ" sz="2000" b="1" smtClean="0">
                <a:latin typeface="Arial" panose="020B0604020202020204" pitchFamily="34" charset="0"/>
              </a:rPr>
              <a:t>an existing</a:t>
            </a:r>
            <a:r>
              <a:rPr lang="cs-CZ" altLang="cs-CZ" sz="2000" b="1" smtClean="0">
                <a:latin typeface="Arial" panose="020B0604020202020204" pitchFamily="34" charset="0"/>
              </a:rPr>
              <a:t> </a:t>
            </a:r>
            <a:r>
              <a:rPr lang="en-US" altLang="cs-CZ" sz="2000" b="1" smtClean="0">
                <a:latin typeface="Arial" panose="020B0604020202020204" pitchFamily="34" charset="0"/>
              </a:rPr>
              <a:t>market </a:t>
            </a:r>
            <a:r>
              <a:rPr lang="en-US" altLang="cs-CZ" sz="2000" dirty="0" smtClean="0">
                <a:latin typeface="Arial" panose="020B0604020202020204" pitchFamily="34" charset="0"/>
              </a:rPr>
              <a:t>for current products through market saturation and market penetration </a:t>
            </a:r>
            <a:r>
              <a:rPr lang="en-US" altLang="cs-CZ" sz="2000" smtClean="0">
                <a:latin typeface="Arial" panose="020B0604020202020204" pitchFamily="34" charset="0"/>
              </a:rPr>
              <a:t>or </a:t>
            </a:r>
            <a:endParaRPr lang="cs-CZ" altLang="cs-CZ" sz="2000" smtClean="0">
              <a:latin typeface="Arial" panose="020B0604020202020204" pitchFamily="34" charset="0"/>
            </a:endParaRPr>
          </a:p>
          <a:p>
            <a:pPr marL="1200150" lvl="1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000" b="1" smtClean="0">
                <a:latin typeface="Arial" panose="020B0604020202020204" pitchFamily="34" charset="0"/>
              </a:rPr>
              <a:t>develop</a:t>
            </a:r>
            <a:r>
              <a:rPr lang="cs-CZ" altLang="cs-CZ" sz="2000" b="1" smtClean="0">
                <a:latin typeface="Arial" panose="020B0604020202020204" pitchFamily="34" charset="0"/>
              </a:rPr>
              <a:t> </a:t>
            </a:r>
            <a:r>
              <a:rPr lang="en-US" altLang="cs-CZ" sz="2000" b="1" smtClean="0">
                <a:latin typeface="Arial" panose="020B0604020202020204" pitchFamily="34" charset="0"/>
              </a:rPr>
              <a:t>new </a:t>
            </a:r>
            <a:r>
              <a:rPr lang="en-US" altLang="cs-CZ" sz="2000" b="1" dirty="0" smtClean="0">
                <a:latin typeface="Arial" panose="020B0604020202020204" pitchFamily="34" charset="0"/>
              </a:rPr>
              <a:t>uses and/or markets </a:t>
            </a:r>
            <a:r>
              <a:rPr lang="en-US" altLang="cs-CZ" sz="2000" dirty="0" smtClean="0">
                <a:latin typeface="Arial" panose="020B0604020202020204" pitchFamily="34" charset="0"/>
              </a:rPr>
              <a:t>for current </a:t>
            </a:r>
            <a:r>
              <a:rPr lang="en-US" altLang="cs-CZ" sz="2000" smtClean="0">
                <a:latin typeface="Arial" panose="020B0604020202020204" pitchFamily="34" charset="0"/>
              </a:rPr>
              <a:t>products</a:t>
            </a:r>
            <a:r>
              <a:rPr lang="en-US" altLang="cs-CZ" sz="2000" b="1" smtClean="0">
                <a:latin typeface="Arial" panose="020B0604020202020204" pitchFamily="34" charset="0"/>
              </a:rPr>
              <a:t>.</a:t>
            </a:r>
            <a:endParaRPr lang="cs-CZ" altLang="cs-CZ" sz="2000" b="1" smtClean="0">
              <a:latin typeface="Arial" panose="020B0604020202020204" pitchFamily="34" charset="0"/>
            </a:endParaRPr>
          </a:p>
          <a:p>
            <a:pPr marL="1200150" lvl="1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000" b="1" dirty="0" smtClean="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>
                <a:latin typeface="Arial" panose="020B0604020202020204" pitchFamily="34" charset="0"/>
              </a:rPr>
              <a:t>Consumer product giants such as P&amp;G, </a:t>
            </a:r>
            <a:r>
              <a:rPr lang="en-US" altLang="cs-CZ" sz="1800" smtClean="0">
                <a:latin typeface="Arial" panose="020B0604020202020204" pitchFamily="34" charset="0"/>
              </a:rPr>
              <a:t>Colgate</a:t>
            </a:r>
            <a:r>
              <a:rPr lang="cs-CZ" altLang="cs-CZ" sz="1800">
                <a:latin typeface="Arial" panose="020B0604020202020204" pitchFamily="34" charset="0"/>
              </a:rPr>
              <a:t>-</a:t>
            </a:r>
            <a:r>
              <a:rPr lang="en-US" altLang="cs-CZ" sz="1800" smtClean="0">
                <a:latin typeface="Arial" panose="020B0604020202020204" pitchFamily="34" charset="0"/>
              </a:rPr>
              <a:t>Palmolive</a:t>
            </a:r>
            <a:r>
              <a:rPr lang="en-US" altLang="cs-CZ" sz="1800">
                <a:latin typeface="Arial" panose="020B0604020202020204" pitchFamily="34" charset="0"/>
              </a:rPr>
              <a:t>, and Unilever are experts at </a:t>
            </a:r>
            <a:r>
              <a:rPr lang="en-US" altLang="cs-CZ" sz="1800" i="1">
                <a:latin typeface="Arial" panose="020B0604020202020204" pitchFamily="34" charset="0"/>
              </a:rPr>
              <a:t>using advertising and promotion to implement a </a:t>
            </a:r>
            <a:r>
              <a:rPr lang="en-US" altLang="cs-CZ" sz="1800" i="1" smtClean="0">
                <a:latin typeface="Arial" panose="020B0604020202020204" pitchFamily="34" charset="0"/>
              </a:rPr>
              <a:t>market</a:t>
            </a:r>
            <a:r>
              <a:rPr lang="cs-CZ" altLang="cs-CZ" sz="1800" i="1" smtClean="0">
                <a:latin typeface="Arial" panose="020B0604020202020204" pitchFamily="34" charset="0"/>
              </a:rPr>
              <a:t> </a:t>
            </a:r>
            <a:r>
              <a:rPr lang="en-US" altLang="cs-CZ" sz="1800" i="1" smtClean="0">
                <a:latin typeface="Arial" panose="020B0604020202020204" pitchFamily="34" charset="0"/>
              </a:rPr>
              <a:t>saturation/penetration </a:t>
            </a:r>
            <a:r>
              <a:rPr lang="en-US" altLang="cs-CZ" sz="1800" i="1">
                <a:latin typeface="Arial" panose="020B0604020202020204" pitchFamily="34" charset="0"/>
              </a:rPr>
              <a:t>strategy </a:t>
            </a:r>
            <a:r>
              <a:rPr lang="en-US" altLang="cs-CZ" sz="1800">
                <a:latin typeface="Arial" panose="020B0604020202020204" pitchFamily="34" charset="0"/>
              </a:rPr>
              <a:t>to gain the dominant market share in a product category. </a:t>
            </a:r>
            <a:r>
              <a:rPr lang="en-US" altLang="cs-CZ" sz="1800" smtClean="0">
                <a:latin typeface="Arial" panose="020B0604020202020204" pitchFamily="34" charset="0"/>
              </a:rPr>
              <a:t>As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seeming </a:t>
            </a:r>
            <a:r>
              <a:rPr lang="en-US" altLang="cs-CZ" sz="1800">
                <a:latin typeface="Arial" panose="020B0604020202020204" pitchFamily="34" charset="0"/>
              </a:rPr>
              <a:t>masters of the product life cycle, these companies </a:t>
            </a:r>
            <a:r>
              <a:rPr lang="en-US" altLang="cs-CZ" sz="1800" i="1">
                <a:latin typeface="Arial" panose="020B0604020202020204" pitchFamily="34" charset="0"/>
              </a:rPr>
              <a:t>are able to extend product life </a:t>
            </a:r>
            <a:r>
              <a:rPr lang="en-US" altLang="cs-CZ" sz="1800" i="1" smtClean="0">
                <a:latin typeface="Arial" panose="020B0604020202020204" pitchFamily="34" charset="0"/>
              </a:rPr>
              <a:t>almost</a:t>
            </a:r>
            <a:r>
              <a:rPr lang="cs-CZ" altLang="cs-CZ" sz="1800" i="1" smtClean="0">
                <a:latin typeface="Arial" panose="020B0604020202020204" pitchFamily="34" charset="0"/>
              </a:rPr>
              <a:t> </a:t>
            </a:r>
            <a:r>
              <a:rPr lang="en-US" altLang="cs-CZ" sz="1800" i="1" smtClean="0">
                <a:latin typeface="Arial" panose="020B0604020202020204" pitchFamily="34" charset="0"/>
              </a:rPr>
              <a:t>indefinitely </a:t>
            </a:r>
            <a:r>
              <a:rPr lang="en-US" altLang="cs-CZ" sz="1800" i="1">
                <a:latin typeface="Arial" panose="020B0604020202020204" pitchFamily="34" charset="0"/>
              </a:rPr>
              <a:t>through “new and improved” </a:t>
            </a:r>
            <a:r>
              <a:rPr lang="en-US" altLang="cs-CZ" sz="1800">
                <a:latin typeface="Arial" panose="020B0604020202020204" pitchFamily="34" charset="0"/>
              </a:rPr>
              <a:t>variations of product and packaging that </a:t>
            </a:r>
            <a:r>
              <a:rPr lang="en-US" altLang="cs-CZ" sz="1800" smtClean="0">
                <a:latin typeface="Arial" panose="020B0604020202020204" pitchFamily="34" charset="0"/>
              </a:rPr>
              <a:t>appeal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to </a:t>
            </a:r>
            <a:r>
              <a:rPr lang="en-US" altLang="cs-CZ" sz="1800">
                <a:latin typeface="Arial" panose="020B0604020202020204" pitchFamily="34" charset="0"/>
              </a:rPr>
              <a:t>most market niches.</a:t>
            </a:r>
            <a:endParaRPr lang="cs-CZ" altLang="cs-CZ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721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Functional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>
                <a:latin typeface="Arial" panose="020B0604020202020204" pitchFamily="34" charset="0"/>
              </a:rPr>
              <a:t>strategy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847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200" b="1" smtClean="0">
                <a:latin typeface="Arial" panose="020B0604020202020204" pitchFamily="34" charset="0"/>
              </a:rPr>
              <a:t>Marketing </a:t>
            </a:r>
            <a:r>
              <a:rPr lang="cs-CZ" altLang="cs-CZ" sz="2200" b="1" smtClean="0">
                <a:latin typeface="Arial" panose="020B0604020202020204" pitchFamily="34" charset="0"/>
              </a:rPr>
              <a:t>S</a:t>
            </a:r>
            <a:r>
              <a:rPr lang="en-US" altLang="cs-CZ" sz="2200" b="1" smtClean="0">
                <a:latin typeface="Arial" panose="020B0604020202020204" pitchFamily="34" charset="0"/>
              </a:rPr>
              <a:t>trat</a:t>
            </a:r>
            <a:r>
              <a:rPr lang="cs-CZ" altLang="cs-CZ" sz="2200" b="1" smtClean="0">
                <a:latin typeface="Arial" panose="020B0604020202020204" pitchFamily="34" charset="0"/>
              </a:rPr>
              <a:t>e</a:t>
            </a:r>
            <a:r>
              <a:rPr lang="en-US" altLang="cs-CZ" sz="2200" b="1" smtClean="0">
                <a:latin typeface="Arial" panose="020B0604020202020204" pitchFamily="34" charset="0"/>
              </a:rPr>
              <a:t>gy</a:t>
            </a:r>
            <a:endParaRPr lang="cs-CZ" altLang="cs-CZ" sz="2200" b="1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Using </a:t>
            </a:r>
            <a:r>
              <a:rPr lang="en-US" altLang="cs-CZ" sz="2200">
                <a:latin typeface="Arial" panose="020B0604020202020204" pitchFamily="34" charset="0"/>
              </a:rPr>
              <a:t>the product development strategy, a company or unit can </a:t>
            </a:r>
            <a:endParaRPr lang="cs-CZ" altLang="cs-CZ" sz="2200">
              <a:latin typeface="Arial" panose="020B0604020202020204" pitchFamily="34" charset="0"/>
            </a:endParaRPr>
          </a:p>
          <a:p>
            <a:pPr marL="1200150" lvl="1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000">
                <a:latin typeface="Arial" panose="020B0604020202020204" pitchFamily="34" charset="0"/>
              </a:rPr>
              <a:t>develop </a:t>
            </a:r>
            <a:r>
              <a:rPr lang="en-US" altLang="cs-CZ" sz="2000" b="1">
                <a:latin typeface="Arial" panose="020B0604020202020204" pitchFamily="34" charset="0"/>
              </a:rPr>
              <a:t>new products</a:t>
            </a:r>
            <a:r>
              <a:rPr lang="cs-CZ" altLang="cs-CZ" sz="2000" b="1">
                <a:latin typeface="Arial" panose="020B0604020202020204" pitchFamily="34" charset="0"/>
              </a:rPr>
              <a:t> </a:t>
            </a:r>
            <a:r>
              <a:rPr lang="en-US" altLang="cs-CZ" sz="2000" b="1">
                <a:latin typeface="Arial" panose="020B0604020202020204" pitchFamily="34" charset="0"/>
              </a:rPr>
              <a:t>for existing markets </a:t>
            </a:r>
            <a:r>
              <a:rPr lang="en-US" altLang="cs-CZ" sz="2000">
                <a:latin typeface="Arial" panose="020B0604020202020204" pitchFamily="34" charset="0"/>
              </a:rPr>
              <a:t>or </a:t>
            </a:r>
            <a:endParaRPr lang="cs-CZ" altLang="cs-CZ" sz="2000">
              <a:latin typeface="Arial" panose="020B0604020202020204" pitchFamily="34" charset="0"/>
            </a:endParaRPr>
          </a:p>
          <a:p>
            <a:pPr marL="1200150" lvl="1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000">
                <a:latin typeface="Arial" panose="020B0604020202020204" pitchFamily="34" charset="0"/>
              </a:rPr>
              <a:t>develop </a:t>
            </a:r>
            <a:r>
              <a:rPr lang="en-US" altLang="cs-CZ" sz="2000" b="1">
                <a:latin typeface="Arial" panose="020B0604020202020204" pitchFamily="34" charset="0"/>
              </a:rPr>
              <a:t>new products for new markets</a:t>
            </a:r>
            <a:r>
              <a:rPr lang="en-US" altLang="cs-CZ" sz="2000">
                <a:latin typeface="Arial" panose="020B0604020202020204" pitchFamily="34" charset="0"/>
              </a:rPr>
              <a:t>.</a:t>
            </a:r>
            <a:endParaRPr lang="cs-CZ" altLang="cs-CZ" sz="20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Using a successful brand name to </a:t>
            </a:r>
            <a:r>
              <a:rPr lang="en-US" altLang="cs-CZ" sz="2200" smtClean="0">
                <a:latin typeface="Arial" panose="020B0604020202020204" pitchFamily="34" charset="0"/>
              </a:rPr>
              <a:t>market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other </a:t>
            </a:r>
            <a:r>
              <a:rPr lang="en-US" altLang="cs-CZ" sz="2200">
                <a:latin typeface="Arial" panose="020B0604020202020204" pitchFamily="34" charset="0"/>
              </a:rPr>
              <a:t>products is called </a:t>
            </a:r>
            <a:r>
              <a:rPr lang="en-US" altLang="cs-CZ" sz="2200" b="1" i="1">
                <a:latin typeface="Arial" panose="020B0604020202020204" pitchFamily="34" charset="0"/>
              </a:rPr>
              <a:t>brand extension</a:t>
            </a:r>
            <a:r>
              <a:rPr lang="en-US" altLang="cs-CZ" sz="2200">
                <a:latin typeface="Arial" panose="020B0604020202020204" pitchFamily="34" charset="0"/>
              </a:rPr>
              <a:t>, and it is a good way to appeal to a company’s </a:t>
            </a:r>
            <a:r>
              <a:rPr lang="en-US" altLang="cs-CZ" sz="2200" smtClean="0">
                <a:latin typeface="Arial" panose="020B0604020202020204" pitchFamily="34" charset="0"/>
              </a:rPr>
              <a:t>current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customers</a:t>
            </a:r>
            <a:r>
              <a:rPr lang="en-US" altLang="cs-CZ" sz="2200">
                <a:latin typeface="Arial" panose="020B0604020202020204" pitchFamily="34" charset="0"/>
              </a:rPr>
              <a:t>. 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 smtClean="0">
                <a:latin typeface="Arial" panose="020B0604020202020204" pitchFamily="34" charset="0"/>
              </a:rPr>
              <a:t>Smith </a:t>
            </a:r>
            <a:r>
              <a:rPr lang="en-US" altLang="cs-CZ" sz="1800">
                <a:latin typeface="Arial" panose="020B0604020202020204" pitchFamily="34" charset="0"/>
              </a:rPr>
              <a:t>&amp; Wesson, famous for its handguns, has taken this approach by </a:t>
            </a:r>
            <a:r>
              <a:rPr lang="en-US" altLang="cs-CZ" sz="1800" smtClean="0">
                <a:latin typeface="Arial" panose="020B0604020202020204" pitchFamily="34" charset="0"/>
              </a:rPr>
              <a:t>using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licensing </a:t>
            </a:r>
            <a:r>
              <a:rPr lang="en-US" altLang="cs-CZ" sz="1800">
                <a:latin typeface="Arial" panose="020B0604020202020204" pitchFamily="34" charset="0"/>
              </a:rPr>
              <a:t>to put its name on men’s cologne and other products like the Smith &amp; </a:t>
            </a:r>
            <a:r>
              <a:rPr lang="en-US" altLang="cs-CZ" sz="1800" smtClean="0">
                <a:latin typeface="Arial" panose="020B0604020202020204" pitchFamily="34" charset="0"/>
              </a:rPr>
              <a:t>Wesson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357 </a:t>
            </a:r>
            <a:r>
              <a:rPr lang="en-US" altLang="cs-CZ" sz="1800">
                <a:latin typeface="Arial" panose="020B0604020202020204" pitchFamily="34" charset="0"/>
              </a:rPr>
              <a:t>Magnum Wood Pellet Smoker (for smoking meats</a:t>
            </a:r>
            <a:r>
              <a:rPr lang="en-US" altLang="cs-CZ" sz="1800" smtClean="0">
                <a:latin typeface="Arial" panose="020B0604020202020204" pitchFamily="34" charset="0"/>
              </a:rPr>
              <a:t>)</a:t>
            </a:r>
            <a:r>
              <a:rPr lang="cs-CZ" altLang="cs-CZ" sz="1800" smtClean="0">
                <a:latin typeface="Arial" panose="020B0604020202020204" pitchFamily="34" charset="0"/>
              </a:rPr>
              <a:t>.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There are numerous other marketing strategies. For advertising and promotion, for </a:t>
            </a:r>
            <a:r>
              <a:rPr lang="en-US" altLang="cs-CZ" sz="2200" smtClean="0">
                <a:latin typeface="Arial" panose="020B0604020202020204" pitchFamily="34" charset="0"/>
              </a:rPr>
              <a:t>example,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a </a:t>
            </a:r>
            <a:r>
              <a:rPr lang="en-US" altLang="cs-CZ" sz="2200">
                <a:latin typeface="Arial" panose="020B0604020202020204" pitchFamily="34" charset="0"/>
              </a:rPr>
              <a:t>company or business unit can choose between “</a:t>
            </a:r>
            <a:r>
              <a:rPr lang="en-US" altLang="cs-CZ" sz="2200" b="1" i="1">
                <a:latin typeface="Arial" panose="020B0604020202020204" pitchFamily="34" charset="0"/>
              </a:rPr>
              <a:t>push</a:t>
            </a:r>
            <a:r>
              <a:rPr lang="en-US" altLang="cs-CZ" sz="2200">
                <a:latin typeface="Arial" panose="020B0604020202020204" pitchFamily="34" charset="0"/>
              </a:rPr>
              <a:t>” and “</a:t>
            </a:r>
            <a:r>
              <a:rPr lang="en-US" altLang="cs-CZ" sz="2200" b="1" i="1">
                <a:latin typeface="Arial" panose="020B0604020202020204" pitchFamily="34" charset="0"/>
              </a:rPr>
              <a:t>pull</a:t>
            </a:r>
            <a:r>
              <a:rPr lang="en-US" altLang="cs-CZ" sz="2200">
                <a:latin typeface="Arial" panose="020B0604020202020204" pitchFamily="34" charset="0"/>
              </a:rPr>
              <a:t>” marketing strategies.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en-US" altLang="cs-CZ" sz="2200" dirty="0" smtClean="0">
              <a:latin typeface="Arial" panose="020B0604020202020204" pitchFamily="34" charset="0"/>
            </a:endParaRPr>
          </a:p>
          <a:p>
            <a:pPr marL="1200150" lvl="1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237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Functional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>
                <a:latin typeface="Arial" panose="020B0604020202020204" pitchFamily="34" charset="0"/>
              </a:rPr>
              <a:t>strategy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200" b="1" smtClean="0">
                <a:latin typeface="Arial" panose="020B0604020202020204" pitchFamily="34" charset="0"/>
              </a:rPr>
              <a:t>Marketing </a:t>
            </a:r>
            <a:r>
              <a:rPr lang="cs-CZ" altLang="cs-CZ" sz="2200" b="1" smtClean="0">
                <a:latin typeface="Arial" panose="020B0604020202020204" pitchFamily="34" charset="0"/>
              </a:rPr>
              <a:t>S</a:t>
            </a:r>
            <a:r>
              <a:rPr lang="en-US" altLang="cs-CZ" sz="2200" b="1" smtClean="0">
                <a:latin typeface="Arial" panose="020B0604020202020204" pitchFamily="34" charset="0"/>
              </a:rPr>
              <a:t>trat</a:t>
            </a:r>
            <a:r>
              <a:rPr lang="cs-CZ" altLang="cs-CZ" sz="2200" b="1" smtClean="0">
                <a:latin typeface="Arial" panose="020B0604020202020204" pitchFamily="34" charset="0"/>
              </a:rPr>
              <a:t>e</a:t>
            </a:r>
            <a:r>
              <a:rPr lang="en-US" altLang="cs-CZ" sz="2200" b="1" smtClean="0">
                <a:latin typeface="Arial" panose="020B0604020202020204" pitchFamily="34" charset="0"/>
              </a:rPr>
              <a:t>gy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Other marketing strategies deal with </a:t>
            </a:r>
            <a:r>
              <a:rPr lang="en-US" altLang="cs-CZ" sz="2200" b="1" i="1">
                <a:latin typeface="Arial" panose="020B0604020202020204" pitchFamily="34" charset="0"/>
              </a:rPr>
              <a:t>distribution and pricing</a:t>
            </a:r>
            <a:r>
              <a:rPr lang="en-US" altLang="cs-CZ" sz="2200">
                <a:latin typeface="Arial" panose="020B0604020202020204" pitchFamily="34" charset="0"/>
              </a:rPr>
              <a:t>. 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 smtClean="0">
                <a:latin typeface="Arial" panose="020B0604020202020204" pitchFamily="34" charset="0"/>
              </a:rPr>
              <a:t>Should a company use distributors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and dealers to sell its products, or should it sell directly to mass merchandisers or use the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direct marketing model by selling straight to the consumers via the Internet</a:t>
            </a:r>
            <a:r>
              <a:rPr lang="cs-CZ" altLang="cs-CZ" sz="1800" smtClean="0">
                <a:latin typeface="Arial" panose="020B0604020202020204" pitchFamily="34" charset="0"/>
              </a:rPr>
              <a:t>?</a:t>
            </a:r>
          </a:p>
          <a:p>
            <a:pPr marL="1085850" lvl="1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When </a:t>
            </a:r>
            <a:r>
              <a:rPr lang="en-US" altLang="cs-CZ" sz="2200" b="1" i="1">
                <a:latin typeface="Arial" panose="020B0604020202020204" pitchFamily="34" charset="0"/>
              </a:rPr>
              <a:t>pricing</a:t>
            </a:r>
            <a:r>
              <a:rPr lang="en-US" altLang="cs-CZ" sz="2200">
                <a:latin typeface="Arial" panose="020B0604020202020204" pitchFamily="34" charset="0"/>
              </a:rPr>
              <a:t> </a:t>
            </a:r>
            <a:r>
              <a:rPr lang="en-US" altLang="cs-CZ" sz="2200" b="1" i="1">
                <a:latin typeface="Arial" panose="020B0604020202020204" pitchFamily="34" charset="0"/>
              </a:rPr>
              <a:t>a new product</a:t>
            </a:r>
            <a:r>
              <a:rPr lang="en-US" altLang="cs-CZ" sz="2200">
                <a:latin typeface="Arial" panose="020B0604020202020204" pitchFamily="34" charset="0"/>
              </a:rPr>
              <a:t>, a company or business unit can follow one of two </a:t>
            </a:r>
            <a:r>
              <a:rPr lang="en-US" altLang="cs-CZ" sz="2200" smtClean="0">
                <a:latin typeface="Arial" panose="020B0604020202020204" pitchFamily="34" charset="0"/>
              </a:rPr>
              <a:t>strategies.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For </a:t>
            </a:r>
            <a:r>
              <a:rPr lang="en-US" altLang="cs-CZ" sz="2200">
                <a:latin typeface="Arial" panose="020B0604020202020204" pitchFamily="34" charset="0"/>
              </a:rPr>
              <a:t>new-product pioneers, </a:t>
            </a:r>
            <a:r>
              <a:rPr lang="en-US" altLang="cs-CZ" sz="2200" b="1" i="1">
                <a:latin typeface="Arial" panose="020B0604020202020204" pitchFamily="34" charset="0"/>
              </a:rPr>
              <a:t>skim pricing </a:t>
            </a:r>
            <a:r>
              <a:rPr lang="en-US" altLang="cs-CZ" sz="2200">
                <a:latin typeface="Arial" panose="020B0604020202020204" pitchFamily="34" charset="0"/>
              </a:rPr>
              <a:t>offers the opportunity to “</a:t>
            </a:r>
            <a:r>
              <a:rPr lang="en-US" altLang="cs-CZ" sz="2200" i="1">
                <a:latin typeface="Arial" panose="020B0604020202020204" pitchFamily="34" charset="0"/>
              </a:rPr>
              <a:t>skim the cream</a:t>
            </a:r>
            <a:r>
              <a:rPr lang="en-US" altLang="cs-CZ" sz="2200">
                <a:latin typeface="Arial" panose="020B0604020202020204" pitchFamily="34" charset="0"/>
              </a:rPr>
              <a:t>” from </a:t>
            </a:r>
            <a:r>
              <a:rPr lang="en-US" altLang="cs-CZ" sz="2200" smtClean="0">
                <a:latin typeface="Arial" panose="020B0604020202020204" pitchFamily="34" charset="0"/>
              </a:rPr>
              <a:t>the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top </a:t>
            </a:r>
            <a:r>
              <a:rPr lang="en-US" altLang="cs-CZ" sz="2200">
                <a:latin typeface="Arial" panose="020B0604020202020204" pitchFamily="34" charset="0"/>
              </a:rPr>
              <a:t>of the demand curve with a high price while the product is novel and competitors are few</a:t>
            </a:r>
            <a:r>
              <a:rPr lang="en-US" altLang="cs-CZ" sz="2200" smtClean="0">
                <a:latin typeface="Arial" panose="020B0604020202020204" pitchFamily="34" charset="0"/>
              </a:rPr>
              <a:t>.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b="1">
                <a:latin typeface="Arial" panose="020B0604020202020204" pitchFamily="34" charset="0"/>
              </a:rPr>
              <a:t>Penetration pricing</a:t>
            </a:r>
            <a:r>
              <a:rPr lang="en-US" altLang="cs-CZ" sz="2200">
                <a:latin typeface="Arial" panose="020B0604020202020204" pitchFamily="34" charset="0"/>
              </a:rPr>
              <a:t>, in contrast, attempts to hasten market development and offers the </a:t>
            </a:r>
            <a:r>
              <a:rPr lang="en-US" altLang="cs-CZ" sz="2200" smtClean="0">
                <a:latin typeface="Arial" panose="020B0604020202020204" pitchFamily="34" charset="0"/>
              </a:rPr>
              <a:t>pioneer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the </a:t>
            </a:r>
            <a:r>
              <a:rPr lang="en-US" altLang="cs-CZ" sz="2200">
                <a:latin typeface="Arial" panose="020B0604020202020204" pitchFamily="34" charset="0"/>
              </a:rPr>
              <a:t>opportunity to use the experience curve </a:t>
            </a:r>
            <a:r>
              <a:rPr lang="en-US" altLang="cs-CZ" sz="2200" b="1" i="1">
                <a:latin typeface="Arial" panose="020B0604020202020204" pitchFamily="34" charset="0"/>
              </a:rPr>
              <a:t>to gain market share with a low price </a:t>
            </a:r>
            <a:r>
              <a:rPr lang="en-US" altLang="cs-CZ" sz="2200">
                <a:latin typeface="Arial" panose="020B0604020202020204" pitchFamily="34" charset="0"/>
              </a:rPr>
              <a:t>and </a:t>
            </a:r>
            <a:r>
              <a:rPr lang="en-US" altLang="cs-CZ" sz="2200" smtClean="0">
                <a:latin typeface="Arial" panose="020B0604020202020204" pitchFamily="34" charset="0"/>
              </a:rPr>
              <a:t>then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b="1" i="1" smtClean="0">
                <a:latin typeface="Arial" panose="020B0604020202020204" pitchFamily="34" charset="0"/>
              </a:rPr>
              <a:t>dominate </a:t>
            </a:r>
            <a:r>
              <a:rPr lang="en-US" altLang="cs-CZ" sz="2200" b="1" i="1">
                <a:latin typeface="Arial" panose="020B0604020202020204" pitchFamily="34" charset="0"/>
              </a:rPr>
              <a:t>the industry</a:t>
            </a:r>
            <a:r>
              <a:rPr lang="en-US" altLang="cs-CZ" sz="2200">
                <a:latin typeface="Arial" panose="020B0604020202020204" pitchFamily="34" charset="0"/>
              </a:rPr>
              <a:t>.</a:t>
            </a:r>
            <a:endParaRPr lang="en-US" altLang="cs-CZ" sz="2200" dirty="0" smtClean="0">
              <a:latin typeface="Arial" panose="020B0604020202020204" pitchFamily="34" charset="0"/>
            </a:endParaRPr>
          </a:p>
          <a:p>
            <a:pPr marL="1200150" lvl="1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21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Functional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>
                <a:latin typeface="Arial" panose="020B0604020202020204" pitchFamily="34" charset="0"/>
              </a:rPr>
              <a:t>strategy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 smtClean="0">
                <a:latin typeface="Arial" panose="020B0604020202020204" pitchFamily="34" charset="0"/>
              </a:rPr>
              <a:t>Financial </a:t>
            </a:r>
            <a:r>
              <a:rPr lang="cs-CZ" altLang="cs-CZ" sz="2200" b="1">
                <a:latin typeface="Arial" panose="020B0604020202020204" pitchFamily="34" charset="0"/>
              </a:rPr>
              <a:t>S</a:t>
            </a:r>
            <a:r>
              <a:rPr lang="en-US" altLang="cs-CZ" sz="2200" b="1" smtClean="0">
                <a:latin typeface="Arial" panose="020B0604020202020204" pitchFamily="34" charset="0"/>
              </a:rPr>
              <a:t>trat</a:t>
            </a:r>
            <a:r>
              <a:rPr lang="cs-CZ" altLang="cs-CZ" sz="2200" b="1" smtClean="0">
                <a:latin typeface="Arial" panose="020B0604020202020204" pitchFamily="34" charset="0"/>
              </a:rPr>
              <a:t>e</a:t>
            </a:r>
            <a:r>
              <a:rPr lang="en-US" altLang="cs-CZ" sz="2200" b="1" smtClean="0">
                <a:latin typeface="Arial" panose="020B0604020202020204" pitchFamily="34" charset="0"/>
              </a:rPr>
              <a:t>gy</a:t>
            </a:r>
            <a:endParaRPr lang="cs-CZ" altLang="cs-CZ" sz="2200" b="1" i="1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b="1" i="1">
                <a:latin typeface="Arial" panose="020B0604020202020204" pitchFamily="34" charset="0"/>
              </a:rPr>
              <a:t>Financial strategy examines the financial implications of corporate </a:t>
            </a:r>
            <a:r>
              <a:rPr lang="en-US" altLang="cs-CZ" sz="2200">
                <a:latin typeface="Arial" panose="020B0604020202020204" pitchFamily="34" charset="0"/>
              </a:rPr>
              <a:t>and business-level </a:t>
            </a:r>
            <a:r>
              <a:rPr lang="en-US" altLang="cs-CZ" sz="2200" smtClean="0">
                <a:latin typeface="Arial" panose="020B0604020202020204" pitchFamily="34" charset="0"/>
              </a:rPr>
              <a:t>strategic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options </a:t>
            </a:r>
            <a:r>
              <a:rPr lang="en-US" altLang="cs-CZ" sz="2200">
                <a:latin typeface="Arial" panose="020B0604020202020204" pitchFamily="34" charset="0"/>
              </a:rPr>
              <a:t>and identifies the best financial course of action. 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It </a:t>
            </a:r>
            <a:r>
              <a:rPr lang="en-US" altLang="cs-CZ" sz="2200">
                <a:latin typeface="Arial" panose="020B0604020202020204" pitchFamily="34" charset="0"/>
              </a:rPr>
              <a:t>can also provide </a:t>
            </a:r>
            <a:r>
              <a:rPr lang="en-US" altLang="cs-CZ" sz="2200" smtClean="0">
                <a:latin typeface="Arial" panose="020B0604020202020204" pitchFamily="34" charset="0"/>
              </a:rPr>
              <a:t>competitive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b="1" smtClean="0">
                <a:latin typeface="Arial" panose="020B0604020202020204" pitchFamily="34" charset="0"/>
              </a:rPr>
              <a:t>advantage</a:t>
            </a:r>
            <a:r>
              <a:rPr lang="en-US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through </a:t>
            </a:r>
            <a:r>
              <a:rPr lang="en-US" altLang="cs-CZ" sz="2200" b="1" i="1">
                <a:latin typeface="Arial" panose="020B0604020202020204" pitchFamily="34" charset="0"/>
              </a:rPr>
              <a:t>a lower cost of funds </a:t>
            </a:r>
            <a:r>
              <a:rPr lang="en-US" altLang="cs-CZ" sz="2200">
                <a:latin typeface="Arial" panose="020B0604020202020204" pitchFamily="34" charset="0"/>
              </a:rPr>
              <a:t>and a flexible ability to raise capital to support a </a:t>
            </a:r>
            <a:r>
              <a:rPr lang="en-US" altLang="cs-CZ" sz="2200" smtClean="0">
                <a:latin typeface="Arial" panose="020B0604020202020204" pitchFamily="34" charset="0"/>
              </a:rPr>
              <a:t>business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strategy</a:t>
            </a:r>
            <a:r>
              <a:rPr lang="en-US" altLang="cs-CZ" sz="2200">
                <a:latin typeface="Arial" panose="020B0604020202020204" pitchFamily="34" charset="0"/>
              </a:rPr>
              <a:t>. 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Financial </a:t>
            </a:r>
            <a:r>
              <a:rPr lang="en-US" altLang="cs-CZ" sz="2200">
                <a:latin typeface="Arial" panose="020B0604020202020204" pitchFamily="34" charset="0"/>
              </a:rPr>
              <a:t>strategy usually attempts to </a:t>
            </a:r>
            <a:r>
              <a:rPr lang="en-US" altLang="cs-CZ" sz="2200" b="1" i="1">
                <a:latin typeface="Arial" panose="020B0604020202020204" pitchFamily="34" charset="0"/>
              </a:rPr>
              <a:t>maximize the financial value </a:t>
            </a:r>
            <a:r>
              <a:rPr lang="en-US" altLang="cs-CZ" sz="2200">
                <a:latin typeface="Arial" panose="020B0604020202020204" pitchFamily="34" charset="0"/>
              </a:rPr>
              <a:t>of a firm</a:t>
            </a:r>
            <a:r>
              <a:rPr lang="en-US" altLang="cs-CZ" sz="2200" smtClean="0">
                <a:latin typeface="Arial" panose="020B0604020202020204" pitchFamily="34" charset="0"/>
              </a:rPr>
              <a:t>.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The trade-off between achieving the desired debt-to-equity ratio and relying on </a:t>
            </a:r>
            <a:r>
              <a:rPr lang="en-US" altLang="cs-CZ" sz="2200" smtClean="0">
                <a:latin typeface="Arial" panose="020B0604020202020204" pitchFamily="34" charset="0"/>
              </a:rPr>
              <a:t>internal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long-term </a:t>
            </a:r>
            <a:r>
              <a:rPr lang="en-US" altLang="cs-CZ" sz="2200">
                <a:latin typeface="Arial" panose="020B0604020202020204" pitchFamily="34" charset="0"/>
              </a:rPr>
              <a:t>financing via cash flow is a key issue in financial strategy.</a:t>
            </a:r>
            <a:endParaRPr lang="cs-CZ" altLang="cs-CZ" sz="2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106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Functional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>
                <a:latin typeface="Arial" panose="020B0604020202020204" pitchFamily="34" charset="0"/>
              </a:rPr>
              <a:t>strategy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 smtClean="0">
                <a:latin typeface="Arial" panose="020B0604020202020204" pitchFamily="34" charset="0"/>
              </a:rPr>
              <a:t>Financial </a:t>
            </a:r>
            <a:r>
              <a:rPr lang="cs-CZ" altLang="cs-CZ" sz="2200" b="1">
                <a:latin typeface="Arial" panose="020B0604020202020204" pitchFamily="34" charset="0"/>
              </a:rPr>
              <a:t>S</a:t>
            </a:r>
            <a:r>
              <a:rPr lang="en-US" altLang="cs-CZ" sz="2200" b="1" smtClean="0">
                <a:latin typeface="Arial" panose="020B0604020202020204" pitchFamily="34" charset="0"/>
              </a:rPr>
              <a:t>trat</a:t>
            </a:r>
            <a:r>
              <a:rPr lang="cs-CZ" altLang="cs-CZ" sz="2200" b="1" smtClean="0">
                <a:latin typeface="Arial" panose="020B0604020202020204" pitchFamily="34" charset="0"/>
              </a:rPr>
              <a:t>e</a:t>
            </a:r>
            <a:r>
              <a:rPr lang="en-US" altLang="cs-CZ" sz="2200" b="1" smtClean="0">
                <a:latin typeface="Arial" panose="020B0604020202020204" pitchFamily="34" charset="0"/>
              </a:rPr>
              <a:t>gy</a:t>
            </a:r>
            <a:endParaRPr lang="cs-CZ" altLang="cs-CZ" sz="2200" b="1" i="1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Research reveals that a firm’s financial strategy is influenced by its corporate </a:t>
            </a:r>
            <a:r>
              <a:rPr lang="en-US" altLang="cs-CZ" sz="2200" smtClean="0">
                <a:latin typeface="Arial" panose="020B0604020202020204" pitchFamily="34" charset="0"/>
              </a:rPr>
              <a:t>diversification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strategy</a:t>
            </a:r>
            <a:r>
              <a:rPr lang="en-US" altLang="cs-CZ" sz="2200">
                <a:latin typeface="Arial" panose="020B0604020202020204" pitchFamily="34" charset="0"/>
              </a:rPr>
              <a:t>. </a:t>
            </a:r>
            <a:r>
              <a:rPr lang="en-US" altLang="cs-CZ" sz="2200" b="1" i="1">
                <a:latin typeface="Arial" panose="020B0604020202020204" pitchFamily="34" charset="0"/>
              </a:rPr>
              <a:t>Equity financing</a:t>
            </a:r>
            <a:r>
              <a:rPr lang="en-US" altLang="cs-CZ" sz="2200">
                <a:latin typeface="Arial" panose="020B0604020202020204" pitchFamily="34" charset="0"/>
              </a:rPr>
              <a:t>, for example, is preferred for related diversification, </a:t>
            </a:r>
            <a:r>
              <a:rPr lang="en-US" altLang="cs-CZ" sz="2200" smtClean="0">
                <a:latin typeface="Arial" panose="020B0604020202020204" pitchFamily="34" charset="0"/>
              </a:rPr>
              <a:t>whereas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b="1" i="1" smtClean="0">
                <a:latin typeface="Arial" panose="020B0604020202020204" pitchFamily="34" charset="0"/>
              </a:rPr>
              <a:t>debt </a:t>
            </a:r>
            <a:r>
              <a:rPr lang="en-US" altLang="cs-CZ" sz="2200" b="1" i="1">
                <a:latin typeface="Arial" panose="020B0604020202020204" pitchFamily="34" charset="0"/>
              </a:rPr>
              <a:t>financing</a:t>
            </a:r>
            <a:r>
              <a:rPr lang="en-US" altLang="cs-CZ" sz="2200">
                <a:latin typeface="Arial" panose="020B0604020202020204" pitchFamily="34" charset="0"/>
              </a:rPr>
              <a:t> is preferred for unrelated diversification</a:t>
            </a:r>
            <a:r>
              <a:rPr lang="en-US" altLang="cs-CZ" sz="2200" b="1" i="1" smtClean="0">
                <a:latin typeface="Arial" panose="020B0604020202020204" pitchFamily="34" charset="0"/>
              </a:rPr>
              <a:t>.</a:t>
            </a:r>
            <a:endParaRPr lang="cs-CZ" altLang="cs-CZ" sz="2200" b="1" i="1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b="1" i="1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In a </a:t>
            </a:r>
            <a:r>
              <a:rPr lang="en-US" altLang="cs-CZ" sz="2200" b="1" i="1">
                <a:latin typeface="Arial" panose="020B0604020202020204" pitchFamily="34" charset="0"/>
              </a:rPr>
              <a:t>leveraged buyout</a:t>
            </a:r>
            <a:r>
              <a:rPr lang="en-US" altLang="cs-CZ" sz="2200">
                <a:latin typeface="Arial" panose="020B0604020202020204" pitchFamily="34" charset="0"/>
              </a:rPr>
              <a:t>, a company is acquired in a transaction financed largely by debt, </a:t>
            </a:r>
            <a:r>
              <a:rPr lang="en-US" altLang="cs-CZ" sz="2200" smtClean="0">
                <a:latin typeface="Arial" panose="020B0604020202020204" pitchFamily="34" charset="0"/>
              </a:rPr>
              <a:t>usually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obtained </a:t>
            </a:r>
            <a:r>
              <a:rPr lang="en-US" altLang="cs-CZ" sz="2200">
                <a:latin typeface="Arial" panose="020B0604020202020204" pitchFamily="34" charset="0"/>
              </a:rPr>
              <a:t>from a third party, such as an insurance company or an investment banker</a:t>
            </a:r>
            <a:r>
              <a:rPr lang="en-US" altLang="cs-CZ" sz="2200" smtClean="0">
                <a:latin typeface="Arial" panose="020B0604020202020204" pitchFamily="34" charset="0"/>
              </a:rPr>
              <a:t>.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The </a:t>
            </a:r>
            <a:r>
              <a:rPr lang="en-US" altLang="cs-CZ" sz="2200" b="1" i="1">
                <a:latin typeface="Arial" panose="020B0604020202020204" pitchFamily="34" charset="0"/>
              </a:rPr>
              <a:t>management of dividends and stock price </a:t>
            </a:r>
            <a:r>
              <a:rPr lang="en-US" altLang="cs-CZ" sz="2200">
                <a:latin typeface="Arial" panose="020B0604020202020204" pitchFamily="34" charset="0"/>
              </a:rPr>
              <a:t>is an important part of a corporation’s </a:t>
            </a:r>
            <a:r>
              <a:rPr lang="en-US" altLang="cs-CZ" sz="2200" smtClean="0">
                <a:latin typeface="Arial" panose="020B0604020202020204" pitchFamily="34" charset="0"/>
              </a:rPr>
              <a:t>financial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strategy.</a:t>
            </a:r>
            <a:endParaRPr lang="cs-CZ" altLang="cs-CZ" sz="22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476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Functional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>
                <a:latin typeface="Arial" panose="020B0604020202020204" pitchFamily="34" charset="0"/>
              </a:rPr>
              <a:t>strategy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67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 smtClean="0">
                <a:latin typeface="Arial" panose="020B0604020202020204" pitchFamily="34" charset="0"/>
              </a:rPr>
              <a:t>Financial </a:t>
            </a:r>
            <a:r>
              <a:rPr lang="cs-CZ" altLang="cs-CZ" sz="2200" b="1">
                <a:latin typeface="Arial" panose="020B0604020202020204" pitchFamily="34" charset="0"/>
              </a:rPr>
              <a:t>S</a:t>
            </a:r>
            <a:r>
              <a:rPr lang="en-US" altLang="cs-CZ" sz="2200" b="1" smtClean="0">
                <a:latin typeface="Arial" panose="020B0604020202020204" pitchFamily="34" charset="0"/>
              </a:rPr>
              <a:t>trat</a:t>
            </a:r>
            <a:r>
              <a:rPr lang="cs-CZ" altLang="cs-CZ" sz="2200" b="1" smtClean="0">
                <a:latin typeface="Arial" panose="020B0604020202020204" pitchFamily="34" charset="0"/>
              </a:rPr>
              <a:t>e</a:t>
            </a:r>
            <a:r>
              <a:rPr lang="en-US" altLang="cs-CZ" sz="2200" b="1" smtClean="0">
                <a:latin typeface="Arial" panose="020B0604020202020204" pitchFamily="34" charset="0"/>
              </a:rPr>
              <a:t>gy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A </a:t>
            </a:r>
            <a:r>
              <a:rPr lang="en-US" altLang="cs-CZ" sz="2200">
                <a:latin typeface="Arial" panose="020B0604020202020204" pitchFamily="34" charset="0"/>
              </a:rPr>
              <a:t>number of firms have been supporting the price of their stock by using reverse </a:t>
            </a:r>
            <a:r>
              <a:rPr lang="en-US" altLang="cs-CZ" sz="2200" smtClean="0">
                <a:latin typeface="Arial" panose="020B0604020202020204" pitchFamily="34" charset="0"/>
              </a:rPr>
              <a:t>stock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splits</a:t>
            </a:r>
            <a:r>
              <a:rPr lang="en-US" altLang="cs-CZ" sz="2200">
                <a:latin typeface="Arial" panose="020B0604020202020204" pitchFamily="34" charset="0"/>
              </a:rPr>
              <a:t>. 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smtClean="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 smtClean="0">
                <a:latin typeface="Arial" panose="020B0604020202020204" pitchFamily="34" charset="0"/>
              </a:rPr>
              <a:t>Contrasted </a:t>
            </a:r>
            <a:r>
              <a:rPr lang="en-US" altLang="cs-CZ" sz="1800">
                <a:latin typeface="Arial" panose="020B0604020202020204" pitchFamily="34" charset="0"/>
              </a:rPr>
              <a:t>with a typical forward 2-for-1 stock split in which an investor receives </a:t>
            </a:r>
            <a:r>
              <a:rPr lang="en-US" altLang="cs-CZ" sz="1800" smtClean="0">
                <a:latin typeface="Arial" panose="020B0604020202020204" pitchFamily="34" charset="0"/>
              </a:rPr>
              <a:t>an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additional </a:t>
            </a:r>
            <a:r>
              <a:rPr lang="en-US" altLang="cs-CZ" sz="1800">
                <a:latin typeface="Arial" panose="020B0604020202020204" pitchFamily="34" charset="0"/>
              </a:rPr>
              <a:t>share for every share owned (with each share being worth only half as much), in </a:t>
            </a:r>
            <a:r>
              <a:rPr lang="en-US" altLang="cs-CZ" sz="1800" smtClean="0">
                <a:latin typeface="Arial" panose="020B0604020202020204" pitchFamily="34" charset="0"/>
              </a:rPr>
              <a:t>a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reverse </a:t>
            </a:r>
            <a:r>
              <a:rPr lang="en-US" altLang="cs-CZ" sz="1800">
                <a:latin typeface="Arial" panose="020B0604020202020204" pitchFamily="34" charset="0"/>
              </a:rPr>
              <a:t>1-for-2 stock split, an investor’s shares are split in half for the same total amount </a:t>
            </a:r>
            <a:r>
              <a:rPr lang="en-US" altLang="cs-CZ" sz="1800" smtClean="0">
                <a:latin typeface="Arial" panose="020B0604020202020204" pitchFamily="34" charset="0"/>
              </a:rPr>
              <a:t>of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money </a:t>
            </a:r>
            <a:r>
              <a:rPr lang="en-US" altLang="cs-CZ" sz="1800">
                <a:latin typeface="Arial" panose="020B0604020202020204" pitchFamily="34" charset="0"/>
              </a:rPr>
              <a:t>(with each share now being worth twice as much). </a:t>
            </a:r>
            <a:endParaRPr lang="cs-CZ" altLang="cs-CZ" sz="1800" smtClean="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 smtClean="0">
                <a:latin typeface="Arial" panose="020B0604020202020204" pitchFamily="34" charset="0"/>
              </a:rPr>
              <a:t>Thus</a:t>
            </a:r>
            <a:r>
              <a:rPr lang="en-US" altLang="cs-CZ" sz="1800">
                <a:latin typeface="Arial" panose="020B0604020202020204" pitchFamily="34" charset="0"/>
              </a:rPr>
              <a:t>, 100 shares of stock worth $</a:t>
            </a:r>
            <a:r>
              <a:rPr lang="en-US" altLang="cs-CZ" sz="1800" smtClean="0">
                <a:latin typeface="Arial" panose="020B0604020202020204" pitchFamily="34" charset="0"/>
              </a:rPr>
              <a:t>10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each </a:t>
            </a:r>
            <a:r>
              <a:rPr lang="en-US" altLang="cs-CZ" sz="1800">
                <a:latin typeface="Arial" panose="020B0604020202020204" pitchFamily="34" charset="0"/>
              </a:rPr>
              <a:t>are exchanged for 50 shares worth $20 each</a:t>
            </a:r>
            <a:r>
              <a:rPr lang="en-US" altLang="cs-CZ" sz="1800" smtClean="0">
                <a:latin typeface="Arial" panose="020B0604020202020204" pitchFamily="34" charset="0"/>
              </a:rPr>
              <a:t>.</a:t>
            </a:r>
            <a:endParaRPr lang="cs-CZ" altLang="cs-CZ" sz="1800" smtClean="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endParaRPr lang="cs-CZ" altLang="cs-CZ" sz="18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A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rather </a:t>
            </a:r>
            <a:r>
              <a:rPr lang="en-US" altLang="cs-CZ" sz="2200">
                <a:latin typeface="Arial" panose="020B0604020202020204" pitchFamily="34" charset="0"/>
              </a:rPr>
              <a:t>novel financial strategy is the </a:t>
            </a:r>
            <a:r>
              <a:rPr lang="en-US" altLang="cs-CZ" sz="2200" b="1" i="1">
                <a:latin typeface="Arial" panose="020B0604020202020204" pitchFamily="34" charset="0"/>
              </a:rPr>
              <a:t>selling of a company’s </a:t>
            </a:r>
            <a:r>
              <a:rPr lang="en-US" altLang="cs-CZ" sz="2200" b="1" i="1" smtClean="0">
                <a:latin typeface="Arial" panose="020B0604020202020204" pitchFamily="34" charset="0"/>
              </a:rPr>
              <a:t>patents</a:t>
            </a:r>
            <a:r>
              <a:rPr lang="cs-CZ" altLang="cs-CZ" sz="2200" smtClean="0">
                <a:latin typeface="Arial" panose="020B0604020202020204" pitchFamily="34" charset="0"/>
              </a:rPr>
              <a:t>.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4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2636</TotalTime>
  <Words>2969</Words>
  <Application>Microsoft Office PowerPoint</Application>
  <PresentationFormat>Předvádění na obrazovce (4:3)</PresentationFormat>
  <Paragraphs>229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Motiv sady Office</vt:lpstr>
      <vt:lpstr>Vlastní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zap0046</cp:lastModifiedBy>
  <cp:revision>149</cp:revision>
  <dcterms:created xsi:type="dcterms:W3CDTF">2016-03-17T12:08:01Z</dcterms:created>
  <dcterms:modified xsi:type="dcterms:W3CDTF">2020-11-09T15:06:29Z</dcterms:modified>
</cp:coreProperties>
</file>