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979" autoAdjust="0"/>
  </p:normalViewPr>
  <p:slideViewPr>
    <p:cSldViewPr snapToGrid="0">
      <p:cViewPr varScale="1">
        <p:scale>
          <a:sx n="61" d="100"/>
          <a:sy n="61" d="100"/>
        </p:scale>
        <p:origin x="812" y="60"/>
      </p:cViewPr>
      <p:guideLst/>
    </p:cSldViewPr>
  </p:slideViewPr>
  <p:outlineViewPr>
    <p:cViewPr>
      <p:scale>
        <a:sx n="33" d="100"/>
        <a:sy n="33" d="100"/>
      </p:scale>
      <p:origin x="0" y="-94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Functional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296977" y="4965171"/>
            <a:ext cx="3666051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</a:t>
            </a:r>
            <a:r>
              <a:rPr lang="cs-CZ" altLang="cs-CZ" sz="1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altLang="cs-CZ" sz="1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Management</a:t>
            </a:r>
          </a:p>
          <a:p>
            <a:pPr algn="r"/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 MANAGEMENT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4288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reveals that a firm’s financial strategy is influenced by its corporate diversification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strategy.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Equity financing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for example, is preferred for related diversification, whereas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debt financing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preferred for unrelated diversification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leveraged buyout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company is acquired in a transaction financed largely by debt, usually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obtained from a third party, such as an insurance company or an investment banker.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of dividends and stock price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an important part of a corporation’s financial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633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4288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number of firms have been supporting the price of their stock by using reverse stock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splits.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Contrasted with a typical forward 2-for-1 stock split in which an investor receives an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share for every share owned (with each share being worth only half as much), in a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reverse 1-for-2 stock split, an investor’s shares are split in half for the same total amount of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money (with each share now being worth twice as much). </a:t>
            </a: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Thus, 100 shares of stock worth $10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are exchanged for 50 shares worth $20 each.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rather novel financial strategy is the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selling of a company’s patents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098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666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Research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Development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en-US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 deals with 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process innovation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improvement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also deals with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appropriate mix of different types of </a:t>
            </a:r>
            <a:r>
              <a:rPr lang="cs-CZ" altLang="cs-CZ" sz="2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altLang="cs-CZ" sz="2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en-US" altLang="cs-CZ" sz="2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(basic, product, or process) and with the question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how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technology should be accessed</a:t>
            </a:r>
            <a:r>
              <a:rPr lang="cs-CZ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internal development, external acquisition,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strategic alliances</a:t>
            </a:r>
            <a:r>
              <a:rPr lang="en-US" altLang="cs-CZ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</a:t>
            </a:r>
            <a:r>
              <a:rPr lang="en-US" altLang="cs-CZ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ew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approach to R&amp;D is 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 innovation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which a firm uses alliances and connections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corporate, government, academic labs, and even consumers to develop new products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processes. </a:t>
            </a:r>
            <a:endParaRPr lang="cs-CZ" alt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 lvl="1" indent="-273050" algn="just">
              <a:spcBef>
                <a:spcPct val="0"/>
              </a:spcBef>
              <a:defRPr/>
            </a:pPr>
            <a:r>
              <a:rPr lang="en-US" altLang="cs-CZ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Intel</a:t>
            </a:r>
            <a:r>
              <a:rPr lang="en-US" altLang="cs-CZ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opened four small-scale research facilities adjacent to</a:t>
            </a:r>
            <a:r>
              <a:rPr lang="cs-CZ" altLang="cs-CZ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universities to promote the cross-pollination of ideas.</a:t>
            </a:r>
            <a:endParaRPr lang="cs-CZ" altLang="cs-CZ" sz="23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Investing </a:t>
            </a: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corporate venture capital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one way to gain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 to promising innovations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a lower cost than by developing them internally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564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46666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Research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and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Development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of the R&amp;D choices is to be either a </a:t>
            </a:r>
            <a:r>
              <a:rPr lang="en-US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technological leader</a:t>
            </a:r>
            <a:r>
              <a:rPr lang="en-US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pioneering an innovation,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a </a:t>
            </a:r>
            <a:r>
              <a:rPr lang="en-US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technological follower</a:t>
            </a:r>
            <a:r>
              <a:rPr lang="en-US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imitating the products of competitors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7188" lvl="2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example of an effective use of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leader R&amp;D functional strategy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achieve a differentiation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competitive advantage is </a:t>
            </a: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Nike, Inc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Nike spends more than most in the industry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R&amp;D to differentiate the performance of its athletic shoes from that of its competitors. As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result, its products have become the favorite of serious athletes.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549" y="2802111"/>
            <a:ext cx="9289548" cy="3225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160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635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Operations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8316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Operations strategy determines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and where a product or service is to be manufactured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level of vertical integration in the production process, the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deployment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physical resources,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relationships with suppliers.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should also deal with the optimum level of technology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firm should use in its operations processes.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Advanced Manufacturing Technology (AMT)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revolutionizing operations worldwide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should continue to have a major impact as corporations strive to integrate diverse business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 by using computer assisted design and manufacturing (CAD/CAM) principles.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750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635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Operations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8316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firm’s manufacturing strategy is often affected by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product’s life cycle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sales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product increase, there will be an increase in production volume ranging from lot sizes as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 as one in a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 shop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one-of-a-kind production using skilled labor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through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connected line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batch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components are standardized; each machine functions such as a job shop but is positioned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same order as the parts are processed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to lot sizes as high as 100,000 or more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year for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flexible manufacturing systems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parts are grouped into manufacturing families to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produce a wide variety of mass-produced items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and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dedicated transfer lines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highly automated</a:t>
            </a:r>
            <a:r>
              <a:rPr lang="cs-CZ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assembly lines making one mass-produced product using little human labor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7323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635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Operations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8316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mass-production system</a:t>
            </a:r>
            <a:r>
              <a:rPr lang="cs-CZ" altLang="cs-CZ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excellent method to produce a large number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low-cost, standard goods and services.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 the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improvement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 developed by Japanese firms, empowered cross-functional teams strive constantly to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 production processes.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continuous improvement enables firms to use the same low-cost competitive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 as do mass-production firms but at a significantly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higher level of quality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is rapidly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replacing mass production as an operations strategy.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3269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6356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Operations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8316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automobile industry is currently experimenting with the strategy of modular manufacturing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which preassembled subassemblies are delivered as they are needed (i.e., Justin-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Time) to a company’s assembly-line workers, who quickly piece the modules together into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finished product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concept of a product’s life cycle eventually leading to one-size-fits-all mass production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being increasingly challenged by the new concept of mass customization.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Appropriate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an ever-changing environment,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mass customization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requires that people, processes, units,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technology reconfigure themselves to give customers exactly what they want, when they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want it.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2057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2653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Purchasing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8316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 strategy deals with </a:t>
            </a:r>
            <a:r>
              <a:rPr lang="en-US" alt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obtaining the raw materials, parts, and supplies needed to perform</a:t>
            </a:r>
            <a:r>
              <a:rPr lang="cs-CZ" alt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operations function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 is important because materials and components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purchased from suppliers comprise 50% of total manufacturing costs of manufacturing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 in the United Kingdom, United States, Australia, Belgium, and Finland.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basic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 choices are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multiple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sole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parallel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sourcing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multiple sourcing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 company orders a particular part from several vendors.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Edward Deming, a well-known management consultant, strongly recommended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sole</a:t>
            </a:r>
            <a:r>
              <a:rPr lang="cs-CZ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sourcing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the only manageable way to obtain high supplier quality. </a:t>
            </a:r>
            <a:r>
              <a:rPr lang="en-US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Sole sourcing relies on only</a:t>
            </a:r>
            <a:r>
              <a:rPr lang="cs-CZ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supplier for a particular part. Sole sourcing reduces transaction costs and builds quality by having the purchaser and</a:t>
            </a:r>
            <a:r>
              <a:rPr lang="cs-CZ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supplier work together as partners rather than as adversaries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cs-CZ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parallel sourcing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suppliers are the sole suppliers of two different parts, but they are also backup suppliers</a:t>
            </a:r>
            <a:r>
              <a:rPr lang="cs-CZ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each other’s parts.</a:t>
            </a:r>
            <a:endParaRPr lang="cs-CZ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9570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2412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Logistics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8316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Logistics strategy deals with the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flow of products into and out of the manufacturing process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Three trends related to this strategy are evident: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centralization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outsourcing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the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of the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gain logistical synergies across business units, corporations began centralizing logistics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headquarters group.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companies have found that outsourcing logistics reduces costs and improves delivery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385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889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394506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Functional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en-US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Operations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Logistics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HRM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Sourcing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decisions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choice</a:t>
            </a:r>
            <a:endParaRPr lang="en-US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1988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HRM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83164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HRM strategy, among other things, addresses the issue of whether a company or business unit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hire a large number of low-skilled employees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receive low pay, perform repetitive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jobs, and are most likely quit after a short time or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hire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skilled employees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who receive relatively high pay and are cross-trained to participate in </a:t>
            </a:r>
            <a:r>
              <a:rPr lang="en-US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selfmanaging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 teams.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360-degree appraisal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which input is gathered</a:t>
            </a: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multiple sources, is now being used by more than 10% of U.S. corporations and has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become one of the most popular and effective tools in developing employees and new managers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 are finding that having a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diverse workforce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 a competitive advantage.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6323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15760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IT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219798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Corporations are increasingly using information technology strategy to provide business units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competitive advantage.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Multinational corporations are finding that having a sophisticated intranet allows employees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practice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follow-the-sun management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which project team members living in one country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companies, such as Lockheed Martin, General Electric, and Whirlpool, use information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 to form closer relationships with both their customers and suppliers through sophisticated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extranets.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4192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57775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Sourcing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Decision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: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Location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Function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219798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 functional strategy to have the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 chance of success, it should be built on a distinctive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competency residing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within that functional area.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 corporation does not have a distinctive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competency in a particular functional area, that functional area could be a candidate for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outsourcing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Outsourcing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purcha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 from someone else a product or service that had been previously</a:t>
            </a: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provided internally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Thus, it is the reverse of vertical integration. Outsourcing is becoming an increasingly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 part of strategic decision making and an important way to increase efficiency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often quality.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7600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57775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Sourcing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Decision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: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Location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Function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219798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outsourcing decision depends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fraction of total value added that the activity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under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 represents and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amount of potential competitive advantage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that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tivity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company or business unit.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firm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outsourcing any activity or function that has low potential for competitive advantage.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that activity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constitutes only a small part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total value of the firm’s products or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services, it should be purchased on the open market (assuming that quality providers of the 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tivity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plentiful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If, however, the activity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contributes highly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company’s products or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services, the firm should purchase it through long-term contracts with trusted suppliers or distributors.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0106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57775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Sourcing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Decision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: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Location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Function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219798"/>
            <a:ext cx="453650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Outsourcing Matrix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cs-CZ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cs-CZ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ull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vertical integration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should be considered only when that activity or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adds significant value to the company’s products or services in addition to providing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competitive advantage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l="29428" t="13429" r="27071" b="12285"/>
          <a:stretch/>
        </p:blipFill>
        <p:spPr>
          <a:xfrm>
            <a:off x="5158079" y="1078061"/>
            <a:ext cx="5148816" cy="4945908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5158079" y="6023969"/>
            <a:ext cx="721722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i="1" dirty="0"/>
              <a:t>SOURCE: J. D. Hunger and T. L. </a:t>
            </a:r>
            <a:r>
              <a:rPr lang="en-US" sz="1000" i="1" dirty="0" err="1"/>
              <a:t>Wheelen</a:t>
            </a:r>
            <a:r>
              <a:rPr lang="en-US" sz="1000" i="1" dirty="0"/>
              <a:t>, “Proposed Outsourcing Matrix.”</a:t>
            </a:r>
            <a:endParaRPr lang="cs-CZ" sz="1000" i="1" dirty="0"/>
          </a:p>
        </p:txBody>
      </p:sp>
    </p:spTree>
    <p:extLst>
      <p:ext uri="{BB962C8B-B14F-4D97-AF65-F5344CB8AC3E}">
        <p14:creationId xmlns:p14="http://schemas.microsoft.com/office/powerpoint/2010/main" val="41663968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57775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Sourcing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Decision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: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Location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of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Function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219798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Offshoring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the outsourcing of an activity or a function to a wholly owned company or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independent provider in another country.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Offshoring is a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 phenomenon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has been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supported by advances in information and communication technologies, the development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stable, secure, and high-speed data transmission systems, and logistical advances like containerized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shipping.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5346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57054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Choice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: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Selecting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Best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219798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the pros and cons of the potential strategic alternatives have been identified and evaluated,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must be selected for implementation. By now, it is likely that many feasible alternatives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 have emerged.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is the best strategy determined?</a:t>
            </a:r>
            <a:endParaRPr lang="cs-CZ" alt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most important criterion is the capability of the proposed strategy to deal with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specific strategic factors developed earlier, in the SWOT analysis.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alternative doesn’t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take advantage of environmental opportunities and corporate strengths/competencies, and lead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away from environmental threats and corporate weaknesses, it will probably fail.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6344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57054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Choice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: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Selecting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Best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219798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Constructin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Corporate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Scenarios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Corporate scenarios are pro forma (estimated future) balance sheets and income statements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forecast the effect each alternative strategy and its various programs will likely have on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and corporate return on investment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survey of Fortune 500 firms, 84% reported using computer simulation models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strategic planning. Most of these were simply spreadsheet-based simulation models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dealing with what-if questions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recommended scenarios are simply extensions of the industry scenarios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7511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5254"/>
            <a:ext cx="57054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Strategic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Choice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: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Selecting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</a:t>
            </a:r>
            <a:r>
              <a:rPr kumimoji="0" lang="cs-CZ" sz="2400" b="0" i="0" u="none" strike="noStrike" kern="0" cap="none" spc="0" normalizeH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Best </a:t>
            </a:r>
            <a:r>
              <a:rPr kumimoji="0" lang="cs-CZ" sz="2400" b="0" i="0" u="none" strike="noStrike" kern="0" cap="none" spc="0" normalizeH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872957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ct val="0"/>
              </a:spcBef>
              <a:buNone/>
              <a:defRPr/>
            </a:pPr>
            <a:r>
              <a:rPr lang="cs-CZ" altLang="cs-CZ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Constructin</a:t>
            </a:r>
            <a:r>
              <a:rPr lang="cs-CZ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Corporate</a:t>
            </a:r>
            <a:r>
              <a:rPr lang="cs-CZ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Scenarios</a:t>
            </a:r>
            <a:endParaRPr lang="cs-CZ" altLang="cs-CZ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construct a corporate scenario, follow these steps: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industry scenarios</a:t>
            </a:r>
            <a:r>
              <a:rPr lang="cs-CZ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develop a set of assumptions about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task environment (in the specific country under consideration).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85900" lvl="2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optimistic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pessimistic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likely assumptions</a:t>
            </a:r>
            <a:r>
              <a:rPr lang="cs-CZ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key economic factors such as the GDP, CPI (Consumer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Price Index), and prime interest rate and for other key external strategic factors such as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governmental regulation and industry trends.</a:t>
            </a: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common-size financial statements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company’s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business unit’s previous years, to serve as the basis for the trend analysis projections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pro forma financial statements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85850" lvl="1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 detailed pro forma financial statements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each strategic alternative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result of this detailed scenario construction should be anticipated net profits, cash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flow, and net working capital for each of three versions of the two alternatives for five years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the future</a:t>
            </a:r>
            <a:r>
              <a:rPr lang="cs-CZ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998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704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Introduction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78225"/>
            <a:ext cx="10066762" cy="45539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 strategy is the approach a functional area takes to achieve corporate and business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objectives and strategies by maximizing resource productivity.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concerned with developing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nurturing a distinctive competence to provide a company or business unit with 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competitive advantage.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ultidivisional</a:t>
            </a: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corporation has several business units, each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its own business strategy, each business unit has its own set of departments, each with its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own functional strategy.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488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6003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Functional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 strategy is the approach a functional area takes to achieve corporate and business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objectives and strategies by maximizing resource productivity.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concerned with developing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nurturing a distinctive competence to provide a company or business unit with 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competitive advantage.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ct val="0"/>
              </a:spcBef>
              <a:buNone/>
              <a:defRPr/>
            </a:pP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Functional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operations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logistic</a:t>
            </a: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HRM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stratedy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358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6003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Functional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 as a multidivisional corporation has several business units, each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its own business strategy,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business unit has its own set of departments, each with its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own functional strategy.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example, a business unit following a competitive strategy of differentiation through high quality needs a manufacturing functional strategy that emphasizes expensive quality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57188" lvl="1" indent="-357188" algn="just">
              <a:spcBef>
                <a:spcPct val="0"/>
              </a:spcBef>
              <a:defRPr/>
            </a:pPr>
            <a:endParaRPr lang="en-US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Assurance processes over cheaper, high-volume production; a human resource functional strategy that emphasizes the hiring and training of a highly skilled, but costly, workforce; and a marketing functional strategy that emphasizes distribution channel “pull,” using advertising to increase consumer demand, over “push,” using promotional allowances to retailers.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934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66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Marketing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 strategy deals with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pricing, selling, and distributing a product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market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strategy, a company or business unit can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capture a larger share of an existing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current products through market saturation and market penetration or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uses and/or markets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current products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Consumer product giants such as P&amp;G, Colgate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Palmolive, and Unilever are experts at </a:t>
            </a: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advertising and promotion to implement a market</a:t>
            </a:r>
            <a:r>
              <a:rPr lang="cs-CZ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saturation/penetration strategy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gain the dominant market share in a product category. As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seeming masters of the product life cycle, these companies </a:t>
            </a: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able to extend product life almost</a:t>
            </a:r>
            <a:r>
              <a:rPr lang="cs-CZ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indefinitely through “new and improved”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variations of product and packaging that appeal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most market niches.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351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66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Marketing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the product development strategy, a company or unit can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products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existing markets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products for new markets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a successful brand name to market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products is called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brand extension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it is a good way to appeal to a company’s current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customers.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57188" lvl="1" indent="-357188" algn="just">
              <a:spcBef>
                <a:spcPct val="0"/>
              </a:spcBef>
              <a:defRPr/>
            </a:pPr>
            <a:r>
              <a:rPr lang="en-US" alt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Smith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Wesson, famous for its handguns, has taken this approach by using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licensing to put its name on men’s cologne and other products like the Smith &amp; Wesson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357 Magnum Wood Pellet Smoker (for smoking meats)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numerous other marketing strategies. For advertising and promotion, for example,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company or business unit can choose between “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push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and “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pull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marketing strategies.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03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566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Marketing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marketing strategies deal with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and pricing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85850" lvl="1" indent="-342900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 a company use distributors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dealers to sell its products, or should it sell directly to mass merchandisers or use the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 marketing model by selling straight to the consumers via the Internet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1085850" lvl="1" indent="-342900" algn="just">
              <a:spcBef>
                <a:spcPct val="0"/>
              </a:spcBef>
              <a:defRPr/>
            </a:pP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new product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company or business unit can follow one of two strategies.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new-product pioneers,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skim pricing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offers the opportunity to “</a:t>
            </a:r>
            <a:r>
              <a:rPr lang="en-US" alt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skim the cream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from the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 of the demand curve with a high price while the product is novel and competitors are few.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Penetration pricing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contrast, attempts to hasten market development and offers the pioneer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opportunity to use the experience curve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gain market share with a low price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then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dominate the industry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0994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4288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Financial</a:t>
            </a:r>
            <a:r>
              <a:rPr kumimoji="0" lang="cs-CZ" sz="2400" b="0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Strategy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9758754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strategy examines the financial implications of corporate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business-level strategic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options and identifies the best financial course of action.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can also provide competitive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through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lower cost of funds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 flexible ability to raise capital to support a business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strategy. 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 strategy usually attempts to </a:t>
            </a: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maximize the financial value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 firm.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trade-off between achieving the desired debt-to-equity ratio and relying on internal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long-term financing via cash flow is a key issue in financial strategy.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7891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</TotalTime>
  <Words>2804</Words>
  <Application>Microsoft Office PowerPoint</Application>
  <PresentationFormat>Širokoúhlá obrazovka</PresentationFormat>
  <Paragraphs>202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Motiv Office</vt:lpstr>
      <vt:lpstr>Functional Strategy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Šárka Zapletalová</cp:lastModifiedBy>
  <cp:revision>356</cp:revision>
  <dcterms:created xsi:type="dcterms:W3CDTF">2016-11-25T20:36:16Z</dcterms:created>
  <dcterms:modified xsi:type="dcterms:W3CDTF">2023-11-20T15:58:30Z</dcterms:modified>
</cp:coreProperties>
</file>