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36" r:id="rId2"/>
    <p:sldId id="337" r:id="rId3"/>
    <p:sldId id="302" r:id="rId4"/>
    <p:sldId id="334" r:id="rId5"/>
    <p:sldId id="338" r:id="rId6"/>
    <p:sldId id="356" r:id="rId7"/>
    <p:sldId id="339" r:id="rId8"/>
    <p:sldId id="340" r:id="rId9"/>
    <p:sldId id="357" r:id="rId10"/>
    <p:sldId id="341" r:id="rId11"/>
    <p:sldId id="342" r:id="rId12"/>
    <p:sldId id="335" r:id="rId13"/>
    <p:sldId id="344" r:id="rId14"/>
    <p:sldId id="345" r:id="rId15"/>
    <p:sldId id="346" r:id="rId16"/>
    <p:sldId id="347" r:id="rId17"/>
    <p:sldId id="358" r:id="rId18"/>
    <p:sldId id="359" r:id="rId19"/>
    <p:sldId id="360" r:id="rId20"/>
    <p:sldId id="361" r:id="rId21"/>
    <p:sldId id="348" r:id="rId22"/>
    <p:sldId id="287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8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32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969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29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9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884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891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203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29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6194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3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97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938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04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1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91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07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 smtClean="0">
                <a:latin typeface="Times New Roman"/>
              </a:rPr>
              <a:t>úvod </a:t>
            </a:r>
            <a:r>
              <a:rPr lang="cs-CZ" sz="3200" b="1" dirty="0">
                <a:latin typeface="Times New Roman"/>
              </a:rPr>
              <a:t>do </a:t>
            </a:r>
            <a:r>
              <a:rPr lang="cs-CZ" sz="3200" b="1" dirty="0" smtClean="0">
                <a:latin typeface="Times New Roman"/>
              </a:rPr>
              <a:t>problematiky 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historií </a:t>
            </a:r>
            <a:r>
              <a:rPr lang="cs-CZ" sz="1800" b="1" i="1" dirty="0" smtClean="0">
                <a:solidFill>
                  <a:srgbClr val="002060"/>
                </a:solidFill>
              </a:rPr>
              <a:t>controllingu </a:t>
            </a:r>
            <a:r>
              <a:rPr lang="cs-CZ" sz="1800" b="1" i="1" dirty="0">
                <a:solidFill>
                  <a:srgbClr val="002060"/>
                </a:solidFill>
              </a:rPr>
              <a:t>a vymezit </a:t>
            </a:r>
            <a:r>
              <a:rPr lang="cs-CZ" sz="1800" b="1" i="1" dirty="0" smtClean="0">
                <a:solidFill>
                  <a:srgbClr val="002060"/>
                </a:solidFill>
              </a:rPr>
              <a:t>jej v </a:t>
            </a:r>
            <a:r>
              <a:rPr lang="cs-CZ" sz="1800" b="1" i="1" dirty="0">
                <a:solidFill>
                  <a:srgbClr val="002060"/>
                </a:solidFill>
              </a:rPr>
              <a:t>současném </a:t>
            </a:r>
            <a:r>
              <a:rPr lang="cs-CZ" sz="1800" b="1" i="1" dirty="0" smtClean="0">
                <a:solidFill>
                  <a:srgbClr val="002060"/>
                </a:solidFill>
              </a:rPr>
              <a:t>pojetí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199" y="694313"/>
            <a:ext cx="722555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1979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první vydání knihy Controlling od P.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Horvátha: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velká diskuse i na akademické půdě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rozpracování controllingu do samostatných ekonomických disciplín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168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00635" y="628601"/>
            <a:ext cx="7028330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80. a 90. léta 20. století – vymezení controllingu ve dvou teoriích: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teorie tzv. koordinačně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systémového přístupu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vychází ze systémové analýzy podniku, koordinace důležitých subsystémů řízení – systém hodnotový, plánovací, kontrolní, informační, organizační a systém personálního řízení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teorie zabývající se především vztahy a konflikty mezi účastníky a z toho vyplývajícího působení na řízení podniku</a:t>
            </a:r>
          </a:p>
        </p:txBody>
      </p:sp>
    </p:spTree>
    <p:extLst>
      <p:ext uri="{BB962C8B-B14F-4D97-AF65-F5344CB8AC3E}">
        <p14:creationId xmlns:p14="http://schemas.microsoft.com/office/powerpoint/2010/main" val="241819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9891" y="834789"/>
            <a:ext cx="718072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 – controlling považován za samostatnou teoretickou disciplínu v rámci podnikové ekonomiky, která vychází ze systémového přístupu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úkoly controllera: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plánovat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kontrolovat a získávat informace využitelné pro rozvoj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 je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nositelem funkce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controllingu a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poradcem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managementu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32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1449" y="807372"/>
            <a:ext cx="7389563" cy="322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 controllingu v tuzemsku </a:t>
            </a:r>
            <a:endParaRPr lang="cs-CZ" sz="28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předsocialistické tradice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Baťa a.s. Zlín: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a ekonomický systém řízení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vnitropodnikového řízení na základě rozpočtů a kalkulací a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hmotné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zainteresovanosti zaměstnanců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perfektní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podnikový informační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55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7491" y="755726"/>
            <a:ext cx="733312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socialistické centrální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navázalo na dříve vybudovaný systém podvojného účetnictví a nákladového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sestavování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střediskových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rozpočtů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plánové kalkulace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vyhodnocování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pomocí odchylek – soustředění se na plnění plánu a ne na dosahovanou skutečnost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90. let 20. století – velký počet podniků přestal sestavovat plány, rozpočty, kalkulace a vést vnitropodnikové účetnictví – přežitek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socialismu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22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93058" y="882066"/>
            <a:ext cx="719865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pojem controlling se začal používat až v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1990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důležitou roli v novém zavádění controllingu sehrály především podniky se zahraniční kapitálovou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účastí (německé a rakouské)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konec 90. let – velké společnosti s českými vlastníky si začaly uvědomovat potřebu controllingu a tento systém se začal znovu budovat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6" y="814179"/>
            <a:ext cx="7243482" cy="3399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zvýšená míra zavádění controllingu v podnicích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prolínání angloamerického a německého pojetí controllingu – činnost controllingových útvarů:</a:t>
            </a:r>
          </a:p>
          <a:p>
            <a:pPr marL="1714500" lvl="3" indent="-342900">
              <a:lnSpc>
                <a:spcPct val="115000"/>
              </a:lnSpc>
              <a:spcBef>
                <a:spcPts val="500"/>
              </a:spcBef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koordinace podsystémů řízení a koordinace tvorby plánů zpracovávaných jinými útvary</a:t>
            </a:r>
          </a:p>
          <a:p>
            <a:pPr marL="1714500" lvl="3" indent="-342900">
              <a:lnSpc>
                <a:spcPct val="115000"/>
              </a:lnSpc>
              <a:spcBef>
                <a:spcPts val="500"/>
              </a:spcBef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sestavování </a:t>
            </a: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rozpočtů a kalkulací, rozbory hospodářských a finančních výsledků podniku, reporting hodnotících výkazů pro jednotlivé úrovně řízení</a:t>
            </a:r>
          </a:p>
        </p:txBody>
      </p:sp>
    </p:spTree>
    <p:extLst>
      <p:ext uri="{BB962C8B-B14F-4D97-AF65-F5344CB8AC3E}">
        <p14:creationId xmlns:p14="http://schemas.microsoft.com/office/powerpoint/2010/main" val="1505359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0305" y="625063"/>
            <a:ext cx="7225553" cy="2921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MSP s českými vlastníky – controllingu není věnována patřičná pozornost: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získávání informací není zadarmo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převážné většině těchto podniků je součástí managementu i vlastník této společnosti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controllingu často řešeny přímo odbornými útvary těchto oblastí – personální controlling, investiční controlling, controlling prodeje apod.</a:t>
            </a:r>
          </a:p>
        </p:txBody>
      </p:sp>
    </p:spTree>
    <p:extLst>
      <p:ext uri="{BB962C8B-B14F-4D97-AF65-F5344CB8AC3E}">
        <p14:creationId xmlns:p14="http://schemas.microsoft.com/office/powerpoint/2010/main" val="2386724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50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neexistuje 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jednoznačně vymezený obsah pojmu controlling 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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neexistuje jednoznačná definice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nejobecnějším kontextu je controlling považován za metodu, která vede ke zvýšení účinnosti řízení prostřednictvím systematického srovnávání dosažené skutečnosti s žádoucím stavem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42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29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1: Mann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Mayer, 1992.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– metoda úspěšného podnikání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systém pravidel, který napomáhá dosažení podnikových cílů, zabraňuje překvapením a včas rozsvěcuje červenou, když objeví nebezpečí vyžadující příslušná opatření.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>
              <a:lnSpc>
                <a:spcPct val="100000"/>
              </a:lnSpc>
            </a:pPr>
            <a:r>
              <a:rPr lang="cs-CZ" sz="2600" b="1" dirty="0">
                <a:latin typeface="Times New Roman"/>
              </a:rPr>
              <a:t>CONTROLLING:</a:t>
            </a:r>
            <a:r>
              <a:rPr lang="cs-CZ" sz="2000" b="1" dirty="0">
                <a:latin typeface="Times New Roman"/>
              </a:rPr>
              <a:t>
</a:t>
            </a:r>
            <a:r>
              <a:rPr lang="cs-CZ" sz="2800" b="1" dirty="0">
                <a:latin typeface="Times New Roman"/>
              </a:rPr>
              <a:t>úvod </a:t>
            </a:r>
            <a:r>
              <a:rPr lang="cs-CZ" sz="2800" b="1">
                <a:latin typeface="Times New Roman"/>
              </a:rPr>
              <a:t>do </a:t>
            </a:r>
            <a:r>
              <a:rPr lang="cs-CZ" sz="2800" b="1" smtClean="0">
                <a:latin typeface="Times New Roman"/>
              </a:rPr>
              <a:t>problematiky I.</a:t>
            </a:r>
            <a:endParaRPr lang="cs-CZ" sz="2400" dirty="0"/>
          </a:p>
          <a:p>
            <a:endParaRPr lang="en-GB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4"/>
            <a:ext cx="3604568" cy="16352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Historický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vývoj 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Podstata a definice controllingu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23859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292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2: Lazar, 2012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Manažerské účetnictví a controlling:</a:t>
            </a:r>
            <a:endParaRPr lang="cs-CZ" sz="2200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metoda řízení, jejímž smyslem je permanentní vyhodnocování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skutečného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průběhu podnikatelského procesu se žádoucím stavem. Analýza těchto odchylek podle příčin vzniku a odpovědnosti je těžištěm celého systému.</a:t>
            </a: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7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1851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3: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International Group of 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2003</a:t>
            </a:r>
            <a:r>
              <a:rPr lang="cs-CZ" sz="22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proces stanovení cílů, plánování a řízení financí a výkonů, který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zahrnuje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aktivity jako rozhodování, definování, stanovování, řízení 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regulace.</a:t>
            </a: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8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historické kořeny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controllingu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původ slova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podstatu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controllingu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42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 smtClean="0">
                <a:solidFill>
                  <a:srgbClr val="307871"/>
                </a:solidFill>
                <a:latin typeface="+mj-lt"/>
              </a:rPr>
              <a:t>Historický vývoj controllingu </a:t>
            </a:r>
            <a:endParaRPr lang="cs-CZ" altLang="cs-CZ" sz="2600" b="1" cap="all" dirty="0">
              <a:solidFill>
                <a:srgbClr val="307871"/>
              </a:solidFill>
              <a:latin typeface="+mj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Controlling v angloamerické jazykové oblasti </a:t>
            </a:r>
            <a:endParaRPr lang="cs-CZ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08585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1880 -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v AT &amp; SF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Railway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úlohy převážně finančního rázu </a:t>
            </a:r>
          </a:p>
          <a:p>
            <a:pPr marL="1085850" lvl="1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1892 – General Electric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pracovní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, resp. controllera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1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640" y="833254"/>
            <a:ext cx="74293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čtvrtina 20. století – zdokonalování nákladového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1912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Donaldson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Brown – sestavil </a:t>
            </a:r>
            <a:r>
              <a:rPr lang="cs-CZ" sz="20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DuPontův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rozklad rentability investovaného kapitálu (ROI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na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ziskovost tržeb a obrat investovaného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kapitálu</a:t>
            </a:r>
            <a:r>
              <a:rPr lang="cs-CZ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hospodářská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krize - zvýšení požadavků na řízení nákladů a podnikové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plánování</a:t>
            </a:r>
          </a:p>
        </p:txBody>
      </p:sp>
    </p:spTree>
    <p:extLst>
      <p:ext uri="{BB962C8B-B14F-4D97-AF65-F5344CB8AC3E}">
        <p14:creationId xmlns:p14="http://schemas.microsoft.com/office/powerpoint/2010/main" val="131047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628601"/>
            <a:ext cx="745031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1931 – založení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Controller´s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Institute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America: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časopis 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1944 - výzkumná instituce controllingu –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Controllership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Foundation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1946 - první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oficiální souhrn úloh controllera:  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sestavovat celopodnikový plán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srovnávat plán s výsledkem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informovat všechny úrovně vedení o zjištěném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měřit úspěšnost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změřit daňové dopady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starat se o dodatečné pojištění majetku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předjímat účinky vnějších vlivů na podnik </a:t>
            </a:r>
          </a:p>
        </p:txBody>
      </p:sp>
    </p:spTree>
    <p:extLst>
      <p:ext uri="{BB962C8B-B14F-4D97-AF65-F5344CB8AC3E}">
        <p14:creationId xmlns:p14="http://schemas.microsoft.com/office/powerpoint/2010/main" val="400933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0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50. a 60.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léta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20.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století – největší rozmach controllingu v USA: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souhrnné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vyhodnocování a dlouhodobé plánování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se stalo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standardní náplní práce controllera</a:t>
            </a:r>
            <a:endParaRPr lang="cs-CZ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70. léta 20. století - funkce controllera se postupně přetvořila do funkce finančního manažera: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jeho náplní bylo plánování, získávání kapitálu, účetnictví, poradenství 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controlling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6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80. léta 20. století – přerůstáním nákladového účetnictví do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manažerského: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nové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nástroje a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přístupy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procesní orientace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Target </a:t>
            </a:r>
            <a:r>
              <a:rPr 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neoznačuje specializovanou činnost controllerů, ale představuje jednu ze základních funkcí managementu, měly by se jím zabývat všechny útvary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847876"/>
            <a:ext cx="733377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úspěšný controlling zajišťuje rozpoznání potenciálních a aktuálních odchylek od plánu a jejich odstranění managementem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současnosti termín controlling takřka neznají – používá se termín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manažerské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controlling chápán jako řízení a regulace podnikových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procesů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199" y="694313"/>
            <a:ext cx="7225553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v německé jazykové oblasti 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němčině neexistuje odpovídající slovo se stejným významovým obsahem – převzato z angličtiny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se rozšířil díky americkým dceřiným společnostem po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světové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válce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konce 70. let se rozvíjel controlling pouze v podnikové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praxi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9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</TotalTime>
  <Words>871</Words>
  <Application>Microsoft Office PowerPoint</Application>
  <PresentationFormat>Předvádění na obrazovce (16:9)</PresentationFormat>
  <Paragraphs>119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350</cp:revision>
  <dcterms:created xsi:type="dcterms:W3CDTF">2016-07-06T15:42:34Z</dcterms:created>
  <dcterms:modified xsi:type="dcterms:W3CDTF">2021-09-22T09:24:08Z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