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2"/>
  </p:notesMasterIdLst>
  <p:sldIdLst>
    <p:sldId id="336" r:id="rId2"/>
    <p:sldId id="337" r:id="rId3"/>
    <p:sldId id="387" r:id="rId4"/>
    <p:sldId id="388" r:id="rId5"/>
    <p:sldId id="389" r:id="rId6"/>
    <p:sldId id="352" r:id="rId7"/>
    <p:sldId id="360" r:id="rId8"/>
    <p:sldId id="356" r:id="rId9"/>
    <p:sldId id="361" r:id="rId10"/>
    <p:sldId id="359" r:id="rId11"/>
    <p:sldId id="353" r:id="rId12"/>
    <p:sldId id="350" r:id="rId13"/>
    <p:sldId id="355" r:id="rId14"/>
    <p:sldId id="354" r:id="rId15"/>
    <p:sldId id="375" r:id="rId16"/>
    <p:sldId id="343" r:id="rId17"/>
    <p:sldId id="377" r:id="rId18"/>
    <p:sldId id="378" r:id="rId19"/>
    <p:sldId id="376" r:id="rId20"/>
    <p:sldId id="383" r:id="rId21"/>
    <p:sldId id="379" r:id="rId22"/>
    <p:sldId id="381" r:id="rId23"/>
    <p:sldId id="382" r:id="rId24"/>
    <p:sldId id="380" r:id="rId25"/>
    <p:sldId id="362" r:id="rId26"/>
    <p:sldId id="363" r:id="rId27"/>
    <p:sldId id="340" r:id="rId28"/>
    <p:sldId id="386" r:id="rId29"/>
    <p:sldId id="384" r:id="rId30"/>
    <p:sldId id="287" r:id="rId3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02" autoAdjust="0"/>
  </p:normalViewPr>
  <p:slideViewPr>
    <p:cSldViewPr snapToGrid="0">
      <p:cViewPr varScale="1">
        <p:scale>
          <a:sx n="143" d="100"/>
          <a:sy n="143" d="100"/>
        </p:scale>
        <p:origin x="6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3036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8417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496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0889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7254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0661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7666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99453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7862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9206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94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8134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7197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5399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0267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6574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3689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869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99543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146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063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085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518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7726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823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855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265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967" y="337003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>
              <a:lnSpc>
                <a:spcPct val="100000"/>
              </a:lnSpc>
            </a:pPr>
            <a:r>
              <a:rPr lang="cs-CZ" sz="4800" b="1" dirty="0">
                <a:latin typeface="Times New Roman"/>
              </a:rPr>
              <a:t>CONTROLLING:
</a:t>
            </a:r>
            <a:r>
              <a:rPr lang="cs-CZ" sz="3200" b="1" dirty="0" smtClean="0">
                <a:latin typeface="Times New Roman"/>
              </a:rPr>
              <a:t>úvod </a:t>
            </a:r>
            <a:r>
              <a:rPr lang="cs-CZ" sz="3200" b="1" dirty="0">
                <a:latin typeface="Times New Roman"/>
              </a:rPr>
              <a:t>do </a:t>
            </a:r>
            <a:r>
              <a:rPr lang="cs-CZ" sz="3200" b="1" dirty="0" smtClean="0">
                <a:latin typeface="Times New Roman"/>
              </a:rPr>
              <a:t>problematiky II.</a:t>
            </a:r>
            <a:endParaRPr lang="cs-CZ" sz="2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</a:t>
            </a:r>
            <a:r>
              <a:rPr lang="cs-CZ" sz="1800" b="1" i="1" dirty="0" smtClean="0">
                <a:solidFill>
                  <a:srgbClr val="002060"/>
                </a:solidFill>
              </a:rPr>
              <a:t>koncepcemi controllingu, funkcemi a úloha mi controllingu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Šárka </a:t>
            </a:r>
            <a:r>
              <a:rPr lang="cs-CZ" altLang="cs-CZ" sz="9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33840" y="337003"/>
            <a:ext cx="7388619" cy="362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1000"/>
              </a:spcAft>
            </a:pPr>
            <a:r>
              <a:rPr lang="cs-CZ" sz="2800" b="1" cap="small" dirty="0" smtClean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</a:t>
            </a: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vztažená k systému řízení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chápán jako podsystém systému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řízení: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cs-CZ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- koncentrace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plánování a kontrolu v operativní i strategické oblasti včetně poskytování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informací, tzn. zaměření na informace a zisk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cs-CZ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- orientace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koordinaci podsystémů řízení (systém ŘLZ, hodnotový systém, systém plánování a kontroly, systém zajištění informací, organizační systém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 tzn. snaha o dosažení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všech cílů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podniku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39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88640" y="527392"/>
            <a:ext cx="7397515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Hlavní funkce controllingu </a:t>
            </a:r>
            <a:r>
              <a:rPr lang="cs-CZ" sz="2600" b="1" cap="all" dirty="0" smtClean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/>
            </a:r>
            <a:br>
              <a:rPr lang="cs-CZ" sz="2600" b="1" cap="all" dirty="0" smtClean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</a:br>
            <a:r>
              <a:rPr lang="cs-CZ" sz="2600" b="1" cap="all" dirty="0" smtClean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– </a:t>
            </a:r>
            <a:br>
              <a:rPr lang="cs-CZ" sz="2600" b="1" cap="all" dirty="0" smtClean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</a:br>
            <a:r>
              <a:rPr lang="cs-CZ" sz="2600" b="1" cap="all" dirty="0" smtClean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podle </a:t>
            </a: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náplně činnosti 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plánovací funkce: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controllingové aktivity v každé fázi plánovacího cyklu </a:t>
            </a:r>
          </a:p>
          <a:p>
            <a:pPr marL="457200" indent="-4572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dokumentární funkce: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sběr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úschova relevantních </a:t>
            </a: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informací</a:t>
            </a:r>
            <a:r>
              <a:rPr lang="cs-CZ" sz="2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jako zdroje pro příslušné analýzy</a:t>
            </a:r>
          </a:p>
        </p:txBody>
      </p:sp>
    </p:spTree>
    <p:extLst>
      <p:ext uri="{BB962C8B-B14F-4D97-AF65-F5344CB8AC3E}">
        <p14:creationId xmlns:p14="http://schemas.microsoft.com/office/powerpoint/2010/main" val="117393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48235" y="852811"/>
            <a:ext cx="7162800" cy="2762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kontrolní </a:t>
            </a: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analytická funkce: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kontrola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řízení </a:t>
            </a: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všech procesů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podniku, jejich analýza a určování odchylek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eporting: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podávání hlášení (tzv. reportů) externím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 vnitropodnikovým uživatelům a subjektům  </a:t>
            </a:r>
          </a:p>
        </p:txBody>
      </p:sp>
    </p:spTree>
    <p:extLst>
      <p:ext uri="{BB962C8B-B14F-4D97-AF65-F5344CB8AC3E}">
        <p14:creationId xmlns:p14="http://schemas.microsoft.com/office/powerpoint/2010/main" val="124609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90511" y="752207"/>
            <a:ext cx="739751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Hlavní funkce </a:t>
            </a:r>
            <a:r>
              <a:rPr lang="cs-CZ" sz="2600" b="1" cap="all" dirty="0" smtClean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controllingu</a:t>
            </a:r>
            <a:br>
              <a:rPr lang="cs-CZ" sz="2600" b="1" cap="all" dirty="0" smtClean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</a:br>
            <a:r>
              <a:rPr lang="cs-CZ" sz="2600" b="1" cap="all" dirty="0" smtClean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 </a:t>
            </a: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– </a:t>
            </a:r>
            <a:r>
              <a:rPr lang="cs-CZ" sz="2600" b="1" cap="all" dirty="0" smtClean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/>
            </a:r>
            <a:br>
              <a:rPr lang="cs-CZ" sz="2600" b="1" cap="all" dirty="0" smtClean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</a:br>
            <a:r>
              <a:rPr lang="cs-CZ" sz="2600" b="1" cap="all" dirty="0" smtClean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podle </a:t>
            </a: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oblasti působení 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jako podsystém řízení podniku</a:t>
            </a:r>
            <a:r>
              <a:rPr lang="cs-CZ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výkony a služby pro řízení a podpora managementu při plnění jeho úloh – štábní výkony</a:t>
            </a: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koordinační funkce</a:t>
            </a:r>
            <a:r>
              <a:rPr lang="cs-CZ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nastavení komunikačních vazeb zajišťujících optimální propojení jednotlivých organizačních jednotek </a:t>
            </a: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56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875907"/>
            <a:ext cx="739751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ea typeface="Calibri" panose="020F0502020204030204" pitchFamily="34" charset="0"/>
              </a:rPr>
              <a:t>i</a:t>
            </a:r>
            <a:r>
              <a:rPr lang="cs-CZ" sz="2800" b="1" dirty="0" smtClean="0">
                <a:solidFill>
                  <a:srgbClr val="000000"/>
                </a:solidFill>
                <a:ea typeface="Calibri" panose="020F0502020204030204" pitchFamily="34" charset="0"/>
              </a:rPr>
              <a:t>novační funkce</a:t>
            </a:r>
            <a:r>
              <a:rPr lang="cs-CZ" sz="2800" dirty="0" smtClean="0">
                <a:solidFill>
                  <a:srgbClr val="000000"/>
                </a:solidFill>
                <a:ea typeface="Calibri" panose="020F0502020204030204" pitchFamily="34" charset="0"/>
              </a:rPr>
              <a:t>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o</a:t>
            </a:r>
            <a:r>
              <a:rPr lang="cs-CZ" sz="2000" dirty="0" smtClean="0">
                <a:solidFill>
                  <a:srgbClr val="000000"/>
                </a:solidFill>
                <a:ea typeface="Calibri" panose="020F0502020204030204" pitchFamily="34" charset="0"/>
              </a:rPr>
              <a:t>rientace controllingu na budoucnost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solidFill>
                  <a:srgbClr val="000000"/>
                </a:solidFill>
                <a:ea typeface="Calibri" panose="020F0502020204030204" pitchFamily="34" charset="0"/>
              </a:rPr>
              <a:t>požadavek na informace, které umožní přijímat opatření, která se projeví pozitivním  budoucím  vývojem</a:t>
            </a:r>
            <a:endParaRPr lang="cs-CZ" sz="20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solidFill>
                  <a:srgbClr val="000000"/>
                </a:solidFill>
                <a:ea typeface="Calibri" panose="020F0502020204030204" pitchFamily="34" charset="0"/>
              </a:rPr>
              <a:t>vyvolání aktivit, které rozběhnou inovace žádoucím směrem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solidFill>
                  <a:srgbClr val="000000"/>
                </a:solidFill>
                <a:ea typeface="Calibri" panose="020F0502020204030204" pitchFamily="34" charset="0"/>
              </a:rPr>
              <a:t>ovlivněna skutečným stavem rovnováhy cílů v podniku</a:t>
            </a:r>
            <a:endParaRPr lang="cs-CZ" sz="20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66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93702" y="824719"/>
            <a:ext cx="7386918" cy="2516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cs-CZ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nformační funkce</a:t>
            </a:r>
            <a:r>
              <a:rPr lang="cs-CZ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tvorba konzistentních informací pro management: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Problém množství informací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Problém časové dimenze a 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přenosu informací</a:t>
            </a:r>
            <a:endParaRPr lang="cs-CZ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Problém významu informací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Náklady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informace</a:t>
            </a:r>
          </a:p>
        </p:txBody>
      </p:sp>
    </p:spTree>
    <p:extLst>
      <p:ext uri="{BB962C8B-B14F-4D97-AF65-F5344CB8AC3E}">
        <p14:creationId xmlns:p14="http://schemas.microsoft.com/office/powerpoint/2010/main" val="76806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854238"/>
            <a:ext cx="7488360" cy="3424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Úlohy controllingu 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normativní: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vytvoření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obrazu </a:t>
            </a: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sebe chápání podniku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sestavení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žebříčku základních </a:t>
            </a: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hodnot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určování zásad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chování podniku uvnitř i vůči </a:t>
            </a: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okolí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vorba vnitropodnikových směrnic a systému jejich zavádění a kontroly</a:t>
            </a: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7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45082" y="527392"/>
            <a:ext cx="74883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strategické: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odpora strategického řízení:</a:t>
            </a:r>
          </a:p>
          <a:p>
            <a:pPr marL="1371600" lvl="2" indent="-4572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koordinace strategického plánování a kontroly se týká získání informací relevantních pro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strategii</a:t>
            </a:r>
          </a:p>
          <a:p>
            <a:pPr marL="1371600" lvl="2" indent="-4572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přeměny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strategických plánu ve strategické řízení 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zaměření na okolí podniku - zajištění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již existujících potenciálů a vytváření potenciálů nových 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891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854238"/>
            <a:ext cx="7488360" cy="4131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zabezpečuje trvalé zajištění existence podniku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údaje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se kterými pracuje, nejsou přesnými náklady a výnosy (v Kč), ale jsou to hrubé hodnoty (tis. Kč, mil. Kč)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středem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veškerého myšlení je </a:t>
            </a: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užitek pro jednotlivé cílové skupiny</a:t>
            </a: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zisk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není středem </a:t>
            </a: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podnikatelského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jednání, ale důsledkem správné </a:t>
            </a: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strategie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klade si za cíl </a:t>
            </a: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dělat správné věci</a:t>
            </a: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endParaRPr 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500"/>
              </a:spcBef>
              <a:spcAft>
                <a:spcPts val="10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7949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78338" y="480469"/>
            <a:ext cx="7488360" cy="3331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operativní: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nejlepší využití již existujících potenciálů úspěchu, jejich realizace v likviditě a </a:t>
            </a: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zisku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podpora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operativních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plánů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základ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krátkodobého řízení zisku v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podniku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zaostřen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na podnik (nikoliv na jeho okolí) a operativní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činnosti</a:t>
            </a: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500"/>
              </a:spcBef>
              <a:spcAft>
                <a:spcPts val="10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3437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>
              <a:lnSpc>
                <a:spcPct val="100000"/>
              </a:lnSpc>
            </a:pPr>
            <a:r>
              <a:rPr lang="cs-CZ" sz="2600" b="1" dirty="0">
                <a:latin typeface="Times New Roman"/>
              </a:rPr>
              <a:t>CONTROLLING:</a:t>
            </a:r>
            <a:r>
              <a:rPr lang="cs-CZ" sz="2000" b="1" dirty="0">
                <a:latin typeface="Times New Roman"/>
              </a:rPr>
              <a:t>
</a:t>
            </a:r>
            <a:r>
              <a:rPr lang="cs-CZ" sz="2800" b="1" dirty="0">
                <a:latin typeface="Times New Roman"/>
              </a:rPr>
              <a:t>úvod do </a:t>
            </a:r>
            <a:r>
              <a:rPr lang="cs-CZ" sz="2800" b="1" dirty="0" smtClean="0">
                <a:latin typeface="Times New Roman"/>
              </a:rPr>
              <a:t>problematiky II.</a:t>
            </a:r>
            <a:endParaRPr lang="cs-CZ" sz="2400" dirty="0"/>
          </a:p>
          <a:p>
            <a:endParaRPr lang="en-GB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Cíle controllingu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Koncepce 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controllingu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Funkce 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controllingu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Úlohy controllingu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Potřeba zavádět controlling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323859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38292" y="527392"/>
            <a:ext cx="7399059" cy="2208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poskytuje nástroje řízení, které:  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činí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přehlednou hospodářskou komplexnost podniku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včas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poskytují informace k možným nápravným opatřením 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zaručují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že podnik je řízen z celostního hlediska </a:t>
            </a:r>
          </a:p>
        </p:txBody>
      </p:sp>
    </p:spTree>
    <p:extLst>
      <p:ext uri="{BB962C8B-B14F-4D97-AF65-F5344CB8AC3E}">
        <p14:creationId xmlns:p14="http://schemas.microsoft.com/office/powerpoint/2010/main" val="227805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88640" y="628601"/>
            <a:ext cx="7399059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snaží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o to, aby rovnováha mezi výnosy a náklady (ziskem) na jedné straně a finanční stabilitou podniku na druhé straně, byla dosahována na základě strategického plánu 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pomáhají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řešit úzká místa a problémy podnikání </a:t>
            </a:r>
            <a:endParaRPr lang="cs-CZ" sz="2000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klade si za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cíl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„dělat věci správně</a:t>
            </a: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46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018" y="293677"/>
            <a:ext cx="4151510" cy="484982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757550" y="728395"/>
            <a:ext cx="29000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Služby a výkony poskytované controllingem na jednotlivých úrovních řízení podniku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03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16859" y="527392"/>
            <a:ext cx="7799275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1000"/>
              </a:spcAft>
            </a:pPr>
            <a:r>
              <a:rPr lang="cs-CZ" sz="2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Oblasti úloh controllingu: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určení vize a její uskutečnění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plánování a vývoj strategie 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strategická </a:t>
            </a:r>
            <a:r>
              <a:rPr lang="cs-CZ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dopředná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zpětná vazba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plánování a řízení </a:t>
            </a: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investic</a:t>
            </a: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65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10185" y="527392"/>
            <a:ext cx="7799275" cy="2208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plánování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řízení projektů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plánování a řízení procesů týkajících se rutinní činností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operativní podnikové plánování a rozpočetnictví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operativní </a:t>
            </a:r>
            <a:r>
              <a:rPr lang="cs-CZ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dopředná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zpětná vazba (výpočet očekávaných hodnot, </a:t>
            </a:r>
            <a:r>
              <a:rPr lang="cs-CZ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forecasting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25334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6790" y="834628"/>
            <a:ext cx="7397515" cy="319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Potřeba zavádět controlling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základní otázky, které charakterizují stav plánování, kontroly a informačního zajištění řízení nákladů a zisku v podniku: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Víme, který druh výkonů vydělává a kolik? Na které a kolik se doplácí?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Které zákaznické skupiny jsou zajímavé a perspektivní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cs-CZ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15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6790" y="834628"/>
            <a:ext cx="7397515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projeví určitá opatření ve změně zisku?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 vypadá VH pro potřeby řízení, tj. bez zkreslení regulace finančního účetnictví a daňové legislativy?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dostatečně včas známo, zda je podnik v parametrech plánu nebo je již mimo stanovenou toleranci?</a:t>
            </a:r>
          </a:p>
        </p:txBody>
      </p:sp>
    </p:spTree>
    <p:extLst>
      <p:ext uri="{BB962C8B-B14F-4D97-AF65-F5344CB8AC3E}">
        <p14:creationId xmlns:p14="http://schemas.microsoft.com/office/powerpoint/2010/main" val="134533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63465" y="628601"/>
            <a:ext cx="7397515" cy="362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podniková strategie dovedena do konkrétních plánů a opatření tak, aby byla jednotlivá nákladová střediska zainteresovaná na chování, které přispívá k jejímu dosažení?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 se vyhodnocuje přínos vnitropodnikových útvarů k celopodnikovým výsledkům?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 zvyšuje režijní náklady podniku?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je-li podnik schopen na tyto otázky spolehlivě kladně odpovědět, je z pohledu controllingu spolehlivě řízen</a:t>
            </a:r>
          </a:p>
        </p:txBody>
      </p:sp>
    </p:spTree>
    <p:extLst>
      <p:ext uri="{BB962C8B-B14F-4D97-AF65-F5344CB8AC3E}">
        <p14:creationId xmlns:p14="http://schemas.microsoft.com/office/powerpoint/2010/main" val="208743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76814" y="527392"/>
            <a:ext cx="7165201" cy="260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Principy controllingu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porovnání skutečných a plánovaných hodnot </a:t>
            </a:r>
            <a:r>
              <a:rPr lang="cs-CZ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následnou 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analýzou vzniklých odchylek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respektování všech vzájemných vazeb mezi podnikovými </a:t>
            </a:r>
            <a:r>
              <a:rPr lang="cs-CZ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subsystémy</a:t>
            </a: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02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76814" y="527392"/>
            <a:ext cx="739751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analýza 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všech hlavních i vedlejších procesů uvnitř podniku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schopnost rozkrýt všechna slabá místa a navržení opatření a nástrojů na jejich odstranění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 zajištění funkčnosti controllingu nutno vybudovat nákladový a kalkulační systém (druhý účetní okruh).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46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69569" y="701201"/>
            <a:ext cx="7389563" cy="317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Cíle controllingu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Bezprostřední (</a:t>
            </a:r>
            <a:r>
              <a:rPr lang="cs-CZ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věcné, přímé) </a:t>
            </a: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cíle: 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zajištění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schopnosti anticipace a adaptace 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zajištění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schopnosti reakce </a:t>
            </a:r>
            <a:endParaRPr lang="cs-CZ" sz="20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zajištění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schopnosti koordinace </a:t>
            </a:r>
            <a:endParaRPr lang="cs-CZ" sz="20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ajištění schopnosti </a:t>
            </a:r>
            <a:r>
              <a:rPr lang="cs-CZ" sz="20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proveditelnotsi</a:t>
            </a: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plánů</a:t>
            </a:r>
          </a:p>
        </p:txBody>
      </p:sp>
    </p:spTree>
    <p:extLst>
      <p:ext uri="{BB962C8B-B14F-4D97-AF65-F5344CB8AC3E}">
        <p14:creationId xmlns:p14="http://schemas.microsoft.com/office/powerpoint/2010/main" val="4639897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28623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Objasnit jednotlivé koncepce controllingu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Vymezit hlavní funkce controllingu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Charakterizovat úlohy controllingu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Vysvětlit, kdy je potřeba zavádět controlling v podniku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Charakterizovat principy controllingu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57200" y="882682"/>
            <a:ext cx="7342094" cy="2482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Zprostředkované (nepřímé) cíle: </a:t>
            </a:r>
          </a:p>
          <a:p>
            <a:pPr marL="742950" lvl="1" indent="-28575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cíle zájmových skupin, jejichž dosažení má controlling podpořit:</a:t>
            </a:r>
          </a:p>
          <a:p>
            <a:pPr marL="1200150" lvl="2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zaměstnanci</a:t>
            </a:r>
          </a:p>
          <a:p>
            <a:pPr marL="1200150" lvl="2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okolí</a:t>
            </a:r>
          </a:p>
          <a:p>
            <a:pPr marL="1200150" lvl="2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vlastníci</a:t>
            </a:r>
          </a:p>
        </p:txBody>
      </p:sp>
    </p:spTree>
    <p:extLst>
      <p:ext uri="{BB962C8B-B14F-4D97-AF65-F5344CB8AC3E}">
        <p14:creationId xmlns:p14="http://schemas.microsoft.com/office/powerpoint/2010/main" val="4155086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871530"/>
            <a:ext cx="73895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předpokladem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 stálost podniku je přibližně rovnoměrné splnění cílů ve všech oblastech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599" y="1747311"/>
            <a:ext cx="5871883" cy="2955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992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80444" y="527392"/>
            <a:ext cx="7268477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Koncepce controllingu</a:t>
            </a:r>
          </a:p>
          <a:p>
            <a:pPr marL="171450" indent="-17145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poskytují informaci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cílech a funkcích </a:t>
            </a: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controllingu</a:t>
            </a:r>
          </a:p>
          <a:p>
            <a:pPr marL="171450" indent="-17145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z přímých cílů lze odvodit čtyři typy koncepcí: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vnitropodnikové propočty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informace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cíle podniku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vztažená k systému řízení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6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67094" y="420605"/>
            <a:ext cx="7448689" cy="3806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spcAft>
                <a:spcPts val="1000"/>
              </a:spcAft>
            </a:pP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vnitropodnikové propočty</a:t>
            </a:r>
          </a:p>
          <a:p>
            <a:pPr marL="457200" indent="-457200">
              <a:spcBef>
                <a:spcPts val="12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poskytuje informace, které vznikly v rámci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početnictví:</a:t>
            </a:r>
          </a:p>
          <a:p>
            <a:pPr marL="914400" lvl="1" indent="-457200">
              <a:spcBef>
                <a:spcPts val="12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účetnictví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statistiky, kalkulace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rozpočty</a:t>
            </a:r>
          </a:p>
          <a:p>
            <a:pPr marL="457200" indent="-457200">
              <a:spcBef>
                <a:spcPts val="12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početnictví slouží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jako nástroj, který management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využívá</a:t>
            </a:r>
          </a:p>
          <a:p>
            <a:pPr marL="457200" indent="-457200">
              <a:spcBef>
                <a:spcPts val="12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potenciál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controllingu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není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plně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využit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63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67094" y="420605"/>
            <a:ext cx="7448689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spcAft>
                <a:spcPts val="1000"/>
              </a:spcAft>
            </a:pPr>
            <a:r>
              <a:rPr lang="cs-CZ" sz="2800" b="1" cap="small" dirty="0" smtClean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</a:t>
            </a: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zaměřená na informace</a:t>
            </a:r>
          </a:p>
          <a:p>
            <a:pPr marL="457200" indent="-4572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poskytuje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informace pocházející z podnikového početnictví, ale informační základna je zde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rozšířena</a:t>
            </a:r>
          </a:p>
          <a:p>
            <a:pPr marL="457200" indent="-4572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důraz na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provázanost mezi získanými informace a požadavky na ně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kladenými – controlling je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koordinátor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informací: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připravuje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analyzuje informace relevantní pro ekonomické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řízení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zodpovědnost za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reportingový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systém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22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33840" y="337003"/>
            <a:ext cx="738861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1000"/>
              </a:spcAft>
            </a:pP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cíle podniku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praxi často uplatňovaný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přístup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chápán jako nástroj podniku sloužící k dosažení jeho přímých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cílů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uplatňuje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zde pravidlo: </a:t>
            </a:r>
            <a:endParaRPr lang="cs-CZ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spcBef>
                <a:spcPts val="500"/>
              </a:spcBef>
              <a:spcAft>
                <a:spcPts val="10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ídit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podle cílů, ne podle denní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operativy.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46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794</Words>
  <Application>Microsoft Office PowerPoint</Application>
  <PresentationFormat>Předvádění na obrazovce (16:9)</PresentationFormat>
  <Paragraphs>179</Paragraphs>
  <Slides>30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9" baseType="lpstr">
      <vt:lpstr>Arial</vt:lpstr>
      <vt:lpstr>Calibri</vt:lpstr>
      <vt:lpstr>Courier New</vt:lpstr>
      <vt:lpstr>DejaVu Sans</vt:lpstr>
      <vt:lpstr>StarSymbol</vt:lpstr>
      <vt:lpstr>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cemerkova</cp:lastModifiedBy>
  <cp:revision>397</cp:revision>
  <dcterms:created xsi:type="dcterms:W3CDTF">2016-07-06T15:42:34Z</dcterms:created>
  <dcterms:modified xsi:type="dcterms:W3CDTF">2021-09-22T09:23:11Z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