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31"/>
  </p:notesMasterIdLst>
  <p:sldIdLst>
    <p:sldId id="317" r:id="rId3"/>
    <p:sldId id="318" r:id="rId4"/>
    <p:sldId id="293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19" r:id="rId19"/>
    <p:sldId id="307" r:id="rId20"/>
    <p:sldId id="308" r:id="rId21"/>
    <p:sldId id="309" r:id="rId22"/>
    <p:sldId id="310" r:id="rId23"/>
    <p:sldId id="311" r:id="rId24"/>
    <p:sldId id="312" r:id="rId25"/>
    <p:sldId id="313" r:id="rId26"/>
    <p:sldId id="314" r:id="rId27"/>
    <p:sldId id="315" r:id="rId28"/>
    <p:sldId id="316" r:id="rId29"/>
    <p:sldId id="320" r:id="rId3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45" d="100"/>
          <a:sy n="145" d="100"/>
        </p:scale>
        <p:origin x="62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227264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655090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178939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964287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800590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9023252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503935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6206186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152588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830408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691667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6747033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0324154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532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71187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966730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41569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27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516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12213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90483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664743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64246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 dirty="0" err="1">
                <a:latin typeface="Arial"/>
              </a:rPr>
              <a:t>csvukrs</a:t>
            </a:r>
            <a:endParaRPr dirty="0"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811226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902068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lstStyle/>
          <a:p>
            <a:r>
              <a:rPr lang="cs-CZ" sz="2000" strike="noStrike">
                <a:latin typeface="Arial"/>
              </a:rPr>
              <a:t>csvukrs</a:t>
            </a:r>
            <a:endParaRPr/>
          </a:p>
        </p:txBody>
      </p:sp>
      <p:sp>
        <p:nvSpPr>
          <p:cNvPr id="140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 algn="r">
              <a:lnSpc>
                <a:spcPct val="100000"/>
              </a:lnSpc>
            </a:pPr>
            <a:fld id="{C2964BB7-89B7-4F94-8396-7D2DCA6168B7}" type="slidenum">
              <a:rPr lang="cs-CZ" sz="1200" strike="noStrike">
                <a:solidFill>
                  <a:srgbClr val="000000"/>
                </a:solidFill>
                <a:latin typeface="+mn-lt"/>
                <a:ea typeface="+mn-ea"/>
              </a:rPr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6661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921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4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5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5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1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2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3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1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74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75" name="Obrázek 7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76" name="Obrázek 75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13.09.2021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7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Obrázek 9"/>
          <p:cNvPicPr/>
          <p:nvPr/>
        </p:nvPicPr>
        <p:blipFill>
          <a:blip r:embed="rId15"/>
          <a:stretch/>
        </p:blipFill>
        <p:spPr>
          <a:xfrm>
            <a:off x="7956000" y="226800"/>
            <a:ext cx="955800" cy="745200"/>
          </a:xfrm>
          <a:prstGeom prst="rect">
            <a:avLst/>
          </a:prstGeom>
          <a:ln>
            <a:noFill/>
          </a:ln>
        </p:spPr>
      </p:pic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2400" strike="noStrike">
                <a:solidFill>
                  <a:srgbClr val="981E3A"/>
                </a:solidFill>
                <a:latin typeface="Times New Roman"/>
              </a:rPr>
              <a:t>Název listu</a:t>
            </a:r>
            <a:endParaRPr/>
          </a:p>
        </p:txBody>
      </p:sp>
      <p:sp>
        <p:nvSpPr>
          <p:cNvPr id="38" name="Line 2"/>
          <p:cNvSpPr/>
          <p:nvPr/>
        </p:nvSpPr>
        <p:spPr>
          <a:xfrm>
            <a:off x="251280" y="699480"/>
            <a:ext cx="74167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39" name="Line 3"/>
          <p:cNvSpPr/>
          <p:nvPr/>
        </p:nvSpPr>
        <p:spPr>
          <a:xfrm>
            <a:off x="251280" y="4731840"/>
            <a:ext cx="8660520" cy="0"/>
          </a:xfrm>
          <a:prstGeom prst="line">
            <a:avLst/>
          </a:prstGeom>
          <a:ln>
            <a:solidFill>
              <a:srgbClr val="307871"/>
            </a:solidFill>
            <a:custDash>
              <a:ds d="100000" sp="100000"/>
            </a:custDash>
            <a:round/>
          </a:ln>
        </p:spPr>
      </p:sp>
      <p:sp>
        <p:nvSpPr>
          <p:cNvPr id="40" name="PlaceHolder 4"/>
          <p:cNvSpPr>
            <a:spLocks noGrp="1"/>
          </p:cNvSpPr>
          <p:nvPr>
            <p:ph type="ftr"/>
          </p:nvPr>
        </p:nvSpPr>
        <p:spPr>
          <a:xfrm>
            <a:off x="236160" y="4731840"/>
            <a:ext cx="289512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800" strike="noStrike">
                <a:solidFill>
                  <a:srgbClr val="307871"/>
                </a:solidFill>
                <a:latin typeface="Times New Roman"/>
              </a:rPr>
              <a:t>Prostor pro doplňující informace, poznámky</a:t>
            </a:r>
            <a:endParaRPr/>
          </a:p>
        </p:txBody>
      </p:sp>
      <p:sp>
        <p:nvSpPr>
          <p:cNvPr id="41" name="PlaceHolder 5"/>
          <p:cNvSpPr>
            <a:spLocks noGrp="1"/>
          </p:cNvSpPr>
          <p:nvPr>
            <p:ph type="sldNum"/>
          </p:nvPr>
        </p:nvSpPr>
        <p:spPr>
          <a:xfrm>
            <a:off x="7812360" y="4731840"/>
            <a:ext cx="1079640" cy="273600"/>
          </a:xfrm>
          <a:prstGeom prst="rect">
            <a:avLst/>
          </a:prstGeom>
        </p:spPr>
        <p:txBody>
          <a:bodyPr lIns="90000" tIns="45000" rIns="90000" bIns="45000"/>
          <a:lstStyle/>
          <a:p>
            <a:pPr algn="r">
              <a:lnSpc>
                <a:spcPct val="100000"/>
              </a:lnSpc>
            </a:pPr>
            <a:fld id="{6C4C2A32-16EE-486A-9013-F09CF32FC1F4}" type="slidenum">
              <a:rPr lang="cs-CZ" strike="noStrike">
                <a:solidFill>
                  <a:srgbClr val="307871"/>
                </a:solidFill>
                <a:latin typeface="Times New Roman"/>
              </a:rPr>
              <a:t>‹#›</a:t>
            </a:fld>
            <a:endParaRPr/>
          </a:p>
        </p:txBody>
      </p:sp>
      <p:sp>
        <p:nvSpPr>
          <p:cNvPr id="42" name="PlaceHolder 6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967" y="337003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>
              <a:lnSpc>
                <a:spcPct val="100000"/>
              </a:lnSpc>
            </a:pPr>
            <a:endParaRPr lang="cs-CZ" sz="3200" b="1" dirty="0" smtClean="0">
              <a:latin typeface="Times New Roman"/>
            </a:endParaRPr>
          </a:p>
          <a:p>
            <a:r>
              <a:rPr lang="cs-CZ" sz="4700" b="1" dirty="0">
                <a:latin typeface="Times New Roman"/>
              </a:rPr>
              <a:t>CONTROLLING:
Osobnost controllera a jeho postavení v organizační struktuře podniku</a:t>
            </a:r>
          </a:p>
          <a:p>
            <a:pPr>
              <a:lnSpc>
                <a:spcPct val="100000"/>
              </a:lnSpc>
            </a:pPr>
            <a:endParaRPr lang="cs-CZ" sz="2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</a:t>
            </a:r>
            <a:r>
              <a:rPr lang="cs-CZ" sz="1800" b="1" i="1" dirty="0" smtClean="0">
                <a:solidFill>
                  <a:srgbClr val="002060"/>
                </a:solidFill>
              </a:rPr>
              <a:t>požadavky kladenými na controllera a s jeho postavením v organizační struktuře podniku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</a:t>
            </a:r>
            <a:r>
              <a:rPr lang="cs-CZ" altLang="cs-CZ" sz="9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641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střední </a:t>
            </a: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a </a:t>
            </a:r>
            <a:r>
              <a:rPr lang="cs-CZ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větší organizace: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nositel procesu controllingu – všichni vedoucí pracovníci v podniku - management přebírá funkce a zodpovědnost controllingu</a:t>
            </a:r>
          </a:p>
          <a:p>
            <a:pPr marL="1257300" lvl="2" indent="-34290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600" dirty="0" err="1"/>
              <a:t>controller</a:t>
            </a:r>
            <a:r>
              <a:rPr lang="cs-CZ" sz="1600" dirty="0"/>
              <a:t> řídí controlling – stará se o rámcové podmínky, dodává nástroje a poskytuje poradenství o jejich použití</a:t>
            </a:r>
          </a:p>
          <a:p>
            <a:pPr marL="1257300" lvl="2" indent="-342900"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cs-CZ" sz="1600" dirty="0" err="1"/>
              <a:t>controlleři</a:t>
            </a:r>
            <a:r>
              <a:rPr lang="cs-CZ" sz="1600" dirty="0"/>
              <a:t> a manažeři se v controllingu doplňují</a:t>
            </a:r>
          </a:p>
        </p:txBody>
      </p:sp>
    </p:spTree>
    <p:extLst>
      <p:ext uri="{BB962C8B-B14F-4D97-AF65-F5344CB8AC3E}">
        <p14:creationId xmlns:p14="http://schemas.microsoft.com/office/powerpoint/2010/main" val="146070025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Kritéria pro zavedení controllingu v podniku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je rozhodnuto na úrovni vrcholového vedení společnosti, že budou zřízeny vlastní útvary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controllingu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jak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management ve vrcholovém vedení, tak další významné posty ve společnosti mají povědomí o důležitosti controllingu a jeho neustálém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rozvoji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/>
            </a:pP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podnik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se řadí svou velikostí  mezi organizace, která vyžaduje zřízení více pracovních míst s náplní </a:t>
            </a:r>
            <a:r>
              <a:rPr lang="cs-CZ" sz="2000" dirty="0" err="1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controllera</a:t>
            </a:r>
            <a:endParaRPr lang="cs-CZ" sz="20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08221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Postup zavedení </a:t>
            </a:r>
            <a:r>
              <a:rPr lang="cs-CZ" sz="2200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controllingu v podniku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 celém podniku  se zavedou pouze některé jeho vybrané funkce (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např.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podnikové plánování a tvorba rozpočtu)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ve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vybraném organizačním útvaru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(provoz, závod, divize)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se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implementuje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formou tzv. pilotního systému controlling v plném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rozsahu</a:t>
            </a:r>
          </a:p>
          <a:p>
            <a:pPr marL="342900" indent="-342900">
              <a:buClr>
                <a:schemeClr val="tx1"/>
              </a:buClr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při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výběru organizační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jednotky určené k ověření pilotního systému nutno vzít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 úvahu jak odborné hledisko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dané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organizační jednotky, tak míru připravenosti a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ochotu zainteresovaných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pracovníků aktivně spolupracovat na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takovém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pilotním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projektu</a:t>
            </a:r>
            <a:endParaRPr lang="cs-CZ" sz="20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53919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401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Faktory proti fungování </a:t>
            </a:r>
            <a:r>
              <a:rPr lang="cs-CZ" sz="2200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controllingu</a:t>
            </a: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obava podnikového vedení z omezení mocenského vlivu </a:t>
            </a:r>
            <a:r>
              <a:rPr lang="cs-CZ" sz="2000" dirty="0"/>
              <a:t>na řízení podniku </a:t>
            </a:r>
            <a:endParaRPr lang="cs-CZ" sz="2000" dirty="0" smtClean="0"/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již </a:t>
            </a:r>
            <a:r>
              <a:rPr lang="cs-CZ" sz="2000" dirty="0"/>
              <a:t>dříve fungující organizační útvary, jako je finanční útvar, útvar účetnictví, které doposud poskytovaly údaje pro vedení </a:t>
            </a:r>
            <a:r>
              <a:rPr lang="cs-CZ" sz="2000" dirty="0" smtClean="0"/>
              <a:t>firmy, </a:t>
            </a:r>
            <a:r>
              <a:rPr lang="cs-CZ" sz="2000" dirty="0"/>
              <a:t>se cítí ohroženy novou konkurenční organizační </a:t>
            </a:r>
            <a:r>
              <a:rPr lang="cs-CZ" sz="2000" dirty="0" smtClean="0"/>
              <a:t>jednotkou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obava pracovníků </a:t>
            </a:r>
            <a:r>
              <a:rPr lang="cs-CZ" sz="2000" dirty="0"/>
              <a:t>na úseku </a:t>
            </a:r>
            <a:r>
              <a:rPr lang="cs-CZ" sz="2000" dirty="0" smtClean="0"/>
              <a:t>prodeje – jejich </a:t>
            </a:r>
            <a:r>
              <a:rPr lang="cs-CZ" sz="2000" dirty="0"/>
              <a:t>činnost bude podrobena rozsáhlejší a hlubší kontrole prostřednictvím nových ukazatelů a výkonnostních </a:t>
            </a:r>
            <a:r>
              <a:rPr lang="cs-CZ" sz="2000" dirty="0" smtClean="0"/>
              <a:t>měřítek </a:t>
            </a:r>
            <a:endParaRPr lang="cs-CZ" sz="2000" dirty="0"/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29970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obava na </a:t>
            </a:r>
            <a:r>
              <a:rPr lang="cs-CZ" sz="2000" dirty="0"/>
              <a:t>výrobním </a:t>
            </a:r>
            <a:r>
              <a:rPr lang="cs-CZ" sz="2000" dirty="0" smtClean="0"/>
              <a:t>úseku – dobré </a:t>
            </a:r>
            <a:r>
              <a:rPr lang="cs-CZ" sz="2000" dirty="0"/>
              <a:t>výkonnostní a kvalitativní </a:t>
            </a:r>
            <a:r>
              <a:rPr lang="cs-CZ" sz="2000" dirty="0" smtClean="0"/>
              <a:t>výsledky se budou posuzovat podle </a:t>
            </a:r>
            <a:r>
              <a:rPr lang="cs-CZ" sz="2000" dirty="0"/>
              <a:t>vynaložených </a:t>
            </a:r>
            <a:r>
              <a:rPr lang="cs-CZ" sz="2000" dirty="0" smtClean="0"/>
              <a:t>nákladů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hledisko </a:t>
            </a:r>
            <a:r>
              <a:rPr lang="cs-CZ" sz="2000" dirty="0"/>
              <a:t>nákladovosti </a:t>
            </a:r>
            <a:r>
              <a:rPr lang="cs-CZ" sz="2000" dirty="0" smtClean="0"/>
              <a:t>osloví </a:t>
            </a:r>
            <a:r>
              <a:rPr lang="cs-CZ" sz="2000" dirty="0"/>
              <a:t>ve své podstatě všechny pracovníky </a:t>
            </a:r>
            <a:r>
              <a:rPr lang="cs-CZ" sz="2000" dirty="0" smtClean="0"/>
              <a:t>firmy – automaticky jistá </a:t>
            </a:r>
            <a:r>
              <a:rPr lang="cs-CZ" sz="2000" dirty="0"/>
              <a:t>negativní </a:t>
            </a:r>
            <a:r>
              <a:rPr lang="cs-CZ" sz="2000" dirty="0" smtClean="0"/>
              <a:t>reakce</a:t>
            </a:r>
            <a:endParaRPr lang="cs-CZ" sz="2000" dirty="0"/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3169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14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Štábní </a:t>
            </a: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nebo liniová funkce pro controlling?</a:t>
            </a:r>
          </a:p>
          <a:p>
            <a:pPr marL="342900" indent="-342900">
              <a:spcBef>
                <a:spcPct val="30000"/>
              </a:spcBef>
              <a:spcAft>
                <a:spcPct val="300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závisí </a:t>
            </a:r>
            <a:r>
              <a:rPr lang="cs-CZ" sz="2000" dirty="0"/>
              <a:t>na tom, zda </a:t>
            </a:r>
            <a:r>
              <a:rPr lang="cs-CZ" sz="2000" dirty="0" smtClean="0"/>
              <a:t>je controlling považován </a:t>
            </a:r>
            <a:r>
              <a:rPr lang="cs-CZ" sz="2000" dirty="0"/>
              <a:t>za podporu řízení nebo jde o výkon </a:t>
            </a:r>
            <a:r>
              <a:rPr lang="cs-CZ" sz="2000" dirty="0" smtClean="0"/>
              <a:t>řízení</a:t>
            </a:r>
            <a:endParaRPr lang="cs-CZ" sz="2000" dirty="0"/>
          </a:p>
          <a:p>
            <a:pPr marL="342900" indent="-342900">
              <a:spcBef>
                <a:spcPct val="30000"/>
              </a:spcBef>
              <a:spcAft>
                <a:spcPct val="300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 smtClean="0"/>
              <a:t>jazýčkem </a:t>
            </a:r>
            <a:r>
              <a:rPr lang="cs-CZ" sz="2000" dirty="0"/>
              <a:t>na vahách je v této situaci stav vývoje controllingu podniku, čím komplexnější je systém controllingu, tím s větší pravděpodobností bude mít charakter liniové </a:t>
            </a:r>
            <a:r>
              <a:rPr lang="cs-CZ" sz="2000" dirty="0" smtClean="0"/>
              <a:t>instituce </a:t>
            </a:r>
            <a:endParaRPr lang="cs-CZ" sz="2000" dirty="0"/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48651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1030058"/>
            <a:ext cx="7381612" cy="330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30000"/>
              </a:spcBef>
              <a:spcAft>
                <a:spcPct val="30000"/>
              </a:spcAft>
              <a:defRPr/>
            </a:pPr>
            <a:r>
              <a:rPr lang="cs-CZ" sz="2200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Vnitřní </a:t>
            </a: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struktura controllingového útvaru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 smtClean="0"/>
              <a:t>specializace </a:t>
            </a:r>
            <a:r>
              <a:rPr lang="cs-CZ" sz="2000" dirty="0" err="1" smtClean="0"/>
              <a:t>controllerů</a:t>
            </a:r>
            <a:r>
              <a:rPr lang="cs-CZ" sz="2000" dirty="0" smtClean="0"/>
              <a:t>:</a:t>
            </a:r>
            <a:endParaRPr lang="cs-CZ" sz="2000" dirty="0"/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 smtClean="0"/>
              <a:t>podle funkce: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</a:t>
            </a:r>
            <a:r>
              <a:rPr lang="cs-CZ" sz="1600" dirty="0" smtClean="0"/>
              <a:t>marketingu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</a:t>
            </a:r>
            <a:r>
              <a:rPr lang="cs-CZ" sz="1600" dirty="0" smtClean="0"/>
              <a:t>investiční </a:t>
            </a:r>
            <a:r>
              <a:rPr lang="cs-CZ" sz="1600" dirty="0"/>
              <a:t>činnost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</a:t>
            </a:r>
            <a:r>
              <a:rPr lang="cs-CZ" sz="1600" dirty="0" smtClean="0"/>
              <a:t>nákladového </a:t>
            </a:r>
            <a:r>
              <a:rPr lang="cs-CZ" sz="1600" dirty="0"/>
              <a:t>hospodářství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</a:t>
            </a:r>
            <a:r>
              <a:rPr lang="cs-CZ" sz="1600" dirty="0" smtClean="0"/>
              <a:t>materiálového </a:t>
            </a:r>
            <a:r>
              <a:rPr lang="cs-CZ" sz="1600" dirty="0"/>
              <a:t>hospodářství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smtClean="0"/>
              <a:t>personální </a:t>
            </a:r>
            <a:r>
              <a:rPr lang="cs-CZ" sz="1600" dirty="0" err="1" smtClean="0"/>
              <a:t>controller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smtClean="0"/>
              <a:t>projektový </a:t>
            </a:r>
            <a:r>
              <a:rPr lang="cs-CZ" sz="1600" dirty="0" err="1" smtClean="0"/>
              <a:t>controller</a:t>
            </a:r>
            <a:r>
              <a:rPr lang="cs-CZ" sz="1600" dirty="0" smtClean="0"/>
              <a:t> atd.</a:t>
            </a:r>
            <a:endParaRPr lang="cs-CZ" sz="1600" dirty="0"/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95739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966219"/>
            <a:ext cx="738161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  <a:tabLst>
                <a:tab pos="542925" algn="l"/>
              </a:tabLst>
              <a:defRPr/>
            </a:pPr>
            <a:r>
              <a:rPr lang="cs-CZ" sz="2000" dirty="0" smtClean="0"/>
              <a:t>specializace controllerů:</a:t>
            </a:r>
            <a:endParaRPr lang="cs-CZ" sz="2000" dirty="0"/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 smtClean="0"/>
              <a:t>podle činnosti: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</a:t>
            </a:r>
            <a:r>
              <a:rPr lang="cs-CZ" sz="1600" dirty="0" smtClean="0"/>
              <a:t>podnikové plánování a tvorba rozpočtů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</a:t>
            </a:r>
            <a:r>
              <a:rPr lang="cs-CZ" sz="1600" dirty="0" smtClean="0"/>
              <a:t>reporting</a:t>
            </a:r>
          </a:p>
          <a:p>
            <a:pPr marL="1257300" lvl="2" indent="-342900">
              <a:buClr>
                <a:schemeClr val="tx1"/>
              </a:buClr>
              <a:buFont typeface="Wingdings" panose="05000000000000000000" pitchFamily="2" charset="2"/>
              <a:buChar char="v"/>
              <a:tabLst>
                <a:tab pos="542925" algn="l"/>
              </a:tabLst>
              <a:defRPr/>
            </a:pPr>
            <a:r>
              <a:rPr lang="cs-CZ" sz="1600" dirty="0" err="1"/>
              <a:t>controller</a:t>
            </a:r>
            <a:r>
              <a:rPr lang="cs-CZ" sz="1600" dirty="0"/>
              <a:t> pro </a:t>
            </a:r>
            <a:r>
              <a:rPr lang="cs-CZ" sz="1600" dirty="0" smtClean="0"/>
              <a:t>analýzu a hodnocení investičních programů</a:t>
            </a:r>
            <a:endParaRPr lang="cs-CZ" sz="1600" dirty="0"/>
          </a:p>
          <a:p>
            <a:pPr marL="800100" lvl="1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dirty="0" smtClean="0"/>
              <a:t>podle adresáta:</a:t>
            </a:r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smtClean="0"/>
              <a:t>divizní </a:t>
            </a:r>
            <a:r>
              <a:rPr lang="cs-CZ" sz="1600" dirty="0" err="1"/>
              <a:t>controller</a:t>
            </a:r>
            <a:endParaRPr lang="cs-CZ" sz="1600" dirty="0"/>
          </a:p>
          <a:p>
            <a:pPr marL="1257300" lvl="2" indent="-342900">
              <a:buClr>
                <a:schemeClr val="tx1"/>
              </a:buClr>
              <a:buFont typeface="Courier New" panose="02070309020205020404" pitchFamily="49" charset="0"/>
              <a:buChar char="o"/>
              <a:tabLst>
                <a:tab pos="542925" algn="l"/>
              </a:tabLst>
              <a:defRPr/>
            </a:pPr>
            <a:r>
              <a:rPr lang="cs-CZ" sz="1600" dirty="0" smtClean="0"/>
              <a:t>regionální </a:t>
            </a:r>
            <a:r>
              <a:rPr lang="cs-CZ" sz="1600" dirty="0" err="1"/>
              <a:t>controller</a:t>
            </a:r>
            <a:endParaRPr lang="cs-CZ" sz="1600" dirty="0"/>
          </a:p>
          <a:p>
            <a:pPr>
              <a:defRPr/>
            </a:pPr>
            <a:endParaRPr lang="cs-CZ" sz="2400" dirty="0"/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b="1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57778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51640" y="865398"/>
            <a:ext cx="7418795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Nákladový controlling </a:t>
            </a:r>
            <a:r>
              <a:rPr lang="cs-CZ" sz="2600" b="1" dirty="0" smtClean="0">
                <a:solidFill>
                  <a:srgbClr val="307871"/>
                </a:solidFill>
                <a:latin typeface="+mj-lt"/>
              </a:rPr>
              <a:t>(NC)</a:t>
            </a:r>
            <a:endParaRPr lang="cs-CZ" sz="2600" b="1" dirty="0">
              <a:solidFill>
                <a:srgbClr val="30787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latin typeface="+mj-lt"/>
              </a:rPr>
              <a:t>vytvoření </a:t>
            </a:r>
            <a:r>
              <a:rPr lang="cs-CZ" sz="2000" b="1" dirty="0" smtClean="0">
                <a:solidFill>
                  <a:srgbClr val="000000"/>
                </a:solidFill>
                <a:latin typeface="+mj-lt"/>
              </a:rPr>
              <a:t>systému </a:t>
            </a:r>
            <a:r>
              <a:rPr lang="cs-CZ" sz="2000" b="1" dirty="0">
                <a:solidFill>
                  <a:srgbClr val="000000"/>
                </a:solidFill>
                <a:latin typeface="+mj-lt"/>
              </a:rPr>
              <a:t>plánování nákladů a vnitropodnikových výnosů se záměrem splnění definovaných cílů v </a:t>
            </a:r>
            <a:r>
              <a:rPr lang="cs-CZ" sz="2000" b="1" dirty="0" smtClean="0">
                <a:solidFill>
                  <a:srgbClr val="000000"/>
                </a:solidFill>
                <a:latin typeface="+mj-lt"/>
              </a:rPr>
              <a:t>budoucnosti: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b="1" dirty="0" smtClean="0">
                <a:solidFill>
                  <a:srgbClr val="000000"/>
                </a:solidFill>
                <a:latin typeface="+mj-lt"/>
              </a:rPr>
              <a:t>vyhodnotit </a:t>
            </a:r>
            <a:r>
              <a:rPr lang="cs-CZ" sz="1600" b="1" dirty="0">
                <a:solidFill>
                  <a:srgbClr val="000000"/>
                </a:solidFill>
                <a:latin typeface="+mj-lt"/>
              </a:rPr>
              <a:t>dosaženou skutečnost s plánem (odchylky</a:t>
            </a:r>
            <a:r>
              <a:rPr lang="cs-CZ" sz="1600" b="1" dirty="0" smtClean="0">
                <a:solidFill>
                  <a:srgbClr val="000000"/>
                </a:solidFill>
                <a:latin typeface="+mj-lt"/>
              </a:rPr>
              <a:t>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 smtClean="0">
                <a:solidFill>
                  <a:srgbClr val="000000"/>
                </a:solidFill>
                <a:latin typeface="+mj-lt"/>
              </a:rPr>
              <a:t>nabízet řešení </a:t>
            </a:r>
            <a:r>
              <a:rPr lang="cs-CZ" sz="1600" dirty="0">
                <a:solidFill>
                  <a:srgbClr val="000000"/>
                </a:solidFill>
                <a:latin typeface="+mj-lt"/>
              </a:rPr>
              <a:t>vedoucí k eliminaci odchylek skutečnosti od </a:t>
            </a:r>
            <a:r>
              <a:rPr lang="cs-CZ" sz="1600" dirty="0" smtClean="0">
                <a:solidFill>
                  <a:srgbClr val="000000"/>
                </a:solidFill>
                <a:latin typeface="+mj-lt"/>
              </a:rPr>
              <a:t>plánu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 smtClean="0">
                <a:solidFill>
                  <a:srgbClr val="000000"/>
                </a:solidFill>
                <a:latin typeface="+mj-lt"/>
              </a:rPr>
              <a:t>východisko pro </a:t>
            </a:r>
            <a:r>
              <a:rPr lang="cs-CZ" sz="1600" dirty="0">
                <a:solidFill>
                  <a:srgbClr val="000000"/>
                </a:solidFill>
                <a:latin typeface="+mj-lt"/>
              </a:rPr>
              <a:t>sestavení </a:t>
            </a:r>
            <a:r>
              <a:rPr lang="cs-CZ" sz="1600" b="1" dirty="0">
                <a:solidFill>
                  <a:srgbClr val="000000"/>
                </a:solidFill>
                <a:latin typeface="+mj-lt"/>
              </a:rPr>
              <a:t>plánu Cash-</a:t>
            </a:r>
            <a:r>
              <a:rPr lang="cs-CZ" sz="1600" b="1" dirty="0" err="1">
                <a:solidFill>
                  <a:srgbClr val="000000"/>
                </a:solidFill>
                <a:latin typeface="+mj-lt"/>
              </a:rPr>
              <a:t>Flow</a:t>
            </a:r>
            <a:r>
              <a:rPr lang="cs-CZ" sz="1600" b="1" dirty="0" smtClean="0">
                <a:solidFill>
                  <a:srgbClr val="000000"/>
                </a:solidFill>
                <a:latin typeface="+mj-lt"/>
              </a:rPr>
              <a:t>,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 smtClean="0">
                <a:solidFill>
                  <a:srgbClr val="000000"/>
                </a:solidFill>
                <a:latin typeface="+mj-lt"/>
              </a:rPr>
              <a:t>má </a:t>
            </a:r>
            <a:r>
              <a:rPr lang="cs-CZ" sz="1600" dirty="0">
                <a:solidFill>
                  <a:srgbClr val="000000"/>
                </a:solidFill>
                <a:latin typeface="+mj-lt"/>
              </a:rPr>
              <a:t>včas předpovídat přechodný přebytek nebo nedostatek volných finančních prostředků</a:t>
            </a:r>
            <a:r>
              <a:rPr lang="cs-CZ" sz="1600" dirty="0" smtClean="0">
                <a:solidFill>
                  <a:srgbClr val="000000"/>
                </a:solidFill>
                <a:latin typeface="+mj-lt"/>
              </a:rPr>
              <a:t>.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cs-CZ" sz="1600" dirty="0" smtClean="0">
                <a:solidFill>
                  <a:srgbClr val="000000"/>
                </a:solidFill>
                <a:latin typeface="+mj-lt"/>
              </a:rPr>
              <a:t>ve </a:t>
            </a:r>
            <a:r>
              <a:rPr lang="cs-CZ" sz="1600" dirty="0">
                <a:solidFill>
                  <a:srgbClr val="000000"/>
                </a:solidFill>
                <a:latin typeface="+mj-lt"/>
              </a:rPr>
              <a:t>vazbě na odchylky skutečnosti od plánu nejen včas na tyto odchylky upozornit, musí je i přehledně a srozumitelně prezentovat a na základě nich pak musí příslušní </a:t>
            </a:r>
            <a:r>
              <a:rPr lang="cs-CZ" sz="1600" dirty="0" smtClean="0">
                <a:solidFill>
                  <a:srgbClr val="000000"/>
                </a:solidFill>
                <a:latin typeface="+mj-lt"/>
              </a:rPr>
              <a:t>manažeři </a:t>
            </a:r>
            <a:r>
              <a:rPr lang="cs-CZ" sz="1600" dirty="0">
                <a:solidFill>
                  <a:srgbClr val="000000"/>
                </a:solidFill>
                <a:latin typeface="+mj-lt"/>
              </a:rPr>
              <a:t>zahájit činnosti vedoucí k eliminaci důsledků těchto </a:t>
            </a:r>
            <a:r>
              <a:rPr lang="cs-CZ" sz="1600" dirty="0" smtClean="0">
                <a:solidFill>
                  <a:srgbClr val="000000"/>
                </a:solidFill>
                <a:latin typeface="+mj-lt"/>
              </a:rPr>
              <a:t>odchylek</a:t>
            </a:r>
            <a:endParaRPr lang="cs-CZ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70601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328352" y="1001032"/>
            <a:ext cx="733493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solidFill>
                  <a:srgbClr val="000000"/>
                </a:solidFill>
                <a:latin typeface="+mj-lt"/>
              </a:rPr>
              <a:t>Hlavní </a:t>
            </a:r>
            <a:r>
              <a:rPr lang="cs-CZ" sz="2200" b="1" dirty="0" smtClean="0">
                <a:solidFill>
                  <a:srgbClr val="000000"/>
                </a:solidFill>
                <a:latin typeface="+mj-lt"/>
              </a:rPr>
              <a:t>náplň NC: </a:t>
            </a:r>
            <a:endParaRPr lang="cs-CZ" sz="2200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latin typeface="+mj-lt"/>
              </a:rPr>
              <a:t>Sestavování 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rozpočtu nákladů a výnosů a jeho vyhodnocování pomocí </a:t>
            </a:r>
            <a:r>
              <a:rPr lang="cs-CZ" sz="2000" dirty="0" smtClean="0">
                <a:solidFill>
                  <a:srgbClr val="000000"/>
                </a:solidFill>
                <a:latin typeface="+mj-lt"/>
              </a:rPr>
              <a:t>odchylek</a:t>
            </a:r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latin typeface="+mj-lt"/>
              </a:rPr>
              <a:t>Výpočet 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plánových, výsledných a cenových </a:t>
            </a:r>
            <a:r>
              <a:rPr lang="cs-CZ" sz="2000" dirty="0" smtClean="0">
                <a:solidFill>
                  <a:srgbClr val="000000"/>
                </a:solidFill>
                <a:latin typeface="+mj-lt"/>
              </a:rPr>
              <a:t>kalkulací</a:t>
            </a:r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latin typeface="+mj-lt"/>
              </a:rPr>
              <a:t>Reporting </a:t>
            </a:r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r>
              <a:rPr lang="cs-CZ" sz="2000" dirty="0">
                <a:solidFill>
                  <a:srgbClr val="000000"/>
                </a:solidFill>
                <a:latin typeface="+mj-lt"/>
              </a:rPr>
              <a:t>Zavedení </a:t>
            </a:r>
            <a:r>
              <a:rPr lang="cs-CZ" sz="2000" dirty="0" smtClean="0">
                <a:solidFill>
                  <a:srgbClr val="000000"/>
                </a:solidFill>
                <a:latin typeface="+mj-lt"/>
              </a:rPr>
              <a:t>NC 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je jednou z prvních částí celkového modelu controllingu jako úspěšného ekonomického </a:t>
            </a:r>
            <a:r>
              <a:rPr lang="cs-CZ" sz="2000" dirty="0" smtClean="0">
                <a:solidFill>
                  <a:srgbClr val="000000"/>
                </a:solidFill>
                <a:latin typeface="+mj-lt"/>
              </a:rPr>
              <a:t>řízení – až pak </a:t>
            </a:r>
            <a:r>
              <a:rPr lang="cs-CZ" sz="2000" dirty="0">
                <a:solidFill>
                  <a:srgbClr val="000000"/>
                </a:solidFill>
                <a:latin typeface="+mj-lt"/>
              </a:rPr>
              <a:t>controlling finanční, investiční, apod.</a:t>
            </a:r>
            <a:endParaRPr lang="cs-CZ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09561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2200" b="1" dirty="0" smtClean="0">
                <a:latin typeface="Times New Roman"/>
              </a:rPr>
              <a:t>CONTROLLING</a:t>
            </a:r>
            <a:r>
              <a:rPr lang="cs-CZ" sz="2200" b="1" dirty="0">
                <a:latin typeface="Times New Roman"/>
              </a:rPr>
              <a:t>:
Osobnost controllera a jeho postavení v organizační struktuře podniku</a:t>
            </a:r>
          </a:p>
          <a:p>
            <a:pPr>
              <a:lnSpc>
                <a:spcPct val="100000"/>
              </a:lnSpc>
            </a:pPr>
            <a:endParaRPr lang="cs-CZ" sz="2200" dirty="0"/>
          </a:p>
          <a:p>
            <a:endParaRPr lang="en-GB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4325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Controller 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– náplň práce, požadavky na znalosti a dovednosti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Controller versus manažer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Postavení controllingu v organizační struktuře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Vnitřní struktura controllingového útvaru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39511486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51640" y="749632"/>
            <a:ext cx="7397515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Finanční controlling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řízení finanční a kapitálové struktury podniku a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řízení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jeho peněžních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toků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cílem je zajišťování finanční rovnováhy podniku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/>
              <a:t>v elementární rovině: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získávání finančních </a:t>
            </a:r>
            <a:r>
              <a:rPr lang="cs-CZ" dirty="0" smtClean="0"/>
              <a:t>zdrojů</a:t>
            </a:r>
            <a:endParaRPr lang="cs-CZ" dirty="0"/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správa finančních zdrojů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užití finančních </a:t>
            </a:r>
            <a:r>
              <a:rPr lang="cs-CZ" dirty="0" smtClean="0"/>
              <a:t>zdrojů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16810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3" name="Obdélník 2"/>
          <p:cNvSpPr/>
          <p:nvPr/>
        </p:nvSpPr>
        <p:spPr>
          <a:xfrm>
            <a:off x="251640" y="927731"/>
            <a:ext cx="6548814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ea typeface="Calibri" panose="020F0502020204030204" pitchFamily="34" charset="0"/>
              </a:rPr>
              <a:t>hlavním nástrojem je finanční analýza: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finanční účetnictví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manažerské účetnictví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ekonomické statistiky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/>
              <a:t>další zdroje peněžního a kapitálového trhu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200" dirty="0">
              <a:solidFill>
                <a:srgbClr val="000000"/>
              </a:solidFill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cs-CZ" sz="2200" dirty="0">
                <a:solidFill>
                  <a:srgbClr val="000000"/>
                </a:solidFill>
                <a:ea typeface="Calibri" panose="020F050202020403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6605213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51640" y="749632"/>
            <a:ext cx="7397515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b="1" dirty="0">
                <a:latin typeface="+mj-lt"/>
              </a:rPr>
              <a:t>Finanční </a:t>
            </a:r>
            <a:r>
              <a:rPr lang="cs-CZ" sz="2200" b="1" dirty="0" smtClean="0">
                <a:latin typeface="+mj-lt"/>
              </a:rPr>
              <a:t>analýza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+mj-lt"/>
              </a:rPr>
              <a:t>ohodnocení </a:t>
            </a:r>
            <a:r>
              <a:rPr lang="cs-CZ" sz="2000" dirty="0">
                <a:latin typeface="+mj-lt"/>
              </a:rPr>
              <a:t>minulosti, současnosti a předpokládané budoucnosti finančního hospodaření </a:t>
            </a:r>
            <a:r>
              <a:rPr lang="cs-CZ" sz="2000" dirty="0" smtClean="0">
                <a:latin typeface="+mj-lt"/>
              </a:rPr>
              <a:t>podniku</a:t>
            </a:r>
            <a:endParaRPr lang="cs-CZ" sz="2000" dirty="0">
              <a:latin typeface="+mj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+mj-lt"/>
              </a:rPr>
              <a:t>s </a:t>
            </a:r>
            <a:r>
              <a:rPr lang="cs-CZ" sz="2000" dirty="0">
                <a:latin typeface="+mj-lt"/>
              </a:rPr>
              <a:t>pomocí speciálních metodických </a:t>
            </a:r>
            <a:r>
              <a:rPr lang="cs-CZ" sz="2000" dirty="0" smtClean="0">
                <a:latin typeface="+mj-lt"/>
              </a:rPr>
              <a:t>prostředků provézt </a:t>
            </a:r>
            <a:r>
              <a:rPr lang="cs-CZ" sz="2000" dirty="0">
                <a:latin typeface="+mj-lt"/>
              </a:rPr>
              <a:t>diagnózu finančního hospodaření podniku a podchytit všechny jeho </a:t>
            </a:r>
            <a:r>
              <a:rPr lang="cs-CZ" sz="2000" dirty="0" smtClean="0">
                <a:latin typeface="+mj-lt"/>
              </a:rPr>
              <a:t>složky</a:t>
            </a:r>
            <a:r>
              <a:rPr lang="cs-CZ" sz="2000" dirty="0">
                <a:latin typeface="+mj-lt"/>
              </a:rPr>
              <a:t> </a:t>
            </a:r>
            <a:r>
              <a:rPr lang="cs-CZ" sz="2000" dirty="0" smtClean="0">
                <a:latin typeface="+mj-lt"/>
              </a:rPr>
              <a:t>(analýza </a:t>
            </a:r>
            <a:r>
              <a:rPr lang="cs-CZ" sz="2000" dirty="0">
                <a:latin typeface="+mj-lt"/>
              </a:rPr>
              <a:t>rentability, </a:t>
            </a:r>
            <a:r>
              <a:rPr lang="cs-CZ" sz="2000" dirty="0" smtClean="0">
                <a:latin typeface="+mj-lt"/>
              </a:rPr>
              <a:t>analýza zadluženosti</a:t>
            </a:r>
            <a:r>
              <a:rPr lang="cs-CZ" sz="2000" dirty="0">
                <a:latin typeface="+mj-lt"/>
              </a:rPr>
              <a:t>, </a:t>
            </a:r>
            <a:r>
              <a:rPr lang="cs-CZ" sz="2000" dirty="0" smtClean="0">
                <a:latin typeface="+mj-lt"/>
              </a:rPr>
              <a:t>analýza likvidity,…)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 smtClean="0">
                <a:latin typeface="+mj-lt"/>
              </a:rPr>
              <a:t>finanční </a:t>
            </a:r>
            <a:r>
              <a:rPr lang="cs-CZ" sz="2000" dirty="0">
                <a:latin typeface="+mj-lt"/>
              </a:rPr>
              <a:t>poměrové </a:t>
            </a:r>
            <a:r>
              <a:rPr lang="cs-CZ" sz="2000" dirty="0" smtClean="0">
                <a:latin typeface="+mj-lt"/>
              </a:rPr>
              <a:t>ukazatele </a:t>
            </a:r>
          </a:p>
        </p:txBody>
      </p:sp>
    </p:spTree>
    <p:extLst>
      <p:ext uri="{BB962C8B-B14F-4D97-AF65-F5344CB8AC3E}">
        <p14:creationId xmlns:p14="http://schemas.microsoft.com/office/powerpoint/2010/main" val="63007041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312675" y="750754"/>
            <a:ext cx="7366289" cy="30726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Investiční controlling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plánování a stanovování reálných cílů, hodnocení výsledků v porovnání s cíli, analyzování odchylek, reportování významných výstupů z oblasti řízení investic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každá investiční činnost probíhá ve třech fázích: </a:t>
            </a:r>
          </a:p>
          <a:p>
            <a:pPr marL="800100" lvl="1" indent="-342900">
              <a:spcAft>
                <a:spcPts val="740"/>
              </a:spcAft>
              <a:buFont typeface="Courier New" panose="02070309020205020404" pitchFamily="49" charset="0"/>
              <a:buChar char="o"/>
            </a:pPr>
            <a:r>
              <a:rPr lang="cs-CZ" b="1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Příprava investice </a:t>
            </a:r>
          </a:p>
          <a:p>
            <a:pPr marL="800100" lvl="1" indent="-342900">
              <a:spcAft>
                <a:spcPts val="740"/>
              </a:spcAft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Realizace 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Provoz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výpočet návratnosti investic</a:t>
            </a:r>
            <a:endParaRPr lang="cs-CZ" sz="20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3424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315251" y="871809"/>
            <a:ext cx="7488360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Controlling nákupu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řízení zásob – analýza ABC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definování zodpovědnosti (za materiál, zboží, polotovary, hotové výrobky)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vyhodnocování odchylek v nákupu dle zodpovědností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volba strategických dodavatelů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hodnocení dodavatelů a jejich bonita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optimalizace stavu zásob, plynulý tok kvalitního materiálu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tlak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na vysokou kvalitu a nízké nákupní ceny </a:t>
            </a:r>
          </a:p>
        </p:txBody>
      </p:sp>
    </p:spTree>
    <p:extLst>
      <p:ext uri="{BB962C8B-B14F-4D97-AF65-F5344CB8AC3E}">
        <p14:creationId xmlns:p14="http://schemas.microsoft.com/office/powerpoint/2010/main" val="198501280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355007" y="825644"/>
            <a:ext cx="7488360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Controlling prodeje a marketingu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orientace na rentabilní segmenty, vyhodnocování produktu, odběratele, regionu,…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tlak na efektivitu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vynakládání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přímých nákladů souvisejících s realizací produktu </a:t>
            </a:r>
            <a:endParaRPr lang="cs-CZ" sz="2000" dirty="0" smtClean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relevantní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informace pro strategické rozhodování v prodeji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cílené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směřování marketingových nákladů </a:t>
            </a:r>
          </a:p>
        </p:txBody>
      </p:sp>
    </p:spTree>
    <p:extLst>
      <p:ext uri="{BB962C8B-B14F-4D97-AF65-F5344CB8AC3E}">
        <p14:creationId xmlns:p14="http://schemas.microsoft.com/office/powerpoint/2010/main" val="362576883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293001" y="740477"/>
            <a:ext cx="7405638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>
                <a:solidFill>
                  <a:srgbClr val="307871"/>
                </a:solidFill>
                <a:latin typeface="+mj-lt"/>
              </a:rPr>
              <a:t>Výrobní controlling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 smtClean="0">
                <a:solidFill>
                  <a:srgbClr val="000000"/>
                </a:solidFill>
                <a:latin typeface="+mj-lt"/>
              </a:rPr>
              <a:t>tlak </a:t>
            </a:r>
            <a:r>
              <a:rPr lang="pl-PL" sz="2000" b="1" dirty="0">
                <a:solidFill>
                  <a:srgbClr val="000000"/>
                </a:solidFill>
                <a:latin typeface="+mj-lt"/>
              </a:rPr>
              <a:t>na efektivitu jednicových nákladů </a:t>
            </a:r>
            <a:endParaRPr lang="pl-PL" sz="20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Vyhodnocování odchylek ve spotřebě jednicových nákladů dle místa vzniku a dle </a:t>
            </a:r>
            <a:r>
              <a:rPr lang="cs-CZ" dirty="0" smtClean="0">
                <a:solidFill>
                  <a:srgbClr val="000000"/>
                </a:solidFill>
                <a:latin typeface="+mj-lt"/>
              </a:rPr>
              <a:t>zodpovědností</a:t>
            </a:r>
            <a:endParaRPr lang="cs-CZ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Motivace zainteresovaných </a:t>
            </a:r>
            <a:r>
              <a:rPr lang="cs-CZ" dirty="0" smtClean="0">
                <a:solidFill>
                  <a:srgbClr val="000000"/>
                </a:solidFill>
                <a:latin typeface="+mj-lt"/>
              </a:rPr>
              <a:t>skupin </a:t>
            </a:r>
            <a:endParaRPr lang="cs-CZ" dirty="0">
              <a:solidFill>
                <a:srgbClr val="000000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000000"/>
                </a:solidFill>
                <a:latin typeface="+mj-lt"/>
              </a:rPr>
              <a:t>relevantní </a:t>
            </a:r>
            <a:r>
              <a:rPr lang="cs-CZ" sz="2000" b="1" dirty="0">
                <a:solidFill>
                  <a:srgbClr val="000000"/>
                </a:solidFill>
                <a:latin typeface="+mj-lt"/>
              </a:rPr>
              <a:t>informace pro strategické rozhodování ve výrobě </a:t>
            </a:r>
            <a:endParaRPr lang="cs-CZ" sz="2000" dirty="0">
              <a:solidFill>
                <a:srgbClr val="000000"/>
              </a:solidFill>
              <a:latin typeface="+mj-lt"/>
            </a:endParaRPr>
          </a:p>
          <a:p>
            <a:pPr lvl="1"/>
            <a:r>
              <a:rPr lang="cs-CZ" dirty="0">
                <a:solidFill>
                  <a:srgbClr val="000000"/>
                </a:solidFill>
                <a:latin typeface="+mj-lt"/>
              </a:rPr>
              <a:t>o Zvyšování efektivnosti výroby prostřednictvím optimalizace </a:t>
            </a:r>
            <a:r>
              <a:rPr lang="cs-CZ" dirty="0" smtClean="0">
                <a:solidFill>
                  <a:srgbClr val="000000"/>
                </a:solidFill>
                <a:latin typeface="+mj-lt"/>
              </a:rPr>
              <a:t>kapacit</a:t>
            </a:r>
          </a:p>
        </p:txBody>
      </p:sp>
    </p:spTree>
    <p:extLst>
      <p:ext uri="{BB962C8B-B14F-4D97-AF65-F5344CB8AC3E}">
        <p14:creationId xmlns:p14="http://schemas.microsoft.com/office/powerpoint/2010/main" val="2784022240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190775" y="891668"/>
            <a:ext cx="745992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 smtClean="0">
                <a:solidFill>
                  <a:srgbClr val="000000"/>
                </a:solidFill>
              </a:rPr>
              <a:t>optimalizace </a:t>
            </a:r>
            <a:r>
              <a:rPr lang="cs-CZ" sz="2000" b="1" dirty="0">
                <a:solidFill>
                  <a:srgbClr val="000000"/>
                </a:solidFill>
              </a:rPr>
              <a:t>výrobních kapacit </a:t>
            </a:r>
            <a:endParaRPr lang="cs-CZ" sz="2000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o </a:t>
            </a:r>
            <a:r>
              <a:rPr lang="cs-CZ" dirty="0" smtClean="0">
                <a:solidFill>
                  <a:srgbClr val="000000"/>
                </a:solidFill>
              </a:rPr>
              <a:t>plánování </a:t>
            </a:r>
            <a:r>
              <a:rPr lang="cs-CZ" dirty="0">
                <a:solidFill>
                  <a:srgbClr val="000000"/>
                </a:solidFill>
              </a:rPr>
              <a:t>a vyhodnocování výrobních (strojních a pracovních) kapacit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</a:t>
            </a:r>
            <a:r>
              <a:rPr lang="cs-CZ" dirty="0" smtClean="0">
                <a:solidFill>
                  <a:srgbClr val="000000"/>
                </a:solidFill>
              </a:rPr>
              <a:t>plánování </a:t>
            </a:r>
            <a:r>
              <a:rPr lang="cs-CZ" dirty="0">
                <a:solidFill>
                  <a:srgbClr val="000000"/>
                </a:solidFill>
              </a:rPr>
              <a:t>a vyhodnocování využití strojních a pracovních kapacit</a:t>
            </a:r>
          </a:p>
          <a:p>
            <a:pPr lvl="1"/>
            <a:r>
              <a:rPr lang="cs-CZ" dirty="0">
                <a:solidFill>
                  <a:srgbClr val="000000"/>
                </a:solidFill>
              </a:rPr>
              <a:t>o </a:t>
            </a:r>
            <a:r>
              <a:rPr lang="cs-CZ" dirty="0" smtClean="0">
                <a:solidFill>
                  <a:srgbClr val="000000"/>
                </a:solidFill>
              </a:rPr>
              <a:t>plánování </a:t>
            </a:r>
            <a:r>
              <a:rPr lang="cs-CZ" dirty="0">
                <a:solidFill>
                  <a:srgbClr val="000000"/>
                </a:solidFill>
              </a:rPr>
              <a:t>a vyhodnocování jednotlivých druhů prostojů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2000" b="1" dirty="0" smtClean="0">
                <a:solidFill>
                  <a:srgbClr val="000000"/>
                </a:solidFill>
              </a:rPr>
              <a:t>tlak na minimalizaci výrobních ztrát </a:t>
            </a:r>
            <a:endParaRPr lang="pl-PL" sz="2000" dirty="0" smtClean="0">
              <a:solidFill>
                <a:srgbClr val="000000"/>
              </a:solidFill>
            </a:endParaRPr>
          </a:p>
          <a:p>
            <a:pPr lvl="1"/>
            <a:r>
              <a:rPr lang="cs-CZ" dirty="0" smtClean="0">
                <a:solidFill>
                  <a:srgbClr val="000000"/>
                </a:solidFill>
              </a:rPr>
              <a:t>o sledování </a:t>
            </a:r>
            <a:r>
              <a:rPr lang="cs-CZ" dirty="0">
                <a:solidFill>
                  <a:srgbClr val="000000"/>
                </a:solidFill>
              </a:rPr>
              <a:t>zmetkovitosti v naturálních jednotkách a vyčíslení ztrát v Kč, zajištění </a:t>
            </a:r>
            <a:r>
              <a:rPr lang="cs-CZ" dirty="0" smtClean="0">
                <a:solidFill>
                  <a:srgbClr val="000000"/>
                </a:solidFill>
              </a:rPr>
              <a:t>odpovědnosti </a:t>
            </a:r>
            <a:endParaRPr lang="cs-CZ" dirty="0">
              <a:solidFill>
                <a:srgbClr val="000000"/>
              </a:solidFill>
            </a:endParaRPr>
          </a:p>
          <a:p>
            <a:pPr lvl="1"/>
            <a:r>
              <a:rPr lang="cs-CZ" dirty="0">
                <a:solidFill>
                  <a:srgbClr val="000000"/>
                </a:solidFill>
              </a:rPr>
              <a:t>o </a:t>
            </a:r>
            <a:r>
              <a:rPr lang="cs-CZ" dirty="0" smtClean="0">
                <a:solidFill>
                  <a:srgbClr val="000000"/>
                </a:solidFill>
              </a:rPr>
              <a:t>sledování </a:t>
            </a:r>
            <a:r>
              <a:rPr lang="cs-CZ" dirty="0">
                <a:solidFill>
                  <a:srgbClr val="000000"/>
                </a:solidFill>
              </a:rPr>
              <a:t>rozdílů mezi plánovanou a skutečnou měrnou spotřebou jednicových vstupů (nákladů</a:t>
            </a:r>
            <a:r>
              <a:rPr lang="cs-CZ" dirty="0" smtClean="0">
                <a:solidFill>
                  <a:srgbClr val="000000"/>
                </a:solidFill>
              </a:rPr>
              <a:t>) </a:t>
            </a:r>
          </a:p>
          <a:p>
            <a:pPr lvl="1"/>
            <a:endParaRPr lang="cs-CZ" dirty="0">
              <a:solidFill>
                <a:srgbClr val="000000"/>
              </a:solidFill>
            </a:endParaRPr>
          </a:p>
          <a:p>
            <a:pPr marL="0" lvl="1"/>
            <a:r>
              <a:rPr lang="cs-CZ" dirty="0" smtClean="0">
                <a:solidFill>
                  <a:srgbClr val="000000"/>
                </a:solidFill>
              </a:rPr>
              <a:t>Některé </a:t>
            </a:r>
            <a:r>
              <a:rPr lang="cs-CZ" dirty="0">
                <a:solidFill>
                  <a:srgbClr val="000000"/>
                </a:solidFill>
              </a:rPr>
              <a:t>části </a:t>
            </a:r>
            <a:r>
              <a:rPr lang="cs-CZ" dirty="0" smtClean="0">
                <a:solidFill>
                  <a:srgbClr val="000000"/>
                </a:solidFill>
              </a:rPr>
              <a:t>výrobního controllingu </a:t>
            </a:r>
            <a:r>
              <a:rPr lang="cs-CZ" dirty="0">
                <a:solidFill>
                  <a:srgbClr val="000000"/>
                </a:solidFill>
              </a:rPr>
              <a:t>mohou být součástí nákladového controllingu (jednicové náklady – cena, měrná spotřeba – zmetkovitost). </a:t>
            </a:r>
            <a:endParaRPr lang="cs-CZ" dirty="0"/>
          </a:p>
          <a:p>
            <a:pPr lvl="1"/>
            <a:endParaRPr lang="cs-CZ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70485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784565" y="803749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63242" y="1495604"/>
            <a:ext cx="7617378" cy="2308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Charakterizovat odborné nároky na controllera 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osobnostní charakteristiky controllera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Vysvětlit rozdíl mezi manažerem a </a:t>
            </a:r>
            <a:r>
              <a:rPr lang="cs-CZ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controllerem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</a:t>
            </a: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možnou organizační strukturu controllingu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Stručně charakterizovat náplně controllingu  jednotlivých podnikových funkcích</a:t>
            </a: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944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3" name="Obdélník 2"/>
          <p:cNvSpPr/>
          <p:nvPr/>
        </p:nvSpPr>
        <p:spPr>
          <a:xfrm>
            <a:off x="272692" y="741517"/>
            <a:ext cx="7397515" cy="31429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 smtClean="0">
                <a:solidFill>
                  <a:srgbClr val="307871"/>
                </a:solidFill>
                <a:latin typeface="+mj-lt"/>
              </a:rPr>
              <a:t>Controller</a:t>
            </a:r>
            <a:r>
              <a:rPr lang="cs-CZ" sz="2600" b="1" dirty="0" smtClean="0">
                <a:solidFill>
                  <a:srgbClr val="307871"/>
                </a:solidFill>
                <a:latin typeface="+mj-lt"/>
              </a:rPr>
              <a:t> </a:t>
            </a:r>
            <a:r>
              <a:rPr lang="cs-CZ" sz="2600" b="1" dirty="0">
                <a:solidFill>
                  <a:srgbClr val="307871"/>
                </a:solidFill>
                <a:latin typeface="+mj-lt"/>
              </a:rPr>
              <a:t>a jeho úkoly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zprostředkovává informace z jednotlivých částí podniku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je vedení nápomocen při hledání řešení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přijímání rozhodnutí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vede </a:t>
            </a:r>
            <a:r>
              <a:rPr lang="cs-CZ" sz="2000" dirty="0" err="1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odchylkové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 řízení s odpovědnými pracovníky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prezentuje přijatá opatření a jejich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dopad</a:t>
            </a:r>
            <a:endParaRPr lang="cs-CZ" sz="20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získává, zpracovává, sestavuje přehledy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a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prezentuje interní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a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externí údaje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pro to, aby mohla být učiněna správná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rozhodnutí</a:t>
            </a:r>
            <a:endParaRPr lang="cs-CZ" sz="20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618063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3" name="Obdélník 2"/>
          <p:cNvSpPr/>
          <p:nvPr/>
        </p:nvSpPr>
        <p:spPr>
          <a:xfrm>
            <a:off x="251640" y="906435"/>
            <a:ext cx="7429320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Doporučené odborné dovednosti: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znalost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ekonomie a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logistiky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znalost specifik daného odvětví (technologie výroby)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potřebné znalosti controllingu a účetnictví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znalost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IS společnosti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znalost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vnitřních směrnic pro účtování, oceňování, předávání výkonů, motivaci aj. </a:t>
            </a:r>
          </a:p>
        </p:txBody>
      </p:sp>
    </p:spTree>
    <p:extLst>
      <p:ext uri="{BB962C8B-B14F-4D97-AF65-F5344CB8AC3E}">
        <p14:creationId xmlns:p14="http://schemas.microsoft.com/office/powerpoint/2010/main" val="385946647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2" name="Obdélník 1"/>
          <p:cNvSpPr/>
          <p:nvPr/>
        </p:nvSpPr>
        <p:spPr>
          <a:xfrm>
            <a:off x="323202" y="794312"/>
            <a:ext cx="660636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dirty="0" smtClean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</a:rPr>
              <a:t> </a:t>
            </a:r>
            <a:r>
              <a:rPr lang="cs-CZ" sz="2200" b="1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Rozhodující </a:t>
            </a: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doporučené osobní vlastnosti: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analytické myšlení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koncepční přístup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tvůrčí přístup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schopnost anticipace a aplikace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přirozená autorita </a:t>
            </a:r>
          </a:p>
        </p:txBody>
      </p:sp>
    </p:spTree>
    <p:extLst>
      <p:ext uri="{BB962C8B-B14F-4D97-AF65-F5344CB8AC3E}">
        <p14:creationId xmlns:p14="http://schemas.microsoft.com/office/powerpoint/2010/main" val="878014727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4" name="Obdélník 3"/>
          <p:cNvSpPr/>
          <p:nvPr/>
        </p:nvSpPr>
        <p:spPr>
          <a:xfrm>
            <a:off x="307299" y="691541"/>
            <a:ext cx="66063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200" b="1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Další doporučené vlastnosti a dovednosti: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nezaujatost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komunikativnost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schopnost prezentovat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schopnost naslouchat a přesvědčovat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schopnost vysvětlovat a řešit konfliktní situace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psychická odolnost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vysoká výkonnost a pracovní nasazení, zvládání dočasné termínové zátěže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pozitivní přístup k problémům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smysl pro přesnost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schopnost rychle se učit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schopnost řídit spolupracovníky a organizovat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cs-CZ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pozitivní vztah k informačním technologiím </a:t>
            </a:r>
          </a:p>
        </p:txBody>
      </p:sp>
    </p:spTree>
    <p:extLst>
      <p:ext uri="{BB962C8B-B14F-4D97-AF65-F5344CB8AC3E}">
        <p14:creationId xmlns:p14="http://schemas.microsoft.com/office/powerpoint/2010/main" val="56336332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299580" y="1451336"/>
          <a:ext cx="739248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240"/>
                <a:gridCol w="3696240"/>
              </a:tblGrid>
              <a:tr h="306506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Controller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Manažer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993639"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Koordinuje základy plánování a rozhodování, je manažerem procesu tvorby rozpočtu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Poskytuje hodnoty základních veličin pro tvorbu rozpočtu, stanovuje cíle podniku, přijímá opatření k jejich dosažení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</a:rPr>
                        <a:t> a rozhoduje o výběru varianty dalšího postupu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23913"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Periodicky informuje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</a:rPr>
                        <a:t> o výši  a příčinách odchylek skutečné hodnoty od požadované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Zodpovídá za přijímání nápravných opatření k odstranění odchylek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9050"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Připravuje nabídku poradenství ve všech oblastech controllingu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Spotřebovává nabízené poradenské aktivity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2447960" y="735967"/>
            <a:ext cx="4395755" cy="51334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600" b="1" dirty="0" err="1">
                <a:solidFill>
                  <a:srgbClr val="307871"/>
                </a:solidFill>
              </a:rPr>
              <a:t>Controller</a:t>
            </a:r>
            <a:r>
              <a:rPr lang="cs-CZ" sz="2600" b="1" dirty="0">
                <a:solidFill>
                  <a:srgbClr val="307871"/>
                </a:solidFill>
              </a:rPr>
              <a:t> </a:t>
            </a:r>
            <a:r>
              <a:rPr lang="cs-CZ" sz="2600" b="1" dirty="0" smtClean="0">
                <a:solidFill>
                  <a:srgbClr val="307871"/>
                </a:solidFill>
              </a:rPr>
              <a:t>versus manažer</a:t>
            </a:r>
            <a:endParaRPr lang="cs-CZ" sz="2600" b="1" dirty="0">
              <a:solidFill>
                <a:srgbClr val="3078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7589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/>
          </p:nvPr>
        </p:nvGraphicFramePr>
        <p:xfrm>
          <a:off x="251640" y="1244694"/>
          <a:ext cx="7392480" cy="28731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6240"/>
                <a:gridCol w="3696240"/>
              </a:tblGrid>
              <a:tr h="404291">
                <a:tc>
                  <a:txBody>
                    <a:bodyPr/>
                    <a:lstStyle/>
                    <a:p>
                      <a:pPr algn="ctr"/>
                      <a:r>
                        <a:rPr lang="cs-CZ" dirty="0" err="1" smtClean="0">
                          <a:solidFill>
                            <a:schemeClr val="tx1"/>
                          </a:solidFill>
                        </a:rPr>
                        <a:t>Controller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>
                          <a:solidFill>
                            <a:schemeClr val="tx1"/>
                          </a:solidFill>
                        </a:rPr>
                        <a:t>Manažer</a:t>
                      </a:r>
                      <a:endParaRPr lang="cs-CZ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Garantuje celopodnikovou metodiku v oblasti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</a:rPr>
                        <a:t> podnikohospodářských činností a nástrojů controllingu, koordinuje procesy v oblasti řízení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Vytváří předpoklady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</a:rPr>
                        <a:t> pro možnost řízení podniku s orientací na cíle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Aktivně působí v oblastí rozvoje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</a:rPr>
                        <a:t> podniku – katalyzátor inovačních procesů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Aktivně se podílí</a:t>
                      </a:r>
                      <a:r>
                        <a:rPr lang="cs-CZ" sz="1600" b="0" baseline="0" dirty="0" smtClean="0">
                          <a:solidFill>
                            <a:schemeClr val="tx1"/>
                          </a:solidFill>
                        </a:rPr>
                        <a:t> na přípravě inovací a nese zodpovědnost za jejich realizaci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04291"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Působí v roli poradce manažera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Využívá </a:t>
                      </a:r>
                      <a:r>
                        <a:rPr lang="cs-CZ" sz="1600" b="0" dirty="0" err="1" smtClean="0">
                          <a:solidFill>
                            <a:schemeClr val="tx1"/>
                          </a:solidFill>
                        </a:rPr>
                        <a:t>controllera</a:t>
                      </a:r>
                      <a:r>
                        <a:rPr lang="cs-CZ" sz="1600" b="0" dirty="0" smtClean="0">
                          <a:solidFill>
                            <a:schemeClr val="tx1"/>
                          </a:solidFill>
                        </a:rPr>
                        <a:t> při výkonu své funkce</a:t>
                      </a:r>
                      <a:endParaRPr lang="cs-CZ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41894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2"/>
          <p:cNvSpPr txBox="1"/>
          <p:nvPr/>
        </p:nvSpPr>
        <p:spPr>
          <a:xfrm>
            <a:off x="251640" y="123480"/>
            <a:ext cx="7488360" cy="507240"/>
          </a:xfrm>
          <a:prstGeom prst="rect">
            <a:avLst/>
          </a:prstGeom>
          <a:noFill/>
          <a:ln>
            <a:noFill/>
          </a:ln>
        </p:spPr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CONTROLLING: Osobnost </a:t>
            </a:r>
            <a:r>
              <a:rPr lang="cs-CZ" sz="1400" strike="noStrike" dirty="0" err="1" smtClean="0">
                <a:solidFill>
                  <a:srgbClr val="307871"/>
                </a:solidFill>
                <a:latin typeface="Times New Roman"/>
              </a:rPr>
              <a:t>controllera</a:t>
            </a:r>
            <a:r>
              <a:rPr lang="cs-CZ" sz="1400" strike="noStrike" dirty="0" smtClean="0">
                <a:solidFill>
                  <a:srgbClr val="307871"/>
                </a:solidFill>
                <a:latin typeface="Times New Roman"/>
              </a:rPr>
              <a:t> a jeho postavení v organizační struktuře podniku</a:t>
            </a:r>
            <a:endParaRPr dirty="0"/>
          </a:p>
        </p:txBody>
      </p:sp>
      <p:sp>
        <p:nvSpPr>
          <p:cNvPr id="88" name="CustomShape 3"/>
          <p:cNvSpPr/>
          <p:nvPr/>
        </p:nvSpPr>
        <p:spPr>
          <a:xfrm>
            <a:off x="1331640" y="4731840"/>
            <a:ext cx="6776280" cy="3081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1200" b="1" strike="noStrike">
                <a:solidFill>
                  <a:srgbClr val="307871"/>
                </a:solidFill>
                <a:latin typeface="Times New Roman"/>
              </a:rPr>
              <a:t>Mgr. Šárka Čemerková, Ph.D.</a:t>
            </a:r>
            <a:endParaRPr/>
          </a:p>
        </p:txBody>
      </p:sp>
      <p:sp>
        <p:nvSpPr>
          <p:cNvPr id="5" name="Obdélník 4"/>
          <p:cNvSpPr/>
          <p:nvPr/>
        </p:nvSpPr>
        <p:spPr>
          <a:xfrm>
            <a:off x="251640" y="788552"/>
            <a:ext cx="738161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600" b="1" dirty="0">
                <a:solidFill>
                  <a:srgbClr val="307871"/>
                </a:solidFill>
                <a:latin typeface="+mj-lt"/>
              </a:rPr>
              <a:t>Organizační začlenění controllingu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samostatný </a:t>
            </a:r>
            <a:r>
              <a:rPr lang="cs-CZ" sz="2000" dirty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útvar vs. převzetí funkce controllingu jinými, již existujícími místy a </a:t>
            </a:r>
            <a:r>
              <a:rPr lang="cs-CZ" sz="20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útvary: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MSP: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 smtClean="0"/>
              <a:t>jednodušší komunikace – </a:t>
            </a:r>
            <a:r>
              <a:rPr lang="cs-CZ" sz="1600" dirty="0"/>
              <a:t>koordinační funkce </a:t>
            </a:r>
            <a:r>
              <a:rPr lang="cs-CZ" sz="1600" dirty="0" err="1" smtClean="0"/>
              <a:t>controllera</a:t>
            </a:r>
            <a:r>
              <a:rPr lang="cs-CZ" sz="1600" dirty="0" smtClean="0"/>
              <a:t> snadnější </a:t>
            </a:r>
            <a:r>
              <a:rPr lang="cs-CZ" sz="1600" dirty="0"/>
              <a:t>a </a:t>
            </a:r>
            <a:r>
              <a:rPr lang="cs-CZ" sz="1600" dirty="0" smtClean="0"/>
              <a:t>s menší náplní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/>
              <a:t>nižší nárok na plánování a </a:t>
            </a:r>
            <a:r>
              <a:rPr lang="cs-CZ" sz="1600" dirty="0" smtClean="0"/>
              <a:t>kontrolu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 err="1" smtClean="0"/>
              <a:t>controller</a:t>
            </a:r>
            <a:r>
              <a:rPr lang="cs-CZ" sz="1600" dirty="0" smtClean="0"/>
              <a:t> </a:t>
            </a:r>
            <a:r>
              <a:rPr lang="cs-CZ" sz="1600" dirty="0"/>
              <a:t>s požadovanou kvalifikaci </a:t>
            </a:r>
            <a:r>
              <a:rPr lang="cs-CZ" sz="1600" dirty="0" smtClean="0"/>
              <a:t>požaduje odpovídající </a:t>
            </a:r>
            <a:r>
              <a:rPr lang="cs-CZ" sz="1600" dirty="0"/>
              <a:t>mzdové </a:t>
            </a:r>
            <a:r>
              <a:rPr lang="cs-CZ" sz="1600" dirty="0" smtClean="0"/>
              <a:t>ohodnocení – problém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přerozdělení controllingových úloh na management – přetíženost manažerů</a:t>
            </a:r>
          </a:p>
          <a:p>
            <a:pPr marL="1257300" lvl="2" indent="-342900">
              <a:buFont typeface="Wingdings" panose="05000000000000000000" pitchFamily="2" charset="2"/>
              <a:buChar char="v"/>
            </a:pPr>
            <a:r>
              <a:rPr lang="cs-CZ" sz="1600" dirty="0" smtClean="0">
                <a:solidFill>
                  <a:srgbClr val="000000"/>
                </a:solidFill>
                <a:latin typeface="+mj-lt"/>
                <a:ea typeface="Calibri" panose="020F0502020204030204" pitchFamily="34" charset="0"/>
              </a:rPr>
              <a:t>nelze být manažerem na „vedlejší úvazek“</a:t>
            </a:r>
            <a:endParaRPr lang="cs-CZ" sz="1600" dirty="0">
              <a:solidFill>
                <a:srgbClr val="000000"/>
              </a:solidFill>
              <a:latin typeface="+mj-lt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2371565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1658</Words>
  <Application>Microsoft Office PowerPoint</Application>
  <PresentationFormat>Předvádění na obrazovce (16:9)</PresentationFormat>
  <Paragraphs>285</Paragraphs>
  <Slides>28</Slides>
  <Notes>25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8" baseType="lpstr">
      <vt:lpstr>Arial</vt:lpstr>
      <vt:lpstr>Calibri</vt:lpstr>
      <vt:lpstr>Courier New</vt:lpstr>
      <vt:lpstr>DejaVu Sans</vt:lpstr>
      <vt:lpstr>StarSymbol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219</cp:revision>
  <dcterms:created xsi:type="dcterms:W3CDTF">2016-07-06T15:42:34Z</dcterms:created>
  <dcterms:modified xsi:type="dcterms:W3CDTF">2021-09-13T08:52:41Z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