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8" r:id="rId2"/>
    <p:sldId id="263" r:id="rId3"/>
    <p:sldId id="330" r:id="rId4"/>
    <p:sldId id="338" r:id="rId5"/>
    <p:sldId id="337" r:id="rId6"/>
    <p:sldId id="336" r:id="rId7"/>
    <p:sldId id="335" r:id="rId8"/>
    <p:sldId id="339" r:id="rId9"/>
    <p:sldId id="333" r:id="rId10"/>
    <p:sldId id="332" r:id="rId11"/>
    <p:sldId id="344" r:id="rId12"/>
    <p:sldId id="343" r:id="rId13"/>
    <p:sldId id="342" r:id="rId14"/>
    <p:sldId id="346" r:id="rId15"/>
    <p:sldId id="345" r:id="rId16"/>
    <p:sldId id="341" r:id="rId17"/>
    <p:sldId id="340" r:id="rId18"/>
    <p:sldId id="349" r:id="rId19"/>
    <p:sldId id="348" r:id="rId20"/>
    <p:sldId id="347" r:id="rId21"/>
    <p:sldId id="353" r:id="rId22"/>
    <p:sldId id="352" r:id="rId23"/>
    <p:sldId id="287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06" d="100"/>
          <a:sy n="106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9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Podnikový controlling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Plánování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Podnikové plány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B892D49-FF79-4259-BE0D-82B7A6D8CE3C}"/>
              </a:ext>
            </a:extLst>
          </p:cNvPr>
          <p:cNvSpPr/>
          <p:nvPr/>
        </p:nvSpPr>
        <p:spPr>
          <a:xfrm>
            <a:off x="554400" y="517582"/>
            <a:ext cx="7326220" cy="42848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jednorázové plány vs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permanentní plány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permanentní plány vytvářejí rutinu a usnadňují manažerům rozhodování: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podnikové politiky: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3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sjednocují celopodnikovou politiku</a:t>
            </a:r>
          </a:p>
          <a:p>
            <a:pPr marL="1200150" lvl="3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udávají směr a standardizují reakci na vzniklou situaci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standardní operační postupy: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manuály standardních operačních postupů, tj. vše od technologických a montážních postupů až po přesný popis prodeje, servisu, účtování</a:t>
            </a: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riziko zbyrokratizování činností a útlumu kreativity</a:t>
            </a:r>
          </a:p>
        </p:txBody>
      </p:sp>
    </p:spTree>
    <p:extLst>
      <p:ext uri="{BB962C8B-B14F-4D97-AF65-F5344CB8AC3E}">
        <p14:creationId xmlns:p14="http://schemas.microsoft.com/office/powerpoint/2010/main" val="2237277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3B16EFE-62CD-48CB-BCC2-111C9A6196B7}"/>
              </a:ext>
            </a:extLst>
          </p:cNvPr>
          <p:cNvSpPr/>
          <p:nvPr/>
        </p:nvSpPr>
        <p:spPr>
          <a:xfrm>
            <a:off x="496800" y="617016"/>
            <a:ext cx="7084800" cy="2638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pravidla a regulativy:</a:t>
            </a:r>
            <a:endParaRPr lang="cs-CZ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nejužší permanentní plány, které přesně popisují, jak mají být činnosti prováděny</a:t>
            </a: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co činnost, to jedno pravidlo</a:t>
            </a: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nahrazují rozhodování na nejnižší úrovni řízení – jsou ve formě příkazu a zákazu</a:t>
            </a:r>
          </a:p>
          <a:p>
            <a:pPr marL="1257300" lvl="3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riziko zbyrokratizování činností a útlumu kreativity</a:t>
            </a:r>
          </a:p>
        </p:txBody>
      </p:sp>
    </p:spTree>
    <p:extLst>
      <p:ext uri="{BB962C8B-B14F-4D97-AF65-F5344CB8AC3E}">
        <p14:creationId xmlns:p14="http://schemas.microsoft.com/office/powerpoint/2010/main" val="392580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7676D2B-1B2B-4A03-A58B-CBA79128B0B5}"/>
              </a:ext>
            </a:extLst>
          </p:cNvPr>
          <p:cNvSpPr/>
          <p:nvPr/>
        </p:nvSpPr>
        <p:spPr>
          <a:xfrm>
            <a:off x="367200" y="628601"/>
            <a:ext cx="7192800" cy="163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plány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mimořádných opatření)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alternativní průběhy činností v situaci, kdy je narušen plán normální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optimistická i pesimistická verze</a:t>
            </a:r>
          </a:p>
        </p:txBody>
      </p:sp>
    </p:spTree>
    <p:extLst>
      <p:ext uri="{BB962C8B-B14F-4D97-AF65-F5344CB8AC3E}">
        <p14:creationId xmlns:p14="http://schemas.microsoft.com/office/powerpoint/2010/main" val="531875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31A7D16-DA85-418F-B422-1F7B5FF8EC66}"/>
              </a:ext>
            </a:extLst>
          </p:cNvPr>
          <p:cNvSpPr/>
          <p:nvPr/>
        </p:nvSpPr>
        <p:spPr>
          <a:xfrm>
            <a:off x="518400" y="467311"/>
            <a:ext cx="7192800" cy="3989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normálního plánu s vytipováním možných rušivých elementů v podobě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plnění normálního plánu – kontinuální sledování vývoje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alternativních průběhů pro jednotlivé rušivé události i jejich případné kombinace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nasazení vhodné alternativy v závislosti na výskytu rušivých jevů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úspěšné splnění původního nebo náhradního mimořádného plánu</a:t>
            </a:r>
          </a:p>
        </p:txBody>
      </p:sp>
    </p:spTree>
    <p:extLst>
      <p:ext uri="{BB962C8B-B14F-4D97-AF65-F5344CB8AC3E}">
        <p14:creationId xmlns:p14="http://schemas.microsoft.com/office/powerpoint/2010/main" val="18210268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4544F4-CC18-49DE-A7EF-82443C1F15A4}"/>
              </a:ext>
            </a:extLst>
          </p:cNvPr>
          <p:cNvSpPr/>
          <p:nvPr/>
        </p:nvSpPr>
        <p:spPr>
          <a:xfrm>
            <a:off x="417600" y="422028"/>
            <a:ext cx="7228800" cy="429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plánování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rychle se měnící a složité okolí podniku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negativní postoj pracovníků k plánování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konzervativnost a pohodlnost až lenost pracovníků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omezenost hmotných, lidských i finančních zdrojů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informací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času na samotné sestavování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komunikace mezi všemi stupni řízení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aktualizace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ztotožňování zaměstnanců s filozofií podniku</a:t>
            </a:r>
          </a:p>
        </p:txBody>
      </p:sp>
    </p:spTree>
    <p:extLst>
      <p:ext uri="{BB962C8B-B14F-4D97-AF65-F5344CB8AC3E}">
        <p14:creationId xmlns:p14="http://schemas.microsoft.com/office/powerpoint/2010/main" val="2388763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61A563-F088-4B23-9B14-D686AE50BD8C}"/>
              </a:ext>
            </a:extLst>
          </p:cNvPr>
          <p:cNvSpPr/>
          <p:nvPr/>
        </p:nvSpPr>
        <p:spPr>
          <a:xfrm>
            <a:off x="280800" y="470854"/>
            <a:ext cx="7264800" cy="397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finanční stránky materiálových a energetických toků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surovin a nejrůznějších materiálů, lidské práce – přímo využitých výrobních faktorů je dobře finančně vyjádřitelná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výrobního zařízení je však situace složitější – nákladem se stává odpis + použití na výrobu více druhů výrobků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časově se opakující společné jevy (pojistné, zálohy, nájemné, paušály, energie…) - režie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7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BB0BF2-1E90-4C61-9648-03490D80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02036"/>
              </p:ext>
            </p:extLst>
          </p:nvPr>
        </p:nvGraphicFramePr>
        <p:xfrm>
          <a:off x="1291340" y="1271137"/>
          <a:ext cx="6290260" cy="3307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8792">
                  <a:extLst>
                    <a:ext uri="{9D8B030D-6E8A-4147-A177-3AD203B41FA5}">
                      <a16:colId xmlns:a16="http://schemas.microsoft.com/office/drawing/2014/main" val="772253569"/>
                    </a:ext>
                  </a:extLst>
                </a:gridCol>
                <a:gridCol w="1792880">
                  <a:extLst>
                    <a:ext uri="{9D8B030D-6E8A-4147-A177-3AD203B41FA5}">
                      <a16:colId xmlns:a16="http://schemas.microsoft.com/office/drawing/2014/main" val="3775175502"/>
                    </a:ext>
                  </a:extLst>
                </a:gridCol>
                <a:gridCol w="1829314">
                  <a:extLst>
                    <a:ext uri="{9D8B030D-6E8A-4147-A177-3AD203B41FA5}">
                      <a16:colId xmlns:a16="http://schemas.microsoft.com/office/drawing/2014/main" val="3465166385"/>
                    </a:ext>
                  </a:extLst>
                </a:gridCol>
                <a:gridCol w="1029274">
                  <a:extLst>
                    <a:ext uri="{9D8B030D-6E8A-4147-A177-3AD203B41FA5}">
                      <a16:colId xmlns:a16="http://schemas.microsoft.com/office/drawing/2014/main" val="2711639617"/>
                    </a:ext>
                  </a:extLst>
                </a:gridCol>
              </a:tblGrid>
              <a:tr h="250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97947"/>
                  </a:ext>
                </a:extLst>
              </a:tr>
              <a:tr h="25027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Přímé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Nepřímé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96329"/>
                  </a:ext>
                </a:extLst>
              </a:tr>
              <a:tr h="250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65513"/>
                  </a:ext>
                </a:extLst>
              </a:tr>
              <a:tr h="79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výrobního materiálu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Odpis zařízení, které vyrábí pouze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Spotřeba energie nerozdělitelné mezi jednotlivé výrobky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Odbytová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92267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Mzdy výrobních dělníků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Výzkum a vývoj 1 druhu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Správní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761822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Úvěr týkající se úvěru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340491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Nájem zařízení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69899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EE498D5F-0FEF-47F3-B557-1B510D36C00E}"/>
              </a:ext>
            </a:extLst>
          </p:cNvPr>
          <p:cNvSpPr/>
          <p:nvPr/>
        </p:nvSpPr>
        <p:spPr>
          <a:xfrm>
            <a:off x="457977" y="336068"/>
            <a:ext cx="5405647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</a:rPr>
              <a:t>Přímé a nepřímé náklady a jejich variabilita</a:t>
            </a:r>
          </a:p>
        </p:txBody>
      </p:sp>
    </p:spTree>
    <p:extLst>
      <p:ext uri="{BB962C8B-B14F-4D97-AF65-F5344CB8AC3E}">
        <p14:creationId xmlns:p14="http://schemas.microsoft.com/office/powerpoint/2010/main" val="295632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EDC4E3-70AC-4CA9-95B3-A12677CD3E31}"/>
              </a:ext>
            </a:extLst>
          </p:cNvPr>
          <p:cNvSpPr/>
          <p:nvPr/>
        </p:nvSpPr>
        <p:spPr>
          <a:xfrm>
            <a:off x="338400" y="370332"/>
            <a:ext cx="723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přímých nákladů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plánovaný přímý materiál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přímé mzdy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roční odpisy: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vydělením pořizovacích nákladů daného zařízení (zmenšených o zůstatkovou hodnotu a zvětšených o hodnoty plánovaných generálních oprav) plánovanou dobou upotřebitelnosti zařízení v rocích</a:t>
            </a:r>
          </a:p>
        </p:txBody>
      </p:sp>
    </p:spTree>
    <p:extLst>
      <p:ext uri="{BB962C8B-B14F-4D97-AF65-F5344CB8AC3E}">
        <p14:creationId xmlns:p14="http://schemas.microsoft.com/office/powerpoint/2010/main" val="256308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651839-D938-4C91-A130-031092992CB6}"/>
              </a:ext>
            </a:extLst>
          </p:cNvPr>
          <p:cNvSpPr/>
          <p:nvPr/>
        </p:nvSpPr>
        <p:spPr>
          <a:xfrm>
            <a:off x="554400" y="344049"/>
            <a:ext cx="7135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plánované náklady na výzkum a vývoj: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vycházíme z příslušného plánu výzkumu a vývoje podniku, který je součástí celopodnikového plánu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dvě složky: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 výdaje na výzkum a vývoj pro plánovací období – tyto se v plánu rozpadnou do položek mzdových, materiálových apod.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</a:rPr>
              <a:t>podíl výdajů na výzkum a vývoj zúčtovaný na již vyvinuté výrobky – plánuje se jako určitý procentní odpis již vzniklých a uzavřených výrobků, neboť cyklus byl ukončen a nyní tyto výrobky musíme určitou dobu zatížit určitou částí nákladů na jejich výzkum a vývoj. Až se tyto náklady vrátí, bude možno financovat další výzkum a vývoj. Tyto výdaje zahrneme do ostatních přímých nákladů na výrobu.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922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C44B7AC-E761-46F0-AB8C-7C648DB4D7BC}"/>
              </a:ext>
            </a:extLst>
          </p:cNvPr>
          <p:cNvSpPr/>
          <p:nvPr/>
        </p:nvSpPr>
        <p:spPr>
          <a:xfrm>
            <a:off x="810000" y="628601"/>
            <a:ext cx="6469200" cy="188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plánované přímé náklady na úroky: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pouze pokud jsme na výrobu našeho výrobku získali úvěr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základě dohodnuté úrokové míry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přímých nákladů na splátku úvěru (jistina)</a:t>
            </a:r>
          </a:p>
        </p:txBody>
      </p:sp>
    </p:spTree>
    <p:extLst>
      <p:ext uri="{BB962C8B-B14F-4D97-AF65-F5344CB8AC3E}">
        <p14:creationId xmlns:p14="http://schemas.microsoft.com/office/powerpoint/2010/main" val="37586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Podnikový controlling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Plánování</a:t>
            </a:r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Význam a postup plánování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Strategické plány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Operativní plány</a:t>
            </a:r>
            <a:endParaRPr lang="en-GB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0D7A168-119C-4A46-A0F3-B9DF51A67ED2}"/>
              </a:ext>
            </a:extLst>
          </p:cNvPr>
          <p:cNvSpPr/>
          <p:nvPr/>
        </p:nvSpPr>
        <p:spPr>
          <a:xfrm>
            <a:off x="504000" y="611042"/>
            <a:ext cx="71712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nepřímých nákladů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velmi obtížné - neexistují (tak jako u přímých nákladů) normy a postupy, z nichž lze snadno vypočítat přesně náklady dané operace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správné zjištění vztažné veličiny, která danou režii vyvolává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řešení  - použití rozvrhové základny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 roli sehrávají samotné 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4160248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E6FEBB3-EA76-4E45-A4CA-A838172D5FFA}"/>
              </a:ext>
            </a:extLst>
          </p:cNvPr>
          <p:cNvSpPr/>
          <p:nvPr/>
        </p:nvSpPr>
        <p:spPr>
          <a:xfrm>
            <a:off x="410400" y="292361"/>
            <a:ext cx="7164000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všeobecná výrobní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obsahuje náklady, které jsou společné pro několik výrobních provozů. Měla by se tedy rozpočítávat podle všech přímých nákladů.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zásobovací a odbytové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vazba k výkonům je dána výkony zásobování, skladování a odbytu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parametry skladovaného a manipulovaného materiálu (hmotnost, objem) </a:t>
            </a:r>
          </a:p>
        </p:txBody>
      </p:sp>
    </p:spTree>
    <p:extLst>
      <p:ext uri="{BB962C8B-B14F-4D97-AF65-F5344CB8AC3E}">
        <p14:creationId xmlns:p14="http://schemas.microsoft.com/office/powerpoint/2010/main" val="2709845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2D89736-9CBB-4299-96CE-86D5A3D095FB}"/>
              </a:ext>
            </a:extLst>
          </p:cNvPr>
          <p:cNvSpPr/>
          <p:nvPr/>
        </p:nvSpPr>
        <p:spPr>
          <a:xfrm>
            <a:off x="388800" y="556177"/>
            <a:ext cx="7322400" cy="181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Správní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často podle přímých mezd - velké nepřesnosti (přímé mzdy jsou variabilní, zatímco správní režie je fixní)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zpřesnění plánování by mělo jít cestou přesunutí (zúžení rozsahu) režijních položek do 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1168021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význam plánování pro podnik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plánovací postup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Poukázat na překážky plánovací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odlišnosti plánovaní jednotlivých přímých a nepřímých nákladů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43131D-66B0-4663-95E0-F0888D3E3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38" t="28416" r="27008" b="8451"/>
          <a:stretch/>
        </p:blipFill>
        <p:spPr>
          <a:xfrm>
            <a:off x="3688484" y="884141"/>
            <a:ext cx="5149516" cy="40319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2547664-91E6-4653-BD5B-851557B369AD}"/>
              </a:ext>
            </a:extLst>
          </p:cNvPr>
          <p:cNvSpPr/>
          <p:nvPr/>
        </p:nvSpPr>
        <p:spPr>
          <a:xfrm>
            <a:off x="615600" y="412601"/>
            <a:ext cx="2763284" cy="2487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strategický i operativní význam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návaznosti na něj se tvoří jednotlivé rozpočty</a:t>
            </a: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E4C6DEF-C4F4-4218-B41C-6350E1B88548}"/>
              </a:ext>
            </a:extLst>
          </p:cNvPr>
          <p:cNvSpPr/>
          <p:nvPr/>
        </p:nvSpPr>
        <p:spPr>
          <a:xfrm>
            <a:off x="302400" y="469877"/>
            <a:ext cx="7725600" cy="4249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stanoveny podle vlastních potřeb podniku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sestavení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strategického plánu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nákladů:	</a:t>
            </a:r>
          </a:p>
          <a:p>
            <a:pPr marL="1257300"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optimalizace </a:t>
            </a:r>
            <a:r>
              <a:rPr lang="cs-CZ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Pú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 jednotlivých výrobků (růst nákladů nižší než míra inflace)</a:t>
            </a:r>
          </a:p>
          <a:p>
            <a:pPr marL="1257300"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investice do nejméně efektivní výroby a její změnu do 5 let na výrobu efektivní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udržení tržního podílu:</a:t>
            </a:r>
          </a:p>
          <a:p>
            <a:pPr marL="1257300"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zachování kvality výrobků a servisu srovnatelného s nejlepším konkurentem</a:t>
            </a:r>
          </a:p>
          <a:p>
            <a:pPr marL="1257300" lvl="2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zlepšení řízení kvality a snížení procenta stížností zákazníků</a:t>
            </a:r>
          </a:p>
        </p:txBody>
      </p:sp>
    </p:spTree>
    <p:extLst>
      <p:ext uri="{BB962C8B-B14F-4D97-AF65-F5344CB8AC3E}">
        <p14:creationId xmlns:p14="http://schemas.microsoft.com/office/powerpoint/2010/main" val="2880526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2854F43-1582-48FC-9887-B1F0435E80E3}"/>
              </a:ext>
            </a:extLst>
          </p:cNvPr>
          <p:cNvSpPr/>
          <p:nvPr/>
        </p:nvSpPr>
        <p:spPr>
          <a:xfrm>
            <a:off x="504000" y="478614"/>
            <a:ext cx="6991200" cy="3986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 růstem velikosti podniku a růstem šířky výrobních programů a prodávaného sortimentu se stávají úkoly plánování stále náročnějšími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celopodnikový plán atomizován do dílčích plánů (plán nákupů, výroby, odbytu, finanční plán a z nich odvozené další dílčí plány)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rozpočet investic: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údržba a obnova stávajících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nových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úprava výrobních kapacit podle požadavků trhu</a:t>
            </a:r>
          </a:p>
        </p:txBody>
      </p:sp>
    </p:spTree>
    <p:extLst>
      <p:ext uri="{BB962C8B-B14F-4D97-AF65-F5344CB8AC3E}">
        <p14:creationId xmlns:p14="http://schemas.microsoft.com/office/powerpoint/2010/main" val="212878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47200" y="737814"/>
            <a:ext cx="70704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nedodržení požadovaných hodnot plánu v absolutní výši – vznik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odchylek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horší nebo lepší průběh skutečnosti, než se očekávalo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a rozpočty byly nerealistické a nedaly se splnit nebo se naopak daly velmi lehce splnit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vyskytly se nečekané události (přírodní katastrofy, COVID-19 apod.)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revize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 rozpočtů, plánů i cílů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6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E67123-BBFC-4838-9432-D7CA88861805}"/>
              </a:ext>
            </a:extLst>
          </p:cNvPr>
          <p:cNvSpPr/>
          <p:nvPr/>
        </p:nvSpPr>
        <p:spPr>
          <a:xfrm>
            <a:off x="554400" y="547052"/>
            <a:ext cx="7077600" cy="334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Operativní plánování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komplexní disciplína, na které se podílí celá řada podnikových specialistů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detailizuje strategický podnikový plán výroby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dvě složky: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materiálových a energetických toků,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finanční stránky materiálových a energetických toků</a:t>
            </a:r>
          </a:p>
        </p:txBody>
      </p:sp>
    </p:spTree>
    <p:extLst>
      <p:ext uri="{BB962C8B-B14F-4D97-AF65-F5344CB8AC3E}">
        <p14:creationId xmlns:p14="http://schemas.microsoft.com/office/powerpoint/2010/main" val="236035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B68BAD-8EDA-4F0A-948B-E0E81753779B}"/>
              </a:ext>
            </a:extLst>
          </p:cNvPr>
          <p:cNvSpPr/>
          <p:nvPr/>
        </p:nvSpPr>
        <p:spPr>
          <a:xfrm>
            <a:off x="561600" y="671746"/>
            <a:ext cx="7077600" cy="407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materiálových a energetických toků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se rozděluje na menší části (hospodářská střediska)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 otázku rozepsání výrobních úkolů v čase a v jejich obsahu pro jednotlivá hospodářská střediska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typy operativního plánování: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zakázkové výroby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samostatných sérií, které musí být předem připraveny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výroby normalizovaných součástí na sklad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35CD847-E80E-41C6-9A12-8BAFF8327371}"/>
              </a:ext>
            </a:extLst>
          </p:cNvPr>
          <p:cNvSpPr/>
          <p:nvPr/>
        </p:nvSpPr>
        <p:spPr>
          <a:xfrm>
            <a:off x="956326" y="895001"/>
            <a:ext cx="6078074" cy="2346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souborů podobných součástí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finálních výrobků jako kompletu součástí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</a:rPr>
              <a:t>plánování pravidelné sériové výroby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plánování pravidelné výroba homogenních sérií</a:t>
            </a:r>
          </a:p>
          <a:p>
            <a:pPr marL="68580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plánování hromadná výroba na linkách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7599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1026</Words>
  <Application>Microsoft Office PowerPoint</Application>
  <PresentationFormat>Předvádění na obrazovce (16:9)</PresentationFormat>
  <Paragraphs>158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2" baseType="lpstr">
      <vt:lpstr>Arial</vt:lpstr>
      <vt:lpstr>Calibri</vt:lpstr>
      <vt:lpstr>Courier New</vt:lpstr>
      <vt:lpstr>DejaVu Sans</vt:lpstr>
      <vt:lpstr>StarSymbol</vt:lpstr>
      <vt:lpstr>Times New Roman</vt:lpstr>
      <vt:lpstr>TimesNewRomanPS-BoldMT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Čemerková</cp:lastModifiedBy>
  <cp:revision>501</cp:revision>
  <dcterms:created xsi:type="dcterms:W3CDTF">2016-07-06T15:42:34Z</dcterms:created>
  <dcterms:modified xsi:type="dcterms:W3CDTF">2020-12-02T12:41:26Z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