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8" r:id="rId2"/>
    <p:sldId id="263" r:id="rId3"/>
    <p:sldId id="349" r:id="rId4"/>
    <p:sldId id="384" r:id="rId5"/>
    <p:sldId id="383" r:id="rId6"/>
    <p:sldId id="382" r:id="rId7"/>
    <p:sldId id="381" r:id="rId8"/>
    <p:sldId id="380" r:id="rId9"/>
    <p:sldId id="379" r:id="rId10"/>
    <p:sldId id="378" r:id="rId11"/>
    <p:sldId id="377" r:id="rId12"/>
    <p:sldId id="388" r:id="rId13"/>
    <p:sldId id="390" r:id="rId14"/>
    <p:sldId id="389" r:id="rId15"/>
    <p:sldId id="387" r:id="rId16"/>
    <p:sldId id="385" r:id="rId17"/>
    <p:sldId id="348" r:id="rId18"/>
    <p:sldId id="395" r:id="rId19"/>
    <p:sldId id="394" r:id="rId20"/>
    <p:sldId id="393" r:id="rId21"/>
    <p:sldId id="400" r:id="rId22"/>
    <p:sldId id="399" r:id="rId23"/>
    <p:sldId id="409" r:id="rId24"/>
    <p:sldId id="408" r:id="rId25"/>
    <p:sldId id="407" r:id="rId26"/>
    <p:sldId id="406" r:id="rId27"/>
    <p:sldId id="405" r:id="rId28"/>
    <p:sldId id="401" r:id="rId29"/>
    <p:sldId id="391" r:id="rId30"/>
    <p:sldId id="353" r:id="rId31"/>
    <p:sldId id="287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Podnikový controlling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Kontrola  a vyhodnocování odchylek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Kontrola a vyhodnocování odchylek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361C67F0-F393-401A-B766-FC9DC723C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723" y="1562812"/>
            <a:ext cx="5724525" cy="280987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9E26B627-88CF-4005-8A5C-FEE11205C1B1}"/>
              </a:ext>
            </a:extLst>
          </p:cNvPr>
          <p:cNvSpPr txBox="1"/>
          <p:nvPr/>
        </p:nvSpPr>
        <p:spPr>
          <a:xfrm>
            <a:off x="994122" y="628601"/>
            <a:ext cx="6335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Shewhartův</a:t>
            </a:r>
            <a:r>
              <a:rPr lang="cs-CZ" dirty="0"/>
              <a:t> diagram – při statické regulaci výrobního procesu</a:t>
            </a:r>
          </a:p>
        </p:txBody>
      </p:sp>
    </p:spTree>
    <p:extLst>
      <p:ext uri="{BB962C8B-B14F-4D97-AF65-F5344CB8AC3E}">
        <p14:creationId xmlns:p14="http://schemas.microsoft.com/office/powerpoint/2010/main" val="2577949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29DD3AA8-B5AF-4639-8DFB-F98E4E700831}"/>
              </a:ext>
            </a:extLst>
          </p:cNvPr>
          <p:cNvSpPr/>
          <p:nvPr/>
        </p:nvSpPr>
        <p:spPr>
          <a:xfrm>
            <a:off x="510840" y="628601"/>
            <a:ext cx="75531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2. Evidence skutečných a očekávaných hodnot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30. léta 20. století - pro potřeby kontroly evidována jen skutečná data bez korektur (všechny výkyvy - změny cen, kapacit, spotřeby materiálu atd. se projevily v hladině cenových nákladů) – nelze provádět analýzy trendů a meziproduktová srovnání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snaha o přesnější kontrolu a plánování přiřadila ke skutečným hodnotám (především k nákladům) kontrolní (normálové) veličiny </a:t>
            </a:r>
            <a:r>
              <a:rPr lang="cs-CZ" sz="2000" i="1" dirty="0">
                <a:latin typeface="+mj-lt"/>
              </a:rPr>
              <a:t>- </a:t>
            </a:r>
            <a:r>
              <a:rPr lang="cs-CZ" sz="2000" dirty="0">
                <a:latin typeface="+mj-lt"/>
              </a:rPr>
              <a:t>průměrné veličiny vypočítané z hodnot minulých období, které vyrovnávají náhodné výkyvy (ale neeliminují je) – </a:t>
            </a:r>
            <a:r>
              <a:rPr lang="cs-CZ" sz="2000" i="1" dirty="0">
                <a:latin typeface="+mj-lt"/>
              </a:rPr>
              <a:t>celková odchylka </a:t>
            </a:r>
            <a:r>
              <a:rPr lang="cs-CZ" sz="2000" dirty="0">
                <a:latin typeface="+mj-lt"/>
              </a:rPr>
              <a:t>rozkládá pouze na 2 odchylky: </a:t>
            </a:r>
            <a:r>
              <a:rPr lang="cs-CZ" sz="2000" i="1" dirty="0">
                <a:latin typeface="+mj-lt"/>
              </a:rPr>
              <a:t>cenovou </a:t>
            </a:r>
            <a:r>
              <a:rPr lang="cs-CZ" sz="2000" dirty="0">
                <a:latin typeface="+mj-lt"/>
              </a:rPr>
              <a:t>a </a:t>
            </a:r>
            <a:r>
              <a:rPr lang="cs-CZ" sz="2000" i="1" dirty="0">
                <a:latin typeface="+mj-lt"/>
              </a:rPr>
              <a:t>množstevní</a:t>
            </a:r>
            <a:r>
              <a:rPr lang="cs-CZ" sz="2000" dirty="0">
                <a:latin typeface="+mj-lt"/>
              </a:rPr>
              <a:t>, které jsou eventuálně doplněny odchylkou kombinovanou</a:t>
            </a:r>
          </a:p>
        </p:txBody>
      </p:sp>
    </p:spTree>
    <p:extLst>
      <p:ext uri="{BB962C8B-B14F-4D97-AF65-F5344CB8AC3E}">
        <p14:creationId xmlns:p14="http://schemas.microsoft.com/office/powerpoint/2010/main" val="1890018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E8142E6D-364C-4F27-8475-5A3F1D202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720" y="1075920"/>
            <a:ext cx="7239000" cy="381000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DF5AA11A-3D8D-4D1F-8B56-CCBE48A7B853}"/>
              </a:ext>
            </a:extLst>
          </p:cNvPr>
          <p:cNvSpPr txBox="1"/>
          <p:nvPr/>
        </p:nvSpPr>
        <p:spPr>
          <a:xfrm>
            <a:off x="668720" y="509743"/>
            <a:ext cx="4550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Klasifikace </a:t>
            </a:r>
            <a:r>
              <a:rPr lang="cs-CZ" sz="2000" dirty="0" smtClean="0"/>
              <a:t>odchylek v tržbách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63019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63A40688-173C-4358-A0A8-433E28CE0000}"/>
              </a:ext>
            </a:extLst>
          </p:cNvPr>
          <p:cNvSpPr/>
          <p:nvPr/>
        </p:nvSpPr>
        <p:spPr>
          <a:xfrm>
            <a:off x="237240" y="775284"/>
            <a:ext cx="771156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v současné době se jako kontrolní veličiny pro potřeby kontroly používají plánované či očekávané položky (jak výnosů, tak nákladů)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pro analýzu odchylek je nutné pracovat s těmito kategoriemi nákladů a výnosů: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plánované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předem stanovené, resp. přepočtené (plánované položky přizpůsobené skutečnému využití kapacity podniku)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skutečné</a:t>
            </a:r>
          </a:p>
        </p:txBody>
      </p:sp>
    </p:spTree>
    <p:extLst>
      <p:ext uri="{BB962C8B-B14F-4D97-AF65-F5344CB8AC3E}">
        <p14:creationId xmlns:p14="http://schemas.microsoft.com/office/powerpoint/2010/main" val="640641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63A40688-173C-4358-A0A8-433E28CE0000}"/>
              </a:ext>
            </a:extLst>
          </p:cNvPr>
          <p:cNvSpPr/>
          <p:nvPr/>
        </p:nvSpPr>
        <p:spPr>
          <a:xfrm>
            <a:off x="222840" y="393684"/>
            <a:ext cx="771156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typy porovnání: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i="1" dirty="0">
                <a:latin typeface="+mj-lt"/>
              </a:rPr>
              <a:t>skutečnost – skutečnost: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typické srovnání ex-post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porovnání dat podniku a vyhodnocení jejich vývoje v čase, srovnání s průměrnými údaji odvětví, konkurence, či nejlepšího podniku v oboru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i="1" dirty="0">
                <a:latin typeface="+mj-lt"/>
              </a:rPr>
              <a:t>skutečnost – plán: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tradiční kontrola ve smyslu zjištění zpětné vazby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i="1" dirty="0">
                <a:latin typeface="+mj-lt"/>
              </a:rPr>
              <a:t>plán – očekávání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vyhodnocují se účinky opatření, která je ještě třeba učinit do konce plánovacího období, aby se dosáhlo plánované hodnoty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kontrola ex-ante</a:t>
            </a:r>
          </a:p>
        </p:txBody>
      </p:sp>
    </p:spTree>
    <p:extLst>
      <p:ext uri="{BB962C8B-B14F-4D97-AF65-F5344CB8AC3E}">
        <p14:creationId xmlns:p14="http://schemas.microsoft.com/office/powerpoint/2010/main" val="346951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C6CACBF4-7E21-452D-A196-9BFC0FCBBDBA}"/>
              </a:ext>
            </a:extLst>
          </p:cNvPr>
          <p:cNvSpPr/>
          <p:nvPr/>
        </p:nvSpPr>
        <p:spPr>
          <a:xfrm>
            <a:off x="392260" y="628601"/>
            <a:ext cx="748836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3. Propočet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Odchylky lze vyhodnocovat: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 absolutních jednotkách (v množství, objemu) – zpravidla rozdíl veličiny skutečné a plánované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 relativních jednotkách (v částech celku, v procentech) – tj. rozdíl vztažený k plánované hodnotě</a:t>
            </a:r>
          </a:p>
          <a:p>
            <a:endParaRPr lang="cs-CZ" sz="2000" i="1" dirty="0">
              <a:solidFill>
                <a:srgbClr val="000000"/>
              </a:solidFill>
              <a:latin typeface="+mj-lt"/>
            </a:endParaRPr>
          </a:p>
          <a:p>
            <a:r>
              <a:rPr lang="cs-CZ" sz="2000" i="1" dirty="0">
                <a:solidFill>
                  <a:srgbClr val="000000"/>
                </a:solidFill>
                <a:latin typeface="+mj-lt"/>
              </a:rPr>
              <a:t>	XP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– plánovaná hodnota</a:t>
            </a:r>
          </a:p>
          <a:p>
            <a:r>
              <a:rPr lang="cs-CZ" sz="2000" i="1" dirty="0">
                <a:solidFill>
                  <a:srgbClr val="000000"/>
                </a:solidFill>
                <a:latin typeface="+mj-lt"/>
              </a:rPr>
              <a:t>	XS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– skutečná hodnota</a:t>
            </a: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	absolutní odchylka = </a:t>
            </a:r>
            <a:r>
              <a:rPr lang="cs-CZ" sz="2000" i="1" dirty="0">
                <a:solidFill>
                  <a:srgbClr val="000000"/>
                </a:solidFill>
                <a:latin typeface="+mj-lt"/>
              </a:rPr>
              <a:t>XS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- </a:t>
            </a:r>
            <a:r>
              <a:rPr lang="cs-CZ" sz="2000" i="1" dirty="0">
                <a:solidFill>
                  <a:srgbClr val="000000"/>
                </a:solidFill>
                <a:latin typeface="+mj-lt"/>
              </a:rPr>
              <a:t>XP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	</a:t>
            </a:r>
            <a:r>
              <a:rPr lang="pt-BR" sz="2000" dirty="0">
                <a:solidFill>
                  <a:srgbClr val="000000"/>
                </a:solidFill>
                <a:latin typeface="+mj-lt"/>
              </a:rPr>
              <a:t>relativní odchylka = (</a:t>
            </a:r>
            <a:r>
              <a:rPr lang="pt-BR" sz="2000" i="1" dirty="0">
                <a:solidFill>
                  <a:srgbClr val="000000"/>
                </a:solidFill>
                <a:latin typeface="+mj-lt"/>
              </a:rPr>
              <a:t>XS</a:t>
            </a:r>
            <a:r>
              <a:rPr lang="pt-BR" sz="2000" dirty="0">
                <a:solidFill>
                  <a:srgbClr val="000000"/>
                </a:solidFill>
                <a:latin typeface="+mj-lt"/>
              </a:rPr>
              <a:t> - </a:t>
            </a:r>
            <a:r>
              <a:rPr lang="pt-BR" sz="2000" i="1" dirty="0">
                <a:solidFill>
                  <a:srgbClr val="000000"/>
                </a:solidFill>
                <a:latin typeface="+mj-lt"/>
              </a:rPr>
              <a:t>XP</a:t>
            </a:r>
            <a:r>
              <a:rPr lang="pt-BR" sz="2000" dirty="0">
                <a:solidFill>
                  <a:srgbClr val="000000"/>
                </a:solidFill>
                <a:latin typeface="+mj-lt"/>
              </a:rPr>
              <a:t>)/</a:t>
            </a:r>
            <a:r>
              <a:rPr lang="pt-BR" sz="2000" i="1" dirty="0">
                <a:solidFill>
                  <a:srgbClr val="000000"/>
                </a:solidFill>
                <a:latin typeface="+mj-lt"/>
              </a:rPr>
              <a:t>XP</a:t>
            </a:r>
            <a:endParaRPr lang="cs-CZ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6671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7BB31B3D-8E4C-479F-8399-214788440478}"/>
              </a:ext>
            </a:extLst>
          </p:cNvPr>
          <p:cNvSpPr/>
          <p:nvPr/>
        </p:nvSpPr>
        <p:spPr>
          <a:xfrm>
            <a:off x="446040" y="523754"/>
            <a:ext cx="74883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latin typeface="+mj-lt"/>
              </a:rPr>
              <a:t>Příklad:</a:t>
            </a:r>
          </a:p>
          <a:p>
            <a:r>
              <a:rPr lang="cs-CZ" i="1" dirty="0">
                <a:latin typeface="+mj-lt"/>
              </a:rPr>
              <a:t>Měla babka 4 </a:t>
            </a:r>
            <a:r>
              <a:rPr lang="cs-CZ" i="1" dirty="0" err="1">
                <a:latin typeface="+mj-lt"/>
              </a:rPr>
              <a:t>jabka</a:t>
            </a:r>
            <a:r>
              <a:rPr lang="cs-CZ" i="1" dirty="0">
                <a:latin typeface="+mj-lt"/>
              </a:rPr>
              <a:t> a </a:t>
            </a:r>
            <a:r>
              <a:rPr lang="cs-CZ" i="1" dirty="0" err="1">
                <a:latin typeface="+mj-lt"/>
              </a:rPr>
              <a:t>dědoušek</a:t>
            </a:r>
            <a:r>
              <a:rPr lang="cs-CZ" i="1" dirty="0">
                <a:latin typeface="+mj-lt"/>
              </a:rPr>
              <a:t> jen dvě.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Kolik měli oba dohromady?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Kolik by doslali na trhu, pokud by je prodávali po osmi korunách?</a:t>
            </a:r>
          </a:p>
          <a:p>
            <a:r>
              <a:rPr lang="pl-PL" i="1" dirty="0">
                <a:latin typeface="+mj-lt"/>
              </a:rPr>
              <a:t>Dej mi babko jedno jabko, budeme mít stejně a </a:t>
            </a:r>
            <a:r>
              <a:rPr lang="pl-PL" dirty="0">
                <a:latin typeface="+mj-lt"/>
              </a:rPr>
              <a:t>skutečné tržby byly: babka celkem 27 Kč, dědek celkem 21 Kč.</a:t>
            </a:r>
            <a:endParaRPr lang="cs-CZ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Jak velká byla absolutní a relativní odchylka v tržbách babky, dědka a dohromady?</a:t>
            </a:r>
            <a:endParaRPr lang="pl-PL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Jak velká byla cenová odchylka babky, dědka a dohromady?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Jak velká byla množstevní odchylka babky, dědka a dohromady?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Z jakého důvodu vznikly odchylky? Jaká by měla být opatření pro příští jarmark?</a:t>
            </a:r>
          </a:p>
        </p:txBody>
      </p:sp>
    </p:spTree>
    <p:extLst>
      <p:ext uri="{BB962C8B-B14F-4D97-AF65-F5344CB8AC3E}">
        <p14:creationId xmlns:p14="http://schemas.microsoft.com/office/powerpoint/2010/main" val="1084149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459718D4-B6EF-4050-ADE5-D9B406005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391378"/>
              </p:ext>
            </p:extLst>
          </p:nvPr>
        </p:nvGraphicFramePr>
        <p:xfrm>
          <a:off x="199013" y="1443545"/>
          <a:ext cx="8221362" cy="1569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88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4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02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86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5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23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55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878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070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7463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Plán. počet jablek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Plán. cena za ks (</a:t>
                      </a:r>
                      <a:r>
                        <a:rPr lang="cs-CZ" sz="1200" i="1" dirty="0"/>
                        <a:t>p</a:t>
                      </a:r>
                      <a:r>
                        <a:rPr lang="cs-CZ" sz="1200" i="1" baseline="-25000" dirty="0"/>
                        <a:t>p</a:t>
                      </a:r>
                      <a:r>
                        <a:rPr lang="cs-CZ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Plán. tržby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Skut. počet jablek (</a:t>
                      </a:r>
                      <a:r>
                        <a:rPr lang="cs-CZ" sz="1200" i="1" dirty="0" err="1"/>
                        <a:t>Q</a:t>
                      </a:r>
                      <a:r>
                        <a:rPr lang="cs-CZ" sz="1200" i="1" baseline="-25000" dirty="0" err="1"/>
                        <a:t>s</a:t>
                      </a:r>
                      <a:r>
                        <a:rPr lang="cs-CZ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Skut. Cena za 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Skut. tržby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/>
                        <a:t>Abs</a:t>
                      </a:r>
                      <a:r>
                        <a:rPr lang="cs-CZ" sz="1200" dirty="0"/>
                        <a:t>. odchylka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/>
                        <a:t>Rel</a:t>
                      </a:r>
                      <a:r>
                        <a:rPr lang="cs-CZ" sz="1200" dirty="0"/>
                        <a:t>. Odchylka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i="1" dirty="0"/>
                        <a:t>p</a:t>
                      </a:r>
                      <a:r>
                        <a:rPr lang="cs-CZ" sz="1200" i="1" baseline="-25000" dirty="0"/>
                        <a:t>p</a:t>
                      </a:r>
                      <a:r>
                        <a:rPr lang="cs-CZ" sz="1200" i="1" baseline="0" dirty="0"/>
                        <a:t>*</a:t>
                      </a:r>
                      <a:r>
                        <a:rPr lang="cs-CZ" sz="1200" i="1" dirty="0" err="1"/>
                        <a:t>Q</a:t>
                      </a:r>
                      <a:r>
                        <a:rPr lang="cs-CZ" sz="1200" i="1" baseline="-25000" dirty="0" err="1"/>
                        <a:t>s</a:t>
                      </a:r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Babka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-5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-15,63%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Dědek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31,25%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0%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9988C4-7DAF-439D-A1D3-11A6B4E17D52}"/>
              </a:ext>
            </a:extLst>
          </p:cNvPr>
          <p:cNvSpPr txBox="1"/>
          <p:nvPr/>
        </p:nvSpPr>
        <p:spPr>
          <a:xfrm>
            <a:off x="472612" y="787900"/>
            <a:ext cx="5466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Řešení</a:t>
            </a:r>
          </a:p>
        </p:txBody>
      </p:sp>
    </p:spTree>
    <p:extLst>
      <p:ext uri="{BB962C8B-B14F-4D97-AF65-F5344CB8AC3E}">
        <p14:creationId xmlns:p14="http://schemas.microsoft.com/office/powerpoint/2010/main" val="3584969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804D751B-1017-4A6E-8BFD-91A1A6682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263296"/>
              </p:ext>
            </p:extLst>
          </p:nvPr>
        </p:nvGraphicFramePr>
        <p:xfrm>
          <a:off x="986400" y="1497071"/>
          <a:ext cx="6080218" cy="1684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290">
                  <a:extLst>
                    <a:ext uri="{9D8B030D-6E8A-4147-A177-3AD203B41FA5}">
                      <a16:colId xmlns:a16="http://schemas.microsoft.com/office/drawing/2014/main" xmlns="" val="873133394"/>
                    </a:ext>
                  </a:extLst>
                </a:gridCol>
                <a:gridCol w="755669">
                  <a:extLst>
                    <a:ext uri="{9D8B030D-6E8A-4147-A177-3AD203B41FA5}">
                      <a16:colId xmlns:a16="http://schemas.microsoft.com/office/drawing/2014/main" xmlns="" val="2561160490"/>
                    </a:ext>
                  </a:extLst>
                </a:gridCol>
                <a:gridCol w="1149719">
                  <a:extLst>
                    <a:ext uri="{9D8B030D-6E8A-4147-A177-3AD203B41FA5}">
                      <a16:colId xmlns:a16="http://schemas.microsoft.com/office/drawing/2014/main" xmlns="" val="1066911104"/>
                    </a:ext>
                  </a:extLst>
                </a:gridCol>
                <a:gridCol w="770264">
                  <a:extLst>
                    <a:ext uri="{9D8B030D-6E8A-4147-A177-3AD203B41FA5}">
                      <a16:colId xmlns:a16="http://schemas.microsoft.com/office/drawing/2014/main" xmlns="" val="1691462769"/>
                    </a:ext>
                  </a:extLst>
                </a:gridCol>
                <a:gridCol w="723237">
                  <a:extLst>
                    <a:ext uri="{9D8B030D-6E8A-4147-A177-3AD203B41FA5}">
                      <a16:colId xmlns:a16="http://schemas.microsoft.com/office/drawing/2014/main" xmlns="" val="3566302742"/>
                    </a:ext>
                  </a:extLst>
                </a:gridCol>
                <a:gridCol w="1034586">
                  <a:extLst>
                    <a:ext uri="{9D8B030D-6E8A-4147-A177-3AD203B41FA5}">
                      <a16:colId xmlns:a16="http://schemas.microsoft.com/office/drawing/2014/main" xmlns="" val="4239944424"/>
                    </a:ext>
                  </a:extLst>
                </a:gridCol>
                <a:gridCol w="739453">
                  <a:extLst>
                    <a:ext uri="{9D8B030D-6E8A-4147-A177-3AD203B41FA5}">
                      <a16:colId xmlns:a16="http://schemas.microsoft.com/office/drawing/2014/main" xmlns="" val="17041109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Absolutní odchylky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Relativní odchylky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87404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cenová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množstevní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cenová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množstevní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26152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Babka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-8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-5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9,38%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-25,00%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-15,63%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6381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Dědek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-3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-18,75%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50,00%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31,25%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40090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0,00%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0,00%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0,00%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1068476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141331" y="3530785"/>
            <a:ext cx="5346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Babka: 3/32=0,0938; -8/32=-0,25</a:t>
            </a:r>
          </a:p>
          <a:p>
            <a:r>
              <a:rPr lang="cs-CZ" dirty="0" smtClean="0"/>
              <a:t>Dědek: -3/16=-0,1875; 8/16=0,5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853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409E6C7E-8A19-48B4-B2ED-B1943E42BA13}"/>
              </a:ext>
            </a:extLst>
          </p:cNvPr>
          <p:cNvSpPr/>
          <p:nvPr/>
        </p:nvSpPr>
        <p:spPr>
          <a:xfrm>
            <a:off x="392260" y="536654"/>
            <a:ext cx="74883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+mj-lt"/>
              </a:rPr>
              <a:t>Závěry: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Díky darovanému jablku měla babka tržby o 8 Kč nižší, ale zvýšila je cenou, takže propad nebyl tak hrozný (viz relativní odchylky).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Naopak dědek umluvil babku, takže měl získat na tržbách o 8Kč více, tj. 50% nárůst, ale umluvit zákazníky, aby nakupovali po 8 Kč, už nedokázal, </a:t>
            </a:r>
            <a:r>
              <a:rPr lang="pl-PL" sz="2000" dirty="0">
                <a:latin typeface="+mj-lt"/>
              </a:rPr>
              <a:t>proto se z 50% stalo jen 31%.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</a:rPr>
              <a:t>Rozhodnutí managementu na základě uvedené controllingového reportu:</a:t>
            </a:r>
          </a:p>
          <a:p>
            <a:endParaRPr lang="cs-CZ" sz="2000" i="1" dirty="0">
              <a:latin typeface="+mj-lt"/>
            </a:endParaRPr>
          </a:p>
          <a:p>
            <a:r>
              <a:rPr lang="cs-CZ" sz="2000" b="1" dirty="0">
                <a:latin typeface="+mj-lt"/>
              </a:rPr>
              <a:t>I přes nárůst tržeb u dědka bude v budoucnu lépe, když dědek nebude prodávat, ale bude pouze jablka česat a zajišťovat logistiku.</a:t>
            </a:r>
          </a:p>
        </p:txBody>
      </p:sp>
    </p:spTree>
    <p:extLst>
      <p:ext uri="{BB962C8B-B14F-4D97-AF65-F5344CB8AC3E}">
        <p14:creationId xmlns:p14="http://schemas.microsoft.com/office/powerpoint/2010/main" val="233391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Podnikový controlling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Kontrola a vyhodnocování odchylek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511987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Odchylka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Význam a úlohy kontroly odchylek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Etapy kontroly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6D9092A0-765D-49C9-B287-74EEB62A94D7}"/>
              </a:ext>
            </a:extLst>
          </p:cNvPr>
          <p:cNvSpPr/>
          <p:nvPr/>
        </p:nvSpPr>
        <p:spPr>
          <a:xfrm>
            <a:off x="247753" y="628601"/>
            <a:ext cx="74599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4. </a:t>
            </a:r>
            <a:r>
              <a:rPr lang="cs-CZ" sz="2200" b="1" dirty="0">
                <a:solidFill>
                  <a:srgbClr val="307871"/>
                </a:solidFill>
                <a:latin typeface="+mj-lt"/>
              </a:rPr>
              <a:t>A</a:t>
            </a:r>
            <a:r>
              <a:rPr lang="cs-CZ" sz="2200" b="1" dirty="0" smtClean="0">
                <a:solidFill>
                  <a:srgbClr val="307871"/>
                </a:solidFill>
                <a:latin typeface="+mj-lt"/>
              </a:rPr>
              <a:t>nalýza </a:t>
            </a:r>
            <a:r>
              <a:rPr lang="cs-CZ" sz="2200" b="1" dirty="0">
                <a:solidFill>
                  <a:srgbClr val="307871"/>
                </a:solidFill>
                <a:latin typeface="+mj-lt"/>
              </a:rPr>
              <a:t>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Analýza odchylek se provádí zejména: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ve vztahu </a:t>
            </a:r>
            <a:r>
              <a:rPr lang="cs-CZ" i="1" dirty="0">
                <a:solidFill>
                  <a:srgbClr val="000000"/>
                </a:solidFill>
                <a:latin typeface="+mj-lt"/>
              </a:rPr>
              <a:t>k nositelům nákladů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(zde je kontrola jádrem tzv. nákladového controllingu)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ve vztahu </a:t>
            </a:r>
            <a:r>
              <a:rPr lang="cs-CZ" i="1" dirty="0">
                <a:solidFill>
                  <a:srgbClr val="000000"/>
                </a:solidFill>
                <a:latin typeface="+mj-lt"/>
              </a:rPr>
              <a:t>k účetním obdobím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(stává se nedílnou součástí finančního </a:t>
            </a:r>
            <a:r>
              <a:rPr lang="cs-CZ" dirty="0" smtClean="0">
                <a:solidFill>
                  <a:srgbClr val="000000"/>
                </a:solidFill>
                <a:latin typeface="+mj-lt"/>
              </a:rPr>
              <a:t>controllingu)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Příčiny odchylek: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špatný výběr plánovacích metod a postupů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nereálné stanovení cílů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existence informačních bariér zejména o konkurenci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chyby v analýze trhu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nepředvídatelné cenové změny atd.</a:t>
            </a:r>
          </a:p>
        </p:txBody>
      </p:sp>
    </p:spTree>
    <p:extLst>
      <p:ext uri="{BB962C8B-B14F-4D97-AF65-F5344CB8AC3E}">
        <p14:creationId xmlns:p14="http://schemas.microsoft.com/office/powerpoint/2010/main" val="908658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BB998DD2-69B1-465E-8257-895CC33CE2AC}"/>
              </a:ext>
            </a:extLst>
          </p:cNvPr>
          <p:cNvSpPr/>
          <p:nvPr/>
        </p:nvSpPr>
        <p:spPr>
          <a:xfrm>
            <a:off x="251640" y="825531"/>
            <a:ext cx="76289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Vzniklé odchylky lze klasifikovat do dvou hlavních skupin: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odchylky výnosů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odchylky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 rámci každé skupiny lze analyzovat odchylky: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kvantitativní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k</a:t>
            </a:r>
            <a:r>
              <a:rPr lang="cs-CZ" dirty="0" smtClean="0">
                <a:solidFill>
                  <a:srgbClr val="000000"/>
                </a:solidFill>
                <a:latin typeface="+mj-lt"/>
              </a:rPr>
              <a:t>valitativní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Klasifikace odchylek vychází z předpokladu, že globální odchylku lze dále rozložit na odchylky dílčí a určitou část odchylky lze přiřadit k odchylkám kvalitativním i kvantitativním; tato je pak označována jako </a:t>
            </a:r>
            <a:r>
              <a:rPr lang="cs-CZ" sz="2000" i="1" dirty="0">
                <a:latin typeface="+mj-lt"/>
              </a:rPr>
              <a:t>odchylka kombinovaná</a:t>
            </a:r>
            <a:r>
              <a:rPr lang="cs-CZ" sz="2000" dirty="0">
                <a:latin typeface="+mj-lt"/>
              </a:rPr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0614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9542ADFF-CE68-4851-9B78-811D3FFDBEC5}"/>
              </a:ext>
            </a:extLst>
          </p:cNvPr>
          <p:cNvSpPr/>
          <p:nvPr/>
        </p:nvSpPr>
        <p:spPr>
          <a:xfrm>
            <a:off x="475200" y="753706"/>
            <a:ext cx="71856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Odchylky lze klasifikovat i podle oblastí jejich vzniku: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každou dílčí odchylku lze považovat za globální ve své oblasti a dále ji členit na kvantitativní a kvalitativní – typicky odchylky: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odbytu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sortimentu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ve struktuře zákazníků a ceně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rozpise materiálu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receptuře výroby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pracovních operacích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cenách a spotřebě vstupů, které mohou ovlivnit hodnotu fixních nákladů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0525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4" name="Obrázek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4" t="16615" r="27994" b="20410"/>
          <a:stretch/>
        </p:blipFill>
        <p:spPr bwMode="auto">
          <a:xfrm>
            <a:off x="1281495" y="1155700"/>
            <a:ext cx="5711760" cy="34229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912148" y="786368"/>
            <a:ext cx="2496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Klasifikace odchylek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97564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68C9FC80-37DA-48A1-ADE4-470F9964B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38" y="1375296"/>
            <a:ext cx="8760830" cy="3046278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787507F4-79B5-479C-B761-E3CB50D76F2D}"/>
              </a:ext>
            </a:extLst>
          </p:cNvPr>
          <p:cNvSpPr txBox="1"/>
          <p:nvPr/>
        </p:nvSpPr>
        <p:spPr>
          <a:xfrm>
            <a:off x="464715" y="547466"/>
            <a:ext cx="5530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Soustava odchylek nákladů</a:t>
            </a:r>
          </a:p>
        </p:txBody>
      </p:sp>
    </p:spTree>
    <p:extLst>
      <p:ext uri="{BB962C8B-B14F-4D97-AF65-F5344CB8AC3E}">
        <p14:creationId xmlns:p14="http://schemas.microsoft.com/office/powerpoint/2010/main" val="12815614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35B8A3B6-C8E5-45C6-B9ED-85D35F33E9CF}"/>
              </a:ext>
            </a:extLst>
          </p:cNvPr>
          <p:cNvSpPr txBox="1"/>
          <p:nvPr/>
        </p:nvSpPr>
        <p:spPr>
          <a:xfrm>
            <a:off x="609653" y="927038"/>
            <a:ext cx="792469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Rozbor odchylek režijních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založeno na rozdělení celkové odchylky na odchylky: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spotřební: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dirty="0"/>
              <a:t>rozpočtovou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dirty="0"/>
              <a:t>výkonnostní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objemovou: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dirty="0"/>
              <a:t>kapacitní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dirty="0" err="1"/>
              <a:t>účinnostní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0610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10E80D23-53BD-4A84-BCFA-85670E6B8AF0}"/>
              </a:ext>
            </a:extLst>
          </p:cNvPr>
          <p:cNvSpPr txBox="1"/>
          <p:nvPr/>
        </p:nvSpPr>
        <p:spPr>
          <a:xfrm>
            <a:off x="464505" y="812132"/>
            <a:ext cx="6826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Metoda dvou odchylek – rozklad celkové odchylky na odchylku spotřební a objemovou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Metoda čtyř odchylek  - rozklad celkové odchylky na rozpočtovou, výkonnostní,  kapacitní a </a:t>
            </a:r>
            <a:r>
              <a:rPr lang="cs-CZ" sz="2000" dirty="0" err="1"/>
              <a:t>účinnostní</a:t>
            </a:r>
            <a:r>
              <a:rPr lang="cs-CZ" sz="2000" dirty="0"/>
              <a:t> odchylku</a:t>
            </a:r>
          </a:p>
        </p:txBody>
      </p:sp>
    </p:spTree>
    <p:extLst>
      <p:ext uri="{BB962C8B-B14F-4D97-AF65-F5344CB8AC3E}">
        <p14:creationId xmlns:p14="http://schemas.microsoft.com/office/powerpoint/2010/main" val="1941594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D5E0DC11-7C0A-4A3D-A4F5-229CCA630A83}"/>
              </a:ext>
            </a:extLst>
          </p:cNvPr>
          <p:cNvSpPr/>
          <p:nvPr/>
        </p:nvSpPr>
        <p:spPr>
          <a:xfrm>
            <a:off x="352440" y="832812"/>
            <a:ext cx="739203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/>
              <a:t>spotřební odchylka: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určuje tu část režie, která byla vynaložena v důsledku více či méně úsporného vynakládání zdrojů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rozdíl mezi skutečně vynaloženými náklady a variantním rozpočtem pro účelnou, resp. produktivní činnost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/>
              <a:t>objemová odchylka: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vyjadřuje relativní úsporu (resp. překročení) vzniklou na základě toho, že FN jsou „rozpuštěny“ do většího (menšího) počtu výkonů, než se předpokládalo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rozdíl mezi variantním rozpočtem a pevným rozpočtem lineárně přepočteným na úroveň účelné, resp. produktivní činnosti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393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5207ECBC-A937-4594-9F2C-D09BEE2E874D}"/>
              </a:ext>
            </a:extLst>
          </p:cNvPr>
          <p:cNvSpPr/>
          <p:nvPr/>
        </p:nvSpPr>
        <p:spPr>
          <a:xfrm>
            <a:off x="604440" y="886116"/>
            <a:ext cx="739203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/>
              <a:t>rozpočtová odchylka: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udává, o kolik jsou skutečné režijní náklady větší či menší než bylo nutné vynaložit dle variantního rozpočtu na celkové skutečné výkony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rozdíl skutečných nákladů a variantního rozpočtu na celkový skutečný objem výkonů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i="1" dirty="0"/>
              <a:t>výkonnostní odchylka: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vyjadřuje, jaká výše variabilních nákladů byla neúčelně vynaložena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rozdíl mezi variantním rozpočtem na celkový skutečný objem výkonů a variantním rozpočtem na účelnou činnost</a:t>
            </a:r>
          </a:p>
        </p:txBody>
      </p:sp>
    </p:spTree>
    <p:extLst>
      <p:ext uri="{BB962C8B-B14F-4D97-AF65-F5344CB8AC3E}">
        <p14:creationId xmlns:p14="http://schemas.microsoft.com/office/powerpoint/2010/main" val="22901392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50BF80C-439E-42CB-8638-34E304D0C932}"/>
              </a:ext>
            </a:extLst>
          </p:cNvPr>
          <p:cNvSpPr txBox="1"/>
          <p:nvPr/>
        </p:nvSpPr>
        <p:spPr>
          <a:xfrm>
            <a:off x="452062" y="879798"/>
            <a:ext cx="70399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/>
              <a:t>kapacitní odchylka</a:t>
            </a:r>
            <a:r>
              <a:rPr lang="cs-CZ" sz="2000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vyjadřuje, jaký vliv má na výši režijních nákladů nižší či vyšší celkový skutečný objem výkonů, ovšem bez ohledu na produktivní či účelnou činnost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rozdíl mezi variantním rozpočtem a pevným rozpočtem lineárně přepočteným na celkovou skutečnou výši výkonů střediska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i="1" dirty="0" err="1"/>
              <a:t>účinnostní</a:t>
            </a:r>
            <a:r>
              <a:rPr lang="cs-CZ" sz="2000" i="1" dirty="0"/>
              <a:t> odchylka: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vyjadřuje tu část fixních nákladů, jenž byla vynaložena na neproduktivní (neúčelnou) činnost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rozdíl mezi objemovou odchylkou a odchylkou kapacitní</a:t>
            </a:r>
          </a:p>
        </p:txBody>
      </p:sp>
    </p:spTree>
    <p:extLst>
      <p:ext uri="{BB962C8B-B14F-4D97-AF65-F5344CB8AC3E}">
        <p14:creationId xmlns:p14="http://schemas.microsoft.com/office/powerpoint/2010/main" val="327821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714FA5B1-1667-46FE-8029-D466CE3ED033}"/>
              </a:ext>
            </a:extLst>
          </p:cNvPr>
          <p:cNvSpPr/>
          <p:nvPr/>
        </p:nvSpPr>
        <p:spPr>
          <a:xfrm>
            <a:off x="615101" y="547699"/>
            <a:ext cx="740563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</a:rPr>
              <a:t>Kontrola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subsystémem procesu řízení - navazuje na etapu plánování a proces řízení logicky uzavírá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</a:rPr>
              <a:t>princip kontroly</a:t>
            </a:r>
            <a:r>
              <a:rPr lang="cs-CZ" sz="2000" dirty="0">
                <a:latin typeface="+mj-lt"/>
              </a:rPr>
              <a:t>: porovnání několika kontrolních veličin, z nichž jedna slouží jako srovnávací hodnota (etalon)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</a:rPr>
              <a:t>smysl kontroly</a:t>
            </a:r>
            <a:r>
              <a:rPr lang="cs-CZ" sz="2000" dirty="0">
                <a:latin typeface="+mj-lt"/>
              </a:rPr>
              <a:t>: rozpoznat chyby (odchylky), ke kterým došlo jak při plánování, tak při realizaci plánu.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z výsledků kontroly je možno následně navrhnout opatření (nápravná, preventivní), která vzniklou chybu (odchylku) pomohou odstranit </a:t>
            </a:r>
          </a:p>
        </p:txBody>
      </p:sp>
    </p:spTree>
    <p:extLst>
      <p:ext uri="{BB962C8B-B14F-4D97-AF65-F5344CB8AC3E}">
        <p14:creationId xmlns:p14="http://schemas.microsoft.com/office/powerpoint/2010/main" val="17582981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23E16151-842B-47C2-AE36-A2EA4AF5D500}"/>
              </a:ext>
            </a:extLst>
          </p:cNvPr>
          <p:cNvSpPr/>
          <p:nvPr/>
        </p:nvSpPr>
        <p:spPr>
          <a:xfrm>
            <a:off x="518606" y="708418"/>
            <a:ext cx="71545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5. Návrhy nápravných opatření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plány opatření, ve kterých musí být naprosto přesně definovány: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nápravné kroky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určeny termíny plnění (T:)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uvedeni odpovědní pracovníci (O:)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dílčí plány je nutno navzájem koordinovat, aby jejich působení mělo synergický efekt</a:t>
            </a:r>
          </a:p>
        </p:txBody>
      </p:sp>
    </p:spTree>
    <p:extLst>
      <p:ext uri="{BB962C8B-B14F-4D97-AF65-F5344CB8AC3E}">
        <p14:creationId xmlns:p14="http://schemas.microsoft.com/office/powerpoint/2010/main" val="147341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význam kontroly odchylek při řízení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Uvézt funkce kontroly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kontrolní proces proces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Charakterizovat jednotlivé druhy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0309990B-CC2C-43F8-BE97-44DAE03FDB72}"/>
              </a:ext>
            </a:extLst>
          </p:cNvPr>
          <p:cNvSpPr/>
          <p:nvPr/>
        </p:nvSpPr>
        <p:spPr>
          <a:xfrm>
            <a:off x="410040" y="628601"/>
            <a:ext cx="739134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i="1" dirty="0">
                <a:solidFill>
                  <a:srgbClr val="307871"/>
                </a:solidFill>
                <a:latin typeface="+mj-lt"/>
              </a:rPr>
              <a:t>Úlohy kontroly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>
                <a:latin typeface="+mj-lt"/>
              </a:rPr>
              <a:t>Tradiční pojetí kontroly: </a:t>
            </a:r>
            <a:r>
              <a:rPr lang="cs-CZ" sz="2000" dirty="0">
                <a:latin typeface="+mj-lt"/>
              </a:rPr>
              <a:t>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soustředit se na analýzu jevů minulých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řídit podnik podle </a:t>
            </a:r>
            <a:r>
              <a:rPr lang="cs-CZ" i="1" dirty="0">
                <a:latin typeface="+mj-lt"/>
              </a:rPr>
              <a:t>principu zpětné vazby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>
                <a:latin typeface="+mj-lt"/>
              </a:rPr>
              <a:t>Moderní pojetí kontroly: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důraz na snahu o zobrazení a zahrnutí jevů budoucích (princip tzv. </a:t>
            </a:r>
            <a:r>
              <a:rPr lang="cs-CZ" i="1" dirty="0" err="1">
                <a:latin typeface="+mj-lt"/>
              </a:rPr>
              <a:t>dopředné</a:t>
            </a:r>
            <a:r>
              <a:rPr lang="cs-CZ" i="1" dirty="0">
                <a:latin typeface="+mj-lt"/>
              </a:rPr>
              <a:t> vazby)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nutno předvídat hrozby a z nich plynoucí rizika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i="1" dirty="0">
                <a:latin typeface="+mj-lt"/>
              </a:rPr>
              <a:t>odchylky se neodstraňují ex-post, ale ex-ante </a:t>
            </a:r>
            <a:r>
              <a:rPr lang="cs-CZ" dirty="0">
                <a:latin typeface="+mj-lt"/>
              </a:rPr>
              <a:t>(odchylkám je nutno předcházet)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vysoké nároky na informační základnu</a:t>
            </a:r>
          </a:p>
        </p:txBody>
      </p:sp>
    </p:spTree>
    <p:extLst>
      <p:ext uri="{BB962C8B-B14F-4D97-AF65-F5344CB8AC3E}">
        <p14:creationId xmlns:p14="http://schemas.microsoft.com/office/powerpoint/2010/main" val="276614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D125EA60-40EF-47D7-A160-A82C6A76679A}"/>
              </a:ext>
            </a:extLst>
          </p:cNvPr>
          <p:cNvSpPr/>
          <p:nvPr/>
        </p:nvSpPr>
        <p:spPr>
          <a:xfrm>
            <a:off x="424800" y="529547"/>
            <a:ext cx="7380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i="1" dirty="0">
                <a:solidFill>
                  <a:srgbClr val="307871"/>
                </a:solidFill>
                <a:latin typeface="+mj-lt"/>
              </a:rPr>
              <a:t>Základní funkce kontroly: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>
                <a:latin typeface="+mj-lt"/>
              </a:rPr>
              <a:t>funkce informační: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kontrola při zavedení kvalitního informačního systému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kontrola metodiky sběru dat a zpracování informací s cílem vytvořit dostatečnou informační základnou pro rozhodovací činnost podniku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zaměření se na relevantní </a:t>
            </a:r>
            <a:r>
              <a:rPr lang="pl-PL" dirty="0">
                <a:latin typeface="+mj-lt"/>
              </a:rPr>
              <a:t>informace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>
                <a:latin typeface="+mj-lt"/>
              </a:rPr>
              <a:t>funkce analytická: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široká, ale hospodárná analýza současného stavu vycházející z historických dat, které jsou zdrojem rozboru příčin vzniku odchylek či nežádoucích stavů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>
                <a:latin typeface="+mj-lt"/>
              </a:rPr>
              <a:t>funkce preventivní: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využití výsledků analýzy ke zlepšení či zpřesnění postupů při tvorbě plánů, k navržení preventivní opatření tak, aby k odchylkám v budoucnu nedocházelo</a:t>
            </a:r>
          </a:p>
        </p:txBody>
      </p:sp>
    </p:spTree>
    <p:extLst>
      <p:ext uri="{BB962C8B-B14F-4D97-AF65-F5344CB8AC3E}">
        <p14:creationId xmlns:p14="http://schemas.microsoft.com/office/powerpoint/2010/main" val="127897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0028F9A5-BD03-4D0C-AA40-0D24660F9E7D}"/>
              </a:ext>
            </a:extLst>
          </p:cNvPr>
          <p:cNvSpPr/>
          <p:nvPr/>
        </p:nvSpPr>
        <p:spPr>
          <a:xfrm>
            <a:off x="690840" y="628601"/>
            <a:ext cx="6367449" cy="19697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i="1" dirty="0">
                <a:solidFill>
                  <a:srgbClr val="307871"/>
                </a:solidFill>
                <a:latin typeface="+mj-lt"/>
              </a:rPr>
              <a:t>Etapy kontroly</a:t>
            </a:r>
            <a:endParaRPr lang="cs-CZ" dirty="0">
              <a:latin typeface="+mj-lt"/>
            </a:endParaRPr>
          </a:p>
          <a:p>
            <a:r>
              <a:rPr lang="cs-CZ" sz="2000" dirty="0">
                <a:latin typeface="+mj-lt"/>
              </a:rPr>
              <a:t>1. stanovení kontrolních veličin či očekávaných hodnot</a:t>
            </a:r>
          </a:p>
          <a:p>
            <a:r>
              <a:rPr lang="cs-CZ" sz="2000" dirty="0">
                <a:latin typeface="+mj-lt"/>
              </a:rPr>
              <a:t>2. evidence skutečných či očekávaných hodnot</a:t>
            </a:r>
          </a:p>
          <a:p>
            <a:r>
              <a:rPr lang="pl-PL" sz="2000" dirty="0">
                <a:latin typeface="+mj-lt"/>
              </a:rPr>
              <a:t>3. propočet odchylek kontrolních hodnot</a:t>
            </a:r>
          </a:p>
          <a:p>
            <a:r>
              <a:rPr lang="cs-CZ" sz="2000" dirty="0">
                <a:latin typeface="+mj-lt"/>
              </a:rPr>
              <a:t>4. analýza odchylek</a:t>
            </a:r>
          </a:p>
          <a:p>
            <a:r>
              <a:rPr lang="cs-CZ" sz="2000" dirty="0">
                <a:latin typeface="+mj-lt"/>
              </a:rPr>
              <a:t>5. návrh nápravných opatření</a:t>
            </a:r>
          </a:p>
        </p:txBody>
      </p:sp>
    </p:spTree>
    <p:extLst>
      <p:ext uri="{BB962C8B-B14F-4D97-AF65-F5344CB8AC3E}">
        <p14:creationId xmlns:p14="http://schemas.microsoft.com/office/powerpoint/2010/main" val="228260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91DCE76F-522F-4E8F-99D4-4DA68A4F0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20" y="896094"/>
            <a:ext cx="724852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04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819AC98B-BBB4-4CED-A533-90B26E41A65A}"/>
              </a:ext>
            </a:extLst>
          </p:cNvPr>
          <p:cNvSpPr/>
          <p:nvPr/>
        </p:nvSpPr>
        <p:spPr>
          <a:xfrm>
            <a:off x="770040" y="713161"/>
            <a:ext cx="742537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1. Stanovení kontrolních veličin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Základní (hlavní) kontrolní veličiny bývají odvozeny od cílové funkce podniku – zisk při zachování likvidity, resp. udržení kladného cash-</a:t>
            </a:r>
            <a:r>
              <a:rPr lang="cs-CZ" sz="2000" dirty="0" err="1">
                <a:latin typeface="+mj-lt"/>
              </a:rPr>
              <a:t>flow</a:t>
            </a:r>
            <a:endParaRPr lang="cs-CZ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hlavní kontrolní veličiny se mohou v podnicích lišit, ale regulačními oblastmi zůstávají: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objem produkce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cena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VN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FN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vložený kapitál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kapitálová struktura </a:t>
            </a:r>
          </a:p>
        </p:txBody>
      </p:sp>
    </p:spTree>
    <p:extLst>
      <p:ext uri="{BB962C8B-B14F-4D97-AF65-F5344CB8AC3E}">
        <p14:creationId xmlns:p14="http://schemas.microsoft.com/office/powerpoint/2010/main" val="24902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B5A91401-6CD6-49BF-8CF4-AF0DC764C961}"/>
              </a:ext>
            </a:extLst>
          </p:cNvPr>
          <p:cNvSpPr/>
          <p:nvPr/>
        </p:nvSpPr>
        <p:spPr>
          <a:xfrm>
            <a:off x="705240" y="882537"/>
            <a:ext cx="74883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původně sledování přímých nákladů, dnes orientace na režijní náklady a jejich strukturu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stanovení </a:t>
            </a:r>
            <a:r>
              <a:rPr lang="cs-CZ" sz="2000" i="1" dirty="0">
                <a:latin typeface="+mj-lt"/>
              </a:rPr>
              <a:t>tolerančních mezí </a:t>
            </a:r>
            <a:r>
              <a:rPr lang="cs-CZ" sz="2000" dirty="0">
                <a:latin typeface="+mj-lt"/>
              </a:rPr>
              <a:t>(v absolutních i relativních veličinách) pro případné odchylky: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stanoveny subjektivně – čím je sledovaná veličina pro podnik důležitější, tím užší je toleranční mez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respektování principu hospodárnosti a účelnosti – zaměření jen podstatné skutečnosti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0131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1519</Words>
  <Application>Microsoft Office PowerPoint</Application>
  <PresentationFormat>Předvádění na obrazovce (16:9)</PresentationFormat>
  <Paragraphs>246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Calibri</vt:lpstr>
      <vt:lpstr>Courier New</vt:lpstr>
      <vt:lpstr>DejaVu Sans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469</cp:revision>
  <dcterms:created xsi:type="dcterms:W3CDTF">2016-07-06T15:42:34Z</dcterms:created>
  <dcterms:modified xsi:type="dcterms:W3CDTF">2021-12-15T07:53:42Z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