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4" r:id="rId4"/>
    <p:sldId id="317" r:id="rId5"/>
    <p:sldId id="318" r:id="rId6"/>
    <p:sldId id="319" r:id="rId7"/>
    <p:sldId id="320" r:id="rId8"/>
    <p:sldId id="321" r:id="rId9"/>
    <p:sldId id="323" r:id="rId10"/>
    <p:sldId id="322" r:id="rId11"/>
    <p:sldId id="324" r:id="rId12"/>
    <p:sldId id="325" r:id="rId13"/>
    <p:sldId id="326" r:id="rId14"/>
    <p:sldId id="327" r:id="rId15"/>
    <p:sldId id="328" r:id="rId16"/>
    <p:sldId id="329" r:id="rId17"/>
    <p:sldId id="330" r:id="rId18"/>
    <p:sldId id="331" r:id="rId19"/>
    <p:sldId id="332" r:id="rId20"/>
    <p:sldId id="309" r:id="rId2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90" y="15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19.09.2021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r>
              <a:rPr lang="cs-CZ" sz="4000" b="1" dirty="0">
                <a:solidFill>
                  <a:schemeClr val="bg1"/>
                </a:solidFill>
                <a:latin typeface="Times New Roman" panose="02020603050405020304" pitchFamily="18" charset="0"/>
                <a:cs typeface="Times New Roman" panose="02020603050405020304" pitchFamily="18" charset="0"/>
              </a:rPr>
              <a:t>1. TUTORIÁL</a:t>
            </a: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r>
              <a:rPr lang="cs-CZ" sz="2700" b="1" dirty="0">
                <a:solidFill>
                  <a:schemeClr val="bg1"/>
                </a:solidFill>
                <a:latin typeface="Times New Roman" panose="02020603050405020304" pitchFamily="18" charset="0"/>
                <a:cs typeface="Times New Roman" panose="02020603050405020304" pitchFamily="18" charset="0"/>
              </a:rPr>
              <a:t>Společenská odpovědnost organizací</a:t>
            </a:r>
            <a:br>
              <a:rPr lang="cs-CZ" sz="27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3648" y="3219822"/>
            <a:ext cx="4248472" cy="1368152"/>
          </a:xfrm>
          <a:prstGeom prst="rect">
            <a:avLst/>
          </a:prstGeom>
        </p:spPr>
        <p:txBody>
          <a:bodyPr>
            <a:normAutofit fontScale="92500"/>
          </a:bodyPr>
          <a:lstStyle/>
          <a:p>
            <a:pPr marL="0" indent="0" algn="r">
              <a:buNone/>
            </a:pPr>
            <a:r>
              <a:rPr lang="cs-CZ" sz="1400">
                <a:solidFill>
                  <a:schemeClr val="bg1"/>
                </a:solidFill>
                <a:latin typeface="Times New Roman" panose="02020603050405020304" pitchFamily="18" charset="0"/>
                <a:cs typeface="Times New Roman" panose="02020603050405020304" pitchFamily="18" charset="0"/>
              </a:rPr>
              <a:t>Organizace a podmínky splnění předmětu</a:t>
            </a:r>
          </a:p>
          <a:p>
            <a:pPr marL="0" indent="0" algn="r">
              <a:buNone/>
            </a:pPr>
            <a:endParaRPr lang="cs-CZ" sz="140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a:solidFill>
                  <a:schemeClr val="bg1"/>
                </a:solidFill>
                <a:latin typeface="Times New Roman" panose="02020603050405020304" pitchFamily="18" charset="0"/>
                <a:cs typeface="Times New Roman" panose="02020603050405020304" pitchFamily="18" charset="0"/>
              </a:rPr>
              <a:t>Definice termínu společenská odpovědnost podnikání</a:t>
            </a:r>
          </a:p>
          <a:p>
            <a:pPr marL="0" indent="0" algn="r">
              <a:buNone/>
            </a:pPr>
            <a:endParaRPr lang="cs-CZ" sz="140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a:solidFill>
                  <a:schemeClr val="bg1"/>
                </a:solidFill>
                <a:latin typeface="Times New Roman" panose="02020603050405020304" pitchFamily="18" charset="0"/>
                <a:cs typeface="Times New Roman" panose="02020603050405020304" pitchFamily="18" charset="0"/>
              </a:rPr>
              <a:t>Vymezení konceptu společenské odpovědnosti organizací</a:t>
            </a:r>
          </a:p>
          <a:p>
            <a:pPr marL="0" indent="0" algn="r">
              <a:buNone/>
            </a:pPr>
            <a:endParaRPr lang="cs-CZ" sz="140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372200" y="3723878"/>
            <a:ext cx="260007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p>
          <a:p>
            <a:pPr algn="r"/>
            <a:r>
              <a:rPr lang="cs-CZ" altLang="cs-CZ" sz="900" b="1">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AutoNum type="arabicPeriod"/>
            </a:pPr>
            <a:r>
              <a:rPr lang="cs-CZ" sz="1600" b="1">
                <a:solidFill>
                  <a:schemeClr val="bg1"/>
                </a:solidFill>
                <a:latin typeface="Times New Roman" panose="02020603050405020304" pitchFamily="18" charset="0"/>
                <a:cs typeface="Times New Roman" panose="02020603050405020304" pitchFamily="18" charset="0"/>
              </a:rPr>
              <a:t>Ekonomická oblast CSR</a:t>
            </a:r>
          </a:p>
          <a:p>
            <a:pPr marL="0" indent="0">
              <a:buNone/>
            </a:pPr>
            <a:endParaRPr lang="cs-CZ" sz="1600" b="1">
              <a:solidFill>
                <a:schemeClr val="bg1"/>
              </a:solidFill>
              <a:latin typeface="Times New Roman" panose="02020603050405020304" pitchFamily="18" charset="0"/>
              <a:cs typeface="Times New Roman" panose="02020603050405020304" pitchFamily="18" charset="0"/>
            </a:endParaRPr>
          </a:p>
          <a:p>
            <a:pPr marL="0" indent="0">
              <a:buNone/>
            </a:pPr>
            <a:r>
              <a:rPr lang="cs-CZ" sz="1600" b="1">
                <a:solidFill>
                  <a:schemeClr val="bg1"/>
                </a:solidFill>
                <a:latin typeface="Times New Roman" panose="02020603050405020304" pitchFamily="18" charset="0"/>
                <a:cs typeface="Times New Roman" panose="02020603050405020304" pitchFamily="18" charset="0"/>
              </a:rPr>
              <a:t>Souhrnně lze uvést výčet hlavních aktivit, který obsahuje a pokrývá základní oblasti ekonomického pilíře: </a:t>
            </a:r>
          </a:p>
        </p:txBody>
      </p:sp>
      <p:sp>
        <p:nvSpPr>
          <p:cNvPr id="5" name="Zástupný symbol pro obsah 2"/>
          <p:cNvSpPr txBox="1">
            <a:spLocks/>
          </p:cNvSpPr>
          <p:nvPr/>
        </p:nvSpPr>
        <p:spPr>
          <a:xfrm>
            <a:off x="4067944" y="555526"/>
            <a:ext cx="4104456"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a:solidFill>
                  <a:srgbClr val="002060"/>
                </a:solidFill>
                <a:latin typeface="Times New Roman" panose="02020603050405020304" pitchFamily="18" charset="0"/>
                <a:cs typeface="Times New Roman" panose="02020603050405020304" pitchFamily="18" charset="0"/>
              </a:rPr>
              <a:t>vytvoření etického kodexu (případně jiného podnikového dokumentu, který upravuje podnikatelské chování firmy);</a:t>
            </a:r>
          </a:p>
          <a:p>
            <a:r>
              <a:rPr lang="cs-CZ" sz="1400">
                <a:solidFill>
                  <a:srgbClr val="002060"/>
                </a:solidFill>
                <a:latin typeface="Times New Roman" panose="02020603050405020304" pitchFamily="18" charset="0"/>
                <a:cs typeface="Times New Roman" panose="02020603050405020304" pitchFamily="18" charset="0"/>
              </a:rPr>
              <a:t>transparentnost jednání a chování organizace; uplatňování principů dobrého řízení; podnikání s uplatněním protikorupční politiky; </a:t>
            </a:r>
          </a:p>
          <a:p>
            <a:r>
              <a:rPr lang="cs-CZ" sz="1400">
                <a:solidFill>
                  <a:srgbClr val="002060"/>
                </a:solidFill>
                <a:latin typeface="Times New Roman" panose="02020603050405020304" pitchFamily="18" charset="0"/>
                <a:cs typeface="Times New Roman" panose="02020603050405020304" pitchFamily="18" charset="0"/>
              </a:rPr>
              <a:t>vedení dialogu s akcionáři; </a:t>
            </a:r>
          </a:p>
          <a:p>
            <a:r>
              <a:rPr lang="cs-CZ" sz="1400">
                <a:solidFill>
                  <a:srgbClr val="002060"/>
                </a:solidFill>
                <a:latin typeface="Times New Roman" panose="02020603050405020304" pitchFamily="18" charset="0"/>
                <a:cs typeface="Times New Roman" panose="02020603050405020304" pitchFamily="18" charset="0"/>
              </a:rPr>
              <a:t>vymezení pravidel chování k zákazníkům např. kvalitní a bezpečné produkty či služby; </a:t>
            </a:r>
          </a:p>
          <a:p>
            <a:r>
              <a:rPr lang="cs-CZ" sz="1400">
                <a:solidFill>
                  <a:srgbClr val="002060"/>
                </a:solidFill>
                <a:latin typeface="Times New Roman" panose="02020603050405020304" pitchFamily="18" charset="0"/>
                <a:cs typeface="Times New Roman" panose="02020603050405020304" pitchFamily="18" charset="0"/>
              </a:rPr>
              <a:t>vymezení pravidel chování k dodavatelům (korektní jednání s dodavateli např. včasné plnění závazků); </a:t>
            </a:r>
          </a:p>
          <a:p>
            <a:r>
              <a:rPr lang="cs-CZ" sz="1400">
                <a:solidFill>
                  <a:srgbClr val="002060"/>
                </a:solidFill>
                <a:latin typeface="Times New Roman" panose="02020603050405020304" pitchFamily="18" charset="0"/>
                <a:cs typeface="Times New Roman" panose="02020603050405020304" pitchFamily="18" charset="0"/>
              </a:rPr>
              <a:t>odpovědné řízení dodavatelského řetězce; </a:t>
            </a:r>
          </a:p>
          <a:p>
            <a:r>
              <a:rPr lang="cs-CZ" sz="1400">
                <a:solidFill>
                  <a:srgbClr val="002060"/>
                </a:solidFill>
                <a:latin typeface="Times New Roman" panose="02020603050405020304" pitchFamily="18" charset="0"/>
                <a:cs typeface="Times New Roman" panose="02020603050405020304" pitchFamily="18" charset="0"/>
              </a:rPr>
              <a:t>vymezení pravidel chování k investorům; </a:t>
            </a:r>
          </a:p>
          <a:p>
            <a:r>
              <a:rPr lang="cs-CZ" sz="1400">
                <a:solidFill>
                  <a:srgbClr val="002060"/>
                </a:solidFill>
                <a:latin typeface="Times New Roman" panose="02020603050405020304" pitchFamily="18" charset="0"/>
                <a:cs typeface="Times New Roman" panose="02020603050405020304" pitchFamily="18" charset="0"/>
              </a:rPr>
              <a:t>společensky odpovědné investování; </a:t>
            </a:r>
          </a:p>
          <a:p>
            <a:r>
              <a:rPr lang="cs-CZ" sz="1400">
                <a:solidFill>
                  <a:srgbClr val="002060"/>
                </a:solidFill>
                <a:latin typeface="Times New Roman" panose="02020603050405020304" pitchFamily="18" charset="0"/>
                <a:cs typeface="Times New Roman" panose="02020603050405020304" pitchFamily="18" charset="0"/>
              </a:rPr>
              <a:t>ochrana duševního vlastnictví;</a:t>
            </a:r>
          </a:p>
          <a:p>
            <a:r>
              <a:rPr lang="cs-CZ" sz="1400">
                <a:solidFill>
                  <a:srgbClr val="002060"/>
                </a:solidFill>
                <a:latin typeface="Times New Roman" panose="02020603050405020304" pitchFamily="18" charset="0"/>
                <a:cs typeface="Times New Roman" panose="02020603050405020304" pitchFamily="18" charset="0"/>
              </a:rPr>
              <a:t>etický a sociální marketing. </a:t>
            </a:r>
          </a:p>
          <a:p>
            <a:endParaRPr lang="cs-CZ" sz="140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34732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12568" cy="507703"/>
          </a:xfrm>
        </p:spPr>
        <p:txBody>
          <a:bodyPr/>
          <a:lstStyle/>
          <a:p>
            <a:r>
              <a:rPr lang="cs-CZ"/>
              <a:t>Příklady aktivit v ekonomickém pilíři</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1613242002"/>
              </p:ext>
            </p:extLst>
          </p:nvPr>
        </p:nvGraphicFramePr>
        <p:xfrm>
          <a:off x="195049" y="703189"/>
          <a:ext cx="7617311" cy="4028808"/>
        </p:xfrm>
        <a:graphic>
          <a:graphicData uri="http://schemas.openxmlformats.org/drawingml/2006/table">
            <a:tbl>
              <a:tblPr firstRow="1" firstCol="1" bandRow="1"/>
              <a:tblGrid>
                <a:gridCol w="1151808">
                  <a:extLst>
                    <a:ext uri="{9D8B030D-6E8A-4147-A177-3AD203B41FA5}">
                      <a16:colId xmlns:a16="http://schemas.microsoft.com/office/drawing/2014/main" val="20000"/>
                    </a:ext>
                  </a:extLst>
                </a:gridCol>
                <a:gridCol w="1441113">
                  <a:extLst>
                    <a:ext uri="{9D8B030D-6E8A-4147-A177-3AD203B41FA5}">
                      <a16:colId xmlns:a16="http://schemas.microsoft.com/office/drawing/2014/main" val="20001"/>
                    </a:ext>
                  </a:extLst>
                </a:gridCol>
                <a:gridCol w="5024390">
                  <a:extLst>
                    <a:ext uri="{9D8B030D-6E8A-4147-A177-3AD203B41FA5}">
                      <a16:colId xmlns:a16="http://schemas.microsoft.com/office/drawing/2014/main" val="20002"/>
                    </a:ext>
                  </a:extLst>
                </a:gridCol>
              </a:tblGrid>
              <a:tr h="190719">
                <a:tc>
                  <a:txBody>
                    <a:bodyPr/>
                    <a:lstStyle/>
                    <a:p>
                      <a:pPr algn="ctr">
                        <a:lnSpc>
                          <a:spcPct val="150000"/>
                        </a:lnSpc>
                        <a:spcAft>
                          <a:spcPts val="0"/>
                        </a:spcAft>
                        <a:tabLst>
                          <a:tab pos="450215" algn="l"/>
                        </a:tabLst>
                      </a:pPr>
                      <a:r>
                        <a:rPr lang="cs-CZ" sz="900" b="1" baseline="0" dirty="0">
                          <a:effectLst/>
                          <a:latin typeface="Times New Roman" panose="02020603050405020304" pitchFamily="18" charset="0"/>
                          <a:ea typeface="Calibri" panose="020F0502020204030204" pitchFamily="34" charset="0"/>
                        </a:rPr>
                        <a:t>CSR témata</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CSR aktivity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Příklady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0719">
                <a:tc rowSpan="3">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Správa a řízení firmy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Transparentnost </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Uveřejňování finančních i nefinančních informací</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0719">
                <a:tc vMerge="1">
                  <a:txBody>
                    <a:bodyPr/>
                    <a:lstStyle/>
                    <a:p>
                      <a:endParaRPr lang="cs-CZ"/>
                    </a:p>
                  </a:txBody>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Pravidla chování</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Etický kodex a jeho praktické využití</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0719">
                <a:tc vMerge="1">
                  <a:txBody>
                    <a:bodyPr/>
                    <a:lstStyle/>
                    <a:p>
                      <a:endParaRPr lang="cs-CZ"/>
                    </a:p>
                  </a:txBody>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Firemní image</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Monitorování a měření firemního image</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0719">
                <a:tc rowSpan="7">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Odpovědný přístup k zákazníkům</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Zjištování zpětné vazby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Průzkum spokojenosti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071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Evidence a řešení stížností</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0719">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Zapojení do rozhodování </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Sběr návrhů na zlepšení produktů a služeb</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071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Vliv zákazníků na zamšření CSR aktivit firmy</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0719">
                <a:tc vMerge="1">
                  <a:txBody>
                    <a:bodyPr/>
                    <a:lstStyle/>
                    <a:p>
                      <a:endParaRPr lang="cs-CZ"/>
                    </a:p>
                  </a:txBody>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Kvalita produktů a služeb</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Používání norem kvality (např. ISO 9001)</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90719">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Vzdělávání zákazníků</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Školení preventivní servisní činnosti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071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Školení bezpečnosti práce</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90719">
                <a:tc rowSpan="6">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Vztahy s dodavateli a dalšími obchodními partnery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Výběr dodavatelů</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Zahrnutí CSR hlediska do výběru dodavatelů</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90719">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Zjišťování zpětné vazby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Průzkum spokojenosti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9071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Evidence a řešení stížností </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90719">
                <a:tc vMerge="1">
                  <a:txBody>
                    <a:bodyPr/>
                    <a:lstStyle/>
                    <a:p>
                      <a:endParaRPr lang="cs-CZ"/>
                    </a:p>
                  </a:txBody>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Obchodní vztahy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Včasné placení faktur</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44326">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Šíření CSR</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Monitoring CSR praktik v dodavatelsko-odběratelském řetězci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9071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Zapojování dodavatelů do CSR aktivit firmy</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44326">
                <a:tc rowSpan="3">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Marketing a reklama</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Informace o produktech</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Poskytování jasných a přesných informací o výrobcích a službách </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44326">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Sdílený marketing</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Použití marketingových aktivit k společné propagaci firmy a dobročinné události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44326">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Reklamní etika</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Dodržování etického kodexu reklamy, např. vydaného Radou pro reklamu</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4101186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563638"/>
            <a:ext cx="3312368" cy="302433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a:solidFill>
                  <a:schemeClr val="bg1"/>
                </a:solidFill>
                <a:latin typeface="Times New Roman" panose="02020603050405020304" pitchFamily="18" charset="0"/>
                <a:cs typeface="Times New Roman" panose="02020603050405020304" pitchFamily="18" charset="0"/>
              </a:rPr>
              <a:t>2. Sociální oblast CSR</a:t>
            </a:r>
          </a:p>
          <a:p>
            <a:pPr marL="0" indent="0">
              <a:buNone/>
            </a:pPr>
            <a:endParaRPr lang="cs-CZ" sz="1600" b="1">
              <a:solidFill>
                <a:schemeClr val="bg1"/>
              </a:solidFill>
              <a:latin typeface="Times New Roman" panose="02020603050405020304" pitchFamily="18" charset="0"/>
              <a:cs typeface="Times New Roman" panose="02020603050405020304" pitchFamily="18" charset="0"/>
            </a:endParaRPr>
          </a:p>
          <a:p>
            <a:r>
              <a:rPr lang="cs-CZ" sz="1600">
                <a:solidFill>
                  <a:schemeClr val="bg1"/>
                </a:solidFill>
                <a:latin typeface="Times New Roman" panose="02020603050405020304" pitchFamily="18" charset="0"/>
                <a:cs typeface="Times New Roman" panose="02020603050405020304" pitchFamily="18" charset="0"/>
              </a:rPr>
              <a:t>Oblast je také možno rozdělit na interní a externí.</a:t>
            </a:r>
          </a:p>
          <a:p>
            <a:pPr lvl="1"/>
            <a:r>
              <a:rPr lang="cs-CZ" sz="1400">
                <a:solidFill>
                  <a:schemeClr val="bg1"/>
                </a:solidFill>
                <a:latin typeface="Times New Roman" panose="02020603050405020304" pitchFamily="18" charset="0"/>
                <a:cs typeface="Times New Roman" panose="02020603050405020304" pitchFamily="18" charset="0"/>
              </a:rPr>
              <a:t>Do interní oblasti se zahrnují </a:t>
            </a:r>
            <a:r>
              <a:rPr lang="cs-CZ" sz="1400" b="1">
                <a:solidFill>
                  <a:schemeClr val="bg1"/>
                </a:solidFill>
                <a:latin typeface="Times New Roman" panose="02020603050405020304" pitchFamily="18" charset="0"/>
                <a:cs typeface="Times New Roman" panose="02020603050405020304" pitchFamily="18" charset="0"/>
              </a:rPr>
              <a:t>zaměstnanci</a:t>
            </a:r>
            <a:r>
              <a:rPr lang="cs-CZ" sz="1400">
                <a:solidFill>
                  <a:schemeClr val="bg1"/>
                </a:solidFill>
                <a:latin typeface="Times New Roman" panose="02020603050405020304" pitchFamily="18" charset="0"/>
                <a:cs typeface="Times New Roman" panose="02020603050405020304" pitchFamily="18" charset="0"/>
              </a:rPr>
              <a:t> a péče o ně, pracovní podmínky, které firma vytváří.</a:t>
            </a:r>
          </a:p>
          <a:p>
            <a:pPr lvl="1"/>
            <a:r>
              <a:rPr lang="cs-CZ" sz="1400">
                <a:solidFill>
                  <a:schemeClr val="bg1"/>
                </a:solidFill>
                <a:latin typeface="Times New Roman" panose="02020603050405020304" pitchFamily="18" charset="0"/>
                <a:cs typeface="Times New Roman" panose="02020603050405020304" pitchFamily="18" charset="0"/>
              </a:rPr>
              <a:t>Do externí sociální oblasti se zařazuje především </a:t>
            </a:r>
            <a:r>
              <a:rPr lang="cs-CZ" sz="1400" b="1">
                <a:solidFill>
                  <a:schemeClr val="bg1"/>
                </a:solidFill>
                <a:latin typeface="Times New Roman" panose="02020603050405020304" pitchFamily="18" charset="0"/>
                <a:cs typeface="Times New Roman" panose="02020603050405020304" pitchFamily="18" charset="0"/>
              </a:rPr>
              <a:t>filantropie </a:t>
            </a:r>
            <a:r>
              <a:rPr lang="cs-CZ" sz="1400">
                <a:solidFill>
                  <a:schemeClr val="bg1"/>
                </a:solidFill>
                <a:latin typeface="Times New Roman" panose="02020603050405020304" pitchFamily="18" charset="0"/>
                <a:cs typeface="Times New Roman" panose="02020603050405020304" pitchFamily="18" charset="0"/>
              </a:rPr>
              <a:t>a </a:t>
            </a:r>
            <a:r>
              <a:rPr lang="cs-CZ" sz="1400" b="1">
                <a:solidFill>
                  <a:schemeClr val="bg1"/>
                </a:solidFill>
                <a:latin typeface="Times New Roman" panose="02020603050405020304" pitchFamily="18" charset="0"/>
                <a:cs typeface="Times New Roman" panose="02020603050405020304" pitchFamily="18" charset="0"/>
              </a:rPr>
              <a:t>spolupráce s místní komunitou</a:t>
            </a:r>
            <a:r>
              <a:rPr lang="cs-CZ" sz="1400">
                <a:solidFill>
                  <a:schemeClr val="bg1"/>
                </a:solidFill>
                <a:latin typeface="Times New Roman" panose="02020603050405020304" pitchFamily="18" charset="0"/>
                <a:cs typeface="Times New Roman" panose="02020603050405020304" pitchFamily="18" charset="0"/>
              </a:rPr>
              <a:t>.</a:t>
            </a:r>
          </a:p>
        </p:txBody>
      </p:sp>
      <p:sp>
        <p:nvSpPr>
          <p:cNvPr id="5" name="Zástupný symbol pro obsah 2"/>
          <p:cNvSpPr txBox="1">
            <a:spLocks/>
          </p:cNvSpPr>
          <p:nvPr/>
        </p:nvSpPr>
        <p:spPr>
          <a:xfrm>
            <a:off x="4067944" y="1059582"/>
            <a:ext cx="4104456" cy="3672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a:solidFill>
                  <a:srgbClr val="002060"/>
                </a:solidFill>
                <a:latin typeface="Times New Roman" panose="02020603050405020304" pitchFamily="18" charset="0"/>
                <a:cs typeface="Times New Roman" panose="02020603050405020304" pitchFamily="18" charset="0"/>
              </a:rPr>
              <a:t>Můžeme zde řadit aktivity</a:t>
            </a:r>
            <a:r>
              <a:rPr lang="cs-CZ" sz="1400">
                <a:solidFill>
                  <a:srgbClr val="002060"/>
                </a:solidFill>
                <a:latin typeface="Times New Roman" panose="02020603050405020304" pitchFamily="18" charset="0"/>
                <a:cs typeface="Times New Roman" panose="02020603050405020304" pitchFamily="18" charset="0"/>
              </a:rPr>
              <a:t>:</a:t>
            </a:r>
          </a:p>
          <a:p>
            <a:r>
              <a:rPr lang="cs-CZ" sz="1400">
                <a:solidFill>
                  <a:srgbClr val="002060"/>
                </a:solidFill>
                <a:latin typeface="Times New Roman" panose="02020603050405020304" pitchFamily="18" charset="0"/>
                <a:cs typeface="Times New Roman" panose="02020603050405020304" pitchFamily="18" charset="0"/>
              </a:rPr>
              <a:t>respektování rovných příležitostí, lidských práv, </a:t>
            </a:r>
          </a:p>
          <a:p>
            <a:r>
              <a:rPr lang="cs-CZ" sz="1400">
                <a:solidFill>
                  <a:srgbClr val="002060"/>
                </a:solidFill>
                <a:latin typeface="Times New Roman" panose="02020603050405020304" pitchFamily="18" charset="0"/>
                <a:cs typeface="Times New Roman" panose="02020603050405020304" pitchFamily="18" charset="0"/>
              </a:rPr>
              <a:t>podmínky pro rozvoj zdraví a bezpečnosti,</a:t>
            </a:r>
          </a:p>
          <a:p>
            <a:r>
              <a:rPr lang="cs-CZ" sz="1400">
                <a:solidFill>
                  <a:srgbClr val="002060"/>
                </a:solidFill>
                <a:latin typeface="Times New Roman" panose="02020603050405020304" pitchFamily="18" charset="0"/>
                <a:cs typeface="Times New Roman" panose="02020603050405020304" pitchFamily="18" charset="0"/>
              </a:rPr>
              <a:t>rozvoj a vzdělávání zaměstnanců, </a:t>
            </a:r>
          </a:p>
          <a:p>
            <a:r>
              <a:rPr lang="cs-CZ" sz="1400">
                <a:solidFill>
                  <a:srgbClr val="002060"/>
                </a:solidFill>
                <a:latin typeface="Times New Roman" panose="02020603050405020304" pitchFamily="18" charset="0"/>
                <a:cs typeface="Times New Roman" panose="02020603050405020304" pitchFamily="18" charset="0"/>
              </a:rPr>
              <a:t>filantropie, </a:t>
            </a:r>
          </a:p>
          <a:p>
            <a:r>
              <a:rPr lang="cs-CZ" sz="1400">
                <a:solidFill>
                  <a:srgbClr val="002060"/>
                </a:solidFill>
                <a:latin typeface="Times New Roman" panose="02020603050405020304" pitchFamily="18" charset="0"/>
                <a:cs typeface="Times New Roman" panose="02020603050405020304" pitchFamily="18" charset="0"/>
              </a:rPr>
              <a:t>komunikace se zainteresovanými stranami,</a:t>
            </a:r>
          </a:p>
          <a:p>
            <a:r>
              <a:rPr lang="cs-CZ" sz="1400">
                <a:solidFill>
                  <a:srgbClr val="002060"/>
                </a:solidFill>
                <a:latin typeface="Times New Roman" panose="02020603050405020304" pitchFamily="18" charset="0"/>
                <a:cs typeface="Times New Roman" panose="02020603050405020304" pitchFamily="18" charset="0"/>
              </a:rPr>
              <a:t>zapojení zaměstnanců do sociálních aktivit a další.</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538457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interních aktivit v sociálním pilíři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2620349337"/>
              </p:ext>
            </p:extLst>
          </p:nvPr>
        </p:nvGraphicFramePr>
        <p:xfrm>
          <a:off x="275362" y="703189"/>
          <a:ext cx="7560840" cy="3470601"/>
        </p:xfrm>
        <a:graphic>
          <a:graphicData uri="http://schemas.openxmlformats.org/drawingml/2006/table">
            <a:tbl>
              <a:tblPr firstRow="1" firstCol="1" bandRow="1"/>
              <a:tblGrid>
                <a:gridCol w="1152128">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tblGrid>
              <a:tr h="66578">
                <a:tc>
                  <a:txBody>
                    <a:bodyPr/>
                    <a:lstStyle/>
                    <a:p>
                      <a:pPr algn="ctr">
                        <a:lnSpc>
                          <a:spcPct val="150000"/>
                        </a:lnSpc>
                        <a:spcAft>
                          <a:spcPts val="0"/>
                        </a:spcAft>
                        <a:tabLst>
                          <a:tab pos="450215" algn="l"/>
                          <a:tab pos="1101725" algn="r"/>
                        </a:tabLst>
                      </a:pPr>
                      <a:r>
                        <a:rPr lang="cs-CZ" sz="1000" b="1">
                          <a:effectLst/>
                          <a:latin typeface="Calibri" panose="020F0502020204030204" pitchFamily="34" charset="0"/>
                          <a:ea typeface="Calibri" panose="020F0502020204030204" pitchFamily="34" charset="0"/>
                        </a:rPr>
                        <a:t>CSR témata</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CSR aktivity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Příklady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6578">
                <a:tc rowSpan="6">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Zapojení zaměstnanců a komunikace</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Zjišťování zpětné vazby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Průzkum spokojenosti</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Evidence a řešení stížností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3156">
                <a:tc vMerge="1">
                  <a:txBody>
                    <a:bodyPr/>
                    <a:lstStyle/>
                    <a:p>
                      <a:endParaRPr lang="cs-CZ"/>
                    </a:p>
                  </a:txBody>
                  <a:tcPr/>
                </a:tc>
                <a:tc rowSpan="2">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Zapojení do rozhodování</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Sběr návrhů na zlepšení výkonnosti formy</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3156">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Vliv zaměstnanců na zaměření CSR aktivit</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33156">
                <a:tc vMerge="1">
                  <a:txBody>
                    <a:bodyPr/>
                    <a:lstStyle/>
                    <a:p>
                      <a:endParaRPr lang="cs-CZ"/>
                    </a:p>
                  </a:txBody>
                  <a:tcPr/>
                </a:tc>
                <a:tc rowSpan="2">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Interní komunikace</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Využití prostředků interní komunikace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Informování uchazečů o práci o CSR</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6578">
                <a:tc rowSpan="8">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Ohodnocení za práci</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Finanční ohodnocení</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Odpovídající platové ohodnocení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6578">
                <a:tc vMerge="1">
                  <a:txBody>
                    <a:bodyPr/>
                    <a:lstStyle/>
                    <a:p>
                      <a:endParaRPr lang="cs-CZ"/>
                    </a:p>
                  </a:txBody>
                  <a:tcPr/>
                </a:tc>
                <a:tc rowSpan="7">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Nefinanční benefity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Sportovní a relaxační využití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Kulturní využití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Společenské akce pro zaměstnance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Navýšení dovolené a volna</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33156">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Osobní komfort (notebook, auto, mobil)</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Příspěvek na dojíždění do práce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Zaměstnanecké akcie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66578">
                <a:tc rowSpan="2">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Vzdělávání a rozvoj</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Vzdělávání zaměstnanců</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Školení, kurzy, mentoring</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66578">
                <a:tc vMerge="1">
                  <a:txBody>
                    <a:bodyPr/>
                    <a:lstStyle/>
                    <a:p>
                      <a:endParaRPr lang="cs-CZ"/>
                    </a:p>
                  </a:txBody>
                  <a:tcPr/>
                </a:tc>
                <a:tc>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Profesionální rozvoj</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Plány karierního rozvoje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013587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interních aktivit v sociálním pilíři</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2441699745"/>
              </p:ext>
            </p:extLst>
          </p:nvPr>
        </p:nvGraphicFramePr>
        <p:xfrm>
          <a:off x="252369" y="703179"/>
          <a:ext cx="7487984" cy="4028810"/>
        </p:xfrm>
        <a:graphic>
          <a:graphicData uri="http://schemas.openxmlformats.org/drawingml/2006/table">
            <a:tbl>
              <a:tblPr firstRow="1" firstCol="1" bandRow="1"/>
              <a:tblGrid>
                <a:gridCol w="1079272">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tblGrid>
              <a:tr h="187970">
                <a:tc>
                  <a:txBody>
                    <a:bodyPr/>
                    <a:lstStyle/>
                    <a:p>
                      <a:pPr algn="ctr">
                        <a:lnSpc>
                          <a:spcPct val="150000"/>
                        </a:lnSpc>
                        <a:spcAft>
                          <a:spcPts val="0"/>
                        </a:spcAft>
                        <a:tabLst>
                          <a:tab pos="450215" algn="l"/>
                          <a:tab pos="1101725" algn="r"/>
                        </a:tabLst>
                      </a:pPr>
                      <a:r>
                        <a:rPr lang="cs-CZ" sz="900" b="1" dirty="0">
                          <a:effectLst/>
                          <a:latin typeface="Calibri" panose="020F0502020204030204" pitchFamily="34" charset="0"/>
                          <a:ea typeface="Calibri" panose="020F0502020204030204" pitchFamily="34" charset="0"/>
                        </a:rPr>
                        <a:t>CSR témata</a:t>
                      </a:r>
                      <a:endParaRPr lang="cs-CZ" sz="900" dirty="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aktivity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Příklady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7970">
                <a:tc rowSpan="3">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Zdraví a bezpečnost</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politika</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Pravidla, opatření, školení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7970">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Zdravotní služby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Příspěvek na nadstandardní zdravotní péči</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Očkování </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7970">
                <a:tc rowSpan="9">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Vyváženost pracovního a osobního života</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5">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Flexibilní formy práce</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Pružná pracovní doba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Práce z domova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Zkrácená pracovní doba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Práce na směny</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Sdílení pracovního místa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7970">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Péče o děti, seniory či nemocné osoby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Příspěvek na hlídání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10443">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Psychologická poradna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7970">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Zaměstnanci na rodičovské dovolené</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Kontakt během rodičovské dovolené</a:t>
                      </a:r>
                      <a:endParaRPr lang="cs-CZ" sz="900" dirty="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10443">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při návratu do zaměstnání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87970">
                <a:tc rowSpan="3">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Outplacement</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propouštěných zaměstnanců</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Finanční forma podpory</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Pomoc při hledání práce</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Rekvalifikace a školení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87970">
                <a:tc rowSpan="2">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Rovné příležitosti</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proti diskriminaci</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Bránění diskriminaci na pracovišti i při náboru nových zaměstnanců</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87970">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Rozmanitost na pracovišti</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rozmanitosti na pracovišti (ženy, etnické minority, handicapovaní a starší)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24464">
                <a:tc rowSpan="3">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Podpora místní komunity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dobrovolnictví</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Zaměstnanci vykonávají dobrovolnou práci v pracovní době (manuální či předávaní odborných znalostí)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87970">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Matchingový fond</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Firma navýší prostředky získané mezi zaměstnance</a:t>
                      </a:r>
                      <a:endParaRPr lang="cs-CZ" sz="900" dirty="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87970">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Benefiční akce</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Benefiční plesy, aukce, tomboly</a:t>
                      </a:r>
                      <a:endParaRPr lang="cs-CZ" sz="900" dirty="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3025844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externích aktivit v sociálním pilíři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4105033713"/>
              </p:ext>
            </p:extLst>
          </p:nvPr>
        </p:nvGraphicFramePr>
        <p:xfrm>
          <a:off x="224302" y="703187"/>
          <a:ext cx="7660066" cy="4028802"/>
        </p:xfrm>
        <a:graphic>
          <a:graphicData uri="http://schemas.openxmlformats.org/drawingml/2006/table">
            <a:tbl>
              <a:tblPr firstRow="1" firstCol="1" bandRow="1"/>
              <a:tblGrid>
                <a:gridCol w="827081">
                  <a:extLst>
                    <a:ext uri="{9D8B030D-6E8A-4147-A177-3AD203B41FA5}">
                      <a16:colId xmlns:a16="http://schemas.microsoft.com/office/drawing/2014/main" val="20000"/>
                    </a:ext>
                  </a:extLst>
                </a:gridCol>
                <a:gridCol w="1599209">
                  <a:extLst>
                    <a:ext uri="{9D8B030D-6E8A-4147-A177-3AD203B41FA5}">
                      <a16:colId xmlns:a16="http://schemas.microsoft.com/office/drawing/2014/main" val="20001"/>
                    </a:ext>
                  </a:extLst>
                </a:gridCol>
                <a:gridCol w="5233776">
                  <a:extLst>
                    <a:ext uri="{9D8B030D-6E8A-4147-A177-3AD203B41FA5}">
                      <a16:colId xmlns:a16="http://schemas.microsoft.com/office/drawing/2014/main" val="20002"/>
                    </a:ext>
                  </a:extLst>
                </a:gridCol>
              </a:tblGrid>
              <a:tr h="198579">
                <a:tc>
                  <a:txBody>
                    <a:bodyPr/>
                    <a:lstStyle/>
                    <a:p>
                      <a:pPr algn="ctr">
                        <a:lnSpc>
                          <a:spcPct val="150000"/>
                        </a:lnSpc>
                        <a:spcAft>
                          <a:spcPts val="0"/>
                        </a:spcAft>
                        <a:tabLst>
                          <a:tab pos="450215" algn="l"/>
                        </a:tabLst>
                      </a:pPr>
                      <a:r>
                        <a:rPr lang="cs-CZ" sz="900" b="1" dirty="0">
                          <a:effectLst/>
                          <a:latin typeface="Calibri" panose="020F0502020204030204" pitchFamily="34" charset="0"/>
                          <a:ea typeface="Calibri" panose="020F0502020204030204" pitchFamily="34" charset="0"/>
                        </a:rPr>
                        <a:t>CSR témata</a:t>
                      </a:r>
                      <a:endParaRPr lang="cs-CZ" sz="900" dirty="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aktivity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Příklady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3846">
                <a:tc rowSpan="7">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Podpora komunity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dárcovství</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Finanční či materiální podpora, poskytnutí služeb se slevou či zdarma, zapůjčení firemních prostor</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83846">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dobrovolnictví</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Zaměstnanci vykonávají dobrovolnou práci v pracovní době (manuální či předávaní odborných znalostí)</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7158">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investice do místní komunity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Dlouhodobé strategické zapojení do místní komunity či partnerství s neziskovými organizacemi</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8579">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Komerční aktivity v místní komunitě</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Sdílený marketing</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sponzoring</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8579">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Vlastní firemní projekty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Vlastní veřejné prospěšné projekty</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83846">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Fair Trade, ethnocatering</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Fair Trade produktů a ethnocateringu na firemních akcích, rautech a snídaních</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8579">
                <a:tc rowSpan="5">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Spolupráce se školami</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Spolupráce se studenty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Studentské stáže, praxe či exkurze</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Konzultace diplomových prací</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studentských aktivit</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98579">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výuky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Zapůjčení či darování techniky</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Účast ve výuce</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98579">
                <a:tc rowSpan="5">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Zapojení stakeholderů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zaměstnanců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dobrovolnictví</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Matchingový fond</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Benefiční akce s účastí zaměstnanců</a:t>
                      </a:r>
                      <a:endParaRPr lang="cs-CZ" sz="900" dirty="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98579">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zákazníků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Zapojení zákazníků do CSR aktivit firmy</a:t>
                      </a:r>
                      <a:endParaRPr lang="cs-CZ" sz="900" dirty="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98579">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obchodních partnerů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Zapojení obchodních partnerů do CSR aktivit</a:t>
                      </a:r>
                      <a:endParaRPr lang="cs-CZ" sz="900" dirty="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1219117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563638"/>
            <a:ext cx="3312368" cy="302433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a:solidFill>
                  <a:schemeClr val="bg1"/>
                </a:solidFill>
                <a:latin typeface="Times New Roman" panose="02020603050405020304" pitchFamily="18" charset="0"/>
                <a:cs typeface="Times New Roman" panose="02020603050405020304" pitchFamily="18" charset="0"/>
              </a:rPr>
              <a:t>3. Environmentální oblast CSR</a:t>
            </a:r>
          </a:p>
          <a:p>
            <a:pPr marL="0" indent="0">
              <a:buNone/>
            </a:pPr>
            <a:endParaRPr lang="cs-CZ" sz="1600" b="1">
              <a:solidFill>
                <a:schemeClr val="bg1"/>
              </a:solidFill>
              <a:latin typeface="Times New Roman" panose="02020603050405020304" pitchFamily="18" charset="0"/>
              <a:cs typeface="Times New Roman" panose="02020603050405020304" pitchFamily="18" charset="0"/>
            </a:endParaRPr>
          </a:p>
          <a:p>
            <a:r>
              <a:rPr lang="cs-CZ" sz="1600">
                <a:solidFill>
                  <a:schemeClr val="bg1"/>
                </a:solidFill>
                <a:latin typeface="Times New Roman" panose="02020603050405020304" pitchFamily="18" charset="0"/>
                <a:cs typeface="Times New Roman" panose="02020603050405020304" pitchFamily="18" charset="0"/>
              </a:rPr>
              <a:t>Negativní dopady na své okolí by se firmy měly snažit eliminovat svojí proaktivní politikou zaměřenou na tuto oblast.</a:t>
            </a:r>
            <a:endParaRPr lang="cs-CZ" sz="140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1059582"/>
            <a:ext cx="4104456" cy="3672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a:solidFill>
                  <a:srgbClr val="002060"/>
                </a:solidFill>
                <a:latin typeface="Times New Roman" panose="02020603050405020304" pitchFamily="18" charset="0"/>
                <a:cs typeface="Times New Roman" panose="02020603050405020304" pitchFamily="18" charset="0"/>
              </a:rPr>
              <a:t>Aktivita firmy, která je vyvíjena v této oblasti, by měla být zaměřena na tyto činnosti:</a:t>
            </a:r>
          </a:p>
          <a:p>
            <a:r>
              <a:rPr lang="cs-CZ" sz="1400">
                <a:solidFill>
                  <a:srgbClr val="002060"/>
                </a:solidFill>
                <a:latin typeface="Times New Roman" panose="02020603050405020304" pitchFamily="18" charset="0"/>
                <a:cs typeface="Times New Roman" panose="02020603050405020304" pitchFamily="18" charset="0"/>
              </a:rPr>
              <a:t>minimalizace dopadů na životní prostředí, </a:t>
            </a:r>
          </a:p>
          <a:p>
            <a:r>
              <a:rPr lang="cs-CZ" sz="1400">
                <a:solidFill>
                  <a:srgbClr val="002060"/>
                </a:solidFill>
                <a:latin typeface="Times New Roman" panose="02020603050405020304" pitchFamily="18" charset="0"/>
                <a:cs typeface="Times New Roman" panose="02020603050405020304" pitchFamily="18" charset="0"/>
              </a:rPr>
              <a:t>zajištění zdravého pracovního prostředí, </a:t>
            </a:r>
          </a:p>
          <a:p>
            <a:r>
              <a:rPr lang="cs-CZ" sz="1400">
                <a:solidFill>
                  <a:srgbClr val="002060"/>
                </a:solidFill>
                <a:latin typeface="Times New Roman" panose="02020603050405020304" pitchFamily="18" charset="0"/>
                <a:cs typeface="Times New Roman" panose="02020603050405020304" pitchFamily="18" charset="0"/>
              </a:rPr>
              <a:t>bezpečnosti zaměstnanců, dodržování standardů ISO 14001 nebo EMAS nad rámec zákona,</a:t>
            </a:r>
          </a:p>
          <a:p>
            <a:r>
              <a:rPr lang="cs-CZ" sz="1400">
                <a:solidFill>
                  <a:srgbClr val="002060"/>
                </a:solidFill>
                <a:latin typeface="Times New Roman" panose="02020603050405020304" pitchFamily="18" charset="0"/>
                <a:cs typeface="Times New Roman" panose="02020603050405020304" pitchFamily="18" charset="0"/>
              </a:rPr>
              <a:t>snížení spotřeby energie a vody, recyklaci odpadů, důsledné třídění odpadů,</a:t>
            </a:r>
          </a:p>
          <a:p>
            <a:r>
              <a:rPr lang="cs-CZ" sz="1400">
                <a:solidFill>
                  <a:srgbClr val="002060"/>
                </a:solidFill>
                <a:latin typeface="Times New Roman" panose="02020603050405020304" pitchFamily="18" charset="0"/>
                <a:cs typeface="Times New Roman" panose="02020603050405020304" pitchFamily="18" charset="0"/>
              </a:rPr>
              <a:t>zavádění nejlepších technologií,</a:t>
            </a:r>
          </a:p>
          <a:p>
            <a:r>
              <a:rPr lang="cs-CZ" sz="1400">
                <a:solidFill>
                  <a:srgbClr val="002060"/>
                </a:solidFill>
                <a:latin typeface="Times New Roman" panose="02020603050405020304" pitchFamily="18" charset="0"/>
                <a:cs typeface="Times New Roman" panose="02020603050405020304" pitchFamily="18" charset="0"/>
              </a:rPr>
              <a:t>ochrana přírodních zdrojů,</a:t>
            </a:r>
          </a:p>
          <a:p>
            <a:r>
              <a:rPr lang="cs-CZ" sz="1400">
                <a:solidFill>
                  <a:srgbClr val="002060"/>
                </a:solidFill>
                <a:latin typeface="Times New Roman" panose="02020603050405020304" pitchFamily="18" charset="0"/>
                <a:cs typeface="Times New Roman" panose="02020603050405020304" pitchFamily="18" charset="0"/>
              </a:rPr>
              <a:t>využívání ekologických produktů a služeb.</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39247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aktivit v environmentálním pilíři</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2891700843"/>
              </p:ext>
            </p:extLst>
          </p:nvPr>
        </p:nvGraphicFramePr>
        <p:xfrm>
          <a:off x="251520" y="703189"/>
          <a:ext cx="7632849" cy="3653934"/>
        </p:xfrm>
        <a:graphic>
          <a:graphicData uri="http://schemas.openxmlformats.org/drawingml/2006/table">
            <a:tbl>
              <a:tblPr firstRow="1" firstCol="1" bandRow="1"/>
              <a:tblGrid>
                <a:gridCol w="1008112">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5112569">
                  <a:extLst>
                    <a:ext uri="{9D8B030D-6E8A-4147-A177-3AD203B41FA5}">
                      <a16:colId xmlns:a16="http://schemas.microsoft.com/office/drawing/2014/main" val="20002"/>
                    </a:ext>
                  </a:extLst>
                </a:gridCol>
              </a:tblGrid>
              <a:tr h="101947">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témata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aktivity</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Příklady</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1947">
                <a:tc rowSpan="9">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Environmentální politika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Řízení</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strategie</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norem (ISO 14001, EMAS)</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audit</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Dodavatelský řetězec</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kritéria výběru dodavatelů</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01947">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stakeholderů</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Spolupráce na environmentálních aktivitách</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Návrhy na zlepšení environmentálních praktik</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01947">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Komunikace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školení</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Informace o environmentální politice firmy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Změny klimatu</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pro snižování uhlíkové stopy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5842">
                <a:tc rowSpan="5">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Energie a voda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Úspora energie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a zařízení na úsporu energie (důkladná izolace, energeticky úsporné technologie, regulace topení)</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Obnovitelné zdroje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energie slunečního záření, biomasy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Obnovitelné zdroje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energie slunečního zření, biomasy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Úspora vody</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a zařízení na úsporu vody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3894">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Užitková voda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užitkové vody ve výrobním procesu, k zalévání zeleně či na toaletách</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3894">
                <a:tc rowSpan="4">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Odpad a recyklace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Třídění a recyklace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Třídění a recyklace papíru, plastu, tonerů, cartrige a dalších materialů</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01947">
                <a:tc vMerge="1">
                  <a:txBody>
                    <a:bodyPr/>
                    <a:lstStyle/>
                    <a:p>
                      <a:endParaRPr lang="cs-CZ"/>
                    </a:p>
                  </a:txBody>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Minimalizace odpadu</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Tisk z obou stran papíru</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Vratné barely na pitnou vodu</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Optimalizace výrobního procesu</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927057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aktivit v environmentálním pilíři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3247549169"/>
              </p:ext>
            </p:extLst>
          </p:nvPr>
        </p:nvGraphicFramePr>
        <p:xfrm>
          <a:off x="251520" y="685138"/>
          <a:ext cx="7488831" cy="3110747"/>
        </p:xfrm>
        <a:graphic>
          <a:graphicData uri="http://schemas.openxmlformats.org/drawingml/2006/table">
            <a:tbl>
              <a:tblPr firstRow="1" firstCol="1" bandRow="1"/>
              <a:tblGrid>
                <a:gridCol w="2496277">
                  <a:extLst>
                    <a:ext uri="{9D8B030D-6E8A-4147-A177-3AD203B41FA5}">
                      <a16:colId xmlns:a16="http://schemas.microsoft.com/office/drawing/2014/main" val="20000"/>
                    </a:ext>
                  </a:extLst>
                </a:gridCol>
                <a:gridCol w="2031854">
                  <a:extLst>
                    <a:ext uri="{9D8B030D-6E8A-4147-A177-3AD203B41FA5}">
                      <a16:colId xmlns:a16="http://schemas.microsoft.com/office/drawing/2014/main" val="20001"/>
                    </a:ext>
                  </a:extLst>
                </a:gridCol>
                <a:gridCol w="2960700">
                  <a:extLst>
                    <a:ext uri="{9D8B030D-6E8A-4147-A177-3AD203B41FA5}">
                      <a16:colId xmlns:a16="http://schemas.microsoft.com/office/drawing/2014/main" val="20002"/>
                    </a:ext>
                  </a:extLst>
                </a:gridCol>
              </a:tblGrid>
              <a:tr h="346505">
                <a:tc rowSpan="3">
                  <a:txBody>
                    <a:bodyPr/>
                    <a:lstStyle/>
                    <a:p>
                      <a:pPr algn="ctr">
                        <a:lnSpc>
                          <a:spcPct val="150000"/>
                        </a:lnSpc>
                        <a:spcAft>
                          <a:spcPts val="0"/>
                        </a:spcAft>
                        <a:tabLst>
                          <a:tab pos="450215" algn="l"/>
                        </a:tabLst>
                      </a:pPr>
                      <a:r>
                        <a:rPr lang="cs-CZ" sz="1100" b="1">
                          <a:effectLst/>
                          <a:latin typeface="Calibri" panose="020F0502020204030204" pitchFamily="34" charset="0"/>
                          <a:ea typeface="Calibri" panose="020F0502020204030204" pitchFamily="34" charset="0"/>
                        </a:rPr>
                        <a:t>Doprava</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Přesun zaměstnanců</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Podpora ekologicky šetrné cesty do práce</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40441">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Omezování služebních cest (videokonference)</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0441">
                <a:tc vMerge="1">
                  <a:txBody>
                    <a:bodyPr/>
                    <a:lstStyle/>
                    <a:p>
                      <a:endParaRPr lang="cs-CZ"/>
                    </a:p>
                  </a:txBody>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Přeprava zboží</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Optimalizace logistiky</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0441">
                <a:tc rowSpan="3">
                  <a:txBody>
                    <a:bodyPr/>
                    <a:lstStyle/>
                    <a:p>
                      <a:pPr algn="ctr">
                        <a:lnSpc>
                          <a:spcPct val="150000"/>
                        </a:lnSpc>
                        <a:spcAft>
                          <a:spcPts val="0"/>
                        </a:spcAft>
                        <a:tabLst>
                          <a:tab pos="450215" algn="l"/>
                        </a:tabLst>
                      </a:pPr>
                      <a:r>
                        <a:rPr lang="cs-CZ" sz="1100" b="1">
                          <a:effectLst/>
                          <a:latin typeface="Calibri" panose="020F0502020204030204" pitchFamily="34" charset="0"/>
                          <a:ea typeface="Calibri" panose="020F0502020204030204" pitchFamily="34" charset="0"/>
                        </a:rPr>
                        <a:t>Produkty a balení</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Ekologické výrobky</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Výrobky či služby s ekoznačkou</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0441">
                <a:tc vMerge="1">
                  <a:txBody>
                    <a:bodyPr/>
                    <a:lstStyle/>
                    <a:p>
                      <a:endParaRPr lang="cs-CZ"/>
                    </a:p>
                  </a:txBody>
                  <a:tcPr/>
                </a:tc>
                <a:tc rowSpan="2">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Obalové materiály</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Minimalizace obalových materiálů</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0441">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Ekologicky šetrné obalové materiály</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21596">
                <a:tc rowSpan="2">
                  <a:txBody>
                    <a:bodyPr/>
                    <a:lstStyle/>
                    <a:p>
                      <a:pPr algn="ctr">
                        <a:lnSpc>
                          <a:spcPct val="150000"/>
                        </a:lnSpc>
                        <a:spcAft>
                          <a:spcPts val="0"/>
                        </a:spcAft>
                        <a:tabLst>
                          <a:tab pos="450215" algn="l"/>
                        </a:tabLst>
                      </a:pPr>
                      <a:r>
                        <a:rPr lang="cs-CZ" sz="1100" b="1">
                          <a:effectLst/>
                          <a:latin typeface="Calibri" panose="020F0502020204030204" pitchFamily="34" charset="0"/>
                          <a:ea typeface="Calibri" panose="020F0502020204030204" pitchFamily="34" charset="0"/>
                        </a:rPr>
                        <a:t>Nakupování</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Ekologicky šetrný nákup</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Recyklovaný papír, ekologické čisticí prostředky, energicky nenáročné produkty</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0441">
                <a:tc vMerge="1">
                  <a:txBody>
                    <a:bodyPr/>
                    <a:lstStyle/>
                    <a:p>
                      <a:endParaRPr lang="cs-CZ"/>
                    </a:p>
                  </a:txBody>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Místní dodavatelé</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Nákup od místních dodavatelů</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170630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059582"/>
            <a:ext cx="3312368" cy="352839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a:solidFill>
                  <a:schemeClr val="bg1"/>
                </a:solidFill>
                <a:latin typeface="Times New Roman" panose="02020603050405020304" pitchFamily="18" charset="0"/>
                <a:cs typeface="Times New Roman" panose="02020603050405020304" pitchFamily="18" charset="0"/>
              </a:rPr>
              <a:t>Vždy záleží na strategii každé organizace, jaké principy si vezme za své a na které bude klást největší důraz. </a:t>
            </a:r>
          </a:p>
          <a:p>
            <a:pPr marL="0" indent="0">
              <a:buNone/>
            </a:pPr>
            <a:endParaRPr lang="cs-CZ" sz="1600" b="1">
              <a:solidFill>
                <a:schemeClr val="bg1"/>
              </a:solidFill>
              <a:latin typeface="Times New Roman" panose="02020603050405020304" pitchFamily="18" charset="0"/>
              <a:cs typeface="Times New Roman" panose="02020603050405020304" pitchFamily="18" charset="0"/>
            </a:endParaRPr>
          </a:p>
          <a:p>
            <a:pPr marL="0" indent="0">
              <a:buNone/>
            </a:pPr>
            <a:r>
              <a:rPr lang="cs-CZ" sz="1600" b="1">
                <a:solidFill>
                  <a:schemeClr val="bg1"/>
                </a:solidFill>
                <a:latin typeface="Times New Roman" panose="02020603050405020304" pitchFamily="18" charset="0"/>
                <a:cs typeface="Times New Roman" panose="02020603050405020304" pitchFamily="18" charset="0"/>
              </a:rPr>
              <a:t>               Oblasti CSR</a:t>
            </a:r>
            <a:endParaRPr lang="cs-CZ" sz="140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843558"/>
            <a:ext cx="4104456" cy="38884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Sumarizace charakteristických rysů CSR</a:t>
            </a:r>
            <a:r>
              <a:rPr lang="cs-CZ" sz="1400" dirty="0">
                <a:solidFill>
                  <a:srgbClr val="002060"/>
                </a:solidFill>
                <a:latin typeface="Times New Roman" panose="02020603050405020304" pitchFamily="18" charset="0"/>
                <a:cs typeface="Times New Roman" panose="02020603050405020304" pitchFamily="18" charset="0"/>
              </a:rPr>
              <a:t>:</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ekonomická činnost firmy</a:t>
            </a:r>
            <a:r>
              <a:rPr lang="cs-CZ" sz="1400" dirty="0">
                <a:solidFill>
                  <a:srgbClr val="002060"/>
                </a:solidFill>
                <a:latin typeface="Times New Roman" panose="02020603050405020304" pitchFamily="18" charset="0"/>
                <a:cs typeface="Times New Roman" panose="02020603050405020304" pitchFamily="18" charset="0"/>
              </a:rPr>
              <a:t>, sociální rozvoj a ochrana životního prostředí; </a:t>
            </a:r>
          </a:p>
          <a:p>
            <a:r>
              <a:rPr lang="cs-CZ" sz="1400" b="1" dirty="0">
                <a:solidFill>
                  <a:srgbClr val="002060"/>
                </a:solidFill>
                <a:latin typeface="Times New Roman" panose="02020603050405020304" pitchFamily="18" charset="0"/>
                <a:cs typeface="Times New Roman" panose="02020603050405020304" pitchFamily="18" charset="0"/>
              </a:rPr>
              <a:t>dobrovolnost </a:t>
            </a:r>
            <a:r>
              <a:rPr lang="cs-CZ" sz="1400" dirty="0">
                <a:solidFill>
                  <a:srgbClr val="002060"/>
                </a:solidFill>
                <a:latin typeface="Times New Roman" panose="02020603050405020304" pitchFamily="18" charset="0"/>
                <a:cs typeface="Times New Roman" panose="02020603050405020304" pitchFamily="18" charset="0"/>
              </a:rPr>
              <a:t>– podnik veškeré odpovědné aktivity vykonává dobrovolně, nad rámec svých zákonných povinností, </a:t>
            </a:r>
          </a:p>
          <a:p>
            <a:r>
              <a:rPr lang="cs-CZ" sz="1400" b="1" dirty="0">
                <a:solidFill>
                  <a:srgbClr val="002060"/>
                </a:solidFill>
                <a:latin typeface="Times New Roman" panose="02020603050405020304" pitchFamily="18" charset="0"/>
                <a:cs typeface="Times New Roman" panose="02020603050405020304" pitchFamily="18" charset="0"/>
              </a:rPr>
              <a:t>dialog se stakeholdery </a:t>
            </a:r>
            <a:r>
              <a:rPr lang="cs-CZ" sz="1400" dirty="0">
                <a:solidFill>
                  <a:srgbClr val="002060"/>
                </a:solidFill>
                <a:latin typeface="Times New Roman" panose="02020603050405020304" pitchFamily="18" charset="0"/>
                <a:cs typeface="Times New Roman" panose="02020603050405020304" pitchFamily="18" charset="0"/>
              </a:rPr>
              <a:t>– zapojení zainteresovaných stran, které firmu výrazně ovlivňují, </a:t>
            </a:r>
          </a:p>
          <a:p>
            <a:r>
              <a:rPr lang="cs-CZ" sz="1400" b="1" dirty="0">
                <a:solidFill>
                  <a:srgbClr val="002060"/>
                </a:solidFill>
                <a:latin typeface="Times New Roman" panose="02020603050405020304" pitchFamily="18" charset="0"/>
                <a:cs typeface="Times New Roman" panose="02020603050405020304" pitchFamily="18" charset="0"/>
              </a:rPr>
              <a:t>dlouhodobý charakter </a:t>
            </a:r>
            <a:r>
              <a:rPr lang="cs-CZ" sz="1400" dirty="0">
                <a:solidFill>
                  <a:srgbClr val="002060"/>
                </a:solidFill>
                <a:latin typeface="Times New Roman" panose="02020603050405020304" pitchFamily="18" charset="0"/>
                <a:cs typeface="Times New Roman" panose="02020603050405020304" pitchFamily="18" charset="0"/>
              </a:rPr>
              <a:t>– aktivity CSR jsou realizovány dlouhodobě a nekončí, pokud se podnik ocitne v horší ekonomické situaci a </a:t>
            </a:r>
          </a:p>
          <a:p>
            <a:r>
              <a:rPr lang="cs-CZ" sz="1400" b="1" dirty="0">
                <a:solidFill>
                  <a:srgbClr val="002060"/>
                </a:solidFill>
                <a:latin typeface="Times New Roman" panose="02020603050405020304" pitchFamily="18" charset="0"/>
                <a:cs typeface="Times New Roman" panose="02020603050405020304" pitchFamily="18" charset="0"/>
              </a:rPr>
              <a:t>důvěryhodnost </a:t>
            </a:r>
            <a:r>
              <a:rPr lang="cs-CZ" sz="1400" dirty="0">
                <a:solidFill>
                  <a:srgbClr val="002060"/>
                </a:solidFill>
                <a:latin typeface="Times New Roman" panose="02020603050405020304" pitchFamily="18" charset="0"/>
                <a:cs typeface="Times New Roman" panose="02020603050405020304" pitchFamily="18" charset="0"/>
              </a:rPr>
              <a:t>– CSR přispívá k posílení důvěry ve firmu; činnosti však musí být transparentní, trvalé a nezveličované.</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pic>
        <p:nvPicPr>
          <p:cNvPr id="3" name="Obrázek 2"/>
          <p:cNvPicPr>
            <a:picLocks noChangeAspect="1"/>
          </p:cNvPicPr>
          <p:nvPr/>
        </p:nvPicPr>
        <p:blipFill>
          <a:blip r:embed="rId3"/>
          <a:stretch>
            <a:fillRect/>
          </a:stretch>
        </p:blipFill>
        <p:spPr>
          <a:xfrm>
            <a:off x="231107" y="2787774"/>
            <a:ext cx="3293289" cy="1538725"/>
          </a:xfrm>
          <a:prstGeom prst="rect">
            <a:avLst/>
          </a:prstGeom>
        </p:spPr>
      </p:pic>
      <p:sp>
        <p:nvSpPr>
          <p:cNvPr id="8" name="Obdélník 7"/>
          <p:cNvSpPr/>
          <p:nvPr/>
        </p:nvSpPr>
        <p:spPr>
          <a:xfrm>
            <a:off x="275584" y="4384656"/>
            <a:ext cx="4572000" cy="230832"/>
          </a:xfrm>
          <a:prstGeom prst="rect">
            <a:avLst/>
          </a:prstGeom>
        </p:spPr>
        <p:txBody>
          <a:bodyPr>
            <a:spAutoFit/>
          </a:bodyPr>
          <a:lstStyle/>
          <a:p>
            <a:r>
              <a:rPr lang="cs-CZ" sz="900">
                <a:solidFill>
                  <a:schemeClr val="bg1"/>
                </a:solidFill>
              </a:rPr>
              <a:t>Zdroj: BLF Koncept CSR v praxi, průvodce odpovědným podnikáním</a:t>
            </a:r>
          </a:p>
        </p:txBody>
      </p:sp>
    </p:spTree>
    <p:extLst>
      <p:ext uri="{BB962C8B-B14F-4D97-AF65-F5344CB8AC3E}">
        <p14:creationId xmlns:p14="http://schemas.microsoft.com/office/powerpoint/2010/main" val="3685977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2160240"/>
          </a:xfrm>
          <a:prstGeom prst="rect">
            <a:avLst/>
          </a:prstGeom>
        </p:spPr>
        <p:txBody>
          <a:bodyPr>
            <a:noAutofit/>
          </a:bodyPr>
          <a:lstStyle/>
          <a:p>
            <a:pPr marL="0" indent="0">
              <a:buNone/>
            </a:pPr>
            <a:endParaRPr lang="cs-CZ" sz="1400" b="1" dirty="0">
              <a:solidFill>
                <a:srgbClr val="307871"/>
              </a:solidFill>
              <a:latin typeface="Times New Roman" panose="02020603050405020304" pitchFamily="18" charset="0"/>
              <a:cs typeface="Times New Roman" panose="02020603050405020304" pitchFamily="18" charset="0"/>
            </a:endParaRPr>
          </a:p>
          <a:p>
            <a:pPr>
              <a:buFont typeface="+mj-lt"/>
              <a:buAutoNum type="arabicPeriod"/>
            </a:pPr>
            <a:r>
              <a:rPr lang="cs-CZ" sz="1400" b="1">
                <a:solidFill>
                  <a:srgbClr val="307871"/>
                </a:solidFill>
                <a:latin typeface="Times New Roman" panose="02020603050405020304" pitchFamily="18" charset="0"/>
                <a:cs typeface="Times New Roman" panose="02020603050405020304" pitchFamily="18" charset="0"/>
              </a:rPr>
              <a:t>Organizace  a podmínky splnění předmětu NPCSR</a:t>
            </a:r>
          </a:p>
          <a:p>
            <a:pPr>
              <a:buFont typeface="+mj-lt"/>
              <a:buAutoNum type="arabicPeriod"/>
            </a:pPr>
            <a:endParaRPr lang="cs-CZ" sz="1400" b="1">
              <a:solidFill>
                <a:srgbClr val="307871"/>
              </a:solidFill>
              <a:latin typeface="Times New Roman" panose="02020603050405020304" pitchFamily="18" charset="0"/>
              <a:cs typeface="Times New Roman" panose="02020603050405020304" pitchFamily="18" charset="0"/>
            </a:endParaRPr>
          </a:p>
          <a:p>
            <a:pPr>
              <a:buFont typeface="+mj-lt"/>
              <a:buAutoNum type="arabicPeriod"/>
            </a:pPr>
            <a:r>
              <a:rPr lang="cs-CZ" sz="1400" b="1">
                <a:solidFill>
                  <a:srgbClr val="307871"/>
                </a:solidFill>
                <a:latin typeface="Times New Roman" panose="02020603050405020304" pitchFamily="18" charset="0"/>
                <a:cs typeface="Times New Roman" panose="02020603050405020304" pitchFamily="18" charset="0"/>
              </a:rPr>
              <a:t>Definice termínu společenská odpovědnost podnikání</a:t>
            </a:r>
          </a:p>
          <a:p>
            <a:pPr>
              <a:buFont typeface="+mj-lt"/>
              <a:buAutoNum type="arabicPeriod"/>
            </a:pPr>
            <a:endParaRPr lang="cs-CZ" sz="1400" b="1">
              <a:solidFill>
                <a:srgbClr val="307871"/>
              </a:solidFill>
              <a:latin typeface="Times New Roman" panose="02020603050405020304" pitchFamily="18" charset="0"/>
              <a:cs typeface="Times New Roman" panose="02020603050405020304" pitchFamily="18" charset="0"/>
            </a:endParaRPr>
          </a:p>
          <a:p>
            <a:pPr>
              <a:buFont typeface="+mj-lt"/>
              <a:buAutoNum type="arabicPeriod"/>
            </a:pPr>
            <a:r>
              <a:rPr lang="cs-CZ" sz="1400" b="1">
                <a:solidFill>
                  <a:srgbClr val="307871"/>
                </a:solidFill>
                <a:latin typeface="Times New Roman" panose="02020603050405020304" pitchFamily="18" charset="0"/>
                <a:cs typeface="Times New Roman" panose="02020603050405020304" pitchFamily="18" charset="0"/>
              </a:rPr>
              <a:t>Vymezení konceptu společenské odpovědnosti organizací</a:t>
            </a:r>
          </a:p>
          <a:p>
            <a:pPr>
              <a:buFont typeface="+mj-lt"/>
              <a:buAutoNum type="arabicPeriod"/>
            </a:pPr>
            <a:endParaRPr lang="cs-CZ" sz="1400" b="1">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4464496" cy="507703"/>
          </a:xfrm>
        </p:spPr>
        <p:txBody>
          <a:bodyPr/>
          <a:lstStyle/>
          <a:p>
            <a:r>
              <a:rPr lang="cs-CZ"/>
              <a:t>Obsahové zaměření tutoriálu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0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024336"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a:solidFill>
                  <a:schemeClr val="bg1"/>
                </a:solidFill>
                <a:latin typeface="Times New Roman" panose="02020603050405020304" pitchFamily="18" charset="0"/>
                <a:cs typeface="Times New Roman" panose="02020603050405020304" pitchFamily="18" charset="0"/>
              </a:rPr>
              <a:t>Společenská odpovědnost se stává součástí prostředí, které je reprezentováno podnikatelskou i neziskovou sférou a stále více zainteresovaných stran se zaměřuje na aspekty sociální, environmentální a ekonomické.</a:t>
            </a:r>
          </a:p>
        </p:txBody>
      </p:sp>
      <p:sp>
        <p:nvSpPr>
          <p:cNvPr id="5" name="Zástupný symbol pro obsah 2"/>
          <p:cNvSpPr txBox="1">
            <a:spLocks/>
          </p:cNvSpPr>
          <p:nvPr/>
        </p:nvSpPr>
        <p:spPr>
          <a:xfrm>
            <a:off x="4067944" y="972651"/>
            <a:ext cx="3888052" cy="375933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a:solidFill>
                <a:srgbClr val="002060"/>
              </a:solidFill>
              <a:latin typeface="Times New Roman" panose="02020603050405020304" pitchFamily="18" charset="0"/>
              <a:cs typeface="Times New Roman" panose="02020603050405020304" pitchFamily="18" charset="0"/>
            </a:endParaRPr>
          </a:p>
          <a:p>
            <a:r>
              <a:rPr lang="cs-CZ" sz="1400">
                <a:solidFill>
                  <a:srgbClr val="002060"/>
                </a:solidFill>
                <a:latin typeface="Times New Roman" panose="02020603050405020304" pitchFamily="18" charset="0"/>
                <a:cs typeface="Times New Roman" panose="02020603050405020304" pitchFamily="18" charset="0"/>
              </a:rPr>
              <a:t>Koncept je předmětem zájmu řady mezinárodních  a nadnárodních organizací nevládního a vládního charakteru (OECD Multinational Guidelines, ISO 26000, UN Global Compact, ILO Declaration, atd.)</a:t>
            </a:r>
          </a:p>
          <a:p>
            <a:endParaRPr lang="cs-CZ" sz="1400">
              <a:solidFill>
                <a:srgbClr val="002060"/>
              </a:solidFill>
              <a:latin typeface="Times New Roman" panose="02020603050405020304" pitchFamily="18" charset="0"/>
              <a:cs typeface="Times New Roman" panose="02020603050405020304" pitchFamily="18" charset="0"/>
            </a:endParaRPr>
          </a:p>
          <a:p>
            <a:r>
              <a:rPr lang="cs-CZ" sz="1400">
                <a:solidFill>
                  <a:srgbClr val="002060"/>
                </a:solidFill>
                <a:latin typeface="Times New Roman" panose="02020603050405020304" pitchFamily="18" charset="0"/>
                <a:cs typeface="Times New Roman" panose="02020603050405020304" pitchFamily="18" charset="0"/>
              </a:rPr>
              <a:t>Současným odrazem vývoje společnosti je především znázornění v globální míře </a:t>
            </a:r>
            <a:r>
              <a:rPr lang="cs-CZ" sz="1400" b="1">
                <a:solidFill>
                  <a:srgbClr val="002060"/>
                </a:solidFill>
                <a:latin typeface="Times New Roman" panose="02020603050405020304" pitchFamily="18" charset="0"/>
                <a:cs typeface="Times New Roman" panose="02020603050405020304" pitchFamily="18" charset="0"/>
              </a:rPr>
              <a:t>neudržitelnosti současných přístupů lidských činností v omezeném prostředí planety </a:t>
            </a:r>
            <a:r>
              <a:rPr lang="cs-CZ" sz="1400">
                <a:solidFill>
                  <a:srgbClr val="002060"/>
                </a:solidFill>
                <a:latin typeface="Times New Roman" panose="02020603050405020304" pitchFamily="18" charset="0"/>
                <a:cs typeface="Times New Roman" panose="02020603050405020304" pitchFamily="18" charset="0"/>
              </a:rPr>
              <a:t>(např. neodpovědné chování jednotlivců, organizací vůči ŽP, přečerpání přírodních zdrojů, produkce odpadů, znečištění apod.).</a:t>
            </a:r>
          </a:p>
          <a:p>
            <a:endParaRPr lang="cs-CZ" sz="1400">
              <a:solidFill>
                <a:srgbClr val="002060"/>
              </a:solidFill>
              <a:latin typeface="Times New Roman" panose="02020603050405020304" pitchFamily="18" charset="0"/>
              <a:cs typeface="Times New Roman" panose="02020603050405020304" pitchFamily="18" charset="0"/>
            </a:endParaRPr>
          </a:p>
          <a:p>
            <a:endParaRPr lang="cs-CZ" sz="1400" b="1">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Corporate Social Responsibility (CSR) – Společenská odpovědnost organizací (podnikání) (SOP)</a:t>
            </a:r>
          </a:p>
          <a:p>
            <a:pPr algn="l"/>
            <a:endParaRPr lang="pl-PL" sz="2400" b="1">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60929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024336"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600">
              <a:solidFill>
                <a:schemeClr val="bg1"/>
              </a:solidFill>
              <a:latin typeface="Times New Roman" panose="02020603050405020304" pitchFamily="18" charset="0"/>
              <a:cs typeface="Times New Roman" panose="02020603050405020304" pitchFamily="18" charset="0"/>
            </a:endParaRPr>
          </a:p>
          <a:p>
            <a:pPr marL="0" indent="0">
              <a:buNone/>
            </a:pPr>
            <a:r>
              <a:rPr lang="cs-CZ" sz="1600">
                <a:solidFill>
                  <a:schemeClr val="bg1"/>
                </a:solidFill>
                <a:latin typeface="Times New Roman" panose="02020603050405020304" pitchFamily="18" charset="0"/>
                <a:cs typeface="Times New Roman" panose="02020603050405020304" pitchFamily="18" charset="0"/>
              </a:rPr>
              <a:t>V ČR v roce 2013 vznikla - </a:t>
            </a:r>
            <a:r>
              <a:rPr lang="cs-CZ" sz="1600" b="1">
                <a:solidFill>
                  <a:schemeClr val="bg1"/>
                </a:solidFill>
                <a:latin typeface="Times New Roman" panose="02020603050405020304" pitchFamily="18" charset="0"/>
                <a:cs typeface="Times New Roman" panose="02020603050405020304" pitchFamily="18" charset="0"/>
              </a:rPr>
              <a:t>Asociace společenské odpovědnosti</a:t>
            </a:r>
            <a:r>
              <a:rPr lang="cs-CZ" sz="1600">
                <a:solidFill>
                  <a:schemeClr val="bg1"/>
                </a:solidFill>
                <a:latin typeface="Times New Roman" panose="02020603050405020304" pitchFamily="18" charset="0"/>
                <a:cs typeface="Times New Roman" panose="02020603050405020304" pitchFamily="18" charset="0"/>
              </a:rPr>
              <a:t>, která svým velmi aktivním přístupem spoluutváří růst pojetí a aplikovatelnosti CSR v ČR ve spolupráci s dalšími organizacemi včetně podpory vlády reprezentované </a:t>
            </a:r>
            <a:r>
              <a:rPr lang="cs-CZ" sz="1600" b="1">
                <a:solidFill>
                  <a:schemeClr val="bg1"/>
                </a:solidFill>
                <a:latin typeface="Times New Roman" panose="02020603050405020304" pitchFamily="18" charset="0"/>
                <a:cs typeface="Times New Roman" panose="02020603050405020304" pitchFamily="18" charset="0"/>
              </a:rPr>
              <a:t>Radou kvality ČR.</a:t>
            </a:r>
          </a:p>
        </p:txBody>
      </p:sp>
      <p:sp>
        <p:nvSpPr>
          <p:cNvPr id="5" name="Zástupný symbol pro obsah 2"/>
          <p:cNvSpPr txBox="1">
            <a:spLocks/>
          </p:cNvSpPr>
          <p:nvPr/>
        </p:nvSpPr>
        <p:spPr>
          <a:xfrm>
            <a:off x="4067944" y="555526"/>
            <a:ext cx="3888052"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a:solidFill>
                  <a:srgbClr val="002060"/>
                </a:solidFill>
                <a:latin typeface="Times New Roman" panose="02020603050405020304" pitchFamily="18" charset="0"/>
                <a:cs typeface="Times New Roman" panose="02020603050405020304" pitchFamily="18" charset="0"/>
              </a:rPr>
              <a:t>Vybrané definice CSR</a:t>
            </a:r>
          </a:p>
          <a:p>
            <a:r>
              <a:rPr lang="cs-CZ" sz="1400">
                <a:solidFill>
                  <a:srgbClr val="002060"/>
                </a:solidFill>
                <a:latin typeface="Times New Roman" panose="02020603050405020304" pitchFamily="18" charset="0"/>
                <a:cs typeface="Times New Roman" panose="02020603050405020304" pitchFamily="18" charset="0"/>
              </a:rPr>
              <a:t>Nexen (2009) definuje „</a:t>
            </a:r>
            <a:r>
              <a:rPr lang="cs-CZ" sz="1400" i="1">
                <a:solidFill>
                  <a:srgbClr val="002060"/>
                </a:solidFill>
                <a:latin typeface="Times New Roman" panose="02020603050405020304" pitchFamily="18" charset="0"/>
                <a:cs typeface="Times New Roman" panose="02020603050405020304" pitchFamily="18" charset="0"/>
              </a:rPr>
              <a:t>CSR jako závazek chovat se eticky a přispívat k hospodářskému rozvoji a zároveň zlepšovat kvalitu života našich zaměstnanců a jejich rodin, stejně tak jako místní komunity jako celku.“</a:t>
            </a:r>
          </a:p>
          <a:p>
            <a:endParaRPr lang="cs-CZ" sz="1400">
              <a:solidFill>
                <a:srgbClr val="002060"/>
              </a:solidFill>
              <a:latin typeface="Times New Roman" panose="02020603050405020304" pitchFamily="18" charset="0"/>
              <a:cs typeface="Times New Roman" panose="02020603050405020304" pitchFamily="18" charset="0"/>
            </a:endParaRPr>
          </a:p>
          <a:p>
            <a:r>
              <a:rPr lang="cs-CZ" sz="1400">
                <a:solidFill>
                  <a:srgbClr val="002060"/>
                </a:solidFill>
                <a:latin typeface="Times New Roman" panose="02020603050405020304" pitchFamily="18" charset="0"/>
                <a:cs typeface="Times New Roman" panose="02020603050405020304" pitchFamily="18" charset="0"/>
              </a:rPr>
              <a:t>Kotler a Lee (2004) definují „</a:t>
            </a:r>
            <a:r>
              <a:rPr lang="cs-CZ" sz="1400" i="1">
                <a:solidFill>
                  <a:srgbClr val="002060"/>
                </a:solidFill>
                <a:latin typeface="Times New Roman" panose="02020603050405020304" pitchFamily="18" charset="0"/>
                <a:cs typeface="Times New Roman" panose="02020603050405020304" pitchFamily="18" charset="0"/>
              </a:rPr>
              <a:t>CSR jako závazek pro zlepšení blahobytu společnosti skrze diskreční obchodní praktiky a přínosy z podnikových zdrojů.“ </a:t>
            </a:r>
          </a:p>
          <a:p>
            <a:endParaRPr lang="cs-CZ" sz="1400">
              <a:solidFill>
                <a:srgbClr val="002060"/>
              </a:solidFill>
              <a:latin typeface="Times New Roman" panose="02020603050405020304" pitchFamily="18" charset="0"/>
              <a:cs typeface="Times New Roman" panose="02020603050405020304" pitchFamily="18" charset="0"/>
            </a:endParaRPr>
          </a:p>
          <a:p>
            <a:r>
              <a:rPr lang="cs-CZ" sz="1400">
                <a:solidFill>
                  <a:srgbClr val="002060"/>
                </a:solidFill>
                <a:latin typeface="Times New Roman" panose="02020603050405020304" pitchFamily="18" charset="0"/>
                <a:cs typeface="Times New Roman" panose="02020603050405020304" pitchFamily="18" charset="0"/>
              </a:rPr>
              <a:t>Evropská komise v tzv. Zelené knize (2001) - „</a:t>
            </a:r>
            <a:r>
              <a:rPr lang="cs-CZ" sz="1400" i="1">
                <a:solidFill>
                  <a:srgbClr val="002060"/>
                </a:solidFill>
                <a:latin typeface="Times New Roman" panose="02020603050405020304" pitchFamily="18" charset="0"/>
                <a:cs typeface="Times New Roman" panose="02020603050405020304" pitchFamily="18" charset="0"/>
              </a:rPr>
              <a:t>CSR znamená dobrovolné integrování sociálních a ekologických hledisek do firemních operací a interakcí s firemními stakeholders</a:t>
            </a:r>
            <a:r>
              <a:rPr lang="cs-CZ" sz="1400">
                <a:solidFill>
                  <a:srgbClr val="002060"/>
                </a:solidFill>
                <a:latin typeface="Times New Roman" panose="02020603050405020304" pitchFamily="18" charset="0"/>
                <a:cs typeface="Times New Roman" panose="02020603050405020304" pitchFamily="18" charset="0"/>
              </a:rPr>
              <a:t>“.</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Corporate Social Responsibility (CSR) – Společenská odpovědnost organizací (podnikání) (SOP)</a:t>
            </a:r>
          </a:p>
          <a:p>
            <a:pPr algn="l"/>
            <a:endParaRPr lang="pl-PL" sz="2400" b="1">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77051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a:solidFill>
                  <a:schemeClr val="bg1"/>
                </a:solidFill>
                <a:latin typeface="Times New Roman" panose="02020603050405020304" pitchFamily="18" charset="0"/>
                <a:cs typeface="Times New Roman" panose="02020603050405020304" pitchFamily="18" charset="0"/>
              </a:rPr>
              <a:t>Samotný </a:t>
            </a:r>
            <a:r>
              <a:rPr lang="cs-CZ" sz="1600" b="1">
                <a:solidFill>
                  <a:schemeClr val="bg1"/>
                </a:solidFill>
                <a:latin typeface="Times New Roman" panose="02020603050405020304" pitchFamily="18" charset="0"/>
                <a:cs typeface="Times New Roman" panose="02020603050405020304" pitchFamily="18" charset="0"/>
              </a:rPr>
              <a:t>akronym CSR </a:t>
            </a:r>
            <a:r>
              <a:rPr lang="cs-CZ" sz="1600">
                <a:solidFill>
                  <a:schemeClr val="bg1"/>
                </a:solidFill>
                <a:latin typeface="Times New Roman" panose="02020603050405020304" pitchFamily="18" charset="0"/>
                <a:cs typeface="Times New Roman" panose="02020603050405020304" pitchFamily="18" charset="0"/>
              </a:rPr>
              <a:t>zahrnuje (mohou být zaměněny) termíny jako jsou např. </a:t>
            </a:r>
            <a:r>
              <a:rPr lang="cs-CZ" sz="1600" i="1">
                <a:solidFill>
                  <a:schemeClr val="bg1"/>
                </a:solidFill>
                <a:latin typeface="Times New Roman" panose="02020603050405020304" pitchFamily="18" charset="0"/>
                <a:cs typeface="Times New Roman" panose="02020603050405020304" pitchFamily="18" charset="0"/>
              </a:rPr>
              <a:t>společenská odpovědnost, corporate citizenship, podnikání ve společnosti, sociální společnost, udržitelnost, trvalý rozvoj, společnost s přidanou hodnotou, strategická filantropie, firemní etika, corporate governance apod</a:t>
            </a:r>
            <a:r>
              <a:rPr lang="cs-CZ" sz="1600">
                <a:solidFill>
                  <a:schemeClr val="bg1"/>
                </a:solidFill>
                <a:latin typeface="Times New Roman" panose="02020603050405020304" pitchFamily="18" charset="0"/>
                <a:cs typeface="Times New Roman" panose="02020603050405020304" pitchFamily="18" charset="0"/>
              </a:rPr>
              <a:t>. Existují </a:t>
            </a:r>
            <a:r>
              <a:rPr lang="cs-CZ" sz="1600" b="1">
                <a:solidFill>
                  <a:schemeClr val="bg1"/>
                </a:solidFill>
                <a:latin typeface="Times New Roman" panose="02020603050405020304" pitchFamily="18" charset="0"/>
                <a:cs typeface="Times New Roman" panose="02020603050405020304" pitchFamily="18" charset="0"/>
              </a:rPr>
              <a:t>zřejmé rozdíly </a:t>
            </a:r>
            <a:r>
              <a:rPr lang="cs-CZ" sz="1600">
                <a:solidFill>
                  <a:schemeClr val="bg1"/>
                </a:solidFill>
                <a:latin typeface="Times New Roman" panose="02020603050405020304" pitchFamily="18" charset="0"/>
                <a:cs typeface="Times New Roman" panose="02020603050405020304" pitchFamily="18" charset="0"/>
              </a:rPr>
              <a:t>mezi zmiňovanými termíny.</a:t>
            </a:r>
          </a:p>
        </p:txBody>
      </p:sp>
      <p:sp>
        <p:nvSpPr>
          <p:cNvPr id="5" name="Zástupný symbol pro obsah 2"/>
          <p:cNvSpPr txBox="1">
            <a:spLocks/>
          </p:cNvSpPr>
          <p:nvPr/>
        </p:nvSpPr>
        <p:spPr>
          <a:xfrm>
            <a:off x="4067944" y="555526"/>
            <a:ext cx="3888052"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a:solidFill>
                  <a:srgbClr val="002060"/>
                </a:solidFill>
                <a:latin typeface="Times New Roman" panose="02020603050405020304" pitchFamily="18" charset="0"/>
                <a:cs typeface="Times New Roman" panose="02020603050405020304" pitchFamily="18" charset="0"/>
              </a:rPr>
              <a:t>Vybrané definice CSR</a:t>
            </a:r>
          </a:p>
          <a:p>
            <a:r>
              <a:rPr lang="cs-CZ" sz="1400" b="1">
                <a:solidFill>
                  <a:srgbClr val="002060"/>
                </a:solidFill>
                <a:latin typeface="Times New Roman" panose="02020603050405020304" pitchFamily="18" charset="0"/>
                <a:cs typeface="Times New Roman" panose="02020603050405020304" pitchFamily="18" charset="0"/>
              </a:rPr>
              <a:t>International Business Leaders Forum </a:t>
            </a:r>
            <a:r>
              <a:rPr lang="cs-CZ" sz="1400">
                <a:solidFill>
                  <a:srgbClr val="002060"/>
                </a:solidFill>
                <a:latin typeface="Times New Roman" panose="02020603050405020304" pitchFamily="18" charset="0"/>
                <a:cs typeface="Times New Roman" panose="02020603050405020304" pitchFamily="18" charset="0"/>
              </a:rPr>
              <a:t>(IBLF)  CSR znamená: „</a:t>
            </a:r>
            <a:r>
              <a:rPr lang="cs-CZ" sz="1400" i="1">
                <a:solidFill>
                  <a:srgbClr val="002060"/>
                </a:solidFill>
                <a:latin typeface="Times New Roman" panose="02020603050405020304" pitchFamily="18" charset="0"/>
                <a:cs typeface="Times New Roman" panose="02020603050405020304" pitchFamily="18" charset="0"/>
              </a:rPr>
              <a:t>Otevřené a transparentní podnikání založené na etických hodnotách a respektu k zaměstnancům, komunitám a životnímu prostředí. Přináší dlouhodobé hodnoty vlastníkům i celé společnosti“.</a:t>
            </a:r>
          </a:p>
          <a:p>
            <a:pPr marL="0" indent="0">
              <a:buNone/>
            </a:pPr>
            <a:endParaRPr lang="cs-CZ" sz="1400" i="1">
              <a:solidFill>
                <a:srgbClr val="002060"/>
              </a:solidFill>
              <a:latin typeface="Times New Roman" panose="02020603050405020304" pitchFamily="18" charset="0"/>
              <a:cs typeface="Times New Roman" panose="02020603050405020304" pitchFamily="18" charset="0"/>
            </a:endParaRPr>
          </a:p>
          <a:p>
            <a:r>
              <a:rPr lang="cs-CZ" sz="1400">
                <a:solidFill>
                  <a:srgbClr val="002060"/>
                </a:solidFill>
                <a:latin typeface="Times New Roman" panose="02020603050405020304" pitchFamily="18" charset="0"/>
                <a:cs typeface="Times New Roman" panose="02020603050405020304" pitchFamily="18" charset="0"/>
              </a:rPr>
              <a:t>Definice CSR od </a:t>
            </a:r>
            <a:r>
              <a:rPr lang="cs-CZ" sz="1400" b="1">
                <a:solidFill>
                  <a:srgbClr val="002060"/>
                </a:solidFill>
                <a:latin typeface="Times New Roman" panose="02020603050405020304" pitchFamily="18" charset="0"/>
                <a:cs typeface="Times New Roman" panose="02020603050405020304" pitchFamily="18" charset="0"/>
              </a:rPr>
              <a:t>Světové obchodní rady </a:t>
            </a:r>
            <a:r>
              <a:rPr lang="cs-CZ" sz="1400">
                <a:solidFill>
                  <a:srgbClr val="002060"/>
                </a:solidFill>
                <a:latin typeface="Times New Roman" panose="02020603050405020304" pitchFamily="18" charset="0"/>
                <a:cs typeface="Times New Roman" panose="02020603050405020304" pitchFamily="18" charset="0"/>
              </a:rPr>
              <a:t>pro udržitelný rozvoj </a:t>
            </a:r>
            <a:r>
              <a:rPr lang="cs-CZ" sz="1400" b="1">
                <a:solidFill>
                  <a:srgbClr val="002060"/>
                </a:solidFill>
                <a:latin typeface="Times New Roman" panose="02020603050405020304" pitchFamily="18" charset="0"/>
                <a:cs typeface="Times New Roman" panose="02020603050405020304" pitchFamily="18" charset="0"/>
              </a:rPr>
              <a:t>(WBCSD</a:t>
            </a:r>
            <a:r>
              <a:rPr lang="cs-CZ" sz="1400">
                <a:solidFill>
                  <a:srgbClr val="002060"/>
                </a:solidFill>
                <a:latin typeface="Times New Roman" panose="02020603050405020304" pitchFamily="18" charset="0"/>
                <a:cs typeface="Times New Roman" panose="02020603050405020304" pitchFamily="18" charset="0"/>
              </a:rPr>
              <a:t>)  zahrnuje tyto tři různé možnosti výkladu písmene „S“ ve zkratce CSR: </a:t>
            </a:r>
            <a:r>
              <a:rPr lang="cs-CZ" sz="1400" i="1">
                <a:solidFill>
                  <a:srgbClr val="002060"/>
                </a:solidFill>
                <a:latin typeface="Times New Roman" panose="02020603050405020304" pitchFamily="18" charset="0"/>
                <a:cs typeface="Times New Roman" panose="02020603050405020304" pitchFamily="18" charset="0"/>
              </a:rPr>
              <a:t>„CSR je závazek podnikání přispívat k trvale udržitelnému rozvoji (sustainability), k práci se zaměstnanci, jejich rodinami, místní komunitou (stakeholders) a společnosti obecně (social) za účelem zlepšení kvality života“. </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Corporate Social Responsibility (CSR) – Společenská odpovědnost organizací (podnikání) (SOP)</a:t>
            </a:r>
          </a:p>
          <a:p>
            <a:pPr algn="l"/>
            <a:endParaRPr lang="pl-PL" sz="2400" b="1">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06017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a:solidFill>
                  <a:schemeClr val="bg1"/>
                </a:solidFill>
                <a:latin typeface="Times New Roman" panose="02020603050405020304" pitchFamily="18" charset="0"/>
                <a:cs typeface="Times New Roman" panose="02020603050405020304" pitchFamily="18" charset="0"/>
              </a:rPr>
              <a:t>3 pilíře – ekonomický, sociální a environmentální</a:t>
            </a:r>
          </a:p>
          <a:p>
            <a:r>
              <a:rPr lang="cs-CZ" sz="1400">
                <a:solidFill>
                  <a:schemeClr val="bg1"/>
                </a:solidFill>
                <a:latin typeface="Times New Roman" panose="02020603050405020304" pitchFamily="18" charset="0"/>
                <a:cs typeface="Times New Roman" panose="02020603050405020304" pitchFamily="18" charset="0"/>
              </a:rPr>
              <a:t>Pilíře korespondují s charakteristikami, tzv. triple-bottom-line (3P): </a:t>
            </a:r>
          </a:p>
          <a:p>
            <a:pPr>
              <a:buFont typeface="+mj-lt"/>
              <a:buAutoNum type="arabicPeriod"/>
            </a:pPr>
            <a:r>
              <a:rPr lang="cs-CZ" sz="1400" b="1">
                <a:solidFill>
                  <a:schemeClr val="bg1"/>
                </a:solidFill>
                <a:latin typeface="Times New Roman" panose="02020603050405020304" pitchFamily="18" charset="0"/>
                <a:cs typeface="Times New Roman" panose="02020603050405020304" pitchFamily="18" charset="0"/>
              </a:rPr>
              <a:t>profit</a:t>
            </a:r>
            <a:r>
              <a:rPr lang="cs-CZ" sz="1400">
                <a:solidFill>
                  <a:schemeClr val="bg1"/>
                </a:solidFill>
                <a:latin typeface="Times New Roman" panose="02020603050405020304" pitchFamily="18" charset="0"/>
                <a:cs typeface="Times New Roman" panose="02020603050405020304" pitchFamily="18" charset="0"/>
              </a:rPr>
              <a:t> – zisk (ekonomická oblast), </a:t>
            </a:r>
          </a:p>
          <a:p>
            <a:pPr>
              <a:buFont typeface="+mj-lt"/>
              <a:buAutoNum type="arabicPeriod"/>
            </a:pPr>
            <a:r>
              <a:rPr lang="cs-CZ" sz="1400" b="1">
                <a:solidFill>
                  <a:schemeClr val="bg1"/>
                </a:solidFill>
                <a:latin typeface="Times New Roman" panose="02020603050405020304" pitchFamily="18" charset="0"/>
                <a:cs typeface="Times New Roman" panose="02020603050405020304" pitchFamily="18" charset="0"/>
              </a:rPr>
              <a:t>people</a:t>
            </a:r>
            <a:r>
              <a:rPr lang="cs-CZ" sz="1400">
                <a:solidFill>
                  <a:schemeClr val="bg1"/>
                </a:solidFill>
                <a:latin typeface="Times New Roman" panose="02020603050405020304" pitchFamily="18" charset="0"/>
                <a:cs typeface="Times New Roman" panose="02020603050405020304" pitchFamily="18" charset="0"/>
              </a:rPr>
              <a:t> – lidé (sociální oblast), </a:t>
            </a:r>
          </a:p>
          <a:p>
            <a:pPr>
              <a:buFont typeface="+mj-lt"/>
              <a:buAutoNum type="arabicPeriod"/>
            </a:pPr>
            <a:r>
              <a:rPr lang="cs-CZ" sz="1400" b="1">
                <a:solidFill>
                  <a:schemeClr val="bg1"/>
                </a:solidFill>
                <a:latin typeface="Times New Roman" panose="02020603050405020304" pitchFamily="18" charset="0"/>
                <a:cs typeface="Times New Roman" panose="02020603050405020304" pitchFamily="18" charset="0"/>
              </a:rPr>
              <a:t>planet</a:t>
            </a:r>
            <a:r>
              <a:rPr lang="cs-CZ" sz="1400">
                <a:solidFill>
                  <a:schemeClr val="bg1"/>
                </a:solidFill>
                <a:latin typeface="Times New Roman" panose="02020603050405020304" pitchFamily="18" charset="0"/>
                <a:cs typeface="Times New Roman" panose="02020603050405020304" pitchFamily="18" charset="0"/>
              </a:rPr>
              <a:t> – planeta (environmentální oblast).</a:t>
            </a:r>
          </a:p>
        </p:txBody>
      </p:sp>
      <p:sp>
        <p:nvSpPr>
          <p:cNvPr id="5" name="Zástupný symbol pro obsah 2"/>
          <p:cNvSpPr txBox="1">
            <a:spLocks/>
          </p:cNvSpPr>
          <p:nvPr/>
        </p:nvSpPr>
        <p:spPr>
          <a:xfrm>
            <a:off x="4067944" y="555526"/>
            <a:ext cx="3888052"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a:solidFill>
                  <a:srgbClr val="002060"/>
                </a:solidFill>
                <a:latin typeface="Times New Roman" panose="02020603050405020304" pitchFamily="18" charset="0"/>
                <a:cs typeface="Times New Roman" panose="02020603050405020304" pitchFamily="18" charset="0"/>
              </a:rPr>
              <a:t>Sumarizace</a:t>
            </a:r>
            <a:r>
              <a:rPr lang="cs-CZ" sz="1400">
                <a:solidFill>
                  <a:srgbClr val="002060"/>
                </a:solidFill>
                <a:latin typeface="Times New Roman" panose="02020603050405020304" pitchFamily="18" charset="0"/>
                <a:cs typeface="Times New Roman" panose="02020603050405020304" pitchFamily="18" charset="0"/>
              </a:rPr>
              <a:t> - základní skutečnosti společenské odpovědnosti firem: </a:t>
            </a:r>
          </a:p>
          <a:p>
            <a:pPr marL="0" indent="0">
              <a:buNone/>
            </a:pPr>
            <a:endParaRPr lang="cs-CZ" sz="1400">
              <a:solidFill>
                <a:srgbClr val="002060"/>
              </a:solidFill>
              <a:latin typeface="Times New Roman" panose="02020603050405020304" pitchFamily="18" charset="0"/>
              <a:cs typeface="Times New Roman" panose="02020603050405020304" pitchFamily="18" charset="0"/>
            </a:endParaRPr>
          </a:p>
          <a:p>
            <a:pPr>
              <a:buAutoNum type="arabicPeriod"/>
            </a:pPr>
            <a:r>
              <a:rPr lang="cs-CZ" sz="1400">
                <a:solidFill>
                  <a:srgbClr val="002060"/>
                </a:solidFill>
                <a:latin typeface="Times New Roman" panose="02020603050405020304" pitchFamily="18" charset="0"/>
                <a:cs typeface="Times New Roman" panose="02020603050405020304" pitchFamily="18" charset="0"/>
              </a:rPr>
              <a:t>jedná se o </a:t>
            </a:r>
            <a:r>
              <a:rPr lang="cs-CZ" sz="1400" b="1">
                <a:solidFill>
                  <a:srgbClr val="002060"/>
                </a:solidFill>
                <a:latin typeface="Times New Roman" panose="02020603050405020304" pitchFamily="18" charset="0"/>
                <a:cs typeface="Times New Roman" panose="02020603050405020304" pitchFamily="18" charset="0"/>
              </a:rPr>
              <a:t>dobrovolný </a:t>
            </a:r>
            <a:r>
              <a:rPr lang="cs-CZ" sz="1400">
                <a:solidFill>
                  <a:srgbClr val="002060"/>
                </a:solidFill>
                <a:latin typeface="Times New Roman" panose="02020603050405020304" pitchFamily="18" charset="0"/>
                <a:cs typeface="Times New Roman" panose="02020603050405020304" pitchFamily="18" charset="0"/>
              </a:rPr>
              <a:t>akt (přijetí konceptu CSR je výhradně dobrovolné, nad rámec legislativy),</a:t>
            </a:r>
          </a:p>
          <a:p>
            <a:pPr>
              <a:buAutoNum type="arabicPeriod"/>
            </a:pPr>
            <a:endParaRPr lang="cs-CZ" sz="1400">
              <a:solidFill>
                <a:srgbClr val="002060"/>
              </a:solidFill>
              <a:latin typeface="Times New Roman" panose="02020603050405020304" pitchFamily="18" charset="0"/>
              <a:cs typeface="Times New Roman" panose="02020603050405020304" pitchFamily="18" charset="0"/>
            </a:endParaRPr>
          </a:p>
          <a:p>
            <a:pPr>
              <a:buAutoNum type="arabicPeriod"/>
            </a:pPr>
            <a:r>
              <a:rPr lang="cs-CZ" sz="1400">
                <a:solidFill>
                  <a:srgbClr val="002060"/>
                </a:solidFill>
                <a:latin typeface="Times New Roman" panose="02020603050405020304" pitchFamily="18" charset="0"/>
                <a:cs typeface="Times New Roman" panose="02020603050405020304" pitchFamily="18" charset="0"/>
              </a:rPr>
              <a:t>šíře konceptu je „částečně“ ohraničena oblastí </a:t>
            </a:r>
            <a:r>
              <a:rPr lang="cs-CZ" sz="1400" b="1">
                <a:solidFill>
                  <a:srgbClr val="002060"/>
                </a:solidFill>
                <a:latin typeface="Times New Roman" panose="02020603050405020304" pitchFamily="18" charset="0"/>
                <a:cs typeface="Times New Roman" panose="02020603050405020304" pitchFamily="18" charset="0"/>
              </a:rPr>
              <a:t>sociální, environmentální a ekonomickou, </a:t>
            </a:r>
          </a:p>
          <a:p>
            <a:pPr>
              <a:buAutoNum type="arabicPeriod"/>
            </a:pPr>
            <a:endParaRPr lang="cs-CZ" sz="1400" b="1">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a:solidFill>
                  <a:srgbClr val="002060"/>
                </a:solidFill>
                <a:latin typeface="Times New Roman" panose="02020603050405020304" pitchFamily="18" charset="0"/>
                <a:cs typeface="Times New Roman" panose="02020603050405020304" pitchFamily="18" charset="0"/>
              </a:rPr>
              <a:t>koncept může mít důsledky ve zlepšování životních, pracovních a environmentálních podmínek </a:t>
            </a:r>
            <a:r>
              <a:rPr lang="cs-CZ" sz="1400" b="1">
                <a:solidFill>
                  <a:srgbClr val="002060"/>
                </a:solidFill>
                <a:latin typeface="Times New Roman" panose="02020603050405020304" pitchFamily="18" charset="0"/>
                <a:cs typeface="Times New Roman" panose="02020603050405020304" pitchFamily="18" charset="0"/>
              </a:rPr>
              <a:t>všech zainteresovaných skupin</a:t>
            </a:r>
            <a:r>
              <a:rPr lang="cs-CZ" sz="1400">
                <a:solidFill>
                  <a:srgbClr val="002060"/>
                </a:solidFill>
                <a:latin typeface="Times New Roman" panose="02020603050405020304" pitchFamily="18" charset="0"/>
                <a:cs typeface="Times New Roman" panose="02020603050405020304" pitchFamily="18" charset="0"/>
              </a:rPr>
              <a:t>.</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Vymezení konceptu společenské odpovědnosti organizací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481825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6469158" y="1851669"/>
            <a:ext cx="2448272" cy="2351747"/>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a:solidFill>
                  <a:srgbClr val="002060"/>
                </a:solidFill>
                <a:latin typeface="Times New Roman" panose="02020603050405020304" pitchFamily="18" charset="0"/>
                <a:cs typeface="Times New Roman" panose="02020603050405020304" pitchFamily="18" charset="0"/>
              </a:rPr>
              <a:t>Jednotlivé stupně jsou řazeny vzestupně podle stupně vývoje podniku ve společensky odpovědném podnikatelském chování a jednání</a:t>
            </a:r>
            <a:r>
              <a:rPr lang="cs-CZ" sz="1200">
                <a:solidFill>
                  <a:srgbClr val="002060"/>
                </a:solidFill>
                <a:latin typeface="Times New Roman" panose="02020603050405020304" pitchFamily="18" charset="0"/>
                <a:cs typeface="Times New Roman" panose="02020603050405020304" pitchFamily="18" charset="0"/>
              </a:rPr>
              <a:t>.</a:t>
            </a:r>
          </a:p>
          <a:p>
            <a:pPr marL="0" indent="0">
              <a:buNone/>
            </a:pPr>
            <a:endParaRPr lang="cs-CZ" sz="1200" b="1" dirty="0">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
        <p:nvSpPr>
          <p:cNvPr id="18" name="Zástupný symbol pro obsah 2"/>
          <p:cNvSpPr txBox="1">
            <a:spLocks/>
          </p:cNvSpPr>
          <p:nvPr/>
        </p:nvSpPr>
        <p:spPr>
          <a:xfrm>
            <a:off x="826478" y="3962875"/>
            <a:ext cx="2088232" cy="4810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800">
                <a:solidFill>
                  <a:srgbClr val="002060"/>
                </a:solidFill>
                <a:latin typeface="Times New Roman" panose="02020603050405020304" pitchFamily="18" charset="0"/>
                <a:cs typeface="Times New Roman" panose="02020603050405020304" pitchFamily="18" charset="0"/>
              </a:rPr>
              <a:t>Zdroj: Carroll (1999)</a:t>
            </a:r>
            <a:endParaRPr lang="cs-CZ" altLang="cs-CZ" sz="8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a:t>Stupně společenské odpovědnosti organizace</a:t>
            </a:r>
            <a:endParaRPr lang="cs-CZ" dirty="0"/>
          </a:p>
        </p:txBody>
      </p:sp>
      <p:pic>
        <p:nvPicPr>
          <p:cNvPr id="4" name="Obrázek 3"/>
          <p:cNvPicPr>
            <a:picLocks noChangeAspect="1"/>
          </p:cNvPicPr>
          <p:nvPr/>
        </p:nvPicPr>
        <p:blipFill>
          <a:blip r:embed="rId2"/>
          <a:stretch>
            <a:fillRect/>
          </a:stretch>
        </p:blipFill>
        <p:spPr>
          <a:xfrm>
            <a:off x="0" y="1131591"/>
            <a:ext cx="6660232" cy="2750526"/>
          </a:xfrm>
          <a:prstGeom prst="rect">
            <a:avLst/>
          </a:prstGeom>
        </p:spPr>
      </p:pic>
    </p:spTree>
    <p:extLst>
      <p:ext uri="{BB962C8B-B14F-4D97-AF65-F5344CB8AC3E}">
        <p14:creationId xmlns:p14="http://schemas.microsoft.com/office/powerpoint/2010/main" val="3882753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a:solidFill>
                  <a:schemeClr val="bg1"/>
                </a:solidFill>
                <a:latin typeface="Times New Roman" panose="02020603050405020304" pitchFamily="18" charset="0"/>
                <a:cs typeface="Times New Roman" panose="02020603050405020304" pitchFamily="18" charset="0"/>
              </a:rPr>
              <a:t>1. Ekonomická oblast CSR</a:t>
            </a:r>
          </a:p>
          <a:p>
            <a:pPr marL="0" indent="0">
              <a:buNone/>
            </a:pPr>
            <a:endParaRPr lang="cs-CZ" sz="1600">
              <a:solidFill>
                <a:schemeClr val="bg1"/>
              </a:solidFill>
              <a:latin typeface="Times New Roman" panose="02020603050405020304" pitchFamily="18" charset="0"/>
              <a:cs typeface="Times New Roman" panose="02020603050405020304" pitchFamily="18" charset="0"/>
            </a:endParaRPr>
          </a:p>
          <a:p>
            <a:pPr marL="0" indent="0">
              <a:buNone/>
            </a:pPr>
            <a:r>
              <a:rPr lang="cs-CZ" sz="1600">
                <a:solidFill>
                  <a:schemeClr val="bg1"/>
                </a:solidFill>
                <a:latin typeface="Times New Roman" panose="02020603050405020304" pitchFamily="18" charset="0"/>
                <a:cs typeface="Times New Roman" panose="02020603050405020304" pitchFamily="18" charset="0"/>
              </a:rPr>
              <a:t>Dle řady autorů do ekonomické oblasti společenské odpovědnosti firem patří následující aktivity:</a:t>
            </a:r>
          </a:p>
        </p:txBody>
      </p:sp>
      <p:sp>
        <p:nvSpPr>
          <p:cNvPr id="5" name="Zástupný symbol pro obsah 2"/>
          <p:cNvSpPr txBox="1">
            <a:spLocks/>
          </p:cNvSpPr>
          <p:nvPr/>
        </p:nvSpPr>
        <p:spPr>
          <a:xfrm>
            <a:off x="4067944" y="555526"/>
            <a:ext cx="4104456"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b="1">
              <a:solidFill>
                <a:srgbClr val="002060"/>
              </a:solidFill>
              <a:latin typeface="Times New Roman" panose="02020603050405020304" pitchFamily="18" charset="0"/>
              <a:cs typeface="Times New Roman" panose="02020603050405020304" pitchFamily="18" charset="0"/>
            </a:endParaRPr>
          </a:p>
          <a:p>
            <a:endParaRPr lang="cs-CZ" sz="1400" b="1">
              <a:solidFill>
                <a:srgbClr val="002060"/>
              </a:solidFill>
              <a:latin typeface="Times New Roman" panose="02020603050405020304" pitchFamily="18" charset="0"/>
              <a:cs typeface="Times New Roman" panose="02020603050405020304" pitchFamily="18" charset="0"/>
            </a:endParaRPr>
          </a:p>
          <a:p>
            <a:r>
              <a:rPr lang="cs-CZ" sz="1400" b="1">
                <a:solidFill>
                  <a:srgbClr val="002060"/>
                </a:solidFill>
                <a:latin typeface="Times New Roman" panose="02020603050405020304" pitchFamily="18" charset="0"/>
                <a:cs typeface="Times New Roman" panose="02020603050405020304" pitchFamily="18" charset="0"/>
              </a:rPr>
              <a:t>Stanovení etického kodexu </a:t>
            </a:r>
            <a:r>
              <a:rPr lang="cs-CZ" sz="1400">
                <a:solidFill>
                  <a:srgbClr val="002060"/>
                </a:solidFill>
                <a:latin typeface="Times New Roman" panose="02020603050405020304" pitchFamily="18" charset="0"/>
                <a:cs typeface="Times New Roman" panose="02020603050405020304" pitchFamily="18" charset="0"/>
              </a:rPr>
              <a:t>- řada firem má zpracován etický kodex, který upravuje a stanovuje pravidla chování a jednání firmy a jejich zaměstnanců, kteří se tak chovají eticky a protikorupčně.</a:t>
            </a:r>
          </a:p>
          <a:p>
            <a:endParaRPr lang="cs-CZ" sz="1400">
              <a:solidFill>
                <a:srgbClr val="002060"/>
              </a:solidFill>
              <a:latin typeface="Times New Roman" panose="02020603050405020304" pitchFamily="18" charset="0"/>
              <a:cs typeface="Times New Roman" panose="02020603050405020304" pitchFamily="18" charset="0"/>
            </a:endParaRPr>
          </a:p>
          <a:p>
            <a:r>
              <a:rPr lang="cs-CZ" sz="1400" b="1">
                <a:solidFill>
                  <a:srgbClr val="002060"/>
                </a:solidFill>
                <a:latin typeface="Times New Roman" panose="02020603050405020304" pitchFamily="18" charset="0"/>
                <a:cs typeface="Times New Roman" panose="02020603050405020304" pitchFamily="18" charset="0"/>
              </a:rPr>
              <a:t>Transparentní jednání </a:t>
            </a:r>
            <a:r>
              <a:rPr lang="cs-CZ" sz="1400">
                <a:solidFill>
                  <a:srgbClr val="002060"/>
                </a:solidFill>
                <a:latin typeface="Times New Roman" panose="02020603050405020304" pitchFamily="18" charset="0"/>
                <a:cs typeface="Times New Roman" panose="02020603050405020304" pitchFamily="18" charset="0"/>
              </a:rPr>
              <a:t>- komunikace se stakeholdery je součástí odpovědného chování firmy. Firmy podávají pravidelné informace všem stakeholderům, aby stakeholdeři měli potřebný pohled do věcí, kterých se jich týkají, poskytování informací stakeholderům je podstatou transparentního jednání (CSR reporting).</a:t>
            </a:r>
          </a:p>
          <a:p>
            <a:endParaRPr lang="cs-CZ" sz="1400">
              <a:solidFill>
                <a:srgbClr val="002060"/>
              </a:solidFill>
              <a:latin typeface="Times New Roman" panose="02020603050405020304" pitchFamily="18" charset="0"/>
              <a:cs typeface="Times New Roman" panose="02020603050405020304" pitchFamily="18" charset="0"/>
            </a:endParaRPr>
          </a:p>
          <a:p>
            <a:endParaRPr lang="cs-CZ" sz="140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178211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a:solidFill>
                  <a:schemeClr val="bg1"/>
                </a:solidFill>
                <a:latin typeface="Times New Roman" panose="02020603050405020304" pitchFamily="18" charset="0"/>
                <a:cs typeface="Times New Roman" panose="02020603050405020304" pitchFamily="18" charset="0"/>
              </a:rPr>
              <a:t>1. Ekonomická oblast CSR</a:t>
            </a:r>
          </a:p>
          <a:p>
            <a:pPr marL="0" indent="0">
              <a:buNone/>
            </a:pPr>
            <a:endParaRPr lang="cs-CZ" sz="1600">
              <a:solidFill>
                <a:schemeClr val="bg1"/>
              </a:solidFill>
              <a:latin typeface="Times New Roman" panose="02020603050405020304" pitchFamily="18" charset="0"/>
              <a:cs typeface="Times New Roman" panose="02020603050405020304" pitchFamily="18" charset="0"/>
            </a:endParaRPr>
          </a:p>
          <a:p>
            <a:pPr marL="0" indent="0">
              <a:buNone/>
            </a:pPr>
            <a:r>
              <a:rPr lang="cs-CZ" sz="1600">
                <a:solidFill>
                  <a:schemeClr val="bg1"/>
                </a:solidFill>
                <a:latin typeface="Times New Roman" panose="02020603050405020304" pitchFamily="18" charset="0"/>
                <a:cs typeface="Times New Roman" panose="02020603050405020304" pitchFamily="18" charset="0"/>
              </a:rPr>
              <a:t>Dle řady autorů do ekonomické oblasti společenské odpovědnosti firem patří následující aktivity:</a:t>
            </a:r>
          </a:p>
        </p:txBody>
      </p:sp>
      <p:sp>
        <p:nvSpPr>
          <p:cNvPr id="5" name="Zástupný symbol pro obsah 2"/>
          <p:cNvSpPr txBox="1">
            <a:spLocks/>
          </p:cNvSpPr>
          <p:nvPr/>
        </p:nvSpPr>
        <p:spPr>
          <a:xfrm>
            <a:off x="4067944" y="1275606"/>
            <a:ext cx="4104456" cy="34563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b="1">
                <a:solidFill>
                  <a:srgbClr val="002060"/>
                </a:solidFill>
                <a:latin typeface="Times New Roman" panose="02020603050405020304" pitchFamily="18" charset="0"/>
                <a:cs typeface="Times New Roman" panose="02020603050405020304" pitchFamily="18" charset="0"/>
              </a:rPr>
              <a:t>Protikorupční politika – </a:t>
            </a:r>
            <a:r>
              <a:rPr lang="cs-CZ" sz="1400">
                <a:solidFill>
                  <a:srgbClr val="002060"/>
                </a:solidFill>
                <a:latin typeface="Times New Roman" panose="02020603050405020304" pitchFamily="18" charset="0"/>
                <a:cs typeface="Times New Roman" panose="02020603050405020304" pitchFamily="18" charset="0"/>
              </a:rPr>
              <a:t>je součástí ekonomické oblasti společenské odpovědnosti firem. Firmy přijímají protikorupční politiku a stanovují si pravidla pro řešení výskytu korupčního jednání svých zaměstnanců. Některé firmy zavedly např. </a:t>
            </a:r>
            <a:r>
              <a:rPr lang="cs-CZ" sz="1400" i="1">
                <a:solidFill>
                  <a:srgbClr val="002060"/>
                </a:solidFill>
                <a:latin typeface="Times New Roman" panose="02020603050405020304" pitchFamily="18" charset="0"/>
                <a:cs typeface="Times New Roman" panose="02020603050405020304" pitchFamily="18" charset="0"/>
              </a:rPr>
              <a:t>protikorupční linky</a:t>
            </a:r>
            <a:r>
              <a:rPr lang="cs-CZ" sz="1400">
                <a:solidFill>
                  <a:srgbClr val="002060"/>
                </a:solidFill>
                <a:latin typeface="Times New Roman" panose="02020603050405020304" pitchFamily="18" charset="0"/>
                <a:cs typeface="Times New Roman" panose="02020603050405020304" pitchFamily="18" charset="0"/>
              </a:rPr>
              <a:t>.</a:t>
            </a:r>
          </a:p>
          <a:p>
            <a:endParaRPr lang="cs-CZ" sz="1400">
              <a:solidFill>
                <a:srgbClr val="002060"/>
              </a:solidFill>
              <a:latin typeface="Times New Roman" panose="02020603050405020304" pitchFamily="18" charset="0"/>
              <a:cs typeface="Times New Roman" panose="02020603050405020304" pitchFamily="18" charset="0"/>
            </a:endParaRPr>
          </a:p>
          <a:p>
            <a:r>
              <a:rPr lang="cs-CZ" sz="1400" b="1">
                <a:solidFill>
                  <a:srgbClr val="002060"/>
                </a:solidFill>
                <a:latin typeface="Times New Roman" panose="02020603050405020304" pitchFamily="18" charset="0"/>
                <a:cs typeface="Times New Roman" panose="02020603050405020304" pitchFamily="18" charset="0"/>
              </a:rPr>
              <a:t>Principy dobrého řízení </a:t>
            </a:r>
            <a:r>
              <a:rPr lang="cs-CZ" sz="1400">
                <a:solidFill>
                  <a:srgbClr val="002060"/>
                </a:solidFill>
                <a:latin typeface="Times New Roman" panose="02020603050405020304" pitchFamily="18" charset="0"/>
                <a:cs typeface="Times New Roman" panose="02020603050405020304" pitchFamily="18" charset="0"/>
              </a:rPr>
              <a:t>– dodržování zásad správy a řízení společnosti je zárukou toho, že představenstvo, dozorčí rady, správní orgány budou pracovat podle etických principů a konceptu CSR. </a:t>
            </a:r>
          </a:p>
          <a:p>
            <a:endParaRPr lang="cs-CZ" sz="1400">
              <a:solidFill>
                <a:srgbClr val="002060"/>
              </a:solidFill>
              <a:latin typeface="Times New Roman" panose="02020603050405020304" pitchFamily="18" charset="0"/>
              <a:cs typeface="Times New Roman" panose="02020603050405020304" pitchFamily="18" charset="0"/>
            </a:endParaRPr>
          </a:p>
          <a:p>
            <a:endParaRPr lang="cs-CZ" sz="140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97142156"/>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11757</TotalTime>
  <Words>2078</Words>
  <Application>Microsoft Office PowerPoint</Application>
  <PresentationFormat>Předvádění na obrazovce (16:9)</PresentationFormat>
  <Paragraphs>327</Paragraphs>
  <Slides>20</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20</vt:i4>
      </vt:variant>
    </vt:vector>
  </HeadingPairs>
  <TitlesOfParts>
    <vt:vector size="26" baseType="lpstr">
      <vt:lpstr>Arial</vt:lpstr>
      <vt:lpstr>Calibri</vt:lpstr>
      <vt:lpstr>Enriqueta</vt:lpstr>
      <vt:lpstr>Times New Roman</vt:lpstr>
      <vt:lpstr>Wingdings</vt:lpstr>
      <vt:lpstr>SLU</vt:lpstr>
      <vt:lpstr>1. TUTORIÁL  Společenská odpovědnost organizací </vt:lpstr>
      <vt:lpstr>Obsahové zaměření tutoriálu</vt:lpstr>
      <vt:lpstr>Prezentace aplikace PowerPoint</vt:lpstr>
      <vt:lpstr>Prezentace aplikace PowerPoint</vt:lpstr>
      <vt:lpstr>Prezentace aplikace PowerPoint</vt:lpstr>
      <vt:lpstr>Prezentace aplikace PowerPoint</vt:lpstr>
      <vt:lpstr>Stupně společenské odpovědnosti organizace</vt:lpstr>
      <vt:lpstr>Prezentace aplikace PowerPoint</vt:lpstr>
      <vt:lpstr>Prezentace aplikace PowerPoint</vt:lpstr>
      <vt:lpstr>Prezentace aplikace PowerPoint</vt:lpstr>
      <vt:lpstr>Příklady aktivit v ekonomickém pilíři</vt:lpstr>
      <vt:lpstr>Prezentace aplikace PowerPoint</vt:lpstr>
      <vt:lpstr>Příklady interních aktivit v sociálním pilíři</vt:lpstr>
      <vt:lpstr>Příklady interních aktivit v sociálním pilíři</vt:lpstr>
      <vt:lpstr>Příklady externích aktivit v sociálním pilíři</vt:lpstr>
      <vt:lpstr>Prezentace aplikace PowerPoint</vt:lpstr>
      <vt:lpstr>Příklady aktivit v environmentálním pilíři</vt:lpstr>
      <vt:lpstr>Příklady aktivit v environmentálním pilíři</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Pavel Adámek</cp:lastModifiedBy>
  <cp:revision>148</cp:revision>
  <dcterms:created xsi:type="dcterms:W3CDTF">2016-07-06T15:42:34Z</dcterms:created>
  <dcterms:modified xsi:type="dcterms:W3CDTF">2021-09-19T06:36:41Z</dcterms:modified>
</cp:coreProperties>
</file>