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57"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78" r:id="rId24"/>
    <p:sldId id="374" r:id="rId25"/>
    <p:sldId id="375" r:id="rId26"/>
    <p:sldId id="376" r:id="rId27"/>
    <p:sldId id="377" r:id="rId28"/>
    <p:sldId id="291"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 id="352" r:id="rId52"/>
    <p:sldId id="353" r:id="rId53"/>
    <p:sldId id="354" r:id="rId54"/>
    <p:sldId id="355" r:id="rId55"/>
    <p:sldId id="356" r:id="rId56"/>
    <p:sldId id="357" r:id="rId57"/>
    <p:sldId id="358" r:id="rId58"/>
    <p:sldId id="359" r:id="rId59"/>
    <p:sldId id="360" r:id="rId60"/>
    <p:sldId id="361" r:id="rId61"/>
    <p:sldId id="362" r:id="rId62"/>
    <p:sldId id="363" r:id="rId63"/>
    <p:sldId id="364" r:id="rId64"/>
    <p:sldId id="365" r:id="rId65"/>
    <p:sldId id="366" r:id="rId66"/>
    <p:sldId id="367" r:id="rId67"/>
    <p:sldId id="368" r:id="rId68"/>
    <p:sldId id="369" r:id="rId69"/>
    <p:sldId id="371" r:id="rId70"/>
    <p:sldId id="370" r:id="rId71"/>
    <p:sldId id="372" r:id="rId72"/>
    <p:sldId id="309" r:id="rId73"/>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1344" y="3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05.11.2020</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70</a:t>
            </a:fld>
            <a:endParaRPr lang="cs-CZ"/>
          </a:p>
        </p:txBody>
      </p:sp>
    </p:spTree>
    <p:extLst>
      <p:ext uri="{BB962C8B-B14F-4D97-AF65-F5344CB8AC3E}">
        <p14:creationId xmlns:p14="http://schemas.microsoft.com/office/powerpoint/2010/main" val="260686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71</a:t>
            </a:fld>
            <a:endParaRPr lang="cs-CZ"/>
          </a:p>
        </p:txBody>
      </p:sp>
    </p:spTree>
    <p:extLst>
      <p:ext uri="{BB962C8B-B14F-4D97-AF65-F5344CB8AC3E}">
        <p14:creationId xmlns:p14="http://schemas.microsoft.com/office/powerpoint/2010/main" val="54109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a:t>Kliknutím lze upravit styl.</a:t>
            </a:r>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05.11.2020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27947372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fujikura.co.jp/eng/csr/group_csr/communication.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images.jobsataccor.com.au/wp-content/uploads/AccorHotels-Corporate-Responsibility-Report-2017.pdf"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images.jobsataccor.com.au/wp-content/uploads/AccorHotels-Corporate-Responsibility-Report-2017.pdf"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images.jobsataccor.com.au/wp-content/uploads/AccorHotels-Corporate-Responsibility-Report-2017.pdf"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mages.jobsataccor.com.au/wp-content/uploads/AccorHotels-Corporate-Responsibility-Report-2017.pdf"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toshiba/ww/en/csr/engagement/stakeholders.html"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spolecenskaodpovednostfirem.cz/" TargetMode="External"/><Relationship Id="rId2" Type="http://schemas.openxmlformats.org/officeDocument/2006/relationships/hyperlink" Target="http://www.csr-online.cz/o-nas/"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cbcsd.cz/" TargetMode="External"/><Relationship Id="rId2" Type="http://schemas.openxmlformats.org/officeDocument/2006/relationships/hyperlink" Target="http://byznysprospolecnost.cz/"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narodniportal.cz/"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eske-socialni-podnikani.cz/cz/"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4000" b="1" dirty="0">
                <a:solidFill>
                  <a:schemeClr val="bg1"/>
                </a:solidFill>
                <a:latin typeface="Times New Roman" panose="02020603050405020304" pitchFamily="18" charset="0"/>
                <a:cs typeface="Times New Roman" panose="02020603050405020304" pitchFamily="18" charset="0"/>
              </a:rPr>
              <a:t>2. TUTORIÁL</a:t>
            </a:r>
            <a:br>
              <a:rPr lang="cs-CZ" sz="4000" b="1" dirty="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403648" y="3219822"/>
            <a:ext cx="424847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Historická retrospektiva CSR</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Aktuální přístup CSR v České republice</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798" y="1563638"/>
            <a:ext cx="3024336" cy="324035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CSR </a:t>
            </a:r>
            <a:r>
              <a:rPr lang="cs-CZ" sz="1400" dirty="0" err="1">
                <a:solidFill>
                  <a:schemeClr val="bg1"/>
                </a:solidFill>
                <a:latin typeface="Times New Roman" panose="02020603050405020304" pitchFamily="18" charset="0"/>
                <a:cs typeface="Times New Roman" panose="02020603050405020304" pitchFamily="18" charset="0"/>
              </a:rPr>
              <a:t>Europe</a:t>
            </a:r>
            <a:r>
              <a:rPr lang="cs-CZ" sz="1400" dirty="0">
                <a:solidFill>
                  <a:schemeClr val="bg1"/>
                </a:solidFill>
                <a:latin typeface="Times New Roman" panose="02020603050405020304" pitchFamily="18" charset="0"/>
                <a:cs typeface="Times New Roman" panose="02020603050405020304" pitchFamily="18" charset="0"/>
              </a:rPr>
              <a:t> sdružuje více než 3000 firem.</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 každé členské (případně kandidátské) zemi existuje partnerská organizace, která je nápomocna v realizaci stanovených cílů.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 ČR má CSR </a:t>
            </a:r>
            <a:r>
              <a:rPr lang="cs-CZ" sz="1400" dirty="0" err="1">
                <a:solidFill>
                  <a:schemeClr val="bg1"/>
                </a:solidFill>
                <a:latin typeface="Times New Roman" panose="02020603050405020304" pitchFamily="18" charset="0"/>
                <a:cs typeface="Times New Roman" panose="02020603050405020304" pitchFamily="18" charset="0"/>
              </a:rPr>
              <a:t>Europe</a:t>
            </a:r>
            <a:r>
              <a:rPr lang="cs-CZ" sz="1400" dirty="0">
                <a:solidFill>
                  <a:schemeClr val="bg1"/>
                </a:solidFill>
                <a:latin typeface="Times New Roman" panose="02020603050405020304" pitchFamily="18" charset="0"/>
                <a:cs typeface="Times New Roman" panose="02020603050405020304" pitchFamily="18" charset="0"/>
              </a:rPr>
              <a:t> svoji partnerskou organizace – </a:t>
            </a:r>
            <a:r>
              <a:rPr lang="cs-CZ" sz="1400" b="1" dirty="0">
                <a:solidFill>
                  <a:schemeClr val="bg1"/>
                </a:solidFill>
                <a:latin typeface="Times New Roman" panose="02020603050405020304" pitchFamily="18" charset="0"/>
                <a:cs typeface="Times New Roman" panose="02020603050405020304" pitchFamily="18" charset="0"/>
              </a:rPr>
              <a:t>Business Leaders Forum ČR (BLF).</a:t>
            </a:r>
          </a:p>
        </p:txBody>
      </p:sp>
      <p:sp>
        <p:nvSpPr>
          <p:cNvPr id="5" name="Zástupný symbol pro obsah 2"/>
          <p:cNvSpPr txBox="1">
            <a:spLocks/>
          </p:cNvSpPr>
          <p:nvPr/>
        </p:nvSpPr>
        <p:spPr>
          <a:xfrm>
            <a:off x="3817290" y="709946"/>
            <a:ext cx="4104456" cy="4166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CSR </a:t>
            </a:r>
            <a:r>
              <a:rPr lang="cs-CZ" sz="1400" b="1" dirty="0" err="1">
                <a:solidFill>
                  <a:srgbClr val="002060"/>
                </a:solidFill>
                <a:latin typeface="Times New Roman" panose="02020603050405020304" pitchFamily="18" charset="0"/>
                <a:cs typeface="Times New Roman" panose="02020603050405020304" pitchFamily="18" charset="0"/>
              </a:rPr>
              <a:t>Europe</a:t>
            </a:r>
            <a:r>
              <a:rPr lang="cs-CZ" sz="1400" b="1" dirty="0">
                <a:solidFill>
                  <a:srgbClr val="002060"/>
                </a:solidFill>
                <a:latin typeface="Times New Roman" panose="02020603050405020304" pitchFamily="18" charset="0"/>
                <a:cs typeface="Times New Roman" panose="02020603050405020304" pitchFamily="18" charset="0"/>
              </a:rPr>
              <a:t> (http://www.csreurope.org/)</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Hlavní cíle: </a:t>
            </a:r>
          </a:p>
          <a:p>
            <a:r>
              <a:rPr lang="cs-CZ" sz="1400" dirty="0">
                <a:solidFill>
                  <a:srgbClr val="002060"/>
                </a:solidFill>
                <a:latin typeface="Times New Roman" panose="02020603050405020304" pitchFamily="18" charset="0"/>
                <a:cs typeface="Times New Roman" panose="02020603050405020304" pitchFamily="18" charset="0"/>
              </a:rPr>
              <a:t>být evropskou expertní centrálou na problematiku CSR; </a:t>
            </a:r>
          </a:p>
          <a:p>
            <a:r>
              <a:rPr lang="cs-CZ" sz="1400" dirty="0">
                <a:solidFill>
                  <a:srgbClr val="002060"/>
                </a:solidFill>
                <a:latin typeface="Times New Roman" panose="02020603050405020304" pitchFamily="18" charset="0"/>
                <a:cs typeface="Times New Roman" panose="02020603050405020304" pitchFamily="18" charset="0"/>
              </a:rPr>
              <a:t>přispět k rozšíření a k pochopení konceptu CSR v Evropě; </a:t>
            </a:r>
          </a:p>
          <a:p>
            <a:r>
              <a:rPr lang="cs-CZ" sz="1400" dirty="0">
                <a:solidFill>
                  <a:srgbClr val="002060"/>
                </a:solidFill>
                <a:latin typeface="Times New Roman" panose="02020603050405020304" pitchFamily="18" charset="0"/>
                <a:cs typeface="Times New Roman" panose="02020603050405020304" pitchFamily="18" charset="0"/>
              </a:rPr>
              <a:t>poskytovat poradenství, vzdělávání a školení v CSR; </a:t>
            </a:r>
          </a:p>
          <a:p>
            <a:r>
              <a:rPr lang="cs-CZ" sz="1400" dirty="0">
                <a:solidFill>
                  <a:srgbClr val="002060"/>
                </a:solidFill>
                <a:latin typeface="Times New Roman" panose="02020603050405020304" pitchFamily="18" charset="0"/>
                <a:cs typeface="Times New Roman" panose="02020603050405020304" pitchFamily="18" charset="0"/>
              </a:rPr>
              <a:t>propagovat nejen v rámci EU CSR, včetně zdůrazňování hlavních výhod, které firmy implementující CSR mohou získat; </a:t>
            </a:r>
          </a:p>
          <a:p>
            <a:r>
              <a:rPr lang="cs-CZ" sz="1400" dirty="0">
                <a:solidFill>
                  <a:srgbClr val="002060"/>
                </a:solidFill>
                <a:latin typeface="Times New Roman" panose="02020603050405020304" pitchFamily="18" charset="0"/>
                <a:cs typeface="Times New Roman" panose="02020603050405020304" pitchFamily="18" charset="0"/>
              </a:rPr>
              <a:t>podnítit vedení dialogu s firemními stakeholdery i mezi jednotlivými evropskými vládami; </a:t>
            </a:r>
          </a:p>
          <a:p>
            <a:r>
              <a:rPr lang="cs-CZ" sz="1400" dirty="0">
                <a:solidFill>
                  <a:srgbClr val="002060"/>
                </a:solidFill>
                <a:latin typeface="Times New Roman" panose="02020603050405020304" pitchFamily="18" charset="0"/>
                <a:cs typeface="Times New Roman" panose="02020603050405020304" pitchFamily="18" charset="0"/>
              </a:rPr>
              <a:t>shromažďovat a následně vyzdvihovat příklady konkrétních aktivit společensky odpovědných firem v rámci celé Evropy. </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Mílníky ve vývoíji CSR v EU</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32305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798" y="1563638"/>
            <a:ext cx="3024336" cy="324035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solidFill>
                  <a:schemeClr val="bg1"/>
                </a:solidFill>
                <a:latin typeface="Times New Roman" panose="02020603050405020304" pitchFamily="18" charset="0"/>
                <a:cs typeface="Times New Roman" panose="02020603050405020304" pitchFamily="18" charset="0"/>
              </a:rPr>
              <a:t>Evropská aliance pro CSR</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Aliance slouží jako politický deštník pro mobilizaci zdrojů  z velkých i malých evropských podniků a zúčastněných stran v deseti prioritních oblastech, v nichž je podtrhnut i význam MSP. </a:t>
            </a:r>
          </a:p>
          <a:p>
            <a:r>
              <a:rPr lang="cs-CZ" sz="1400" dirty="0">
                <a:solidFill>
                  <a:schemeClr val="bg1"/>
                </a:solidFill>
                <a:latin typeface="Times New Roman" panose="02020603050405020304" pitchFamily="18" charset="0"/>
                <a:cs typeface="Times New Roman" panose="02020603050405020304" pitchFamily="18" charset="0"/>
              </a:rPr>
              <a:t>Jejím prostřednictvím je využito tzv. fóra, které poskytuje platformu pro diskusi na evropské úrovni.</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17290" y="709946"/>
            <a:ext cx="4104456" cy="4166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t-IT" sz="1400" b="1" dirty="0">
                <a:solidFill>
                  <a:srgbClr val="002060"/>
                </a:solidFill>
                <a:latin typeface="Times New Roman" panose="02020603050405020304" pitchFamily="18" charset="0"/>
                <a:cs typeface="Times New Roman" panose="02020603050405020304" pitchFamily="18" charset="0"/>
              </a:rPr>
              <a:t>Evropská aliance pro CSR</a:t>
            </a: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Vznikla v roce 2006 a představuje nový politický přístup k CSR založený na dvojitém závazku.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Na jedné straně chce Evropská komise posílit příznivé prostředí pro podnikatele.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Na druhé straně, prostřednictvím dobrovolného přístupu, budou podniky nadále zaměřovat své úsilí na inovaci své CSR strategie a iniciativy, ve spolupráci a dialogu se všemi zúčastněnými subjekty.</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Mílníky ve vývoji CSR v EU</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159550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798" y="1563638"/>
            <a:ext cx="3024336" cy="324035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800" b="1" dirty="0">
                <a:solidFill>
                  <a:schemeClr val="bg1"/>
                </a:solidFill>
                <a:latin typeface="Times New Roman" panose="02020603050405020304" pitchFamily="18" charset="0"/>
                <a:cs typeface="Times New Roman" panose="02020603050405020304" pitchFamily="18" charset="0"/>
              </a:rPr>
              <a:t>Významné evropské iniciativy</a:t>
            </a:r>
            <a:endParaRPr lang="cs-CZ" sz="18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27634" y="411510"/>
            <a:ext cx="4104456" cy="4166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z="1400" b="1" dirty="0">
                <a:solidFill>
                  <a:srgbClr val="002060"/>
                </a:solidFill>
                <a:latin typeface="Times New Roman" panose="02020603050405020304" pitchFamily="18" charset="0"/>
                <a:cs typeface="Times New Roman" panose="02020603050405020304" pitchFamily="18" charset="0"/>
              </a:rPr>
              <a:t>Lisabonský summit EU v roce 2000</a:t>
            </a:r>
            <a:r>
              <a:rPr lang="it-IT" sz="1400" dirty="0">
                <a:solidFill>
                  <a:srgbClr val="002060"/>
                </a:solidFill>
                <a:latin typeface="Times New Roman" panose="02020603050405020304" pitchFamily="18" charset="0"/>
                <a:cs typeface="Times New Roman" panose="02020603050405020304" pitchFamily="18" charset="0"/>
              </a:rPr>
              <a:t>, který deklaroval, požadavek na strategické prosazování konceptu, ale i jeho podporu a rozvoj v rámci celé EU</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a:solidFill>
                  <a:srgbClr val="002060"/>
                </a:solidFill>
                <a:latin typeface="Times New Roman" panose="02020603050405020304" pitchFamily="18" charset="0"/>
                <a:cs typeface="Times New Roman" panose="02020603050405020304" pitchFamily="18" charset="0"/>
              </a:rPr>
              <a:t>V roce 2001 vznikl nejvýznamnější dokument v oblasti CSR tzv. </a:t>
            </a:r>
            <a:r>
              <a:rPr lang="cs-CZ" sz="1400" b="1" dirty="0">
                <a:solidFill>
                  <a:srgbClr val="002060"/>
                </a:solidFill>
                <a:latin typeface="Times New Roman" panose="02020603050405020304" pitchFamily="18" charset="0"/>
                <a:cs typeface="Times New Roman" panose="02020603050405020304" pitchFamily="18" charset="0"/>
              </a:rPr>
              <a:t>Zelená kniha</a:t>
            </a:r>
            <a:r>
              <a:rPr lang="cs-CZ" sz="1400" dirty="0">
                <a:solidFill>
                  <a:srgbClr val="002060"/>
                </a:solidFill>
                <a:latin typeface="Times New Roman" panose="02020603050405020304" pitchFamily="18" charset="0"/>
                <a:cs typeface="Times New Roman" panose="02020603050405020304" pitchFamily="18" charset="0"/>
              </a:rPr>
              <a:t>, ve které jsou shrnuty základní principy, nástroje a přístupy k problematice CSR. Obsahuje také tří pilířovou definici CSR</a:t>
            </a:r>
          </a:p>
          <a:p>
            <a:r>
              <a:rPr lang="cs-CZ" sz="1400" dirty="0">
                <a:solidFill>
                  <a:srgbClr val="002060"/>
                </a:solidFill>
                <a:latin typeface="Times New Roman" panose="02020603050405020304" pitchFamily="18" charset="0"/>
                <a:cs typeface="Times New Roman" panose="02020603050405020304" pitchFamily="18" charset="0"/>
              </a:rPr>
              <a:t>Z iniciativy Evropské komise vzniklo v roce 2002 činnost </a:t>
            </a:r>
            <a:r>
              <a:rPr lang="cs-CZ" sz="1400" b="1" dirty="0" err="1">
                <a:solidFill>
                  <a:srgbClr val="002060"/>
                </a:solidFill>
                <a:latin typeface="Times New Roman" panose="02020603050405020304" pitchFamily="18" charset="0"/>
                <a:cs typeface="Times New Roman" panose="02020603050405020304" pitchFamily="18" charset="0"/>
              </a:rPr>
              <a:t>European</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Multistake-holder</a:t>
            </a:r>
            <a:r>
              <a:rPr lang="cs-CZ" sz="1400" b="1" dirty="0">
                <a:solidFill>
                  <a:srgbClr val="002060"/>
                </a:solidFill>
                <a:latin typeface="Times New Roman" panose="02020603050405020304" pitchFamily="18" charset="0"/>
                <a:cs typeface="Times New Roman" panose="02020603050405020304" pitchFamily="18" charset="0"/>
              </a:rPr>
              <a:t> Forum</a:t>
            </a:r>
            <a:r>
              <a:rPr lang="cs-CZ" sz="1400" dirty="0">
                <a:solidFill>
                  <a:srgbClr val="002060"/>
                </a:solidFill>
                <a:latin typeface="Times New Roman" panose="02020603050405020304" pitchFamily="18" charset="0"/>
                <a:cs typeface="Times New Roman" panose="02020603050405020304" pitchFamily="18" charset="0"/>
              </a:rPr>
              <a:t>. Členy </a:t>
            </a:r>
            <a:r>
              <a:rPr lang="cs-CZ" sz="1400" dirty="0" err="1">
                <a:solidFill>
                  <a:srgbClr val="002060"/>
                </a:solidFill>
                <a:latin typeface="Times New Roman" panose="02020603050405020304" pitchFamily="18" charset="0"/>
                <a:cs typeface="Times New Roman" panose="02020603050405020304" pitchFamily="18" charset="0"/>
              </a:rPr>
              <a:t>foŕa</a:t>
            </a:r>
            <a:r>
              <a:rPr lang="cs-CZ" sz="1400" dirty="0">
                <a:solidFill>
                  <a:srgbClr val="002060"/>
                </a:solidFill>
                <a:latin typeface="Times New Roman" panose="02020603050405020304" pitchFamily="18" charset="0"/>
                <a:cs typeface="Times New Roman" panose="02020603050405020304" pitchFamily="18" charset="0"/>
              </a:rPr>
              <a:t> se stali zastupitelé zaměstnavatelských a podnikatelských svazů, odborů či nevládních organizací.</a:t>
            </a:r>
          </a:p>
          <a:p>
            <a:r>
              <a:rPr lang="cs-CZ" sz="1400" b="1" dirty="0">
                <a:solidFill>
                  <a:srgbClr val="002060"/>
                </a:solidFill>
                <a:latin typeface="Times New Roman" panose="02020603050405020304" pitchFamily="18" charset="0"/>
                <a:cs typeface="Times New Roman" panose="02020603050405020304" pitchFamily="18" charset="0"/>
              </a:rPr>
              <a:t>Enterprise 2020</a:t>
            </a:r>
            <a:r>
              <a:rPr lang="cs-CZ" sz="1400" dirty="0">
                <a:solidFill>
                  <a:srgbClr val="002060"/>
                </a:solidFill>
                <a:latin typeface="Times New Roman" panose="02020603050405020304" pitchFamily="18" charset="0"/>
                <a:cs typeface="Times New Roman" panose="02020603050405020304" pitchFamily="18" charset="0"/>
              </a:rPr>
              <a:t>, který navazuje na principy Evropské aliance CSR - podporovat úspěšné rozšiřování CSR do každodenní praxe podniků všech velikostí, ale také zapojovat různé partnerské subjekty do dalšího rozvoje CSR.</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Mílníky ve vývoji CSR v EU</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49601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798" y="1563638"/>
            <a:ext cx="3024336" cy="324035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Klasifikaci CSR teorií do tří skupin od </a:t>
            </a:r>
            <a:r>
              <a:rPr lang="cs-CZ" sz="1400" b="1" dirty="0" err="1">
                <a:solidFill>
                  <a:schemeClr val="bg1"/>
                </a:solidFill>
                <a:latin typeface="Times New Roman" panose="02020603050405020304" pitchFamily="18" charset="0"/>
                <a:cs typeface="Times New Roman" panose="02020603050405020304" pitchFamily="18" charset="0"/>
              </a:rPr>
              <a:t>Klonoského</a:t>
            </a:r>
            <a:r>
              <a:rPr lang="cs-CZ" sz="1400" b="1" dirty="0">
                <a:solidFill>
                  <a:schemeClr val="bg1"/>
                </a:solidFill>
                <a:latin typeface="Times New Roman" panose="02020603050405020304" pitchFamily="18" charset="0"/>
                <a:cs typeface="Times New Roman" panose="02020603050405020304" pitchFamily="18" charset="0"/>
              </a:rPr>
              <a:t> (1991). Kořeny teorií spočívají v politických a etických teoriích</a:t>
            </a:r>
            <a:r>
              <a:rPr lang="cs-CZ" sz="1800" b="1"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969468" y="972651"/>
            <a:ext cx="3692138" cy="4166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it-IT" sz="1400" dirty="0">
                <a:solidFill>
                  <a:srgbClr val="002060"/>
                </a:solidFill>
                <a:latin typeface="Times New Roman" panose="02020603050405020304" pitchFamily="18" charset="0"/>
                <a:cs typeface="Times New Roman" panose="02020603050405020304" pitchFamily="18" charset="0"/>
              </a:rPr>
              <a:t>První skupinu je nazvána „fundamentalistická“ a jsou zde ty společnosti, které jsou pouze </a:t>
            </a:r>
            <a:r>
              <a:rPr lang="it-IT" sz="1400" b="1" dirty="0">
                <a:solidFill>
                  <a:srgbClr val="002060"/>
                </a:solidFill>
                <a:latin typeface="Times New Roman" panose="02020603050405020304" pitchFamily="18" charset="0"/>
                <a:cs typeface="Times New Roman" panose="02020603050405020304" pitchFamily="18" charset="0"/>
              </a:rPr>
              <a:t>právním uskupením a využívání společenské odpovědnosti jim zvyšuje zisk</a:t>
            </a:r>
            <a:r>
              <a:rPr lang="it-IT" sz="1400" dirty="0">
                <a:solidFill>
                  <a:srgbClr val="002060"/>
                </a:solidFill>
                <a:latin typeface="Times New Roman" panose="02020603050405020304" pitchFamily="18" charset="0"/>
                <a:cs typeface="Times New Roman" panose="02020603050405020304" pitchFamily="18" charset="0"/>
              </a:rPr>
              <a:t>, ale vše je v souladu se zákony. </a:t>
            </a: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it-IT" sz="1400" dirty="0">
                <a:solidFill>
                  <a:srgbClr val="002060"/>
                </a:solidFill>
                <a:latin typeface="Times New Roman" panose="02020603050405020304" pitchFamily="18" charset="0"/>
                <a:cs typeface="Times New Roman" panose="02020603050405020304" pitchFamily="18" charset="0"/>
              </a:rPr>
              <a:t>Druhá skupina je tvořena těmi teoriemi, které hájí </a:t>
            </a:r>
            <a:r>
              <a:rPr lang="it-IT" sz="1400" b="1" dirty="0">
                <a:solidFill>
                  <a:srgbClr val="002060"/>
                </a:solidFill>
                <a:latin typeface="Times New Roman" panose="02020603050405020304" pitchFamily="18" charset="0"/>
                <a:cs typeface="Times New Roman" panose="02020603050405020304" pitchFamily="18" charset="0"/>
              </a:rPr>
              <a:t>morální osobnost a poukazují na jejich morální svobodu. </a:t>
            </a:r>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it-IT" sz="1400" dirty="0">
                <a:solidFill>
                  <a:srgbClr val="002060"/>
                </a:solidFill>
                <a:latin typeface="Times New Roman" panose="02020603050405020304" pitchFamily="18" charset="0"/>
                <a:cs typeface="Times New Roman" panose="02020603050405020304" pitchFamily="18" charset="0"/>
              </a:rPr>
              <a:t>Do třetí skupiny přiřadil teorie, ve kterých je přikládán </a:t>
            </a:r>
            <a:r>
              <a:rPr lang="it-IT" sz="1400" b="1" dirty="0">
                <a:solidFill>
                  <a:srgbClr val="002060"/>
                </a:solidFill>
                <a:latin typeface="Times New Roman" panose="02020603050405020304" pitchFamily="18" charset="0"/>
                <a:cs typeface="Times New Roman" panose="02020603050405020304" pitchFamily="18" charset="0"/>
              </a:rPr>
              <a:t>význam sociální dimenze společnosti</a:t>
            </a:r>
            <a:r>
              <a:rPr lang="it-IT"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Teorie spojené se společenskou odpovědnosti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48738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err="1">
                <a:solidFill>
                  <a:schemeClr val="bg1"/>
                </a:solidFill>
                <a:latin typeface="Times New Roman" panose="02020603050405020304" pitchFamily="18" charset="0"/>
                <a:cs typeface="Times New Roman" panose="02020603050405020304" pitchFamily="18" charset="0"/>
              </a:rPr>
              <a:t>Garriga</a:t>
            </a:r>
            <a:r>
              <a:rPr lang="cs-CZ" sz="1400" b="1" dirty="0">
                <a:solidFill>
                  <a:schemeClr val="bg1"/>
                </a:solidFill>
                <a:latin typeface="Times New Roman" panose="02020603050405020304" pitchFamily="18" charset="0"/>
                <a:cs typeface="Times New Roman" panose="02020603050405020304" pitchFamily="18" charset="0"/>
              </a:rPr>
              <a:t> a </a:t>
            </a:r>
            <a:r>
              <a:rPr lang="cs-CZ" sz="1400" b="1" dirty="0" err="1">
                <a:solidFill>
                  <a:schemeClr val="bg1"/>
                </a:solidFill>
                <a:latin typeface="Times New Roman" panose="02020603050405020304" pitchFamily="18" charset="0"/>
                <a:cs typeface="Times New Roman" panose="02020603050405020304" pitchFamily="18" charset="0"/>
              </a:rPr>
              <a:t>Melé</a:t>
            </a:r>
            <a:r>
              <a:rPr lang="cs-CZ" sz="1400" b="1" dirty="0">
                <a:solidFill>
                  <a:schemeClr val="bg1"/>
                </a:solidFill>
                <a:latin typeface="Times New Roman" panose="02020603050405020304" pitchFamily="18" charset="0"/>
                <a:cs typeface="Times New Roman" panose="02020603050405020304" pitchFamily="18" charset="0"/>
              </a:rPr>
              <a:t> (2004) rozčlenění CSR teorií do čtyř skupin, ve kterých vycházeli ze zaměření na čtyři různé aspekty sociální reality.</a:t>
            </a:r>
          </a:p>
          <a:p>
            <a:endParaRPr lang="cs-CZ" sz="18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969468" y="972651"/>
            <a:ext cx="3692138" cy="4166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it-IT" sz="1400" b="1" dirty="0">
                <a:solidFill>
                  <a:srgbClr val="002060"/>
                </a:solidFill>
                <a:latin typeface="Times New Roman" panose="02020603050405020304" pitchFamily="18" charset="0"/>
                <a:cs typeface="Times New Roman" panose="02020603050405020304" pitchFamily="18" charset="0"/>
              </a:rPr>
              <a:t>politika</a:t>
            </a:r>
            <a:r>
              <a:rPr lang="it-IT" sz="1400" dirty="0">
                <a:solidFill>
                  <a:srgbClr val="002060"/>
                </a:solidFill>
                <a:latin typeface="Times New Roman" panose="02020603050405020304" pitchFamily="18" charset="0"/>
                <a:cs typeface="Times New Roman" panose="02020603050405020304" pitchFamily="18" charset="0"/>
              </a:rPr>
              <a:t> (teorie zaměřené na sociální sílu podniku a jeho odpovědnost na politické scéně spojené s jeho sílou), </a:t>
            </a: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it-IT" sz="1400" b="1" dirty="0">
                <a:solidFill>
                  <a:srgbClr val="002060"/>
                </a:solidFill>
                <a:latin typeface="Times New Roman" panose="02020603050405020304" pitchFamily="18" charset="0"/>
                <a:cs typeface="Times New Roman" panose="02020603050405020304" pitchFamily="18" charset="0"/>
              </a:rPr>
              <a:t>ekonomika</a:t>
            </a:r>
            <a:r>
              <a:rPr lang="it-IT" sz="1400" dirty="0">
                <a:solidFill>
                  <a:srgbClr val="002060"/>
                </a:solidFill>
                <a:latin typeface="Times New Roman" panose="02020603050405020304" pitchFamily="18" charset="0"/>
                <a:cs typeface="Times New Roman" panose="02020603050405020304" pitchFamily="18" charset="0"/>
              </a:rPr>
              <a:t> (teorie, které chápají společnost jako pouhý nástroj k vytváření bohatství), </a:t>
            </a: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it-IT" sz="1400" b="1" dirty="0">
                <a:solidFill>
                  <a:srgbClr val="002060"/>
                </a:solidFill>
                <a:latin typeface="Times New Roman" panose="02020603050405020304" pitchFamily="18" charset="0"/>
                <a:cs typeface="Times New Roman" panose="02020603050405020304" pitchFamily="18" charset="0"/>
              </a:rPr>
              <a:t>sociální integrace</a:t>
            </a:r>
            <a:r>
              <a:rPr lang="it-IT" sz="1400" dirty="0">
                <a:solidFill>
                  <a:srgbClr val="002060"/>
                </a:solidFill>
                <a:latin typeface="Times New Roman" panose="02020603050405020304" pitchFamily="18" charset="0"/>
                <a:cs typeface="Times New Roman" panose="02020603050405020304" pitchFamily="18" charset="0"/>
              </a:rPr>
              <a:t> (teorie zvažující integraci sociálních požadavků)</a:t>
            </a:r>
            <a:r>
              <a:rPr lang="cs-CZ" sz="1400" dirty="0">
                <a:solidFill>
                  <a:srgbClr val="002060"/>
                </a:solidFill>
                <a:latin typeface="Times New Roman" panose="02020603050405020304" pitchFamily="18" charset="0"/>
                <a:cs typeface="Times New Roman" panose="02020603050405020304" pitchFamily="18" charset="0"/>
              </a:rPr>
              <a:t>,</a:t>
            </a:r>
            <a:r>
              <a:rPr lang="it-IT" sz="1400" dirty="0">
                <a:solidFill>
                  <a:srgbClr val="002060"/>
                </a:solidFill>
                <a:latin typeface="Times New Roman" panose="02020603050405020304" pitchFamily="18" charset="0"/>
                <a:cs typeface="Times New Roman" panose="02020603050405020304" pitchFamily="18" charset="0"/>
              </a:rPr>
              <a:t> </a:t>
            </a: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it-IT" sz="1400" b="1" dirty="0">
                <a:solidFill>
                  <a:srgbClr val="002060"/>
                </a:solidFill>
                <a:latin typeface="Times New Roman" panose="02020603050405020304" pitchFamily="18" charset="0"/>
                <a:cs typeface="Times New Roman" panose="02020603050405020304" pitchFamily="18" charset="0"/>
              </a:rPr>
              <a:t>etika</a:t>
            </a:r>
            <a:r>
              <a:rPr lang="it-IT" sz="1400" dirty="0">
                <a:solidFill>
                  <a:srgbClr val="002060"/>
                </a:solidFill>
                <a:latin typeface="Times New Roman" panose="02020603050405020304" pitchFamily="18" charset="0"/>
                <a:cs typeface="Times New Roman" panose="02020603050405020304" pitchFamily="18" charset="0"/>
              </a:rPr>
              <a:t> (teorie zaměřené na etiku, ve kterých je vztah mezi společností a podnikem pevně zakořeněn s etickými hodnotami </a:t>
            </a: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Teorie spojené se společenskou odpovědnosti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00842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600" b="1" dirty="0">
                <a:solidFill>
                  <a:schemeClr val="bg1"/>
                </a:solidFill>
                <a:latin typeface="Times New Roman" panose="02020603050405020304" pitchFamily="18" charset="0"/>
                <a:cs typeface="Times New Roman" panose="02020603050405020304" pitchFamily="18" charset="0"/>
              </a:rPr>
              <a:t>4 CSR teorie považujeme </a:t>
            </a:r>
            <a:br>
              <a:rPr lang="cs-CZ" sz="1600" b="1" dirty="0">
                <a:solidFill>
                  <a:schemeClr val="bg1"/>
                </a:solidFill>
                <a:latin typeface="Times New Roman" panose="02020603050405020304" pitchFamily="18" charset="0"/>
                <a:cs typeface="Times New Roman" panose="02020603050405020304" pitchFamily="18" charset="0"/>
              </a:rPr>
            </a:br>
            <a:r>
              <a:rPr lang="cs-CZ" sz="1600" b="1" dirty="0">
                <a:solidFill>
                  <a:schemeClr val="bg1"/>
                </a:solidFill>
                <a:latin typeface="Times New Roman" panose="02020603050405020304" pitchFamily="18" charset="0"/>
                <a:cs typeface="Times New Roman" panose="02020603050405020304" pitchFamily="18" charset="0"/>
              </a:rPr>
              <a:t>za hlavní proud současných teorií </a:t>
            </a:r>
          </a:p>
          <a:p>
            <a:endParaRPr lang="cs-CZ" sz="18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427984" y="1563638"/>
            <a:ext cx="3692138" cy="4166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it-IT" sz="1400" b="1" dirty="0">
                <a:solidFill>
                  <a:srgbClr val="002060"/>
                </a:solidFill>
                <a:latin typeface="Times New Roman" panose="02020603050405020304" pitchFamily="18" charset="0"/>
                <a:cs typeface="Times New Roman" panose="02020603050405020304" pitchFamily="18" charset="0"/>
              </a:rPr>
              <a:t>Shareholder Value Theory </a:t>
            </a:r>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it-IT" sz="1400" b="1" dirty="0">
                <a:solidFill>
                  <a:srgbClr val="002060"/>
                </a:solidFill>
                <a:latin typeface="Times New Roman" panose="02020603050405020304" pitchFamily="18" charset="0"/>
                <a:cs typeface="Times New Roman" panose="02020603050405020304" pitchFamily="18" charset="0"/>
              </a:rPr>
              <a:t>Stakeholder Theory</a:t>
            </a:r>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it-IT" sz="1400" b="1" dirty="0">
                <a:solidFill>
                  <a:srgbClr val="002060"/>
                </a:solidFill>
                <a:latin typeface="Times New Roman" panose="02020603050405020304" pitchFamily="18" charset="0"/>
                <a:cs typeface="Times New Roman" panose="02020603050405020304" pitchFamily="18" charset="0"/>
              </a:rPr>
              <a:t>Corporate Social Performance </a:t>
            </a:r>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it-IT" sz="1400" b="1" dirty="0">
                <a:solidFill>
                  <a:srgbClr val="002060"/>
                </a:solidFill>
                <a:latin typeface="Times New Roman" panose="02020603050405020304" pitchFamily="18" charset="0"/>
                <a:cs typeface="Times New Roman" panose="02020603050405020304" pitchFamily="18" charset="0"/>
              </a:rPr>
              <a:t>Corporate Cizizenship Theory </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Teorie spojené se společenskou odpovědnosti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90214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600" b="1" dirty="0">
                <a:solidFill>
                  <a:schemeClr val="bg1"/>
                </a:solidFill>
                <a:latin typeface="Times New Roman" panose="02020603050405020304" pitchFamily="18" charset="0"/>
                <a:cs typeface="Times New Roman" panose="02020603050405020304" pitchFamily="18" charset="0"/>
              </a:rPr>
              <a:t>Shareholder Value Theory </a:t>
            </a:r>
          </a:p>
          <a:p>
            <a:endParaRPr lang="cs-CZ" sz="18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25069" y="699542"/>
            <a:ext cx="3915283"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it-IT" sz="1400" dirty="0">
                <a:solidFill>
                  <a:srgbClr val="002060"/>
                </a:solidFill>
                <a:latin typeface="Times New Roman" panose="02020603050405020304" pitchFamily="18" charset="0"/>
                <a:cs typeface="Times New Roman" panose="02020603050405020304" pitchFamily="18" charset="0"/>
              </a:rPr>
              <a:t>Tato teorie vychází z pojetí představitelů neoklasické ekonomické teorie, kteří považují za nejvýznamnější cíl podnikání zvyšování ekonomické hodnoty společnosti pro akcionáře formou max</a:t>
            </a:r>
            <a:r>
              <a:rPr lang="it-IT" sz="1400" b="1" dirty="0">
                <a:solidFill>
                  <a:srgbClr val="002060"/>
                </a:solidFill>
                <a:latin typeface="Times New Roman" panose="02020603050405020304" pitchFamily="18" charset="0"/>
                <a:cs typeface="Times New Roman" panose="02020603050405020304" pitchFamily="18" charset="0"/>
              </a:rPr>
              <a:t>imalizace užitku a zisku</a:t>
            </a:r>
            <a:r>
              <a:rPr lang="cs-CZ" sz="1400" b="1"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it-IT" sz="1400" dirty="0">
                <a:solidFill>
                  <a:srgbClr val="002060"/>
                </a:solidFill>
                <a:latin typeface="Times New Roman" panose="02020603050405020304" pitchFamily="18" charset="0"/>
                <a:cs typeface="Times New Roman" panose="02020603050405020304" pitchFamily="18" charset="0"/>
              </a:rPr>
              <a:t>Nejvýznamnějším představitelem tohoto pohledu byl </a:t>
            </a:r>
            <a:r>
              <a:rPr lang="it-IT" sz="1400" b="1" dirty="0">
                <a:solidFill>
                  <a:srgbClr val="002060"/>
                </a:solidFill>
                <a:latin typeface="Times New Roman" panose="02020603050405020304" pitchFamily="18" charset="0"/>
                <a:cs typeface="Times New Roman" panose="02020603050405020304" pitchFamily="18" charset="0"/>
              </a:rPr>
              <a:t>Milton Friedman</a:t>
            </a:r>
            <a:r>
              <a:rPr lang="it-IT" sz="1400" dirty="0">
                <a:solidFill>
                  <a:srgbClr val="002060"/>
                </a:solidFill>
                <a:latin typeface="Times New Roman" panose="02020603050405020304" pitchFamily="18" charset="0"/>
                <a:cs typeface="Times New Roman" panose="02020603050405020304" pitchFamily="18" charset="0"/>
              </a:rPr>
              <a:t>. Ve svém příspěvku v New York Times Magazine v roce 1970 se vyjadřuje na téma CSR a neuznává přístup firmy, která by měla splňovat i celospolečenské cíle, protože tyto cíle podle něj spadají do kompetence vlády</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it-IT" sz="1400" dirty="0">
                <a:solidFill>
                  <a:srgbClr val="002060"/>
                </a:solidFill>
                <a:latin typeface="Times New Roman" panose="02020603050405020304" pitchFamily="18" charset="0"/>
                <a:cs typeface="Times New Roman" panose="02020603050405020304" pitchFamily="18" charset="0"/>
              </a:rPr>
              <a:t>V případě firem by to mělo důsledky ve zvyšování firemních nákladů, což by se promítlo do vyšších cen pro spotřebitele nebo do nižších dividend pro akcionáře.</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Teorie spojené se společenskou odpovědnosti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26617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600" b="1" dirty="0">
                <a:solidFill>
                  <a:schemeClr val="bg1"/>
                </a:solidFill>
                <a:latin typeface="Times New Roman" panose="02020603050405020304" pitchFamily="18" charset="0"/>
                <a:cs typeface="Times New Roman" panose="02020603050405020304" pitchFamily="18" charset="0"/>
              </a:rPr>
              <a:t>Shareholder Value Theory </a:t>
            </a:r>
          </a:p>
          <a:p>
            <a:endParaRPr lang="cs-CZ" sz="18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63272" y="384542"/>
            <a:ext cx="3956492" cy="4166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z="1400" dirty="0">
                <a:solidFill>
                  <a:srgbClr val="002060"/>
                </a:solidFill>
                <a:latin typeface="Times New Roman" panose="02020603050405020304" pitchFamily="18" charset="0"/>
                <a:cs typeface="Times New Roman" panose="02020603050405020304" pitchFamily="18" charset="0"/>
              </a:rPr>
              <a:t>Dnes se všeobecně uznává, že za určitých podmínek, přispívá uspokojování sociálních zájmů k maximalizaci hodnoty pro akcionáře </a:t>
            </a:r>
            <a:br>
              <a:rPr lang="cs-CZ" sz="1400" dirty="0">
                <a:solidFill>
                  <a:srgbClr val="002060"/>
                </a:solidFill>
                <a:latin typeface="Times New Roman" panose="02020603050405020304" pitchFamily="18" charset="0"/>
                <a:cs typeface="Times New Roman" panose="02020603050405020304" pitchFamily="18" charset="0"/>
              </a:rPr>
            </a:br>
            <a:r>
              <a:rPr lang="it-IT" sz="1400" dirty="0">
                <a:solidFill>
                  <a:srgbClr val="002060"/>
                </a:solidFill>
                <a:latin typeface="Times New Roman" panose="02020603050405020304" pitchFamily="18" charset="0"/>
                <a:cs typeface="Times New Roman" panose="02020603050405020304" pitchFamily="18" charset="0"/>
              </a:rPr>
              <a:t>a většina velkých společností stále více věnuje pozornost CSR, a to zejména s ohledem na zájmy lidí (majitelů) s podílem ve firmě.</a:t>
            </a: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it-IT" sz="1400" dirty="0">
                <a:solidFill>
                  <a:srgbClr val="002060"/>
                </a:solidFill>
                <a:latin typeface="Times New Roman" panose="02020603050405020304" pitchFamily="18" charset="0"/>
                <a:cs typeface="Times New Roman" panose="02020603050405020304" pitchFamily="18" charset="0"/>
              </a:rPr>
              <a:t>Existuje stále více důkazů, že ekonomického úspěchu nemůže být dosaženo </a:t>
            </a:r>
            <a:r>
              <a:rPr lang="cs-CZ" sz="1400" dirty="0">
                <a:solidFill>
                  <a:srgbClr val="002060"/>
                </a:solidFill>
                <a:latin typeface="Times New Roman" panose="02020603050405020304" pitchFamily="18" charset="0"/>
                <a:cs typeface="Times New Roman" panose="02020603050405020304" pitchFamily="18" charset="0"/>
              </a:rPr>
              <a:t> </a:t>
            </a:r>
            <a:r>
              <a:rPr lang="it-IT" sz="1400" dirty="0">
                <a:solidFill>
                  <a:srgbClr val="002060"/>
                </a:solidFill>
                <a:latin typeface="Times New Roman" panose="02020603050405020304" pitchFamily="18" charset="0"/>
                <a:cs typeface="Times New Roman" panose="02020603050405020304" pitchFamily="18" charset="0"/>
              </a:rPr>
              <a:t>v dlouhodobém horizontu, pokud management bere v úvahu pouze zájmy akcionářů, ale musí stale vice zohledňovat i zájmy stakeholders</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it-IT" sz="1400" dirty="0">
                <a:solidFill>
                  <a:srgbClr val="002060"/>
                </a:solidFill>
                <a:latin typeface="Times New Roman" panose="02020603050405020304" pitchFamily="18" charset="0"/>
                <a:cs typeface="Times New Roman" panose="02020603050405020304" pitchFamily="18" charset="0"/>
              </a:rPr>
              <a:t>Úspěšné firmy potřebují mnohem více, než pouze vlastní zájem a starost o zisk, vyžadují důvěru, pocit loajality, kvalitní a dobré vztahy se všemi stakeholders s důsledkem pro trvalou spolupráci nebo vzájemné propojení s daným podnikem.</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Teorie spojené se společenskou odpovědnosti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02397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600" b="1" dirty="0">
                <a:solidFill>
                  <a:schemeClr val="bg1"/>
                </a:solidFill>
                <a:latin typeface="Times New Roman" panose="02020603050405020304" pitchFamily="18" charset="0"/>
                <a:cs typeface="Times New Roman" panose="02020603050405020304" pitchFamily="18" charset="0"/>
              </a:rPr>
              <a:t>Stakeholderovská teorie (zainteresované strany)</a:t>
            </a:r>
            <a:endParaRPr lang="cs-CZ" sz="18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63272" y="384542"/>
            <a:ext cx="3956492" cy="4166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z="1400" dirty="0">
                <a:solidFill>
                  <a:srgbClr val="002060"/>
                </a:solidFill>
                <a:latin typeface="Times New Roman" panose="02020603050405020304" pitchFamily="18" charset="0"/>
                <a:cs typeface="Times New Roman" panose="02020603050405020304" pitchFamily="18" charset="0"/>
              </a:rPr>
              <a:t>Samotný pojem stakeholder byl poprvé uveden v roce </a:t>
            </a:r>
            <a:r>
              <a:rPr lang="it-IT" sz="1400" b="1" dirty="0">
                <a:solidFill>
                  <a:srgbClr val="002060"/>
                </a:solidFill>
                <a:latin typeface="Times New Roman" panose="02020603050405020304" pitchFamily="18" charset="0"/>
                <a:cs typeface="Times New Roman" panose="02020603050405020304" pitchFamily="18" charset="0"/>
              </a:rPr>
              <a:t>1963 na Stanford Research Institute </a:t>
            </a:r>
            <a:r>
              <a:rPr lang="it-IT" sz="1400" dirty="0">
                <a:solidFill>
                  <a:srgbClr val="002060"/>
                </a:solidFill>
                <a:latin typeface="Times New Roman" panose="02020603050405020304" pitchFamily="18" charset="0"/>
                <a:cs typeface="Times New Roman" panose="02020603050405020304" pitchFamily="18" charset="0"/>
              </a:rPr>
              <a:t>na základě realizace projektu, který se soustředil na analýzu důsledků stakeholderovské teorie v manažerské teorii</a:t>
            </a:r>
            <a:r>
              <a:rPr lang="cs-CZ" sz="1400" dirty="0">
                <a:solidFill>
                  <a:srgbClr val="002060"/>
                </a:solidFill>
                <a:latin typeface="Times New Roman" panose="02020603050405020304" pitchFamily="18" charset="0"/>
                <a:cs typeface="Times New Roman" panose="02020603050405020304" pitchFamily="18" charset="0"/>
              </a:rPr>
              <a:t>.</a:t>
            </a:r>
          </a:p>
          <a:p>
            <a:r>
              <a:rPr lang="it-IT" sz="1400" dirty="0">
                <a:solidFill>
                  <a:srgbClr val="002060"/>
                </a:solidFill>
                <a:latin typeface="Times New Roman" panose="02020603050405020304" pitchFamily="18" charset="0"/>
                <a:cs typeface="Times New Roman" panose="02020603050405020304" pitchFamily="18" charset="0"/>
              </a:rPr>
              <a:t>V roce </a:t>
            </a:r>
            <a:r>
              <a:rPr lang="it-IT" sz="1400" b="1" dirty="0">
                <a:solidFill>
                  <a:srgbClr val="002060"/>
                </a:solidFill>
                <a:latin typeface="Times New Roman" panose="02020603050405020304" pitchFamily="18" charset="0"/>
                <a:cs typeface="Times New Roman" panose="02020603050405020304" pitchFamily="18" charset="0"/>
              </a:rPr>
              <a:t>1984 Freemen svým Strategic Management: A Stakeholder Approach </a:t>
            </a:r>
            <a:r>
              <a:rPr lang="it-IT" sz="1400" dirty="0">
                <a:solidFill>
                  <a:srgbClr val="002060"/>
                </a:solidFill>
                <a:latin typeface="Times New Roman" panose="02020603050405020304" pitchFamily="18" charset="0"/>
                <a:cs typeface="Times New Roman" panose="02020603050405020304" pitchFamily="18" charset="0"/>
              </a:rPr>
              <a:t>prezentoval stakeholdery jako něco složitějšího, rozsáhlejšího a komplexního. Chápal </a:t>
            </a:r>
            <a:r>
              <a:rPr lang="it-IT" sz="1400" b="1" dirty="0">
                <a:solidFill>
                  <a:srgbClr val="002060"/>
                </a:solidFill>
                <a:latin typeface="Times New Roman" panose="02020603050405020304" pitchFamily="18" charset="0"/>
                <a:cs typeface="Times New Roman" panose="02020603050405020304" pitchFamily="18" charset="0"/>
              </a:rPr>
              <a:t>efektivní řízení vztahů se stakeholdery jako nezbytné pro přežití a prosperitu firmy</a:t>
            </a:r>
            <a:r>
              <a:rPr lang="cs-CZ" sz="1400" b="1" dirty="0">
                <a:solidFill>
                  <a:srgbClr val="002060"/>
                </a:solidFill>
                <a:latin typeface="Times New Roman" panose="02020603050405020304" pitchFamily="18" charset="0"/>
                <a:cs typeface="Times New Roman" panose="02020603050405020304" pitchFamily="18" charset="0"/>
              </a:rPr>
              <a:t>.</a:t>
            </a:r>
            <a:endParaRPr lang="cs-CZ" sz="1400" dirty="0">
              <a:solidFill>
                <a:srgbClr val="002060"/>
              </a:solidFill>
              <a:latin typeface="Times New Roman" panose="02020603050405020304" pitchFamily="18" charset="0"/>
              <a:cs typeface="Times New Roman" panose="02020603050405020304" pitchFamily="18" charset="0"/>
            </a:endParaRPr>
          </a:p>
          <a:p>
            <a:r>
              <a:rPr lang="it-IT" sz="1400" dirty="0">
                <a:solidFill>
                  <a:srgbClr val="002060"/>
                </a:solidFill>
                <a:latin typeface="Times New Roman" panose="02020603050405020304" pitchFamily="18" charset="0"/>
                <a:cs typeface="Times New Roman" panose="02020603050405020304" pitchFamily="18" charset="0"/>
              </a:rPr>
              <a:t>Podsta</a:t>
            </a:r>
            <a:r>
              <a:rPr lang="cs-CZ" sz="1400" dirty="0">
                <a:solidFill>
                  <a:srgbClr val="002060"/>
                </a:solidFill>
                <a:latin typeface="Times New Roman" panose="02020603050405020304" pitchFamily="18" charset="0"/>
                <a:cs typeface="Times New Roman" panose="02020603050405020304" pitchFamily="18" charset="0"/>
              </a:rPr>
              <a:t>ta</a:t>
            </a:r>
            <a:r>
              <a:rPr lang="it-IT" sz="1400" dirty="0">
                <a:solidFill>
                  <a:srgbClr val="002060"/>
                </a:solidFill>
                <a:latin typeface="Times New Roman" panose="02020603050405020304" pitchFamily="18" charset="0"/>
                <a:cs typeface="Times New Roman" panose="02020603050405020304" pitchFamily="18" charset="0"/>
              </a:rPr>
              <a:t> </a:t>
            </a:r>
            <a:r>
              <a:rPr lang="cs-CZ" sz="1400" dirty="0">
                <a:solidFill>
                  <a:srgbClr val="002060"/>
                </a:solidFill>
                <a:latin typeface="Times New Roman" panose="02020603050405020304" pitchFamily="18" charset="0"/>
                <a:cs typeface="Times New Roman" panose="02020603050405020304" pitchFamily="18" charset="0"/>
              </a:rPr>
              <a:t>- </a:t>
            </a:r>
            <a:r>
              <a:rPr lang="it-IT" sz="1400" b="1" dirty="0">
                <a:solidFill>
                  <a:srgbClr val="002060"/>
                </a:solidFill>
                <a:latin typeface="Times New Roman" panose="02020603050405020304" pitchFamily="18" charset="0"/>
                <a:cs typeface="Times New Roman" panose="02020603050405020304" pitchFamily="18" charset="0"/>
              </a:rPr>
              <a:t>firma by si měla být vědoma, které subjekty ovlivňuje (přímo i nepřímo) a také, kdo z těchto subjektů má vliv na chod a existenci samotné firmy</a:t>
            </a:r>
            <a:r>
              <a:rPr lang="it-IT" sz="1400" dirty="0">
                <a:solidFill>
                  <a:srgbClr val="002060"/>
                </a:solidFill>
                <a:latin typeface="Times New Roman" panose="02020603050405020304" pitchFamily="18" charset="0"/>
                <a:cs typeface="Times New Roman" panose="02020603050405020304" pitchFamily="18" charset="0"/>
              </a:rPr>
              <a:t>. </a:t>
            </a:r>
            <a:endParaRPr lang="cs-CZ" sz="1400" dirty="0">
              <a:solidFill>
                <a:srgbClr val="002060"/>
              </a:solidFill>
              <a:latin typeface="Times New Roman" panose="02020603050405020304" pitchFamily="18" charset="0"/>
              <a:cs typeface="Times New Roman" panose="02020603050405020304" pitchFamily="18" charset="0"/>
            </a:endParaRPr>
          </a:p>
          <a:p>
            <a:pPr lvl="1"/>
            <a:r>
              <a:rPr lang="it-IT" sz="1400" dirty="0">
                <a:solidFill>
                  <a:srgbClr val="002060"/>
                </a:solidFill>
                <a:latin typeface="Times New Roman" panose="02020603050405020304" pitchFamily="18" charset="0"/>
                <a:cs typeface="Times New Roman" panose="02020603050405020304" pitchFamily="18" charset="0"/>
              </a:rPr>
              <a:t>Freeman chápal všechny subjekty jako zainteresované strany a pojmenoval je stakeholder</a:t>
            </a:r>
            <a:r>
              <a:rPr lang="cs-CZ" sz="1400" dirty="0">
                <a:solidFill>
                  <a:srgbClr val="002060"/>
                </a:solidFill>
                <a:latin typeface="Times New Roman" panose="02020603050405020304" pitchFamily="18" charset="0"/>
                <a:cs typeface="Times New Roman" panose="02020603050405020304" pitchFamily="18" charset="0"/>
              </a:rPr>
              <a:t>s</a:t>
            </a:r>
            <a:r>
              <a:rPr lang="it-IT" sz="1400" dirty="0">
                <a:solidFill>
                  <a:srgbClr val="002060"/>
                </a:solidFill>
                <a:latin typeface="Times New Roman" panose="02020603050405020304" pitchFamily="18" charset="0"/>
                <a:cs typeface="Times New Roman" panose="02020603050405020304" pitchFamily="18" charset="0"/>
              </a:rPr>
              <a:t>, přesněji jsou to „subjekty, které ovlivňují či jsou ovlivněny činností podniku“</a:t>
            </a:r>
            <a:r>
              <a:rPr lang="cs-CZ" sz="1400" dirty="0">
                <a:solidFill>
                  <a:srgbClr val="002060"/>
                </a:solidFill>
                <a:latin typeface="Times New Roman" panose="02020603050405020304" pitchFamily="18" charset="0"/>
                <a:cs typeface="Times New Roman" panose="02020603050405020304" pitchFamily="18" charset="0"/>
              </a:rPr>
              <a:t>.</a:t>
            </a:r>
            <a:endParaRPr lang="it-IT"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Teorie spojené se společenskou odpovědnosti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697765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5364088" y="1419622"/>
            <a:ext cx="3121294" cy="312231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Změna ve stylu řízení podniku – od původního shareholderského pojetí k pojetí stakeholderskému. </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Hlavní úlohou managementu podniku je dané vztahy optimalizovat a důraz je kladen na vzájemnou interakci a rovnocenný přístup ke všem zainteresovaným skupinám firmy, která  je středobodem modelu.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18" name="Zástupný symbol pro obsah 2"/>
          <p:cNvSpPr txBox="1">
            <a:spLocks/>
          </p:cNvSpPr>
          <p:nvPr/>
        </p:nvSpPr>
        <p:spPr>
          <a:xfrm>
            <a:off x="498053" y="3665353"/>
            <a:ext cx="4626876" cy="4810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800" dirty="0">
                <a:solidFill>
                  <a:srgbClr val="002060"/>
                </a:solidFill>
                <a:latin typeface="Times New Roman" panose="02020603050405020304" pitchFamily="18" charset="0"/>
                <a:cs typeface="Times New Roman" panose="02020603050405020304" pitchFamily="18" charset="0"/>
              </a:rPr>
              <a:t>Zdroj: </a:t>
            </a:r>
            <a:r>
              <a:rPr lang="en-US" altLang="cs-CZ" sz="800" dirty="0">
                <a:solidFill>
                  <a:srgbClr val="002060"/>
                </a:solidFill>
                <a:latin typeface="Times New Roman" panose="02020603050405020304" pitchFamily="18" charset="0"/>
                <a:cs typeface="Times New Roman" panose="02020603050405020304" pitchFamily="18" charset="0"/>
              </a:rPr>
              <a:t>DONALDSON, T. a L. E. PRESON. The stakeholder theory of the corporation: Concepts, evidence, and implications. In: Academy of Management Reviews</a:t>
            </a:r>
            <a:r>
              <a:rPr lang="cs-CZ" altLang="cs-CZ" sz="800" dirty="0">
                <a:solidFill>
                  <a:srgbClr val="002060"/>
                </a:solidFill>
                <a:latin typeface="Times New Roman" panose="02020603050405020304" pitchFamily="18" charset="0"/>
                <a:cs typeface="Times New Roman" panose="02020603050405020304" pitchFamily="18" charset="0"/>
              </a:rPr>
              <a:t>.</a:t>
            </a:r>
            <a:endParaRPr lang="cs-CZ" sz="1400" dirty="0">
              <a:solidFill>
                <a:srgbClr val="002060"/>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Model output-input a stakeholderský model</a:t>
            </a:r>
          </a:p>
        </p:txBody>
      </p:sp>
      <p:pic>
        <p:nvPicPr>
          <p:cNvPr id="4" name="Obrázek 3"/>
          <p:cNvPicPr>
            <a:picLocks noChangeAspect="1"/>
          </p:cNvPicPr>
          <p:nvPr/>
        </p:nvPicPr>
        <p:blipFill>
          <a:blip r:embed="rId2"/>
          <a:stretch>
            <a:fillRect/>
          </a:stretch>
        </p:blipFill>
        <p:spPr>
          <a:xfrm>
            <a:off x="179512" y="937172"/>
            <a:ext cx="2676376" cy="2243522"/>
          </a:xfrm>
          <a:prstGeom prst="rect">
            <a:avLst/>
          </a:prstGeom>
        </p:spPr>
      </p:pic>
      <p:pic>
        <p:nvPicPr>
          <p:cNvPr id="5" name="Obrázek 4"/>
          <p:cNvPicPr>
            <a:picLocks noChangeAspect="1"/>
          </p:cNvPicPr>
          <p:nvPr/>
        </p:nvPicPr>
        <p:blipFill>
          <a:blip r:embed="rId3"/>
          <a:stretch>
            <a:fillRect/>
          </a:stretch>
        </p:blipFill>
        <p:spPr>
          <a:xfrm>
            <a:off x="2855888" y="976499"/>
            <a:ext cx="2237426" cy="2103302"/>
          </a:xfrm>
          <a:prstGeom prst="rect">
            <a:avLst/>
          </a:prstGeom>
        </p:spPr>
      </p:pic>
    </p:spTree>
    <p:extLst>
      <p:ext uri="{BB962C8B-B14F-4D97-AF65-F5344CB8AC3E}">
        <p14:creationId xmlns:p14="http://schemas.microsoft.com/office/powerpoint/2010/main" val="234112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2808312"/>
          </a:xfrm>
          <a:prstGeom prst="rect">
            <a:avLst/>
          </a:prstGeom>
        </p:spPr>
        <p:txBody>
          <a:bodyPr>
            <a:noAutofit/>
          </a:bodyPr>
          <a:lstStyle/>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Historická retrospektiva CSR </a:t>
            </a:r>
          </a:p>
          <a:p>
            <a:pPr marL="571500" lvl="1" indent="-171450"/>
            <a:r>
              <a:rPr lang="cs-CZ" sz="1200" b="1" dirty="0">
                <a:solidFill>
                  <a:srgbClr val="307871"/>
                </a:solidFill>
                <a:latin typeface="Times New Roman" panose="02020603050405020304" pitchFamily="18" charset="0"/>
                <a:cs typeface="Times New Roman" panose="02020603050405020304" pitchFamily="18" charset="0"/>
              </a:rPr>
              <a:t>Třívrstvý model CSR – Carroll</a:t>
            </a:r>
          </a:p>
          <a:p>
            <a:pPr marL="571500" lvl="1" indent="-171450"/>
            <a:r>
              <a:rPr lang="cs-CZ" sz="1200" b="1" dirty="0">
                <a:solidFill>
                  <a:srgbClr val="307871"/>
                </a:solidFill>
                <a:latin typeface="Times New Roman" panose="02020603050405020304" pitchFamily="18" charset="0"/>
                <a:cs typeface="Times New Roman" panose="02020603050405020304" pitchFamily="18" charset="0"/>
              </a:rPr>
              <a:t>Milníky ve vývoji CSR v EU</a:t>
            </a:r>
          </a:p>
          <a:p>
            <a:pPr marL="571500" lvl="1" indent="-171450"/>
            <a:r>
              <a:rPr lang="cs-CZ" sz="1200" b="1" dirty="0">
                <a:solidFill>
                  <a:srgbClr val="307871"/>
                </a:solidFill>
                <a:latin typeface="Times New Roman" panose="02020603050405020304" pitchFamily="18" charset="0"/>
                <a:cs typeface="Times New Roman" panose="02020603050405020304" pitchFamily="18" charset="0"/>
              </a:rPr>
              <a:t>Teorie spojené se společenskou odpovědností</a:t>
            </a:r>
          </a:p>
          <a:p>
            <a:pPr marL="400050" lvl="1" indent="0">
              <a:buNone/>
            </a:pPr>
            <a:endParaRPr lang="cs-CZ" sz="1000" b="1" dirty="0">
              <a:solidFill>
                <a:srgbClr val="307871"/>
              </a:solidFill>
              <a:latin typeface="Times New Roman" panose="02020603050405020304" pitchFamily="18" charset="0"/>
              <a:cs typeface="Times New Roman" panose="02020603050405020304" pitchFamily="18" charset="0"/>
            </a:endParaRPr>
          </a:p>
          <a:p>
            <a:pPr marL="400050" lvl="1" indent="0">
              <a:buNone/>
            </a:pPr>
            <a:endParaRPr lang="cs-CZ" sz="10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Aktuální přístup CSR v České republice                                                                                      </a:t>
            </a:r>
          </a:p>
          <a:p>
            <a:pPr lvl="1"/>
            <a:r>
              <a:rPr lang="cs-CZ" sz="1200" b="1" dirty="0">
                <a:solidFill>
                  <a:srgbClr val="307871"/>
                </a:solidFill>
                <a:latin typeface="Times New Roman" panose="02020603050405020304" pitchFamily="18" charset="0"/>
                <a:cs typeface="Times New Roman" panose="02020603050405020304" pitchFamily="18" charset="0"/>
              </a:rPr>
              <a:t>Organizace podporující koncept CSR </a:t>
            </a:r>
          </a:p>
          <a:p>
            <a:pPr lvl="1"/>
            <a:r>
              <a:rPr lang="cs-CZ" sz="1200" b="1" dirty="0">
                <a:solidFill>
                  <a:srgbClr val="307871"/>
                </a:solidFill>
                <a:latin typeface="Times New Roman" panose="02020603050405020304" pitchFamily="18" charset="0"/>
                <a:cs typeface="Times New Roman" panose="02020603050405020304" pitchFamily="18" charset="0"/>
              </a:rPr>
              <a:t>Národní akční plán CSR</a:t>
            </a:r>
          </a:p>
          <a:p>
            <a:pPr lvl="1"/>
            <a:r>
              <a:rPr lang="cs-CZ" sz="1200" b="1" dirty="0">
                <a:solidFill>
                  <a:srgbClr val="307871"/>
                </a:solidFill>
                <a:latin typeface="Times New Roman" panose="02020603050405020304" pitchFamily="18" charset="0"/>
                <a:cs typeface="Times New Roman" panose="02020603050405020304" pitchFamily="18" charset="0"/>
              </a:rPr>
              <a:t>Oceňování organizací za společenskou odpovědnost</a:t>
            </a:r>
          </a:p>
          <a:p>
            <a:pPr lvl="1"/>
            <a:r>
              <a:rPr lang="cs-CZ" sz="1200" b="1" dirty="0">
                <a:solidFill>
                  <a:srgbClr val="307871"/>
                </a:solidFill>
                <a:latin typeface="Times New Roman" panose="02020603050405020304" pitchFamily="18" charset="0"/>
                <a:cs typeface="Times New Roman" panose="02020603050405020304" pitchFamily="18" charset="0"/>
              </a:rPr>
              <a:t>Výsledky empirických šetření  v oblasti CSR) </a:t>
            </a:r>
          </a:p>
          <a:p>
            <a:pPr marL="0" indent="0">
              <a:buNone/>
            </a:pPr>
            <a:br>
              <a:rPr lang="cs-CZ" sz="1400" b="1" dirty="0">
                <a:solidFill>
                  <a:srgbClr val="307871"/>
                </a:solidFill>
                <a:latin typeface="Times New Roman" panose="02020603050405020304" pitchFamily="18" charset="0"/>
                <a:cs typeface="Times New Roman" panose="02020603050405020304" pitchFamily="18" charset="0"/>
              </a:rPr>
            </a:b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a:t>Obsahové zaměření tutoriálu</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600" b="1" dirty="0">
                <a:solidFill>
                  <a:schemeClr val="bg1"/>
                </a:solidFill>
                <a:latin typeface="Times New Roman" panose="02020603050405020304" pitchFamily="18" charset="0"/>
                <a:cs typeface="Times New Roman" panose="02020603050405020304" pitchFamily="18" charset="0"/>
              </a:rPr>
              <a:t>Stakeholderovská teorie (zainteresované strany)</a:t>
            </a:r>
            <a:endParaRPr lang="cs-CZ" sz="18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3881" y="799481"/>
            <a:ext cx="4237120" cy="35779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t-IT" sz="1400" b="1" dirty="0">
                <a:solidFill>
                  <a:srgbClr val="002060"/>
                </a:solidFill>
                <a:latin typeface="Times New Roman" panose="02020603050405020304" pitchFamily="18" charset="0"/>
                <a:cs typeface="Times New Roman" panose="02020603050405020304" pitchFamily="18" charset="0"/>
              </a:rPr>
              <a:t>Zapojení zúčastněných stran</a:t>
            </a: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it-IT" sz="1400" dirty="0">
                <a:solidFill>
                  <a:srgbClr val="002060"/>
                </a:solidFill>
                <a:latin typeface="Times New Roman" panose="02020603050405020304" pitchFamily="18" charset="0"/>
                <a:cs typeface="Times New Roman" panose="02020603050405020304" pitchFamily="18" charset="0"/>
              </a:rPr>
              <a:t>Jednotlivé fáze řízení dialogu se stakeholdery jsou doplněny o klíčové faktory</a:t>
            </a:r>
            <a:r>
              <a:rPr lang="cs-CZ" sz="1400" dirty="0">
                <a:solidFill>
                  <a:srgbClr val="002060"/>
                </a:solidFill>
                <a:latin typeface="Times New Roman" panose="02020603050405020304" pitchFamily="18" charset="0"/>
                <a:cs typeface="Times New Roman" panose="02020603050405020304" pitchFamily="18" charset="0"/>
              </a:rPr>
              <a:t> - </a:t>
            </a:r>
            <a:r>
              <a:rPr lang="it-IT" sz="1400" dirty="0">
                <a:solidFill>
                  <a:srgbClr val="002060"/>
                </a:solidFill>
                <a:latin typeface="Times New Roman" panose="02020603050405020304" pitchFamily="18" charset="0"/>
                <a:cs typeface="Times New Roman" panose="02020603050405020304" pitchFamily="18" charset="0"/>
              </a:rPr>
              <a:t>např. vědomí, že existuje určitý problém, závazek stanovení priority a zdroje problému, dostupnost zdrojů na řešení problémů a v závěru také konsensus mezi podnikem a jejími stakeholdery v této otázce a obecně relevance dialogu. </a:t>
            </a:r>
            <a:endParaRPr lang="cs-CZ" sz="1400" dirty="0">
              <a:solidFill>
                <a:srgbClr val="002060"/>
              </a:solidFill>
              <a:latin typeface="Times New Roman" panose="02020603050405020304" pitchFamily="18" charset="0"/>
              <a:cs typeface="Times New Roman" panose="02020603050405020304" pitchFamily="18" charset="0"/>
            </a:endParaRPr>
          </a:p>
          <a:p>
            <a:pPr lvl="1"/>
            <a:r>
              <a:rPr lang="it-IT" sz="1200" dirty="0">
                <a:solidFill>
                  <a:srgbClr val="002060"/>
                </a:solidFill>
                <a:latin typeface="Times New Roman" panose="02020603050405020304" pitchFamily="18" charset="0"/>
                <a:cs typeface="Times New Roman" panose="02020603050405020304" pitchFamily="18" charset="0"/>
              </a:rPr>
              <a:t>Přiměřený praktický způsob lze nalézt v příručce </a:t>
            </a:r>
            <a:r>
              <a:rPr lang="it-IT" sz="1200" b="1" dirty="0">
                <a:solidFill>
                  <a:srgbClr val="002060"/>
                </a:solidFill>
                <a:latin typeface="Times New Roman" panose="02020603050405020304" pitchFamily="18" charset="0"/>
                <a:cs typeface="Times New Roman" panose="02020603050405020304" pitchFamily="18" charset="0"/>
              </a:rPr>
              <a:t>Guidance for Stakeholders Using AA1000AS</a:t>
            </a:r>
            <a:r>
              <a:rPr lang="it-IT" sz="1200" dirty="0">
                <a:solidFill>
                  <a:srgbClr val="002060"/>
                </a:solidFill>
                <a:latin typeface="Times New Roman" panose="02020603050405020304" pitchFamily="18" charset="0"/>
                <a:cs typeface="Times New Roman" panose="02020603050405020304" pitchFamily="18" charset="0"/>
              </a:rPr>
              <a:t> (2008) </a:t>
            </a:r>
            <a:r>
              <a:rPr lang="it-IT" sz="1200" b="1" dirty="0">
                <a:solidFill>
                  <a:srgbClr val="002060"/>
                </a:solidFill>
                <a:latin typeface="Times New Roman" panose="02020603050405020304" pitchFamily="18" charset="0"/>
                <a:cs typeface="Times New Roman" panose="02020603050405020304" pitchFamily="18" charset="0"/>
              </a:rPr>
              <a:t>Assurance Statements</a:t>
            </a:r>
            <a:r>
              <a:rPr lang="it-IT" sz="1200" dirty="0">
                <a:solidFill>
                  <a:srgbClr val="002060"/>
                </a:solidFill>
                <a:latin typeface="Times New Roman" panose="02020603050405020304" pitchFamily="18" charset="0"/>
                <a:cs typeface="Times New Roman" panose="02020603050405020304" pitchFamily="18" charset="0"/>
              </a:rPr>
              <a:t>, která obsahuje univerzální pravidla pro dosažení etického konsensu skrze participaci stakeholderů. </a:t>
            </a:r>
          </a:p>
          <a:p>
            <a:pPr marL="0" indent="0">
              <a:buNone/>
            </a:pPr>
            <a:endParaRPr lang="it-IT"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Teorie spojené se společenskou odpovědnosti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3721652" y="1131590"/>
            <a:ext cx="5069876" cy="1224137"/>
          </a:xfrm>
          <a:prstGeom prst="rect">
            <a:avLst/>
          </a:prstGeom>
        </p:spPr>
      </p:pic>
    </p:spTree>
    <p:extLst>
      <p:ext uri="{BB962C8B-B14F-4D97-AF65-F5344CB8AC3E}">
        <p14:creationId xmlns:p14="http://schemas.microsoft.com/office/powerpoint/2010/main" val="4175590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solidFill>
                  <a:schemeClr val="bg1"/>
                </a:solidFill>
                <a:latin typeface="Times New Roman" panose="02020603050405020304" pitchFamily="18" charset="0"/>
                <a:cs typeface="Times New Roman" panose="02020603050405020304" pitchFamily="18" charset="0"/>
              </a:rPr>
              <a:t>Stakeholderovská teorie (zainteresované strany)</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Primární a sekundární stakeholdeři</a:t>
            </a:r>
          </a:p>
        </p:txBody>
      </p:sp>
      <p:sp>
        <p:nvSpPr>
          <p:cNvPr id="5" name="Zástupný symbol pro obsah 2"/>
          <p:cNvSpPr txBox="1">
            <a:spLocks/>
          </p:cNvSpPr>
          <p:nvPr/>
        </p:nvSpPr>
        <p:spPr>
          <a:xfrm>
            <a:off x="3738621" y="915566"/>
            <a:ext cx="4237120" cy="35779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z="1400" dirty="0">
                <a:solidFill>
                  <a:srgbClr val="002060"/>
                </a:solidFill>
                <a:latin typeface="Times New Roman" panose="02020603050405020304" pitchFamily="18" charset="0"/>
                <a:cs typeface="Times New Roman" panose="02020603050405020304" pitchFamily="18" charset="0"/>
              </a:rPr>
              <a:t>V pojetí </a:t>
            </a:r>
            <a:r>
              <a:rPr lang="it-IT" sz="1400" b="1" dirty="0">
                <a:solidFill>
                  <a:srgbClr val="002060"/>
                </a:solidFill>
                <a:latin typeface="Times New Roman" panose="02020603050405020304" pitchFamily="18" charset="0"/>
                <a:cs typeface="Times New Roman" panose="02020603050405020304" pitchFamily="18" charset="0"/>
              </a:rPr>
              <a:t>primárních stakeholderů </a:t>
            </a:r>
            <a:r>
              <a:rPr lang="it-IT" sz="1400" dirty="0">
                <a:solidFill>
                  <a:srgbClr val="002060"/>
                </a:solidFill>
                <a:latin typeface="Times New Roman" panose="02020603050405020304" pitchFamily="18" charset="0"/>
                <a:cs typeface="Times New Roman" panose="02020603050405020304" pitchFamily="18" charset="0"/>
              </a:rPr>
              <a:t>je možné jejich definování - mají </a:t>
            </a:r>
            <a:r>
              <a:rPr lang="it-IT" sz="1400" b="1" dirty="0">
                <a:solidFill>
                  <a:srgbClr val="002060"/>
                </a:solidFill>
                <a:latin typeface="Times New Roman" panose="02020603050405020304" pitchFamily="18" charset="0"/>
                <a:cs typeface="Times New Roman" panose="02020603050405020304" pitchFamily="18" charset="0"/>
              </a:rPr>
              <a:t>přímý zájem a přímý vliv </a:t>
            </a:r>
            <a:r>
              <a:rPr lang="it-IT" sz="1400" dirty="0">
                <a:solidFill>
                  <a:srgbClr val="002060"/>
                </a:solidFill>
                <a:latin typeface="Times New Roman" panose="02020603050405020304" pitchFamily="18" charset="0"/>
                <a:cs typeface="Times New Roman" panose="02020603050405020304" pitchFamily="18" charset="0"/>
              </a:rPr>
              <a:t>na podnik, </a:t>
            </a:r>
            <a:r>
              <a:rPr lang="it-IT" sz="1400" b="1" dirty="0">
                <a:solidFill>
                  <a:srgbClr val="002060"/>
                </a:solidFill>
                <a:latin typeface="Times New Roman" panose="02020603050405020304" pitchFamily="18" charset="0"/>
                <a:cs typeface="Times New Roman" panose="02020603050405020304" pitchFamily="18" charset="0"/>
              </a:rPr>
              <a:t>sekundární stakeholdeři </a:t>
            </a:r>
            <a:r>
              <a:rPr lang="it-IT" sz="1400" dirty="0">
                <a:solidFill>
                  <a:srgbClr val="002060"/>
                </a:solidFill>
                <a:latin typeface="Times New Roman" panose="02020603050405020304" pitchFamily="18" charset="0"/>
                <a:cs typeface="Times New Roman" panose="02020603050405020304" pitchFamily="18" charset="0"/>
              </a:rPr>
              <a:t>nemají přímý vliv, ale jsou sami ovlivňováni aktivitami podniku</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Primární – např. vlastníci, investoři, zaměstnanci, dodavatelé, zákazníci…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Sekundární – vláda, občanská a obchodní sdružení, obyvatelé, média, nátlakové skupiny…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200" i="1" dirty="0">
                <a:solidFill>
                  <a:srgbClr val="002060"/>
                </a:solidFill>
                <a:latin typeface="Times New Roman" panose="02020603050405020304" pitchFamily="18" charset="0"/>
                <a:cs typeface="Times New Roman" panose="02020603050405020304" pitchFamily="18" charset="0"/>
              </a:rPr>
              <a:t>Kdo jsou naši stakeholdeři?</a:t>
            </a:r>
          </a:p>
          <a:p>
            <a:r>
              <a:rPr lang="cs-CZ" sz="1200" i="1" dirty="0">
                <a:solidFill>
                  <a:srgbClr val="002060"/>
                </a:solidFill>
                <a:latin typeface="Times New Roman" panose="02020603050405020304" pitchFamily="18" charset="0"/>
                <a:cs typeface="Times New Roman" panose="02020603050405020304" pitchFamily="18" charset="0"/>
              </a:rPr>
              <a:t>Jaká je jejich důležitost (kdo patří mezi klíčové stakeholdery)?</a:t>
            </a:r>
          </a:p>
          <a:p>
            <a:r>
              <a:rPr lang="cs-CZ" sz="1200" i="1" dirty="0">
                <a:solidFill>
                  <a:srgbClr val="002060"/>
                </a:solidFill>
                <a:latin typeface="Times New Roman" panose="02020603050405020304" pitchFamily="18" charset="0"/>
                <a:cs typeface="Times New Roman" panose="02020603050405020304" pitchFamily="18" charset="0"/>
              </a:rPr>
              <a:t>Jaká jsou jejich očekávání a zájmy?</a:t>
            </a:r>
          </a:p>
          <a:p>
            <a:r>
              <a:rPr lang="cs-CZ" sz="1200" i="1" dirty="0">
                <a:solidFill>
                  <a:srgbClr val="002060"/>
                </a:solidFill>
                <a:latin typeface="Times New Roman" panose="02020603050405020304" pitchFamily="18" charset="0"/>
                <a:cs typeface="Times New Roman" panose="02020603050405020304" pitchFamily="18" charset="0"/>
              </a:rPr>
              <a:t>Jaký je jejich vliv na naše podnikání?</a:t>
            </a:r>
          </a:p>
          <a:p>
            <a:r>
              <a:rPr lang="cs-CZ" sz="1200" i="1" dirty="0">
                <a:solidFill>
                  <a:srgbClr val="002060"/>
                </a:solidFill>
                <a:latin typeface="Times New Roman" panose="02020603050405020304" pitchFamily="18" charset="0"/>
                <a:cs typeface="Times New Roman" panose="02020603050405020304" pitchFamily="18" charset="0"/>
              </a:rPr>
              <a:t>Jak se stakeholdery komunikovat?</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Teorie spojené se společenskou odpovědnosti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47350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solidFill>
                  <a:schemeClr val="bg1"/>
                </a:solidFill>
                <a:latin typeface="Times New Roman" panose="02020603050405020304" pitchFamily="18" charset="0"/>
                <a:cs typeface="Times New Roman" panose="02020603050405020304" pitchFamily="18" charset="0"/>
              </a:rPr>
              <a:t>Stakeholderovská teorie (zainteresované strany)</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Primární a sekundární stakeholdeři</a:t>
            </a:r>
          </a:p>
        </p:txBody>
      </p:sp>
      <p:sp>
        <p:nvSpPr>
          <p:cNvPr id="5" name="Zástupný symbol pro obsah 2"/>
          <p:cNvSpPr txBox="1">
            <a:spLocks/>
          </p:cNvSpPr>
          <p:nvPr/>
        </p:nvSpPr>
        <p:spPr>
          <a:xfrm>
            <a:off x="3863272" y="972651"/>
            <a:ext cx="4237120" cy="35779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Spolupráce se stakeholdery v implementaci CSR jí musí předcházet – identifikace a následný výběr subjektů. </a:t>
            </a:r>
          </a:p>
          <a:p>
            <a:pPr lvl="1"/>
            <a:r>
              <a:rPr lang="cs-CZ" sz="1400" dirty="0">
                <a:solidFill>
                  <a:srgbClr val="002060"/>
                </a:solidFill>
                <a:latin typeface="Times New Roman" panose="02020603050405020304" pitchFamily="18" charset="0"/>
                <a:cs typeface="Times New Roman" panose="02020603050405020304" pitchFamily="18" charset="0"/>
              </a:rPr>
              <a:t>Jejich úroveň očekávání a vlivu lze aplikovat pomocí tzv. </a:t>
            </a:r>
            <a:r>
              <a:rPr lang="cs-CZ" sz="1400" b="1" dirty="0">
                <a:solidFill>
                  <a:srgbClr val="002060"/>
                </a:solidFill>
                <a:latin typeface="Times New Roman" panose="02020603050405020304" pitchFamily="18" charset="0"/>
                <a:cs typeface="Times New Roman" panose="02020603050405020304" pitchFamily="18" charset="0"/>
              </a:rPr>
              <a:t>matice stakeholderů</a:t>
            </a:r>
            <a:r>
              <a:rPr lang="cs-CZ" sz="1400" dirty="0">
                <a:solidFill>
                  <a:srgbClr val="002060"/>
                </a:solidFill>
                <a:latin typeface="Times New Roman" panose="02020603050405020304" pitchFamily="18" charset="0"/>
                <a:cs typeface="Times New Roman" panose="02020603050405020304" pitchFamily="18" charset="0"/>
              </a:rPr>
              <a:t>. V této matici jsou stakeholdeři hodnoceni z hlediska dvou proměnných. </a:t>
            </a:r>
          </a:p>
          <a:p>
            <a:pPr lvl="1"/>
            <a:r>
              <a:rPr lang="cs-CZ" sz="1400" dirty="0">
                <a:solidFill>
                  <a:srgbClr val="002060"/>
                </a:solidFill>
                <a:latin typeface="Times New Roman" panose="02020603050405020304" pitchFamily="18" charset="0"/>
                <a:cs typeface="Times New Roman" panose="02020603050405020304" pitchFamily="18" charset="0"/>
              </a:rPr>
              <a:t>Těmi muže být hodnocení úrovně „</a:t>
            </a:r>
            <a:r>
              <a:rPr lang="cs-CZ" sz="1400" b="1" dirty="0">
                <a:solidFill>
                  <a:srgbClr val="002060"/>
                </a:solidFill>
                <a:latin typeface="Times New Roman" panose="02020603050405020304" pitchFamily="18" charset="0"/>
                <a:cs typeface="Times New Roman" panose="02020603050405020304" pitchFamily="18" charset="0"/>
              </a:rPr>
              <a:t>zainteresovanosti</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stakeholdera</a:t>
            </a:r>
            <a:r>
              <a:rPr lang="cs-CZ" sz="1400" dirty="0">
                <a:solidFill>
                  <a:srgbClr val="002060"/>
                </a:solidFill>
                <a:latin typeface="Times New Roman" panose="02020603050405020304" pitchFamily="18" charset="0"/>
                <a:cs typeface="Times New Roman" panose="02020603050405020304" pitchFamily="18" charset="0"/>
              </a:rPr>
              <a:t> na fungování podniku oproti „</a:t>
            </a:r>
            <a:r>
              <a:rPr lang="cs-CZ" sz="1400" b="1" dirty="0">
                <a:solidFill>
                  <a:srgbClr val="002060"/>
                </a:solidFill>
                <a:latin typeface="Times New Roman" panose="02020603050405020304" pitchFamily="18" charset="0"/>
                <a:cs typeface="Times New Roman" panose="02020603050405020304" pitchFamily="18" charset="0"/>
              </a:rPr>
              <a:t>zdrojům</a:t>
            </a:r>
            <a:r>
              <a:rPr lang="cs-CZ" sz="1400" dirty="0">
                <a:solidFill>
                  <a:srgbClr val="002060"/>
                </a:solidFill>
                <a:latin typeface="Times New Roman" panose="02020603050405020304" pitchFamily="18" charset="0"/>
                <a:cs typeface="Times New Roman" panose="02020603050405020304" pitchFamily="18" charset="0"/>
              </a:rPr>
              <a:t>“ či „</a:t>
            </a:r>
            <a:r>
              <a:rPr lang="cs-CZ" sz="1400" b="1" dirty="0">
                <a:solidFill>
                  <a:srgbClr val="002060"/>
                </a:solidFill>
                <a:latin typeface="Times New Roman" panose="02020603050405020304" pitchFamily="18" charset="0"/>
                <a:cs typeface="Times New Roman" panose="02020603050405020304" pitchFamily="18" charset="0"/>
              </a:rPr>
              <a:t>síle“ </a:t>
            </a:r>
            <a:r>
              <a:rPr lang="cs-CZ" sz="1400" b="1" dirty="0" err="1">
                <a:solidFill>
                  <a:srgbClr val="002060"/>
                </a:solidFill>
                <a:latin typeface="Times New Roman" panose="02020603050405020304" pitchFamily="18" charset="0"/>
                <a:cs typeface="Times New Roman" panose="02020603050405020304" pitchFamily="18" charset="0"/>
              </a:rPr>
              <a:t>stakeholdera</a:t>
            </a:r>
            <a:r>
              <a:rPr lang="cs-CZ" sz="1400" dirty="0">
                <a:solidFill>
                  <a:srgbClr val="002060"/>
                </a:solidFill>
                <a:latin typeface="Times New Roman" panose="02020603050405020304" pitchFamily="18" charset="0"/>
                <a:cs typeface="Times New Roman" panose="02020603050405020304" pitchFamily="18" charset="0"/>
              </a:rPr>
              <a:t>. </a:t>
            </a:r>
          </a:p>
          <a:p>
            <a:pPr lvl="1"/>
            <a:r>
              <a:rPr lang="cs-CZ" sz="1400" dirty="0">
                <a:solidFill>
                  <a:srgbClr val="002060"/>
                </a:solidFill>
                <a:latin typeface="Times New Roman" panose="02020603050405020304" pitchFamily="18" charset="0"/>
                <a:cs typeface="Times New Roman" panose="02020603050405020304" pitchFamily="18" charset="0"/>
              </a:rPr>
              <a:t>Další možnost je srovnání z hlediska „</a:t>
            </a:r>
            <a:r>
              <a:rPr lang="cs-CZ" sz="1400" b="1" dirty="0">
                <a:solidFill>
                  <a:srgbClr val="002060"/>
                </a:solidFill>
                <a:latin typeface="Times New Roman" panose="02020603050405020304" pitchFamily="18" charset="0"/>
                <a:cs typeface="Times New Roman" panose="02020603050405020304" pitchFamily="18" charset="0"/>
              </a:rPr>
              <a:t>úrovně očekávání</a:t>
            </a:r>
            <a:r>
              <a:rPr lang="cs-CZ" sz="1400" dirty="0">
                <a:solidFill>
                  <a:srgbClr val="002060"/>
                </a:solidFill>
                <a:latin typeface="Times New Roman" panose="02020603050405020304" pitchFamily="18" charset="0"/>
                <a:cs typeface="Times New Roman" panose="02020603050405020304" pitchFamily="18" charset="0"/>
              </a:rPr>
              <a:t>“ a „</a:t>
            </a:r>
            <a:r>
              <a:rPr lang="cs-CZ" sz="1400" b="1" dirty="0">
                <a:solidFill>
                  <a:srgbClr val="002060"/>
                </a:solidFill>
                <a:latin typeface="Times New Roman" panose="02020603050405020304" pitchFamily="18" charset="0"/>
                <a:cs typeface="Times New Roman" panose="02020603050405020304" pitchFamily="18" charset="0"/>
              </a:rPr>
              <a:t>úrovně vlivu</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stakeholdera</a:t>
            </a:r>
            <a:r>
              <a:rPr lang="cs-CZ" sz="1400" dirty="0">
                <a:solidFill>
                  <a:srgbClr val="002060"/>
                </a:solidFill>
                <a:latin typeface="Times New Roman" panose="02020603050405020304" pitchFamily="18" charset="0"/>
                <a:cs typeface="Times New Roman" panose="02020603050405020304" pitchFamily="18" charset="0"/>
              </a:rPr>
              <a:t>. </a:t>
            </a:r>
          </a:p>
          <a:p>
            <a:pPr lvl="1"/>
            <a:r>
              <a:rPr lang="cs-CZ" sz="1400" dirty="0">
                <a:solidFill>
                  <a:srgbClr val="002060"/>
                </a:solidFill>
                <a:latin typeface="Times New Roman" panose="02020603050405020304" pitchFamily="18" charset="0"/>
                <a:cs typeface="Times New Roman" panose="02020603050405020304" pitchFamily="18" charset="0"/>
              </a:rPr>
              <a:t>Následující matice člení hlediska úrovně „</a:t>
            </a:r>
            <a:r>
              <a:rPr lang="cs-CZ" sz="1400" b="1" dirty="0">
                <a:solidFill>
                  <a:srgbClr val="002060"/>
                </a:solidFill>
                <a:latin typeface="Times New Roman" panose="02020603050405020304" pitchFamily="18" charset="0"/>
                <a:cs typeface="Times New Roman" panose="02020603050405020304" pitchFamily="18" charset="0"/>
              </a:rPr>
              <a:t>očekávání a vlivu</a:t>
            </a:r>
            <a:r>
              <a:rPr lang="cs-CZ" sz="1400" dirty="0">
                <a:solidFill>
                  <a:srgbClr val="002060"/>
                </a:solidFill>
                <a:latin typeface="Times New Roman" panose="02020603050405020304" pitchFamily="18" charset="0"/>
                <a:cs typeface="Times New Roman" panose="02020603050405020304" pitchFamily="18" charset="0"/>
              </a:rPr>
              <a:t>“ do kategorií „</a:t>
            </a:r>
            <a:r>
              <a:rPr lang="cs-CZ" sz="1400" b="1" dirty="0">
                <a:solidFill>
                  <a:srgbClr val="002060"/>
                </a:solidFill>
                <a:latin typeface="Times New Roman" panose="02020603050405020304" pitchFamily="18" charset="0"/>
                <a:cs typeface="Times New Roman" panose="02020603050405020304" pitchFamily="18" charset="0"/>
              </a:rPr>
              <a:t>vysoká a nízká</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it-IT"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Teorie spojené se společenskou odpovědnosti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137477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err="1"/>
              <a:t>Stakeholderský</a:t>
            </a:r>
            <a:r>
              <a:rPr lang="cs-CZ" dirty="0"/>
              <a:t> přístup – </a:t>
            </a:r>
            <a:r>
              <a:rPr lang="cs-CZ" dirty="0" err="1"/>
              <a:t>Fujikura</a:t>
            </a:r>
            <a:r>
              <a:rPr lang="cs-CZ" dirty="0"/>
              <a:t> </a:t>
            </a:r>
            <a:r>
              <a:rPr lang="cs-CZ" dirty="0" err="1"/>
              <a:t>corporation</a:t>
            </a:r>
            <a:endParaRPr lang="cs-CZ" dirty="0"/>
          </a:p>
        </p:txBody>
      </p:sp>
      <p:pic>
        <p:nvPicPr>
          <p:cNvPr id="8" name="Obrázek 7">
            <a:extLst>
              <a:ext uri="{FF2B5EF4-FFF2-40B4-BE49-F238E27FC236}">
                <a16:creationId xmlns:a16="http://schemas.microsoft.com/office/drawing/2014/main" id="{8D8E71ED-2539-44DF-95A8-EC47B72B7C11}"/>
              </a:ext>
            </a:extLst>
          </p:cNvPr>
          <p:cNvPicPr>
            <a:picLocks noChangeAspect="1"/>
          </p:cNvPicPr>
          <p:nvPr/>
        </p:nvPicPr>
        <p:blipFill>
          <a:blip r:embed="rId2"/>
          <a:stretch>
            <a:fillRect/>
          </a:stretch>
        </p:blipFill>
        <p:spPr>
          <a:xfrm>
            <a:off x="1259632" y="796296"/>
            <a:ext cx="5976664" cy="3585998"/>
          </a:xfrm>
          <a:prstGeom prst="rect">
            <a:avLst/>
          </a:prstGeom>
        </p:spPr>
      </p:pic>
      <p:sp>
        <p:nvSpPr>
          <p:cNvPr id="9" name="Obdélník 8">
            <a:extLst>
              <a:ext uri="{FF2B5EF4-FFF2-40B4-BE49-F238E27FC236}">
                <a16:creationId xmlns:a16="http://schemas.microsoft.com/office/drawing/2014/main" id="{03F27CB8-DBFA-4D35-9774-0372F515C9DE}"/>
              </a:ext>
            </a:extLst>
          </p:cNvPr>
          <p:cNvSpPr/>
          <p:nvPr/>
        </p:nvSpPr>
        <p:spPr>
          <a:xfrm>
            <a:off x="1068995" y="4737687"/>
            <a:ext cx="6357938" cy="438582"/>
          </a:xfrm>
          <a:prstGeom prst="rect">
            <a:avLst/>
          </a:prstGeom>
        </p:spPr>
        <p:txBody>
          <a:bodyPr wrap="square">
            <a:spAutoFit/>
          </a:bodyPr>
          <a:lstStyle/>
          <a:p>
            <a:pPr algn="ctr"/>
            <a:r>
              <a:rPr lang="cs-CZ" sz="750" dirty="0"/>
              <a:t>Source: </a:t>
            </a:r>
            <a:r>
              <a:rPr lang="cs-CZ" sz="750" dirty="0">
                <a:hlinkClick r:id="rId3"/>
              </a:rPr>
              <a:t>http://www.fujikura.co.jp/eng/csr/group_csr/communication.html</a:t>
            </a:r>
            <a:endParaRPr lang="cs-CZ" sz="750" dirty="0"/>
          </a:p>
          <a:p>
            <a:pPr algn="ctr"/>
            <a:endParaRPr lang="cs-CZ" sz="750" dirty="0"/>
          </a:p>
          <a:p>
            <a:pPr algn="ctr"/>
            <a:r>
              <a:rPr lang="cs-CZ" sz="750" dirty="0" err="1"/>
              <a:t>Fujikura</a:t>
            </a:r>
            <a:r>
              <a:rPr lang="cs-CZ" sz="750" dirty="0"/>
              <a:t> </a:t>
            </a:r>
            <a:r>
              <a:rPr lang="cs-CZ" sz="750" dirty="0" err="1"/>
              <a:t>corporation</a:t>
            </a:r>
            <a:r>
              <a:rPr lang="cs-CZ" sz="750" dirty="0"/>
              <a:t> – </a:t>
            </a:r>
            <a:r>
              <a:rPr lang="cs-CZ" sz="750" dirty="0" err="1"/>
              <a:t>stakeholders</a:t>
            </a:r>
            <a:r>
              <a:rPr lang="cs-CZ" sz="750" dirty="0"/>
              <a:t> in detail</a:t>
            </a:r>
          </a:p>
        </p:txBody>
      </p:sp>
    </p:spTree>
    <p:extLst>
      <p:ext uri="{BB962C8B-B14F-4D97-AF65-F5344CB8AC3E}">
        <p14:creationId xmlns:p14="http://schemas.microsoft.com/office/powerpoint/2010/main" val="3416107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143000" y="0"/>
            <a:ext cx="6858000" cy="540544"/>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350" b="1">
                <a:latin typeface="Arial" pitchFamily="34" charset="0"/>
                <a:cs typeface="Arial" pitchFamily="34" charset="0"/>
              </a:rPr>
              <a:t>    </a:t>
            </a:r>
            <a:endParaRPr lang="cs-CZ" sz="1350" b="1">
              <a:latin typeface="Arial" pitchFamily="34" charset="0"/>
              <a:cs typeface="Arial" pitchFamily="34" charset="0"/>
            </a:endParaRPr>
          </a:p>
          <a:p>
            <a:pPr>
              <a:defRPr/>
            </a:pPr>
            <a:r>
              <a:rPr lang="cs-CZ" sz="1350" b="1">
                <a:latin typeface="Arial" pitchFamily="34" charset="0"/>
                <a:cs typeface="Arial" pitchFamily="34" charset="0"/>
              </a:rPr>
              <a:t>     </a:t>
            </a:r>
            <a:r>
              <a:rPr lang="en-US" sz="1350" b="1">
                <a:latin typeface="Arial" pitchFamily="34" charset="0"/>
                <a:cs typeface="Arial" pitchFamily="34" charset="0"/>
              </a:rPr>
              <a:t>STAKEHOLDER MANAG</a:t>
            </a:r>
            <a:r>
              <a:rPr lang="cs-CZ" sz="1350" b="1">
                <a:latin typeface="Arial" pitchFamily="34" charset="0"/>
                <a:cs typeface="Arial" pitchFamily="34" charset="0"/>
              </a:rPr>
              <a:t>E</a:t>
            </a:r>
            <a:r>
              <a:rPr lang="en-US" sz="1350" b="1">
                <a:latin typeface="Arial" pitchFamily="34" charset="0"/>
                <a:cs typeface="Arial" pitchFamily="34" charset="0"/>
              </a:rPr>
              <a:t>MENT AND ENGAGEMENT</a:t>
            </a:r>
          </a:p>
          <a:p>
            <a:pPr>
              <a:defRPr/>
            </a:pPr>
            <a:endParaRPr lang="en-GB" sz="1350" b="1" dirty="0">
              <a:latin typeface="Arial" pitchFamily="34" charset="0"/>
              <a:cs typeface="Arial" pitchFamily="34" charset="0"/>
            </a:endParaRPr>
          </a:p>
        </p:txBody>
      </p:sp>
      <p:sp>
        <p:nvSpPr>
          <p:cNvPr id="4102" name="TextovéPole 8"/>
          <p:cNvSpPr txBox="1">
            <a:spLocks noChangeArrowheads="1"/>
          </p:cNvSpPr>
          <p:nvPr/>
        </p:nvSpPr>
        <p:spPr bwMode="auto">
          <a:xfrm>
            <a:off x="1396604" y="538163"/>
            <a:ext cx="6344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b="1">
                <a:latin typeface="Arial" panose="020B0604020202020204" pitchFamily="34" charset="0"/>
              </a:rPr>
              <a:t>1</a:t>
            </a:r>
            <a:r>
              <a:rPr lang="cs-CZ" altLang="cs-CZ" sz="1800" b="1" cap="all">
                <a:latin typeface="Arial" panose="020B0604020202020204" pitchFamily="34" charset="0"/>
              </a:rPr>
              <a:t>. </a:t>
            </a:r>
            <a:r>
              <a:rPr lang="en-US" altLang="cs-CZ" sz="1800" b="1" cap="all">
                <a:latin typeface="Arial" panose="020B0604020202020204" pitchFamily="34" charset="0"/>
              </a:rPr>
              <a:t>A stakeholder approach to CSR</a:t>
            </a:r>
          </a:p>
        </p:txBody>
      </p:sp>
      <p:sp>
        <p:nvSpPr>
          <p:cNvPr id="3079" name="TextovéPole 10"/>
          <p:cNvSpPr txBox="1">
            <a:spLocks noChangeArrowheads="1"/>
          </p:cNvSpPr>
          <p:nvPr/>
        </p:nvSpPr>
        <p:spPr bwMode="auto">
          <a:xfrm>
            <a:off x="1143000" y="5801693"/>
            <a:ext cx="63579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1500" i="1" dirty="0">
              <a:latin typeface="Arial" panose="020B0604020202020204" pitchFamily="34" charset="0"/>
            </a:endParaRPr>
          </a:p>
        </p:txBody>
      </p:sp>
      <p:sp>
        <p:nvSpPr>
          <p:cNvPr id="3" name="Obdélník 2">
            <a:extLst>
              <a:ext uri="{FF2B5EF4-FFF2-40B4-BE49-F238E27FC236}">
                <a16:creationId xmlns:a16="http://schemas.microsoft.com/office/drawing/2014/main" id="{980B7CF7-D506-448A-A47D-556680B8AF6E}"/>
              </a:ext>
            </a:extLst>
          </p:cNvPr>
          <p:cNvSpPr/>
          <p:nvPr/>
        </p:nvSpPr>
        <p:spPr>
          <a:xfrm>
            <a:off x="1259632" y="4703886"/>
            <a:ext cx="6357938" cy="323165"/>
          </a:xfrm>
          <a:prstGeom prst="rect">
            <a:avLst/>
          </a:prstGeom>
        </p:spPr>
        <p:txBody>
          <a:bodyPr wrap="square">
            <a:spAutoFit/>
          </a:bodyPr>
          <a:lstStyle/>
          <a:p>
            <a:pPr algn="ctr"/>
            <a:r>
              <a:rPr lang="cs-CZ" sz="750" dirty="0"/>
              <a:t>Source: </a:t>
            </a:r>
            <a:r>
              <a:rPr lang="cs-CZ" sz="750" dirty="0">
                <a:hlinkClick r:id="rId2"/>
              </a:rPr>
              <a:t>https://images.jobsataccor.com.au/wp-content/uploads/AccorHotels-Corporate-Responsibility-Report-2017.pdf</a:t>
            </a:r>
            <a:endParaRPr lang="cs-CZ" sz="750" dirty="0"/>
          </a:p>
          <a:p>
            <a:pPr algn="ctr"/>
            <a:r>
              <a:rPr lang="cs-CZ" sz="750" dirty="0"/>
              <a:t>ACCOR HOTELS</a:t>
            </a:r>
          </a:p>
        </p:txBody>
      </p:sp>
      <p:pic>
        <p:nvPicPr>
          <p:cNvPr id="5" name="Obrázek 4">
            <a:extLst>
              <a:ext uri="{FF2B5EF4-FFF2-40B4-BE49-F238E27FC236}">
                <a16:creationId xmlns:a16="http://schemas.microsoft.com/office/drawing/2014/main" id="{731E6582-EB56-4237-BA94-B69EB0ABC604}"/>
              </a:ext>
            </a:extLst>
          </p:cNvPr>
          <p:cNvPicPr>
            <a:picLocks noChangeAspect="1"/>
          </p:cNvPicPr>
          <p:nvPr/>
        </p:nvPicPr>
        <p:blipFill rotWithShape="1">
          <a:blip r:embed="rId3"/>
          <a:srcRect l="15139" t="14939" r="15833" b="4322"/>
          <a:stretch/>
        </p:blipFill>
        <p:spPr>
          <a:xfrm>
            <a:off x="1143000" y="-1"/>
            <a:ext cx="6999548" cy="4605337"/>
          </a:xfrm>
          <a:prstGeom prst="rect">
            <a:avLst/>
          </a:prstGeom>
        </p:spPr>
      </p:pic>
    </p:spTree>
    <p:extLst>
      <p:ext uri="{BB962C8B-B14F-4D97-AF65-F5344CB8AC3E}">
        <p14:creationId xmlns:p14="http://schemas.microsoft.com/office/powerpoint/2010/main" val="2535399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143000" y="0"/>
            <a:ext cx="6858000" cy="540544"/>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350" b="1" dirty="0">
                <a:latin typeface="Arial" pitchFamily="34" charset="0"/>
                <a:cs typeface="Arial" pitchFamily="34" charset="0"/>
              </a:rPr>
              <a:t>    </a:t>
            </a:r>
            <a:endParaRPr lang="cs-CZ" sz="1350" b="1" dirty="0">
              <a:latin typeface="Arial" pitchFamily="34" charset="0"/>
              <a:cs typeface="Arial" pitchFamily="34" charset="0"/>
            </a:endParaRPr>
          </a:p>
          <a:p>
            <a:pPr>
              <a:defRPr/>
            </a:pPr>
            <a:r>
              <a:rPr lang="cs-CZ" sz="1350" b="1" dirty="0">
                <a:latin typeface="Arial" pitchFamily="34" charset="0"/>
                <a:cs typeface="Arial" pitchFamily="34" charset="0"/>
              </a:rPr>
              <a:t>     </a:t>
            </a:r>
            <a:r>
              <a:rPr lang="en-US" sz="1350" b="1" dirty="0">
                <a:latin typeface="Arial" pitchFamily="34" charset="0"/>
                <a:cs typeface="Arial" pitchFamily="34" charset="0"/>
              </a:rPr>
              <a:t>STAKEHOLDER</a:t>
            </a:r>
            <a:r>
              <a:rPr lang="cs-CZ" sz="1350" b="1" dirty="0">
                <a:latin typeface="Arial" pitchFamily="34" charset="0"/>
                <a:cs typeface="Arial" pitchFamily="34" charset="0"/>
              </a:rPr>
              <a:t> přístup – ACCOR </a:t>
            </a:r>
            <a:r>
              <a:rPr lang="cs-CZ" sz="1350" b="1" dirty="0" err="1">
                <a:latin typeface="Arial" pitchFamily="34" charset="0"/>
                <a:cs typeface="Arial" pitchFamily="34" charset="0"/>
              </a:rPr>
              <a:t>Hotels</a:t>
            </a:r>
            <a:endParaRPr lang="en-GB" sz="1350" b="1" dirty="0">
              <a:latin typeface="Arial" pitchFamily="34" charset="0"/>
              <a:cs typeface="Arial" pitchFamily="34" charset="0"/>
            </a:endParaRPr>
          </a:p>
        </p:txBody>
      </p:sp>
      <p:sp>
        <p:nvSpPr>
          <p:cNvPr id="4102" name="TextovéPole 8"/>
          <p:cNvSpPr txBox="1">
            <a:spLocks noChangeArrowheads="1"/>
          </p:cNvSpPr>
          <p:nvPr/>
        </p:nvSpPr>
        <p:spPr bwMode="auto">
          <a:xfrm>
            <a:off x="1396604" y="538163"/>
            <a:ext cx="6344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b="1">
                <a:latin typeface="Arial" panose="020B0604020202020204" pitchFamily="34" charset="0"/>
              </a:rPr>
              <a:t>1</a:t>
            </a:r>
            <a:r>
              <a:rPr lang="cs-CZ" altLang="cs-CZ" sz="1800" b="1" cap="all">
                <a:latin typeface="Arial" panose="020B0604020202020204" pitchFamily="34" charset="0"/>
              </a:rPr>
              <a:t>. </a:t>
            </a:r>
            <a:r>
              <a:rPr lang="en-US" altLang="cs-CZ" sz="1800" b="1" cap="all">
                <a:latin typeface="Arial" panose="020B0604020202020204" pitchFamily="34" charset="0"/>
              </a:rPr>
              <a:t>A stakeholder approach to CSR</a:t>
            </a:r>
          </a:p>
        </p:txBody>
      </p:sp>
      <p:sp>
        <p:nvSpPr>
          <p:cNvPr id="3079" name="TextovéPole 10"/>
          <p:cNvSpPr txBox="1">
            <a:spLocks noChangeArrowheads="1"/>
          </p:cNvSpPr>
          <p:nvPr/>
        </p:nvSpPr>
        <p:spPr bwMode="auto">
          <a:xfrm>
            <a:off x="1143000" y="5801693"/>
            <a:ext cx="63579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1500" i="1" dirty="0">
              <a:latin typeface="Arial" panose="020B0604020202020204" pitchFamily="34" charset="0"/>
            </a:endParaRPr>
          </a:p>
        </p:txBody>
      </p:sp>
      <p:sp>
        <p:nvSpPr>
          <p:cNvPr id="3" name="Obdélník 2">
            <a:extLst>
              <a:ext uri="{FF2B5EF4-FFF2-40B4-BE49-F238E27FC236}">
                <a16:creationId xmlns:a16="http://schemas.microsoft.com/office/drawing/2014/main" id="{980B7CF7-D506-448A-A47D-556680B8AF6E}"/>
              </a:ext>
            </a:extLst>
          </p:cNvPr>
          <p:cNvSpPr/>
          <p:nvPr/>
        </p:nvSpPr>
        <p:spPr>
          <a:xfrm>
            <a:off x="1329929" y="4612586"/>
            <a:ext cx="1616869" cy="461665"/>
          </a:xfrm>
          <a:prstGeom prst="rect">
            <a:avLst/>
          </a:prstGeom>
        </p:spPr>
        <p:txBody>
          <a:bodyPr wrap="square">
            <a:spAutoFit/>
          </a:bodyPr>
          <a:lstStyle/>
          <a:p>
            <a:pPr algn="ctr"/>
            <a:r>
              <a:rPr lang="cs-CZ" sz="600" dirty="0"/>
              <a:t>Source: </a:t>
            </a:r>
            <a:r>
              <a:rPr lang="cs-CZ" sz="600" dirty="0">
                <a:hlinkClick r:id="rId2"/>
              </a:rPr>
              <a:t>https://images.jobsataccor.com.au/wp-content/uploads/AccorHotels-Corporate-Responsibility-Report-2017.pdf</a:t>
            </a:r>
            <a:endParaRPr lang="cs-CZ" sz="600" dirty="0"/>
          </a:p>
          <a:p>
            <a:pPr algn="ctr"/>
            <a:r>
              <a:rPr lang="cs-CZ" sz="600" dirty="0"/>
              <a:t>ACCOR HOTELS</a:t>
            </a:r>
          </a:p>
        </p:txBody>
      </p:sp>
      <p:pic>
        <p:nvPicPr>
          <p:cNvPr id="2" name="Obrázek 1">
            <a:extLst>
              <a:ext uri="{FF2B5EF4-FFF2-40B4-BE49-F238E27FC236}">
                <a16:creationId xmlns:a16="http://schemas.microsoft.com/office/drawing/2014/main" id="{1B56B761-65E8-4019-B4AB-176658B57DA0}"/>
              </a:ext>
            </a:extLst>
          </p:cNvPr>
          <p:cNvPicPr>
            <a:picLocks noChangeAspect="1"/>
          </p:cNvPicPr>
          <p:nvPr/>
        </p:nvPicPr>
        <p:blipFill rotWithShape="1">
          <a:blip r:embed="rId3"/>
          <a:srcRect l="40417" t="9506" r="10555" b="8144"/>
          <a:stretch/>
        </p:blipFill>
        <p:spPr>
          <a:xfrm>
            <a:off x="1402556" y="538163"/>
            <a:ext cx="5492354" cy="4094947"/>
          </a:xfrm>
          <a:prstGeom prst="rect">
            <a:avLst/>
          </a:prstGeom>
        </p:spPr>
      </p:pic>
      <p:pic>
        <p:nvPicPr>
          <p:cNvPr id="6" name="Obrázek 5">
            <a:extLst>
              <a:ext uri="{FF2B5EF4-FFF2-40B4-BE49-F238E27FC236}">
                <a16:creationId xmlns:a16="http://schemas.microsoft.com/office/drawing/2014/main" id="{EE4D777E-ECC2-4125-BBD5-ACE22F62AE46}"/>
              </a:ext>
            </a:extLst>
          </p:cNvPr>
          <p:cNvPicPr>
            <a:picLocks noChangeAspect="1"/>
          </p:cNvPicPr>
          <p:nvPr/>
        </p:nvPicPr>
        <p:blipFill rotWithShape="1">
          <a:blip r:embed="rId4"/>
          <a:srcRect l="47778" t="45062" r="15972" b="43827"/>
          <a:stretch/>
        </p:blipFill>
        <p:spPr>
          <a:xfrm>
            <a:off x="4321969" y="4565338"/>
            <a:ext cx="3178969" cy="548098"/>
          </a:xfrm>
          <a:prstGeom prst="rect">
            <a:avLst/>
          </a:prstGeom>
        </p:spPr>
      </p:pic>
    </p:spTree>
    <p:extLst>
      <p:ext uri="{BB962C8B-B14F-4D97-AF65-F5344CB8AC3E}">
        <p14:creationId xmlns:p14="http://schemas.microsoft.com/office/powerpoint/2010/main" val="152908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143000" y="0"/>
            <a:ext cx="6858000" cy="540544"/>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350" b="1" dirty="0">
                <a:latin typeface="Arial" pitchFamily="34" charset="0"/>
                <a:cs typeface="Arial" pitchFamily="34" charset="0"/>
              </a:rPr>
              <a:t>    </a:t>
            </a:r>
            <a:endParaRPr lang="cs-CZ" sz="1350" b="1" dirty="0">
              <a:latin typeface="Arial" pitchFamily="34" charset="0"/>
              <a:cs typeface="Arial" pitchFamily="34" charset="0"/>
            </a:endParaRPr>
          </a:p>
          <a:p>
            <a:pPr>
              <a:defRPr/>
            </a:pPr>
            <a:r>
              <a:rPr lang="cs-CZ" sz="1350" b="1" dirty="0">
                <a:latin typeface="Arial" pitchFamily="34" charset="0"/>
                <a:cs typeface="Arial" pitchFamily="34" charset="0"/>
              </a:rPr>
              <a:t>     </a:t>
            </a:r>
            <a:endParaRPr lang="en-US" sz="1350" b="1" dirty="0">
              <a:latin typeface="Arial" pitchFamily="34" charset="0"/>
              <a:cs typeface="Arial" pitchFamily="34" charset="0"/>
            </a:endParaRPr>
          </a:p>
          <a:p>
            <a:pPr>
              <a:defRPr/>
            </a:pPr>
            <a:r>
              <a:rPr lang="en-US" sz="1350" b="1" dirty="0">
                <a:latin typeface="Arial" pitchFamily="34" charset="0"/>
                <a:cs typeface="Arial" pitchFamily="34" charset="0"/>
              </a:rPr>
              <a:t>     STAKEHOLDER </a:t>
            </a:r>
            <a:r>
              <a:rPr lang="en-US" sz="1350" b="1" dirty="0" err="1">
                <a:latin typeface="Arial" pitchFamily="34" charset="0"/>
                <a:cs typeface="Arial" pitchFamily="34" charset="0"/>
              </a:rPr>
              <a:t>přístup</a:t>
            </a:r>
            <a:r>
              <a:rPr lang="en-US" sz="1350" b="1" dirty="0">
                <a:latin typeface="Arial" pitchFamily="34" charset="0"/>
                <a:cs typeface="Arial" pitchFamily="34" charset="0"/>
              </a:rPr>
              <a:t> – ACCOR Hotels</a:t>
            </a:r>
          </a:p>
          <a:p>
            <a:pPr>
              <a:defRPr/>
            </a:pPr>
            <a:endParaRPr lang="en-GB" sz="1350" b="1" dirty="0">
              <a:latin typeface="Arial" pitchFamily="34" charset="0"/>
              <a:cs typeface="Arial" pitchFamily="34" charset="0"/>
            </a:endParaRPr>
          </a:p>
        </p:txBody>
      </p:sp>
      <p:sp>
        <p:nvSpPr>
          <p:cNvPr id="4102" name="TextovéPole 8"/>
          <p:cNvSpPr txBox="1">
            <a:spLocks noChangeArrowheads="1"/>
          </p:cNvSpPr>
          <p:nvPr/>
        </p:nvSpPr>
        <p:spPr bwMode="auto">
          <a:xfrm>
            <a:off x="1396604" y="538163"/>
            <a:ext cx="6344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b="1">
                <a:latin typeface="Arial" panose="020B0604020202020204" pitchFamily="34" charset="0"/>
              </a:rPr>
              <a:t>1</a:t>
            </a:r>
            <a:r>
              <a:rPr lang="cs-CZ" altLang="cs-CZ" sz="1800" b="1" cap="all">
                <a:latin typeface="Arial" panose="020B0604020202020204" pitchFamily="34" charset="0"/>
              </a:rPr>
              <a:t>. </a:t>
            </a:r>
            <a:r>
              <a:rPr lang="en-US" altLang="cs-CZ" sz="1800" b="1" cap="all">
                <a:latin typeface="Arial" panose="020B0604020202020204" pitchFamily="34" charset="0"/>
              </a:rPr>
              <a:t>A stakeholder approach to CSR</a:t>
            </a:r>
          </a:p>
        </p:txBody>
      </p:sp>
      <p:sp>
        <p:nvSpPr>
          <p:cNvPr id="3079" name="TextovéPole 10"/>
          <p:cNvSpPr txBox="1">
            <a:spLocks noChangeArrowheads="1"/>
          </p:cNvSpPr>
          <p:nvPr/>
        </p:nvSpPr>
        <p:spPr bwMode="auto">
          <a:xfrm>
            <a:off x="1143000" y="5801693"/>
            <a:ext cx="63579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1500" i="1" dirty="0">
              <a:latin typeface="Arial" panose="020B0604020202020204" pitchFamily="34" charset="0"/>
            </a:endParaRPr>
          </a:p>
        </p:txBody>
      </p:sp>
      <p:sp>
        <p:nvSpPr>
          <p:cNvPr id="3" name="Obdélník 2">
            <a:extLst>
              <a:ext uri="{FF2B5EF4-FFF2-40B4-BE49-F238E27FC236}">
                <a16:creationId xmlns:a16="http://schemas.microsoft.com/office/drawing/2014/main" id="{980B7CF7-D506-448A-A47D-556680B8AF6E}"/>
              </a:ext>
            </a:extLst>
          </p:cNvPr>
          <p:cNvSpPr/>
          <p:nvPr/>
        </p:nvSpPr>
        <p:spPr>
          <a:xfrm>
            <a:off x="1396604" y="4865773"/>
            <a:ext cx="6171009" cy="276999"/>
          </a:xfrm>
          <a:prstGeom prst="rect">
            <a:avLst/>
          </a:prstGeom>
        </p:spPr>
        <p:txBody>
          <a:bodyPr wrap="square">
            <a:spAutoFit/>
          </a:bodyPr>
          <a:lstStyle/>
          <a:p>
            <a:pPr algn="ctr"/>
            <a:r>
              <a:rPr lang="cs-CZ" sz="600" dirty="0"/>
              <a:t>Source: </a:t>
            </a:r>
            <a:r>
              <a:rPr lang="cs-CZ" sz="600" dirty="0">
                <a:hlinkClick r:id="rId2"/>
              </a:rPr>
              <a:t>https://images.jobsataccor.com.au/wp-content/uploads/AccorHotels-Corporate-Responsibility-Report-2017.pdf</a:t>
            </a:r>
            <a:endParaRPr lang="cs-CZ" sz="600" dirty="0"/>
          </a:p>
          <a:p>
            <a:pPr algn="ctr"/>
            <a:r>
              <a:rPr lang="cs-CZ" sz="600" dirty="0"/>
              <a:t>ACCOR HOTELS</a:t>
            </a:r>
          </a:p>
        </p:txBody>
      </p:sp>
      <p:pic>
        <p:nvPicPr>
          <p:cNvPr id="5" name="Obrázek 4">
            <a:extLst>
              <a:ext uri="{FF2B5EF4-FFF2-40B4-BE49-F238E27FC236}">
                <a16:creationId xmlns:a16="http://schemas.microsoft.com/office/drawing/2014/main" id="{9AD08193-C522-47B6-8670-D7F96D9CDD54}"/>
              </a:ext>
            </a:extLst>
          </p:cNvPr>
          <p:cNvPicPr>
            <a:picLocks noChangeAspect="1"/>
          </p:cNvPicPr>
          <p:nvPr/>
        </p:nvPicPr>
        <p:blipFill rotWithShape="1">
          <a:blip r:embed="rId3"/>
          <a:srcRect l="18055" t="15187" r="18195" b="6010"/>
          <a:stretch/>
        </p:blipFill>
        <p:spPr>
          <a:xfrm>
            <a:off x="1289447" y="546882"/>
            <a:ext cx="6171009" cy="4290821"/>
          </a:xfrm>
          <a:prstGeom prst="rect">
            <a:avLst/>
          </a:prstGeom>
        </p:spPr>
      </p:pic>
    </p:spTree>
    <p:extLst>
      <p:ext uri="{BB962C8B-B14F-4D97-AF65-F5344CB8AC3E}">
        <p14:creationId xmlns:p14="http://schemas.microsoft.com/office/powerpoint/2010/main" val="1928359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143000" y="0"/>
            <a:ext cx="6858000" cy="540544"/>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350" b="1" dirty="0">
                <a:latin typeface="Arial" pitchFamily="34" charset="0"/>
                <a:cs typeface="Arial" pitchFamily="34" charset="0"/>
              </a:rPr>
              <a:t>    </a:t>
            </a:r>
            <a:endParaRPr lang="cs-CZ" sz="1350" b="1" dirty="0">
              <a:latin typeface="Arial" pitchFamily="34" charset="0"/>
              <a:cs typeface="Arial" pitchFamily="34" charset="0"/>
            </a:endParaRPr>
          </a:p>
          <a:p>
            <a:pPr>
              <a:defRPr/>
            </a:pPr>
            <a:r>
              <a:rPr lang="cs-CZ" sz="1350" b="1" dirty="0">
                <a:latin typeface="Arial" pitchFamily="34" charset="0"/>
                <a:cs typeface="Arial" pitchFamily="34" charset="0"/>
              </a:rPr>
              <a:t>     STAKEHOLDER přístup – ACCOR </a:t>
            </a:r>
            <a:r>
              <a:rPr lang="cs-CZ" sz="1350" b="1" dirty="0" err="1">
                <a:latin typeface="Arial" pitchFamily="34" charset="0"/>
                <a:cs typeface="Arial" pitchFamily="34" charset="0"/>
              </a:rPr>
              <a:t>Hotels</a:t>
            </a:r>
            <a:endParaRPr lang="cs-CZ" sz="1350" b="1" dirty="0">
              <a:latin typeface="Arial" pitchFamily="34" charset="0"/>
              <a:cs typeface="Arial" pitchFamily="34" charset="0"/>
            </a:endParaRPr>
          </a:p>
          <a:p>
            <a:pPr>
              <a:defRPr/>
            </a:pPr>
            <a:endParaRPr lang="en-GB" sz="1350" b="1" dirty="0">
              <a:latin typeface="Arial" pitchFamily="34" charset="0"/>
              <a:cs typeface="Arial" pitchFamily="34" charset="0"/>
            </a:endParaRPr>
          </a:p>
        </p:txBody>
      </p:sp>
      <p:sp>
        <p:nvSpPr>
          <p:cNvPr id="4102" name="TextovéPole 8"/>
          <p:cNvSpPr txBox="1">
            <a:spLocks noChangeArrowheads="1"/>
          </p:cNvSpPr>
          <p:nvPr/>
        </p:nvSpPr>
        <p:spPr bwMode="auto">
          <a:xfrm>
            <a:off x="1396604" y="538163"/>
            <a:ext cx="6344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b="1">
                <a:latin typeface="Arial" panose="020B0604020202020204" pitchFamily="34" charset="0"/>
              </a:rPr>
              <a:t>1</a:t>
            </a:r>
            <a:r>
              <a:rPr lang="cs-CZ" altLang="cs-CZ" sz="1800" b="1" cap="all">
                <a:latin typeface="Arial" panose="020B0604020202020204" pitchFamily="34" charset="0"/>
              </a:rPr>
              <a:t>. </a:t>
            </a:r>
            <a:r>
              <a:rPr lang="en-US" altLang="cs-CZ" sz="1800" b="1" cap="all">
                <a:latin typeface="Arial" panose="020B0604020202020204" pitchFamily="34" charset="0"/>
              </a:rPr>
              <a:t>A stakeholder approach to CSR</a:t>
            </a:r>
          </a:p>
        </p:txBody>
      </p:sp>
      <p:sp>
        <p:nvSpPr>
          <p:cNvPr id="3079" name="TextovéPole 10"/>
          <p:cNvSpPr txBox="1">
            <a:spLocks noChangeArrowheads="1"/>
          </p:cNvSpPr>
          <p:nvPr/>
        </p:nvSpPr>
        <p:spPr bwMode="auto">
          <a:xfrm>
            <a:off x="1143000" y="5801693"/>
            <a:ext cx="63579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1500" i="1" dirty="0">
              <a:latin typeface="Arial" panose="020B0604020202020204" pitchFamily="34" charset="0"/>
            </a:endParaRPr>
          </a:p>
        </p:txBody>
      </p:sp>
      <p:sp>
        <p:nvSpPr>
          <p:cNvPr id="3" name="Obdélník 2">
            <a:extLst>
              <a:ext uri="{FF2B5EF4-FFF2-40B4-BE49-F238E27FC236}">
                <a16:creationId xmlns:a16="http://schemas.microsoft.com/office/drawing/2014/main" id="{980B7CF7-D506-448A-A47D-556680B8AF6E}"/>
              </a:ext>
            </a:extLst>
          </p:cNvPr>
          <p:cNvSpPr/>
          <p:nvPr/>
        </p:nvSpPr>
        <p:spPr>
          <a:xfrm>
            <a:off x="1396604" y="4865773"/>
            <a:ext cx="6171009" cy="276999"/>
          </a:xfrm>
          <a:prstGeom prst="rect">
            <a:avLst/>
          </a:prstGeom>
        </p:spPr>
        <p:txBody>
          <a:bodyPr wrap="square">
            <a:spAutoFit/>
          </a:bodyPr>
          <a:lstStyle/>
          <a:p>
            <a:pPr algn="ctr"/>
            <a:r>
              <a:rPr lang="cs-CZ" sz="600" dirty="0"/>
              <a:t>Source: </a:t>
            </a:r>
            <a:r>
              <a:rPr lang="cs-CZ" sz="600" dirty="0">
                <a:hlinkClick r:id="rId2"/>
              </a:rPr>
              <a:t>https://images.jobsataccor.com.au/wp-content/uploads/AccorHotels-Corporate-Responsibility-Report-2017.pdf</a:t>
            </a:r>
            <a:endParaRPr lang="cs-CZ" sz="600" dirty="0"/>
          </a:p>
          <a:p>
            <a:pPr algn="ctr"/>
            <a:r>
              <a:rPr lang="cs-CZ" sz="600" dirty="0"/>
              <a:t>ACCOR HOTELS</a:t>
            </a:r>
          </a:p>
        </p:txBody>
      </p:sp>
      <p:pic>
        <p:nvPicPr>
          <p:cNvPr id="2" name="Obrázek 1">
            <a:extLst>
              <a:ext uri="{FF2B5EF4-FFF2-40B4-BE49-F238E27FC236}">
                <a16:creationId xmlns:a16="http://schemas.microsoft.com/office/drawing/2014/main" id="{1D0B1DAC-9DD2-4340-95DD-726A5AD5E12D}"/>
              </a:ext>
            </a:extLst>
          </p:cNvPr>
          <p:cNvPicPr>
            <a:picLocks noChangeAspect="1"/>
          </p:cNvPicPr>
          <p:nvPr/>
        </p:nvPicPr>
        <p:blipFill rotWithShape="1">
          <a:blip r:embed="rId3"/>
          <a:srcRect l="16111" t="17161" r="16666" b="5802"/>
          <a:stretch/>
        </p:blipFill>
        <p:spPr>
          <a:xfrm>
            <a:off x="1143000" y="538162"/>
            <a:ext cx="6677025" cy="4304198"/>
          </a:xfrm>
          <a:prstGeom prst="rect">
            <a:avLst/>
          </a:prstGeom>
        </p:spPr>
      </p:pic>
    </p:spTree>
    <p:extLst>
      <p:ext uri="{BB962C8B-B14F-4D97-AF65-F5344CB8AC3E}">
        <p14:creationId xmlns:p14="http://schemas.microsoft.com/office/powerpoint/2010/main" val="92331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143000" y="0"/>
            <a:ext cx="6858000" cy="540544"/>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350" b="1">
                <a:latin typeface="Arial" pitchFamily="34" charset="0"/>
                <a:cs typeface="Arial" pitchFamily="34" charset="0"/>
              </a:rPr>
              <a:t>    </a:t>
            </a:r>
            <a:endParaRPr lang="cs-CZ" sz="1350" b="1">
              <a:latin typeface="Arial" pitchFamily="34" charset="0"/>
              <a:cs typeface="Arial" pitchFamily="34" charset="0"/>
            </a:endParaRPr>
          </a:p>
          <a:p>
            <a:pPr>
              <a:defRPr/>
            </a:pPr>
            <a:r>
              <a:rPr lang="cs-CZ" sz="1350" b="1">
                <a:latin typeface="Arial" pitchFamily="34" charset="0"/>
                <a:cs typeface="Arial" pitchFamily="34" charset="0"/>
              </a:rPr>
              <a:t>     </a:t>
            </a:r>
            <a:r>
              <a:rPr lang="en-US" sz="1350" b="1">
                <a:latin typeface="Arial" pitchFamily="34" charset="0"/>
                <a:cs typeface="Arial" pitchFamily="34" charset="0"/>
              </a:rPr>
              <a:t>STAKEHOLDER MANAG</a:t>
            </a:r>
            <a:r>
              <a:rPr lang="cs-CZ" sz="1350" b="1">
                <a:latin typeface="Arial" pitchFamily="34" charset="0"/>
                <a:cs typeface="Arial" pitchFamily="34" charset="0"/>
              </a:rPr>
              <a:t>E</a:t>
            </a:r>
            <a:r>
              <a:rPr lang="en-US" sz="1350" b="1">
                <a:latin typeface="Arial" pitchFamily="34" charset="0"/>
                <a:cs typeface="Arial" pitchFamily="34" charset="0"/>
              </a:rPr>
              <a:t>MENT AND ENGAGEMENT</a:t>
            </a:r>
          </a:p>
          <a:p>
            <a:pPr>
              <a:defRPr/>
            </a:pPr>
            <a:endParaRPr lang="en-GB" sz="1350" b="1" dirty="0">
              <a:latin typeface="Arial" pitchFamily="34" charset="0"/>
              <a:cs typeface="Arial" pitchFamily="34" charset="0"/>
            </a:endParaRPr>
          </a:p>
        </p:txBody>
      </p:sp>
      <p:sp>
        <p:nvSpPr>
          <p:cNvPr id="4102" name="TextovéPole 8"/>
          <p:cNvSpPr txBox="1">
            <a:spLocks noChangeArrowheads="1"/>
          </p:cNvSpPr>
          <p:nvPr/>
        </p:nvSpPr>
        <p:spPr bwMode="auto">
          <a:xfrm>
            <a:off x="1396604" y="538163"/>
            <a:ext cx="63448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1800" b="1" cap="all">
                <a:latin typeface="Arial" panose="020B0604020202020204" pitchFamily="34" charset="0"/>
              </a:rPr>
              <a:t>A practitioner-based model of societal responsibilities</a:t>
            </a:r>
          </a:p>
        </p:txBody>
      </p:sp>
      <p:pic>
        <p:nvPicPr>
          <p:cNvPr id="3" name="Obrázek 2">
            <a:extLst>
              <a:ext uri="{FF2B5EF4-FFF2-40B4-BE49-F238E27FC236}">
                <a16:creationId xmlns:a16="http://schemas.microsoft.com/office/drawing/2014/main" id="{9F959788-C6BD-4C09-83C3-D446169B062C}"/>
              </a:ext>
            </a:extLst>
          </p:cNvPr>
          <p:cNvPicPr>
            <a:picLocks noChangeAspect="1"/>
          </p:cNvPicPr>
          <p:nvPr/>
        </p:nvPicPr>
        <p:blipFill rotWithShape="1">
          <a:blip r:embed="rId2"/>
          <a:srcRect l="31806" t="15679" r="13750" b="5556"/>
          <a:stretch/>
        </p:blipFill>
        <p:spPr>
          <a:xfrm>
            <a:off x="1137047" y="0"/>
            <a:ext cx="6858000" cy="4810595"/>
          </a:xfrm>
          <a:prstGeom prst="rect">
            <a:avLst/>
          </a:prstGeom>
        </p:spPr>
      </p:pic>
      <p:sp>
        <p:nvSpPr>
          <p:cNvPr id="8" name="Obdélník 7">
            <a:extLst>
              <a:ext uri="{FF2B5EF4-FFF2-40B4-BE49-F238E27FC236}">
                <a16:creationId xmlns:a16="http://schemas.microsoft.com/office/drawing/2014/main" id="{A3DDE325-95DB-4D67-A86C-6CA3BE6F110F}"/>
              </a:ext>
            </a:extLst>
          </p:cNvPr>
          <p:cNvSpPr/>
          <p:nvPr/>
        </p:nvSpPr>
        <p:spPr>
          <a:xfrm>
            <a:off x="1396604" y="4865773"/>
            <a:ext cx="6171009" cy="276999"/>
          </a:xfrm>
          <a:prstGeom prst="rect">
            <a:avLst/>
          </a:prstGeom>
        </p:spPr>
        <p:txBody>
          <a:bodyPr wrap="square">
            <a:spAutoFit/>
          </a:bodyPr>
          <a:lstStyle/>
          <a:p>
            <a:pPr algn="ctr"/>
            <a:r>
              <a:rPr lang="cs-CZ" sz="600" dirty="0"/>
              <a:t>Source: </a:t>
            </a:r>
            <a:r>
              <a:rPr lang="cs-CZ" sz="600" dirty="0">
                <a:hlinkClick r:id="rId3"/>
              </a:rPr>
              <a:t>https://www.toshiba/ww/en/csr/engagement/stakeholders.html</a:t>
            </a:r>
            <a:endParaRPr lang="cs-CZ" sz="600" dirty="0"/>
          </a:p>
          <a:p>
            <a:pPr algn="ctr"/>
            <a:r>
              <a:rPr lang="cs-CZ" sz="600" dirty="0"/>
              <a:t>TOSHIBA – MAJOR STAKEHOLDERS</a:t>
            </a:r>
          </a:p>
        </p:txBody>
      </p:sp>
    </p:spTree>
    <p:extLst>
      <p:ext uri="{BB962C8B-B14F-4D97-AF65-F5344CB8AC3E}">
        <p14:creationId xmlns:p14="http://schemas.microsoft.com/office/powerpoint/2010/main" val="2644408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solidFill>
                  <a:schemeClr val="bg1"/>
                </a:solidFill>
                <a:latin typeface="Times New Roman" panose="02020603050405020304" pitchFamily="18" charset="0"/>
                <a:cs typeface="Times New Roman" panose="02020603050405020304" pitchFamily="18" charset="0"/>
              </a:rPr>
              <a:t>Corporate Social Performance (CSP)</a:t>
            </a: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r>
              <a:rPr lang="cs-CZ" sz="1600" i="1" dirty="0">
                <a:solidFill>
                  <a:schemeClr val="bg1"/>
                </a:solidFill>
                <a:latin typeface="Times New Roman" panose="02020603050405020304" pitchFamily="18" charset="0"/>
                <a:cs typeface="Times New Roman" panose="02020603050405020304" pitchFamily="18" charset="0"/>
              </a:rPr>
              <a:t>Problematika hodnocení výkonnosti CSR </a:t>
            </a:r>
          </a:p>
        </p:txBody>
      </p:sp>
      <p:sp>
        <p:nvSpPr>
          <p:cNvPr id="5" name="Zástupný symbol pro obsah 2"/>
          <p:cNvSpPr txBox="1">
            <a:spLocks/>
          </p:cNvSpPr>
          <p:nvPr/>
        </p:nvSpPr>
        <p:spPr>
          <a:xfrm>
            <a:off x="3863272" y="972651"/>
            <a:ext cx="4237120" cy="35779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CSP lze datovat do 70. let minulého století, kdy mezi průkopníky tohoto pojmu patří významný autor </a:t>
            </a:r>
            <a:r>
              <a:rPr lang="cs-CZ" sz="1400" b="1" dirty="0">
                <a:solidFill>
                  <a:srgbClr val="002060"/>
                </a:solidFill>
                <a:latin typeface="Times New Roman" panose="02020603050405020304" pitchFamily="18" charset="0"/>
                <a:cs typeface="Times New Roman" panose="02020603050405020304" pitchFamily="18" charset="0"/>
              </a:rPr>
              <a:t>S. </a:t>
            </a:r>
            <a:r>
              <a:rPr lang="cs-CZ" sz="1400" b="1" dirty="0" err="1">
                <a:solidFill>
                  <a:srgbClr val="002060"/>
                </a:solidFill>
                <a:latin typeface="Times New Roman" panose="02020603050405020304" pitchFamily="18" charset="0"/>
                <a:cs typeface="Times New Roman" panose="02020603050405020304" pitchFamily="18" charset="0"/>
              </a:rPr>
              <a:t>Prakashe</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Sethi</a:t>
            </a:r>
            <a:r>
              <a:rPr lang="cs-CZ" sz="1400" dirty="0">
                <a:solidFill>
                  <a:srgbClr val="002060"/>
                </a:solidFill>
                <a:latin typeface="Times New Roman" panose="02020603050405020304" pitchFamily="18" charset="0"/>
                <a:cs typeface="Times New Roman" panose="02020603050405020304" pitchFamily="18" charset="0"/>
              </a:rPr>
              <a:t>, který vymezuje určité úrovně společenské výkonnosti organizací a stanovuje tři základní oblasti, jak má organizace přistupovat k CSP:</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společenský závazek</a:t>
            </a:r>
            <a:r>
              <a:rPr lang="cs-CZ" sz="1400" dirty="0">
                <a:solidFill>
                  <a:srgbClr val="002060"/>
                </a:solidFill>
                <a:latin typeface="Times New Roman" panose="02020603050405020304" pitchFamily="18" charset="0"/>
                <a:cs typeface="Times New Roman" panose="02020603050405020304" pitchFamily="18" charset="0"/>
              </a:rPr>
              <a:t>, který reprezentuje reakce podniku na tržní prostředí nebo určitá legislativní omezení;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společenskou odpovědnost</a:t>
            </a:r>
            <a:r>
              <a:rPr lang="cs-CZ" sz="1400" dirty="0">
                <a:solidFill>
                  <a:srgbClr val="002060"/>
                </a:solidFill>
                <a:latin typeface="Times New Roman" panose="02020603050405020304" pitchFamily="18" charset="0"/>
                <a:cs typeface="Times New Roman" panose="02020603050405020304" pitchFamily="18" charset="0"/>
              </a:rPr>
              <a:t>, způsoby jednání podniku ve shodě s obecnými společenskými normami a hodnotami;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společenskou vnímavost</a:t>
            </a:r>
            <a:r>
              <a:rPr lang="cs-CZ" sz="1400" dirty="0">
                <a:solidFill>
                  <a:srgbClr val="002060"/>
                </a:solidFill>
                <a:latin typeface="Times New Roman" panose="02020603050405020304" pitchFamily="18" charset="0"/>
                <a:cs typeface="Times New Roman" panose="02020603050405020304" pitchFamily="18" charset="0"/>
              </a:rPr>
              <a:t>, která je jednání podniku vůči  akceptování společenských potřeb.</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it-IT"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Teorie spojené se společenskou odpovědnosti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22710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Prvním startovním podnětem pro odbornou debatu o společenské odpovědnosti byl </a:t>
            </a:r>
            <a:r>
              <a:rPr lang="cs-CZ" sz="1400" b="1" dirty="0">
                <a:solidFill>
                  <a:schemeClr val="bg1"/>
                </a:solidFill>
                <a:latin typeface="Times New Roman" panose="02020603050405020304" pitchFamily="18" charset="0"/>
                <a:cs typeface="Times New Roman" panose="02020603050405020304" pitchFamily="18" charset="0"/>
              </a:rPr>
              <a:t>rostoucí negativní pohled proti velkým společnostem </a:t>
            </a:r>
            <a:r>
              <a:rPr lang="cs-CZ" sz="1400" dirty="0">
                <a:solidFill>
                  <a:schemeClr val="bg1"/>
                </a:solidFill>
                <a:latin typeface="Times New Roman" panose="02020603050405020304" pitchFamily="18" charset="0"/>
                <a:cs typeface="Times New Roman" panose="02020603050405020304" pitchFamily="18" charset="0"/>
              </a:rPr>
              <a:t>na počátku 20. století v USA.</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Společnosti byly </a:t>
            </a:r>
            <a:r>
              <a:rPr lang="cs-CZ" sz="1400" b="1" dirty="0">
                <a:solidFill>
                  <a:schemeClr val="bg1"/>
                </a:solidFill>
                <a:latin typeface="Times New Roman" panose="02020603050405020304" pitchFamily="18" charset="0"/>
                <a:cs typeface="Times New Roman" panose="02020603050405020304" pitchFamily="18" charset="0"/>
              </a:rPr>
              <a:t>tvrdě kritizovány za jejich sílící moc, antisociální chování a nekalé tržní praktiky likvidující konkurenci</a:t>
            </a:r>
            <a:r>
              <a:rPr lang="cs-CZ" sz="1400" dirty="0">
                <a:solidFill>
                  <a:schemeClr val="bg1"/>
                </a:solidFill>
                <a:latin typeface="Times New Roman" panose="02020603050405020304" pitchFamily="18" charset="0"/>
                <a:cs typeface="Times New Roman" panose="02020603050405020304" pitchFamily="18" charset="0"/>
              </a:rPr>
              <a:t>, proto veřejnost vyvíjela tlak po větší společenské odpovědnosti podniků.</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432183"/>
            <a:ext cx="4104456"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Ve 30. letech minulého století se objevují </a:t>
            </a:r>
            <a:r>
              <a:rPr lang="cs-CZ" sz="1400" b="1" dirty="0">
                <a:solidFill>
                  <a:srgbClr val="002060"/>
                </a:solidFill>
                <a:latin typeface="Times New Roman" panose="02020603050405020304" pitchFamily="18" charset="0"/>
                <a:cs typeface="Times New Roman" panose="02020603050405020304" pitchFamily="18" charset="0"/>
              </a:rPr>
              <a:t>první pohledy na společenskou odpovědnost managementu a podniku jako celku</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Od 2. poloviny 20. století a toto období lze označit jako </a:t>
            </a:r>
            <a:r>
              <a:rPr lang="cs-CZ" sz="1400" b="1" dirty="0">
                <a:solidFill>
                  <a:srgbClr val="002060"/>
                </a:solidFill>
                <a:latin typeface="Times New Roman" panose="02020603050405020304" pitchFamily="18" charset="0"/>
                <a:cs typeface="Times New Roman" panose="02020603050405020304" pitchFamily="18" charset="0"/>
              </a:rPr>
              <a:t>moderní éru CSR</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pPr lvl="1"/>
            <a:r>
              <a:rPr lang="cs-CZ" sz="1400" dirty="0">
                <a:solidFill>
                  <a:srgbClr val="002060"/>
                </a:solidFill>
                <a:latin typeface="Times New Roman" panose="02020603050405020304" pitchFamily="18" charset="0"/>
                <a:cs typeface="Times New Roman" panose="02020603050405020304" pitchFamily="18" charset="0"/>
              </a:rPr>
              <a:t>Za zlomový bod lze považovat rok 1953, kdy H. R. </a:t>
            </a:r>
            <a:r>
              <a:rPr lang="cs-CZ" sz="1400" dirty="0" err="1">
                <a:solidFill>
                  <a:srgbClr val="002060"/>
                </a:solidFill>
                <a:latin typeface="Times New Roman" panose="02020603050405020304" pitchFamily="18" charset="0"/>
                <a:cs typeface="Times New Roman" panose="02020603050405020304" pitchFamily="18" charset="0"/>
              </a:rPr>
              <a:t>Bowen</a:t>
            </a:r>
            <a:r>
              <a:rPr lang="cs-CZ" sz="1400" dirty="0">
                <a:solidFill>
                  <a:srgbClr val="002060"/>
                </a:solidFill>
                <a:latin typeface="Times New Roman" panose="02020603050405020304" pitchFamily="18" charset="0"/>
                <a:cs typeface="Times New Roman" panose="02020603050405020304" pitchFamily="18" charset="0"/>
              </a:rPr>
              <a:t> vydává svou knihu „</a:t>
            </a:r>
            <a:r>
              <a:rPr lang="cs-CZ" sz="1400" i="1" dirty="0" err="1">
                <a:solidFill>
                  <a:srgbClr val="002060"/>
                </a:solidFill>
                <a:latin typeface="Times New Roman" panose="02020603050405020304" pitchFamily="18" charset="0"/>
                <a:cs typeface="Times New Roman" panose="02020603050405020304" pitchFamily="18" charset="0"/>
              </a:rPr>
              <a:t>Social</a:t>
            </a:r>
            <a:r>
              <a:rPr lang="cs-CZ" sz="1400" i="1" dirty="0">
                <a:solidFill>
                  <a:srgbClr val="002060"/>
                </a:solidFill>
                <a:latin typeface="Times New Roman" panose="02020603050405020304" pitchFamily="18" charset="0"/>
                <a:cs typeface="Times New Roman" panose="02020603050405020304" pitchFamily="18" charset="0"/>
              </a:rPr>
              <a:t> </a:t>
            </a:r>
            <a:r>
              <a:rPr lang="cs-CZ" sz="1400" i="1" dirty="0" err="1">
                <a:solidFill>
                  <a:srgbClr val="002060"/>
                </a:solidFill>
                <a:latin typeface="Times New Roman" panose="02020603050405020304" pitchFamily="18" charset="0"/>
                <a:cs typeface="Times New Roman" panose="02020603050405020304" pitchFamily="18" charset="0"/>
              </a:rPr>
              <a:t>Responsibilities</a:t>
            </a:r>
            <a:r>
              <a:rPr lang="cs-CZ" sz="1400" i="1" dirty="0">
                <a:solidFill>
                  <a:srgbClr val="002060"/>
                </a:solidFill>
                <a:latin typeface="Times New Roman" panose="02020603050405020304" pitchFamily="18" charset="0"/>
                <a:cs typeface="Times New Roman" panose="02020603050405020304" pitchFamily="18" charset="0"/>
              </a:rPr>
              <a:t> of </a:t>
            </a:r>
            <a:r>
              <a:rPr lang="cs-CZ" sz="1400" i="1" dirty="0" err="1">
                <a:solidFill>
                  <a:srgbClr val="002060"/>
                </a:solidFill>
                <a:latin typeface="Times New Roman" panose="02020603050405020304" pitchFamily="18" charset="0"/>
                <a:cs typeface="Times New Roman" panose="02020603050405020304" pitchFamily="18" charset="0"/>
              </a:rPr>
              <a:t>the</a:t>
            </a:r>
            <a:r>
              <a:rPr lang="cs-CZ" sz="1400" i="1" dirty="0">
                <a:solidFill>
                  <a:srgbClr val="002060"/>
                </a:solidFill>
                <a:latin typeface="Times New Roman" panose="02020603050405020304" pitchFamily="18" charset="0"/>
                <a:cs typeface="Times New Roman" panose="02020603050405020304" pitchFamily="18" charset="0"/>
              </a:rPr>
              <a:t> Businessman</a:t>
            </a:r>
            <a:r>
              <a:rPr lang="cs-CZ" sz="1400" dirty="0">
                <a:solidFill>
                  <a:srgbClr val="002060"/>
                </a:solidFill>
                <a:latin typeface="Times New Roman" panose="02020603050405020304" pitchFamily="18" charset="0"/>
                <a:cs typeface="Times New Roman" panose="02020603050405020304" pitchFamily="18" charset="0"/>
              </a:rPr>
              <a:t>“, ve které uvádí první definici společenské odpovědnosti. </a:t>
            </a:r>
          </a:p>
          <a:p>
            <a:pPr lvl="1"/>
            <a:endParaRPr lang="cs-CZ" sz="1400" dirty="0">
              <a:solidFill>
                <a:srgbClr val="002060"/>
              </a:solidFill>
              <a:latin typeface="Times New Roman" panose="02020603050405020304" pitchFamily="18" charset="0"/>
              <a:cs typeface="Times New Roman" panose="02020603050405020304" pitchFamily="18" charset="0"/>
            </a:endParaRPr>
          </a:p>
          <a:p>
            <a:pPr lvl="1"/>
            <a:r>
              <a:rPr lang="cs-CZ" sz="1400" dirty="0">
                <a:solidFill>
                  <a:srgbClr val="002060"/>
                </a:solidFill>
                <a:latin typeface="Times New Roman" panose="02020603050405020304" pitchFamily="18" charset="0"/>
                <a:cs typeface="Times New Roman" panose="02020603050405020304" pitchFamily="18" charset="0"/>
              </a:rPr>
              <a:t>Tato doba se vyznačovala tím, že pojetí společenské odpovědnosti bylo zaměřeno na „</a:t>
            </a:r>
            <a:r>
              <a:rPr lang="cs-CZ" sz="1400" b="1" dirty="0">
                <a:solidFill>
                  <a:srgbClr val="002060"/>
                </a:solidFill>
                <a:latin typeface="Times New Roman" panose="02020603050405020304" pitchFamily="18" charset="0"/>
                <a:cs typeface="Times New Roman" panose="02020603050405020304" pitchFamily="18" charset="0"/>
              </a:rPr>
              <a:t>sociální odpovědnost podnikatele</a:t>
            </a:r>
            <a:r>
              <a:rPr lang="cs-CZ" sz="1400" dirty="0">
                <a:solidFill>
                  <a:srgbClr val="002060"/>
                </a:solidFill>
                <a:latin typeface="Times New Roman" panose="02020603050405020304" pitchFamily="18" charset="0"/>
                <a:cs typeface="Times New Roman" panose="02020603050405020304" pitchFamily="18" charset="0"/>
              </a:rPr>
              <a:t>“, (hovoříme o odpovědnosti podnikatele a ne samotného podnikatelského subjektu). </a:t>
            </a: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Corporate Social Responsibility (CSR) – historické milníky</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84878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solidFill>
                  <a:schemeClr val="bg1"/>
                </a:solidFill>
                <a:latin typeface="Times New Roman" panose="02020603050405020304" pitchFamily="18" charset="0"/>
                <a:cs typeface="Times New Roman" panose="02020603050405020304" pitchFamily="18" charset="0"/>
              </a:rPr>
              <a:t>Corporate </a:t>
            </a:r>
            <a:r>
              <a:rPr lang="cs-CZ" sz="1600" b="1" dirty="0" err="1">
                <a:solidFill>
                  <a:schemeClr val="bg1"/>
                </a:solidFill>
                <a:latin typeface="Times New Roman" panose="02020603050405020304" pitchFamily="18" charset="0"/>
                <a:cs typeface="Times New Roman" panose="02020603050405020304" pitchFamily="18" charset="0"/>
              </a:rPr>
              <a:t>Citizenship</a:t>
            </a:r>
            <a:r>
              <a:rPr lang="cs-CZ" sz="1600" b="1" dirty="0">
                <a:solidFill>
                  <a:schemeClr val="bg1"/>
                </a:solidFill>
                <a:latin typeface="Times New Roman" panose="02020603050405020304" pitchFamily="18" charset="0"/>
                <a:cs typeface="Times New Roman" panose="02020603050405020304" pitchFamily="18" charset="0"/>
              </a:rPr>
              <a:t> (CC)</a:t>
            </a: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CC je částečná aplikace některých principů CSR ve vztahu </a:t>
            </a:r>
            <a:r>
              <a:rPr lang="cs-CZ" sz="1400" dirty="0" err="1">
                <a:solidFill>
                  <a:schemeClr val="bg1"/>
                </a:solidFill>
                <a:latin typeface="Times New Roman" panose="02020603050405020304" pitchFamily="18" charset="0"/>
                <a:cs typeface="Times New Roman" panose="02020603050405020304" pitchFamily="18" charset="0"/>
              </a:rPr>
              <a:t>podnik↔komunita</a:t>
            </a:r>
            <a:r>
              <a:rPr lang="cs-CZ" sz="1400" dirty="0">
                <a:solidFill>
                  <a:schemeClr val="bg1"/>
                </a:solidFill>
                <a:latin typeface="Times New Roman" panose="02020603050405020304" pitchFamily="18" charset="0"/>
                <a:cs typeface="Times New Roman" panose="02020603050405020304" pitchFamily="18" charset="0"/>
              </a:rPr>
              <a:t> a je pouze jedním z prvků mnohem širšího konceptu CSR.</a:t>
            </a:r>
          </a:p>
        </p:txBody>
      </p:sp>
      <p:sp>
        <p:nvSpPr>
          <p:cNvPr id="5" name="Zástupný symbol pro obsah 2"/>
          <p:cNvSpPr txBox="1">
            <a:spLocks/>
          </p:cNvSpPr>
          <p:nvPr/>
        </p:nvSpPr>
        <p:spPr>
          <a:xfrm>
            <a:off x="3844516" y="782774"/>
            <a:ext cx="4111860" cy="35779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Po celá desetiletí manažeři využívali filantropického a dárcovského přístupu ve svém podnikání - chápáno jako výraz dobrého „firemního občanství“. V devadesátých letech se koncept začal rozšiřovat a význam CC  se často používá jako ekvivalent k CSR.</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CSR je více koncentrováno na sociální odpovědnost jako vnější záležitost, </a:t>
            </a:r>
            <a:r>
              <a:rPr lang="cs-CZ" sz="1400" b="1" dirty="0">
                <a:solidFill>
                  <a:srgbClr val="002060"/>
                </a:solidFill>
                <a:latin typeface="Times New Roman" panose="02020603050405020304" pitchFamily="18" charset="0"/>
                <a:cs typeface="Times New Roman" panose="02020603050405020304" pitchFamily="18" charset="0"/>
              </a:rPr>
              <a:t>CC navrhuje, že podnikání je částí společnosti</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Crane</a:t>
            </a:r>
            <a:r>
              <a:rPr lang="cs-CZ" sz="1400" dirty="0">
                <a:solidFill>
                  <a:srgbClr val="002060"/>
                </a:solidFill>
                <a:latin typeface="Times New Roman" panose="02020603050405020304" pitchFamily="18" charset="0"/>
                <a:cs typeface="Times New Roman" panose="02020603050405020304" pitchFamily="18" charset="0"/>
              </a:rPr>
              <a:t> et al. 2008) navrhuje, že CC je metaforou </a:t>
            </a:r>
            <a:r>
              <a:rPr lang="cs-CZ" sz="1400" b="1" dirty="0">
                <a:solidFill>
                  <a:srgbClr val="002060"/>
                </a:solidFill>
                <a:latin typeface="Times New Roman" panose="02020603050405020304" pitchFamily="18" charset="0"/>
                <a:cs typeface="Times New Roman" panose="02020603050405020304" pitchFamily="18" charset="0"/>
              </a:rPr>
              <a:t>pro zúčastnění podniků ve společnosti</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Pojem CC - je v anglosaských zemích zaměnitelný za pojem CSR. Tyto pojmy označují velice podobné přístupy, ale jejich používání a vnímání dané problematiky se může regionálně lišit (např. Německo a USA preferují pojem CC, v EU se preferuje CSR). </a:t>
            </a:r>
          </a:p>
          <a:p>
            <a:endParaRPr lang="it-IT"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Teorie spojené se společenskou odpovědnosti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306387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solidFill>
                  <a:schemeClr val="bg1"/>
                </a:solidFill>
                <a:latin typeface="Times New Roman" panose="02020603050405020304" pitchFamily="18" charset="0"/>
                <a:cs typeface="Times New Roman" panose="02020603050405020304" pitchFamily="18" charset="0"/>
              </a:rPr>
              <a:t>Přínosy plynoucí z CSR mohou být ve formě nehmotné (nefinanční) nebo hmotné:</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19060" y="552477"/>
            <a:ext cx="4255876" cy="35779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300" dirty="0">
                <a:solidFill>
                  <a:srgbClr val="002060"/>
                </a:solidFill>
                <a:latin typeface="Times New Roman" panose="02020603050405020304" pitchFamily="18" charset="0"/>
                <a:cs typeface="Times New Roman" panose="02020603050405020304" pitchFamily="18" charset="0"/>
              </a:rPr>
              <a:t>růst zisku – kladný ekonomický vývoj potvrzuje  praxe </a:t>
            </a:r>
            <a:br>
              <a:rPr lang="cs-CZ" sz="1300" dirty="0">
                <a:solidFill>
                  <a:srgbClr val="002060"/>
                </a:solidFill>
                <a:latin typeface="Times New Roman" panose="02020603050405020304" pitchFamily="18" charset="0"/>
                <a:cs typeface="Times New Roman" panose="02020603050405020304" pitchFamily="18" charset="0"/>
              </a:rPr>
            </a:br>
            <a:r>
              <a:rPr lang="cs-CZ" sz="1300" dirty="0">
                <a:solidFill>
                  <a:srgbClr val="002060"/>
                </a:solidFill>
                <a:latin typeface="Times New Roman" panose="02020603050405020304" pitchFamily="18" charset="0"/>
                <a:cs typeface="Times New Roman" panose="02020603050405020304" pitchFamily="18" charset="0"/>
              </a:rPr>
              <a:t>i řada studií,</a:t>
            </a:r>
          </a:p>
          <a:p>
            <a:r>
              <a:rPr lang="cs-CZ" sz="1300" dirty="0">
                <a:solidFill>
                  <a:srgbClr val="002060"/>
                </a:solidFill>
                <a:latin typeface="Times New Roman" panose="02020603050405020304" pitchFamily="18" charset="0"/>
                <a:cs typeface="Times New Roman" panose="02020603050405020304" pitchFamily="18" charset="0"/>
              </a:rPr>
              <a:t>větší přitažlivost pro investory – zvýšený přístup ke kapitálu,</a:t>
            </a:r>
          </a:p>
          <a:p>
            <a:r>
              <a:rPr lang="cs-CZ" sz="1300" dirty="0">
                <a:solidFill>
                  <a:srgbClr val="002060"/>
                </a:solidFill>
                <a:latin typeface="Times New Roman" panose="02020603050405020304" pitchFamily="18" charset="0"/>
                <a:cs typeface="Times New Roman" panose="02020603050405020304" pitchFamily="18" charset="0"/>
              </a:rPr>
              <a:t>zvýšení efektivity a snižování nákladů,</a:t>
            </a:r>
          </a:p>
          <a:p>
            <a:r>
              <a:rPr lang="cs-CZ" sz="1300" dirty="0">
                <a:solidFill>
                  <a:srgbClr val="002060"/>
                </a:solidFill>
                <a:latin typeface="Times New Roman" panose="02020603050405020304" pitchFamily="18" charset="0"/>
                <a:cs typeface="Times New Roman" panose="02020603050405020304" pitchFamily="18" charset="0"/>
              </a:rPr>
              <a:t>posílení veřejné image společnosti – budování reputace, posílení důvěryhodnosti, odlišení se od konkurence,</a:t>
            </a:r>
          </a:p>
          <a:p>
            <a:r>
              <a:rPr lang="cs-CZ" sz="1300" dirty="0">
                <a:solidFill>
                  <a:srgbClr val="002060"/>
                </a:solidFill>
                <a:latin typeface="Times New Roman" panose="02020603050405020304" pitchFamily="18" charset="0"/>
                <a:cs typeface="Times New Roman" panose="02020603050405020304" pitchFamily="18" charset="0"/>
              </a:rPr>
              <a:t>zvýšení hodnoty značky společnosti,</a:t>
            </a:r>
          </a:p>
          <a:p>
            <a:r>
              <a:rPr lang="cs-CZ" sz="1300" dirty="0">
                <a:solidFill>
                  <a:srgbClr val="002060"/>
                </a:solidFill>
                <a:latin typeface="Times New Roman" panose="02020603050405020304" pitchFamily="18" charset="0"/>
                <a:cs typeface="Times New Roman" panose="02020603050405020304" pitchFamily="18" charset="0"/>
              </a:rPr>
              <a:t>zvýšení prodeje a loajality zákazníků,</a:t>
            </a:r>
          </a:p>
          <a:p>
            <a:r>
              <a:rPr lang="cs-CZ" sz="1300" dirty="0">
                <a:solidFill>
                  <a:srgbClr val="002060"/>
                </a:solidFill>
                <a:latin typeface="Times New Roman" panose="02020603050405020304" pitchFamily="18" charset="0"/>
                <a:cs typeface="Times New Roman" panose="02020603050405020304" pitchFamily="18" charset="0"/>
              </a:rPr>
              <a:t>kvalitní, loajální a motivovaní zaměstnanci,</a:t>
            </a:r>
          </a:p>
          <a:p>
            <a:r>
              <a:rPr lang="cs-CZ" sz="1300" dirty="0">
                <a:solidFill>
                  <a:srgbClr val="002060"/>
                </a:solidFill>
                <a:latin typeface="Times New Roman" panose="02020603050405020304" pitchFamily="18" charset="0"/>
                <a:cs typeface="Times New Roman" panose="02020603050405020304" pitchFamily="18" charset="0"/>
              </a:rPr>
              <a:t>zvýšení produktivity a kvality, </a:t>
            </a:r>
          </a:p>
          <a:p>
            <a:r>
              <a:rPr lang="cs-CZ" sz="1300" dirty="0">
                <a:solidFill>
                  <a:srgbClr val="002060"/>
                </a:solidFill>
                <a:latin typeface="Times New Roman" panose="02020603050405020304" pitchFamily="18" charset="0"/>
                <a:cs typeface="Times New Roman" panose="02020603050405020304" pitchFamily="18" charset="0"/>
              </a:rPr>
              <a:t>efektivní a transparentní dodavatelsko-odběratelské vztahy,</a:t>
            </a:r>
          </a:p>
          <a:p>
            <a:r>
              <a:rPr lang="cs-CZ" sz="1300" dirty="0">
                <a:solidFill>
                  <a:srgbClr val="002060"/>
                </a:solidFill>
                <a:latin typeface="Times New Roman" panose="02020603050405020304" pitchFamily="18" charset="0"/>
                <a:cs typeface="Times New Roman" panose="02020603050405020304" pitchFamily="18" charset="0"/>
              </a:rPr>
              <a:t>zlepšení životního prostředí v konkrétním regionu,</a:t>
            </a:r>
          </a:p>
          <a:p>
            <a:r>
              <a:rPr lang="cs-CZ" sz="1300" dirty="0">
                <a:solidFill>
                  <a:srgbClr val="002060"/>
                </a:solidFill>
                <a:latin typeface="Times New Roman" panose="02020603050405020304" pitchFamily="18" charset="0"/>
                <a:cs typeface="Times New Roman" panose="02020603050405020304" pitchFamily="18" charset="0"/>
              </a:rPr>
              <a:t>dlouhodobá udržitelnost rozvoje firmy,</a:t>
            </a:r>
          </a:p>
          <a:p>
            <a:r>
              <a:rPr lang="cs-CZ" sz="1300" dirty="0">
                <a:solidFill>
                  <a:srgbClr val="002060"/>
                </a:solidFill>
                <a:latin typeface="Times New Roman" panose="02020603050405020304" pitchFamily="18" charset="0"/>
                <a:cs typeface="Times New Roman" panose="02020603050405020304" pitchFamily="18" charset="0"/>
              </a:rPr>
              <a:t>zlepšení pracovního prostředí a posílení firemní kultury,</a:t>
            </a:r>
          </a:p>
          <a:p>
            <a:r>
              <a:rPr lang="cs-CZ" sz="1300" dirty="0">
                <a:solidFill>
                  <a:srgbClr val="002060"/>
                </a:solidFill>
                <a:latin typeface="Times New Roman" panose="02020603050405020304" pitchFamily="18" charset="0"/>
                <a:cs typeface="Times New Roman" panose="02020603050405020304" pitchFamily="18" charset="0"/>
              </a:rPr>
              <a:t>snížení provozních nákladů,</a:t>
            </a:r>
          </a:p>
          <a:p>
            <a:r>
              <a:rPr lang="cs-CZ" sz="1300" dirty="0">
                <a:solidFill>
                  <a:srgbClr val="002060"/>
                </a:solidFill>
                <a:latin typeface="Times New Roman" panose="02020603050405020304" pitchFamily="18" charset="0"/>
                <a:cs typeface="Times New Roman" panose="02020603050405020304" pitchFamily="18" charset="0"/>
              </a:rPr>
              <a:t>zisk nových obchodních partnerů, rozvíjení spolupráce se zájmovými skupinami.</a:t>
            </a:r>
          </a:p>
          <a:p>
            <a:endParaRPr lang="it-IT" sz="13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Výhody plynoucí z aplikace společensky odpovědných principů</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534123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solidFill>
                  <a:schemeClr val="bg1"/>
                </a:solidFill>
                <a:latin typeface="Times New Roman" panose="02020603050405020304" pitchFamily="18" charset="0"/>
                <a:cs typeface="Times New Roman" panose="02020603050405020304" pitchFamily="18" charset="0"/>
              </a:rPr>
              <a:t>Přínosy plynoucí z CSR mohou být ve formě nehmotné (nefinanční) nebo hmotné.</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13034" y="577976"/>
            <a:ext cx="4255876" cy="35779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Pokud rozčleníme celek přínosů na vybrané indikátory, tak můžeme příkladem uvést indikátory v oblasti:</a:t>
            </a:r>
          </a:p>
          <a:p>
            <a:pPr lvl="1"/>
            <a:r>
              <a:rPr lang="cs-CZ" sz="1400" b="1" dirty="0">
                <a:solidFill>
                  <a:srgbClr val="002060"/>
                </a:solidFill>
                <a:latin typeface="Times New Roman" panose="02020603050405020304" pitchFamily="18" charset="0"/>
                <a:cs typeface="Times New Roman" panose="02020603050405020304" pitchFamily="18" charset="0"/>
              </a:rPr>
              <a:t>v interní prostředí organizace </a:t>
            </a:r>
            <a:r>
              <a:rPr lang="cs-CZ" sz="1400" dirty="0">
                <a:solidFill>
                  <a:srgbClr val="002060"/>
                </a:solidFill>
                <a:latin typeface="Times New Roman" panose="02020603050405020304" pitchFamily="18" charset="0"/>
                <a:cs typeface="Times New Roman" panose="02020603050405020304" pitchFamily="18" charset="0"/>
              </a:rPr>
              <a:t>(zvyšování životnosti a hodnoty podniku pro akcionáře, spokojenost a kvalita zaměstnanců, posílení firemní kultury, zvyšování zisku, obratu produktivity, hospodárnost a jiné), </a:t>
            </a:r>
          </a:p>
          <a:p>
            <a:pPr lvl="1"/>
            <a:r>
              <a:rPr lang="cs-CZ" sz="1400" b="1" dirty="0">
                <a:solidFill>
                  <a:srgbClr val="002060"/>
                </a:solidFill>
                <a:latin typeface="Times New Roman" panose="02020603050405020304" pitchFamily="18" charset="0"/>
                <a:cs typeface="Times New Roman" panose="02020603050405020304" pitchFamily="18" charset="0"/>
              </a:rPr>
              <a:t>ve vztahu s veřejností </a:t>
            </a:r>
            <a:r>
              <a:rPr lang="cs-CZ" sz="1400" dirty="0">
                <a:solidFill>
                  <a:srgbClr val="002060"/>
                </a:solidFill>
                <a:latin typeface="Times New Roman" panose="02020603050405020304" pitchFamily="18" charset="0"/>
                <a:cs typeface="Times New Roman" panose="02020603050405020304" pitchFamily="18" charset="0"/>
              </a:rPr>
              <a:t>(zlepšení image, reputace značky, spolupráce s obchodními partnery, zlepšení vztahů s okolím podniku a další), </a:t>
            </a:r>
          </a:p>
          <a:p>
            <a:pPr lvl="1"/>
            <a:r>
              <a:rPr lang="cs-CZ" sz="1400" b="1" dirty="0">
                <a:solidFill>
                  <a:srgbClr val="002060"/>
                </a:solidFill>
                <a:latin typeface="Times New Roman" panose="02020603050405020304" pitchFamily="18" charset="0"/>
                <a:cs typeface="Times New Roman" panose="02020603050405020304" pitchFamily="18" charset="0"/>
              </a:rPr>
              <a:t>na finančním trhu </a:t>
            </a:r>
            <a:r>
              <a:rPr lang="cs-CZ" sz="1400" dirty="0">
                <a:solidFill>
                  <a:srgbClr val="002060"/>
                </a:solidFill>
                <a:latin typeface="Times New Roman" panose="02020603050405020304" pitchFamily="18" charset="0"/>
                <a:cs typeface="Times New Roman" panose="02020603050405020304" pitchFamily="18" charset="0"/>
              </a:rPr>
              <a:t>(přístup ke kapitálu od investorů, finančních institucí apod.), </a:t>
            </a:r>
          </a:p>
          <a:p>
            <a:pPr lvl="1"/>
            <a:r>
              <a:rPr lang="cs-CZ" sz="1400" b="1" dirty="0">
                <a:solidFill>
                  <a:srgbClr val="002060"/>
                </a:solidFill>
                <a:latin typeface="Times New Roman" panose="02020603050405020304" pitchFamily="18" charset="0"/>
                <a:cs typeface="Times New Roman" panose="02020603050405020304" pitchFamily="18" charset="0"/>
              </a:rPr>
              <a:t>na zákaznickém trhu </a:t>
            </a:r>
            <a:r>
              <a:rPr lang="cs-CZ" sz="1400" dirty="0">
                <a:solidFill>
                  <a:srgbClr val="002060"/>
                </a:solidFill>
                <a:latin typeface="Times New Roman" panose="02020603050405020304" pitchFamily="18" charset="0"/>
                <a:cs typeface="Times New Roman" panose="02020603050405020304" pitchFamily="18" charset="0"/>
              </a:rPr>
              <a:t>(zvýšení loajality zákazníků, konkurenční výhody, kvalita produktů a služeb, expanze na nové trhy a jiné).</a:t>
            </a:r>
            <a:endParaRPr lang="it-IT"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Výhody plynoucí z aplikace společensky odpovědných principů</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09839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1635646"/>
            <a:ext cx="3024336" cy="252028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solidFill>
                  <a:schemeClr val="bg1"/>
                </a:solidFill>
                <a:latin typeface="Times New Roman" panose="02020603050405020304" pitchFamily="18" charset="0"/>
                <a:cs typeface="Times New Roman" panose="02020603050405020304" pitchFamily="18" charset="0"/>
              </a:rPr>
              <a:t>Řízení firmy podle principů společensky odpovědného podnikání jí přináší řadu výhod také nefinančního charakteru, které jsou významné pro kvalitní a perspektivní udržitelné fungování.</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13034" y="577976"/>
            <a:ext cx="4255876" cy="35779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Z konceptu CSR nemá výhody pouze organizace, která se těmto aktivitám věnuje, ale také zainteresované skupiny, které s organizací spolupracují, nebo jsou s ní  v přímém kontaktu,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Podnikatelé zpravidla tyto přístupy aplikují až po určité zkušenosti (např. v environmentální oblasti – důvod úspora nákladů), poté se přidají aktivity v sociálním pilíři – vůči zákazníkům, zaměstnancům, poté se rozšíří i na další zájmové skupiny a organizace/podnik vnímá své fungování nejen jako „profit </a:t>
            </a:r>
            <a:r>
              <a:rPr lang="cs-CZ" sz="1400" dirty="0" err="1">
                <a:solidFill>
                  <a:srgbClr val="002060"/>
                </a:solidFill>
                <a:latin typeface="Times New Roman" panose="02020603050405020304" pitchFamily="18" charset="0"/>
                <a:cs typeface="Times New Roman" panose="02020603050405020304" pitchFamily="18" charset="0"/>
              </a:rPr>
              <a:t>maximization</a:t>
            </a:r>
            <a:r>
              <a:rPr lang="cs-CZ" sz="1400" dirty="0">
                <a:solidFill>
                  <a:srgbClr val="002060"/>
                </a:solidFill>
                <a:latin typeface="Times New Roman" panose="02020603050405020304" pitchFamily="18" charset="0"/>
                <a:cs typeface="Times New Roman" panose="02020603050405020304" pitchFamily="18" charset="0"/>
              </a:rPr>
              <a:t>“, ale také jako „</a:t>
            </a:r>
            <a:r>
              <a:rPr lang="cs-CZ" sz="1400" dirty="0" err="1">
                <a:solidFill>
                  <a:srgbClr val="002060"/>
                </a:solidFill>
                <a:latin typeface="Times New Roman" panose="02020603050405020304" pitchFamily="18" charset="0"/>
                <a:cs typeface="Times New Roman" panose="02020603050405020304" pitchFamily="18" charset="0"/>
              </a:rPr>
              <a:t>sustainable</a:t>
            </a:r>
            <a:r>
              <a:rPr lang="cs-CZ" sz="1400" dirty="0">
                <a:solidFill>
                  <a:srgbClr val="002060"/>
                </a:solidFill>
                <a:latin typeface="Times New Roman" panose="02020603050405020304" pitchFamily="18" charset="0"/>
                <a:cs typeface="Times New Roman" panose="02020603050405020304" pitchFamily="18" charset="0"/>
              </a:rPr>
              <a:t> business“, který zohledňuje dopady své činnosti na všechny zájmové skupiny a implementuje to svého strategického řízení (business </a:t>
            </a:r>
            <a:r>
              <a:rPr lang="cs-CZ" sz="1400" dirty="0" err="1">
                <a:solidFill>
                  <a:srgbClr val="002060"/>
                </a:solidFill>
                <a:latin typeface="Times New Roman" panose="02020603050405020304" pitchFamily="18" charset="0"/>
                <a:cs typeface="Times New Roman" panose="02020603050405020304" pitchFamily="18" charset="0"/>
              </a:rPr>
              <a:t>core</a:t>
            </a:r>
            <a:r>
              <a:rPr lang="cs-CZ" sz="1400" dirty="0">
                <a:solidFill>
                  <a:srgbClr val="002060"/>
                </a:solidFill>
                <a:latin typeface="Times New Roman" panose="02020603050405020304" pitchFamily="18" charset="0"/>
                <a:cs typeface="Times New Roman" panose="02020603050405020304" pitchFamily="18" charset="0"/>
              </a:rPr>
              <a:t>). </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Závěr první části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52890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19622"/>
            <a:ext cx="3024336" cy="345638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Pojem CSR nemá v České republice dlouhou historii.</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 dobách komunismu lze v této souvislosti hovořit pouze o tzv. sociální politice podniku, která v podstatě znamenala koncept přístupu k zaměstnancům.</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 souvislosti s konceptem CSR lze spojovat jméno Tomáše Bati a jeho promyšlený způsob řízení a práce. Byl velkým průkopníkem odpovědných přístupů v podnikání.</a:t>
            </a:r>
          </a:p>
        </p:txBody>
      </p:sp>
      <p:sp>
        <p:nvSpPr>
          <p:cNvPr id="5" name="Zástupný symbol pro obsah 2"/>
          <p:cNvSpPr txBox="1">
            <a:spLocks/>
          </p:cNvSpPr>
          <p:nvPr/>
        </p:nvSpPr>
        <p:spPr>
          <a:xfrm>
            <a:off x="3739852" y="600003"/>
            <a:ext cx="4241068" cy="34918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Důležitým posunem v této oblasti v ČR se stal rok </a:t>
            </a:r>
            <a:r>
              <a:rPr lang="cs-CZ" sz="1400" b="1" dirty="0">
                <a:solidFill>
                  <a:srgbClr val="002060"/>
                </a:solidFill>
                <a:latin typeface="Times New Roman" panose="02020603050405020304" pitchFamily="18" charset="0"/>
                <a:cs typeface="Times New Roman" panose="02020603050405020304" pitchFamily="18" charset="0"/>
              </a:rPr>
              <a:t>1992</a:t>
            </a:r>
            <a:r>
              <a:rPr lang="cs-CZ" sz="1400" dirty="0">
                <a:solidFill>
                  <a:srgbClr val="002060"/>
                </a:solidFill>
                <a:latin typeface="Times New Roman" panose="02020603050405020304" pitchFamily="18" charset="0"/>
                <a:cs typeface="Times New Roman" panose="02020603050405020304" pitchFamily="18" charset="0"/>
              </a:rPr>
              <a:t>, kdy bylo v Praze z iniciativy několika předních českých firem a mezinárodní organizace IBLF, založeno </a:t>
            </a:r>
            <a:r>
              <a:rPr lang="cs-CZ" sz="1400" b="1" dirty="0">
                <a:solidFill>
                  <a:srgbClr val="002060"/>
                </a:solidFill>
                <a:latin typeface="Times New Roman" panose="02020603050405020304" pitchFamily="18" charset="0"/>
                <a:cs typeface="Times New Roman" panose="02020603050405020304" pitchFamily="18" charset="0"/>
              </a:rPr>
              <a:t>Business Leader </a:t>
            </a:r>
            <a:r>
              <a:rPr lang="cs-CZ" sz="1400" b="1" dirty="0" err="1">
                <a:solidFill>
                  <a:srgbClr val="002060"/>
                </a:solidFill>
                <a:latin typeface="Times New Roman" panose="02020603050405020304" pitchFamily="18" charset="0"/>
                <a:cs typeface="Times New Roman" panose="02020603050405020304" pitchFamily="18" charset="0"/>
              </a:rPr>
              <a:t>Forum</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Současnou situaci v České republice bychom mohli popsat jako fázi „</a:t>
            </a:r>
            <a:r>
              <a:rPr lang="cs-CZ" sz="1400" b="1" dirty="0">
                <a:solidFill>
                  <a:srgbClr val="002060"/>
                </a:solidFill>
                <a:latin typeface="Times New Roman" panose="02020603050405020304" pitchFamily="18" charset="0"/>
                <a:cs typeface="Times New Roman" panose="02020603050405020304" pitchFamily="18" charset="0"/>
              </a:rPr>
              <a:t>probouzení</a:t>
            </a:r>
            <a:r>
              <a:rPr lang="cs-CZ" sz="1400" dirty="0">
                <a:solidFill>
                  <a:srgbClr val="002060"/>
                </a:solidFill>
                <a:latin typeface="Times New Roman" panose="02020603050405020304" pitchFamily="18" charset="0"/>
                <a:cs typeface="Times New Roman" panose="02020603050405020304" pitchFamily="18" charset="0"/>
              </a:rPr>
              <a:t>“, kdy se témata CSR postupně dostávají na veřejnost, do povědomí organizací (existují CSR přístupy a jsou prospěšné pro jejich budoucí rozvoj).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propagaci a koordinaci aktivit v oblasti CSR byla </a:t>
            </a:r>
            <a:r>
              <a:rPr lang="cs-CZ" sz="1400" b="1" dirty="0">
                <a:solidFill>
                  <a:srgbClr val="002060"/>
                </a:solidFill>
                <a:latin typeface="Times New Roman" panose="02020603050405020304" pitchFamily="18" charset="0"/>
                <a:cs typeface="Times New Roman" panose="02020603050405020304" pitchFamily="18" charset="0"/>
              </a:rPr>
              <a:t>Radou kvality ČR </a:t>
            </a:r>
            <a:r>
              <a:rPr lang="cs-CZ" sz="1400" dirty="0">
                <a:solidFill>
                  <a:srgbClr val="002060"/>
                </a:solidFill>
                <a:latin typeface="Times New Roman" panose="02020603050405020304" pitchFamily="18" charset="0"/>
                <a:cs typeface="Times New Roman" panose="02020603050405020304" pitchFamily="18" charset="0"/>
              </a:rPr>
              <a:t>v roce</a:t>
            </a:r>
            <a:r>
              <a:rPr lang="cs-CZ" sz="1400" b="1" dirty="0">
                <a:solidFill>
                  <a:srgbClr val="002060"/>
                </a:solidFill>
                <a:latin typeface="Times New Roman" panose="02020603050405020304" pitchFamily="18" charset="0"/>
                <a:cs typeface="Times New Roman" panose="02020603050405020304" pitchFamily="18" charset="0"/>
              </a:rPr>
              <a:t> 2008 ustavena odborná sekce Společenská odpovědnost organizací</a:t>
            </a:r>
            <a:r>
              <a:rPr lang="cs-CZ" sz="1400" dirty="0">
                <a:solidFill>
                  <a:srgbClr val="002060"/>
                </a:solidFill>
                <a:latin typeface="Times New Roman" panose="02020603050405020304" pitchFamily="18" charset="0"/>
                <a:cs typeface="Times New Roman" panose="02020603050405020304" pitchFamily="18" charset="0"/>
              </a:rPr>
              <a:t>, jejímž úkolem je koordinovat aktivity CSR na národní úrovni s cílem dosažení strategických záměrů Národní politiky kvality v oblasti společenské odpovědnosti.</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442290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Společenská odpovědnost se stává nedílnou součástí celkové strategie firem.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Nejčastějšími aktivitami jsou např. péče o zaměstnance, opatření na ochranu životního prostředí a pomoc komunitám, vztahy s dodavateli a další.</a:t>
            </a:r>
          </a:p>
        </p:txBody>
      </p:sp>
      <p:sp>
        <p:nvSpPr>
          <p:cNvPr id="5" name="Zástupný symbol pro obsah 2"/>
          <p:cNvSpPr txBox="1">
            <a:spLocks/>
          </p:cNvSpPr>
          <p:nvPr/>
        </p:nvSpPr>
        <p:spPr>
          <a:xfrm>
            <a:off x="3772222" y="1203598"/>
            <a:ext cx="4241068" cy="34918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 českém prostředí je společenská odpovědnost vnímána jako koncept, který by měly uplatňovat především </a:t>
            </a:r>
            <a:r>
              <a:rPr lang="cs-CZ" sz="1400" b="1" dirty="0">
                <a:solidFill>
                  <a:srgbClr val="002060"/>
                </a:solidFill>
                <a:latin typeface="Times New Roman" panose="02020603050405020304" pitchFamily="18" charset="0"/>
                <a:cs typeface="Times New Roman" panose="02020603050405020304" pitchFamily="18" charset="0"/>
              </a:rPr>
              <a:t>komerční podniky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Společenská odpovědnost může organizaci přinést zlepšení z hlediska řízení rizik, úspor nákladů, přístupu ke kapitálu, vztahů se zákazníky, zaměstnanci a ostatními zainteresovanými stranami (zejména s veřejností).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Zájmem o dopady své činnosti na společnost si organizace postupně budují </a:t>
            </a:r>
            <a:r>
              <a:rPr lang="cs-CZ" sz="1400" b="1" dirty="0">
                <a:solidFill>
                  <a:srgbClr val="002060"/>
                </a:solidFill>
                <a:latin typeface="Times New Roman" panose="02020603050405020304" pitchFamily="18" charset="0"/>
                <a:cs typeface="Times New Roman" panose="02020603050405020304" pitchFamily="18" charset="0"/>
              </a:rPr>
              <a:t>dlouhodobou důvěrou </a:t>
            </a:r>
            <a:r>
              <a:rPr lang="cs-CZ" sz="1400" dirty="0">
                <a:solidFill>
                  <a:srgbClr val="002060"/>
                </a:solidFill>
                <a:latin typeface="Times New Roman" panose="02020603050405020304" pitchFamily="18" charset="0"/>
                <a:cs typeface="Times New Roman" panose="02020603050405020304" pitchFamily="18" charset="0"/>
              </a:rPr>
              <a:t>svých zaměstnanců, obchodních partnerů i široké veřejnosti, což je základ pro další udržitelný rozvoj.</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471467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i="1" dirty="0">
                <a:solidFill>
                  <a:schemeClr val="bg1"/>
                </a:solidFill>
                <a:latin typeface="Times New Roman" panose="02020603050405020304" pitchFamily="18" charset="0"/>
                <a:cs typeface="Times New Roman" panose="02020603050405020304" pitchFamily="18" charset="0"/>
              </a:rPr>
              <a:t>Vzhledem k regionální působnosti však mohou platformy lépe přiblížit koncept CSR malým a středním firmám a na konkrétních, v regionu známých příkladech demonstrovat přínos CSR široké veřejnosti</a:t>
            </a:r>
            <a:r>
              <a:rPr lang="cs-CZ" sz="14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3739852" y="600003"/>
            <a:ext cx="4241068" cy="34918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Na </a:t>
            </a:r>
            <a:r>
              <a:rPr lang="cs-CZ" sz="1400" b="1" dirty="0">
                <a:solidFill>
                  <a:srgbClr val="002060"/>
                </a:solidFill>
                <a:latin typeface="Times New Roman" panose="02020603050405020304" pitchFamily="18" charset="0"/>
                <a:cs typeface="Times New Roman" panose="02020603050405020304" pitchFamily="18" charset="0"/>
              </a:rPr>
              <a:t>regionální úrovni </a:t>
            </a:r>
            <a:r>
              <a:rPr lang="cs-CZ" sz="1400" dirty="0">
                <a:solidFill>
                  <a:srgbClr val="002060"/>
                </a:solidFill>
                <a:latin typeface="Times New Roman" panose="02020603050405020304" pitchFamily="18" charset="0"/>
                <a:cs typeface="Times New Roman" panose="02020603050405020304" pitchFamily="18" charset="0"/>
              </a:rPr>
              <a:t>vznikají v ČR </a:t>
            </a:r>
            <a:r>
              <a:rPr lang="cs-CZ" sz="1400" b="1" dirty="0">
                <a:solidFill>
                  <a:srgbClr val="002060"/>
                </a:solidFill>
                <a:latin typeface="Times New Roman" panose="02020603050405020304" pitchFamily="18" charset="0"/>
                <a:cs typeface="Times New Roman" panose="02020603050405020304" pitchFamily="18" charset="0"/>
              </a:rPr>
              <a:t>asociace a platformy</a:t>
            </a:r>
            <a:r>
              <a:rPr lang="cs-CZ" sz="1400" dirty="0">
                <a:solidFill>
                  <a:srgbClr val="002060"/>
                </a:solidFill>
                <a:latin typeface="Times New Roman" panose="02020603050405020304" pitchFamily="18" charset="0"/>
                <a:cs typeface="Times New Roman" panose="02020603050405020304" pitchFamily="18" charset="0"/>
              </a:rPr>
              <a:t>, které vedle podniků sdružují také regionální instituce veřejné správy a samosprávy, neziskové organizace a další subjekty, které mají zájem na rozvoji přístupu CSR, a tyto platformy pak v regionu zajišťují propagaci a přenos informací.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Odpovědné podnikání je na vzestupu </a:t>
            </a:r>
            <a:r>
              <a:rPr lang="cs-CZ" sz="1400" dirty="0">
                <a:solidFill>
                  <a:srgbClr val="002060"/>
                </a:solidFill>
                <a:latin typeface="Times New Roman" panose="02020603050405020304" pitchFamily="18" charset="0"/>
                <a:cs typeface="Times New Roman" panose="02020603050405020304" pitchFamily="18" charset="0"/>
              </a:rPr>
              <a:t>a mnohé malé firmy hledají pro sebe nové obchodní příležitosti právě v oblastech udržitelného rozvoje, ekologických inovací či jiných oblastech.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Odpovědní podnikatelé začínají být více respektováni a mohou tak přispět ke zlepšení podnikatelské nálady ve společnosti.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5484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i="1" dirty="0">
                <a:solidFill>
                  <a:schemeClr val="bg1"/>
                </a:solidFill>
                <a:latin typeface="Times New Roman" panose="02020603050405020304" pitchFamily="18" charset="0"/>
                <a:cs typeface="Times New Roman" panose="02020603050405020304" pitchFamily="18" charset="0"/>
              </a:rPr>
              <a:t>Je ovšem realitou, že i v současné době se má o CSR česká veřejnost nedostatečné znalosti, avšak lze sledovat sílící významnost, která je podpořena zájmem organizací o participaci v různých formách ocenění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00003"/>
            <a:ext cx="4241068" cy="34918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Velmi častým jevem (a také tlakem zákazníků) - </a:t>
            </a:r>
            <a:r>
              <a:rPr lang="cs-CZ" sz="1400" b="1" dirty="0">
                <a:solidFill>
                  <a:srgbClr val="002060"/>
                </a:solidFill>
                <a:latin typeface="Times New Roman" panose="02020603050405020304" pitchFamily="18" charset="0"/>
                <a:cs typeface="Times New Roman" panose="02020603050405020304" pitchFamily="18" charset="0"/>
              </a:rPr>
              <a:t>velké společnosti odpovědné chování od svých dodavatelů </a:t>
            </a:r>
            <a:r>
              <a:rPr lang="cs-CZ" sz="1400" dirty="0">
                <a:solidFill>
                  <a:srgbClr val="002060"/>
                </a:solidFill>
                <a:latin typeface="Times New Roman" panose="02020603050405020304" pitchFamily="18" charset="0"/>
                <a:cs typeface="Times New Roman" panose="02020603050405020304" pitchFamily="18" charset="0"/>
              </a:rPr>
              <a:t>vyžadují, ať již formou přihlášení se k etickým principům (např. formou etického kodexu) či formou auditu.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Velké společnosti jsou u menších firem propagátorem integrace odpovědných principů </a:t>
            </a:r>
            <a:r>
              <a:rPr lang="cs-CZ" sz="1400" dirty="0">
                <a:solidFill>
                  <a:srgbClr val="002060"/>
                </a:solidFill>
                <a:latin typeface="Times New Roman" panose="02020603050405020304" pitchFamily="18" charset="0"/>
                <a:cs typeface="Times New Roman" panose="02020603050405020304" pitchFamily="18" charset="0"/>
              </a:rPr>
              <a:t>do podnikání.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Společnosti např. v environmentálním pilíři vytvářejí společný postup při snižování emisí CO2 se svými dodavateli, které tako zapojují do aplikování CSR aktivit.</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33175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i="1" dirty="0">
                <a:solidFill>
                  <a:schemeClr val="bg1"/>
                </a:solidFill>
                <a:latin typeface="Times New Roman" panose="02020603050405020304" pitchFamily="18" charset="0"/>
                <a:cs typeface="Times New Roman" panose="02020603050405020304" pitchFamily="18" charset="0"/>
              </a:rPr>
              <a:t>Česká veřejnost může s konceptem CSR přijít do styku prostřednictvím různých organizací, společenství a institucí komunikujících myšlenku CSR.</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18702" y="296634"/>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Povědomí o </a:t>
            </a:r>
            <a:r>
              <a:rPr lang="cs-CZ" sz="1400" b="1" dirty="0">
                <a:solidFill>
                  <a:srgbClr val="002060"/>
                </a:solidFill>
                <a:latin typeface="Times New Roman" panose="02020603050405020304" pitchFamily="18" charset="0"/>
                <a:cs typeface="Times New Roman" panose="02020603050405020304" pitchFamily="18" charset="0"/>
              </a:rPr>
              <a:t>rozsahu oblasti CSR </a:t>
            </a:r>
            <a:r>
              <a:rPr lang="cs-CZ" sz="1400" dirty="0">
                <a:solidFill>
                  <a:srgbClr val="002060"/>
                </a:solidFill>
                <a:latin typeface="Times New Roman" panose="02020603050405020304" pitchFamily="18" charset="0"/>
                <a:cs typeface="Times New Roman" panose="02020603050405020304" pitchFamily="18" charset="0"/>
              </a:rPr>
              <a:t>(vnímání je velmi často zúženo pouze na etické chování podniku a filantropii); </a:t>
            </a:r>
          </a:p>
          <a:p>
            <a:r>
              <a:rPr lang="cs-CZ" sz="1400" dirty="0">
                <a:solidFill>
                  <a:srgbClr val="002060"/>
                </a:solidFill>
                <a:latin typeface="Times New Roman" panose="02020603050405020304" pitchFamily="18" charset="0"/>
                <a:cs typeface="Times New Roman" panose="02020603050405020304" pitchFamily="18" charset="0"/>
              </a:rPr>
              <a:t>častý </a:t>
            </a:r>
            <a:r>
              <a:rPr lang="cs-CZ" sz="1400" b="1" dirty="0">
                <a:solidFill>
                  <a:srgbClr val="002060"/>
                </a:solidFill>
                <a:latin typeface="Times New Roman" panose="02020603050405020304" pitchFamily="18" charset="0"/>
                <a:cs typeface="Times New Roman" panose="02020603050405020304" pitchFamily="18" charset="0"/>
              </a:rPr>
              <a:t>nesystémový přístup </a:t>
            </a:r>
            <a:r>
              <a:rPr lang="cs-CZ" sz="1400" dirty="0">
                <a:solidFill>
                  <a:srgbClr val="002060"/>
                </a:solidFill>
                <a:latin typeface="Times New Roman" panose="02020603050405020304" pitchFamily="18" charset="0"/>
                <a:cs typeface="Times New Roman" panose="02020603050405020304" pitchFamily="18" charset="0"/>
              </a:rPr>
              <a:t>firem k celkové koncepci; </a:t>
            </a:r>
          </a:p>
          <a:p>
            <a:r>
              <a:rPr lang="cs-CZ" sz="1400" dirty="0">
                <a:solidFill>
                  <a:srgbClr val="002060"/>
                </a:solidFill>
                <a:latin typeface="Times New Roman" panose="02020603050405020304" pitchFamily="18" charset="0"/>
                <a:cs typeface="Times New Roman" panose="02020603050405020304" pitchFamily="18" charset="0"/>
              </a:rPr>
              <a:t>Aktivity CSR je ve firmách zaměřeny významně </a:t>
            </a:r>
            <a:r>
              <a:rPr lang="cs-CZ" sz="1400" b="1" dirty="0">
                <a:solidFill>
                  <a:srgbClr val="002060"/>
                </a:solidFill>
                <a:latin typeface="Times New Roman" panose="02020603050405020304" pitchFamily="18" charset="0"/>
                <a:cs typeface="Times New Roman" panose="02020603050405020304" pitchFamily="18" charset="0"/>
              </a:rPr>
              <a:t>interně</a:t>
            </a:r>
            <a:r>
              <a:rPr lang="cs-CZ" sz="1400" dirty="0">
                <a:solidFill>
                  <a:srgbClr val="002060"/>
                </a:solidFill>
                <a:latin typeface="Times New Roman" panose="02020603050405020304" pitchFamily="18" charset="0"/>
                <a:cs typeface="Times New Roman" panose="02020603050405020304" pitchFamily="18" charset="0"/>
              </a:rPr>
              <a:t> (tzn. na vzdělávání a sociální výhody pro zaměstnance); </a:t>
            </a:r>
          </a:p>
          <a:p>
            <a:r>
              <a:rPr lang="cs-CZ" sz="1400" dirty="0">
                <a:solidFill>
                  <a:srgbClr val="002060"/>
                </a:solidFill>
                <a:latin typeface="Times New Roman" panose="02020603050405020304" pitchFamily="18" charset="0"/>
                <a:cs typeface="Times New Roman" panose="02020603050405020304" pitchFamily="18" charset="0"/>
              </a:rPr>
              <a:t>firmy se převážně zamě</a:t>
            </a:r>
            <a:r>
              <a:rPr lang="cs-CZ" sz="1400" b="1" dirty="0">
                <a:solidFill>
                  <a:srgbClr val="002060"/>
                </a:solidFill>
                <a:latin typeface="Times New Roman" panose="02020603050405020304" pitchFamily="18" charset="0"/>
                <a:cs typeface="Times New Roman" panose="02020603050405020304" pitchFamily="18" charset="0"/>
              </a:rPr>
              <a:t>řují na etické kodexy a aktivity v oblasti ochrany životního prostředí a dárcovství</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b="1" dirty="0">
                <a:solidFill>
                  <a:srgbClr val="002060"/>
                </a:solidFill>
                <a:latin typeface="Times New Roman" panose="02020603050405020304" pitchFamily="18" charset="0"/>
                <a:cs typeface="Times New Roman" panose="02020603050405020304" pitchFamily="18" charset="0"/>
              </a:rPr>
              <a:t>nedostatečná podpora </a:t>
            </a:r>
            <a:r>
              <a:rPr lang="cs-CZ" sz="1400" dirty="0">
                <a:solidFill>
                  <a:srgbClr val="002060"/>
                </a:solidFill>
                <a:latin typeface="Times New Roman" panose="02020603050405020304" pitchFamily="18" charset="0"/>
                <a:cs typeface="Times New Roman" panose="02020603050405020304" pitchFamily="18" charset="0"/>
              </a:rPr>
              <a:t>a uplatňování CSR ze strany veřejného sektoru; </a:t>
            </a:r>
          </a:p>
          <a:p>
            <a:r>
              <a:rPr lang="cs-CZ" sz="1400" b="1" dirty="0">
                <a:solidFill>
                  <a:srgbClr val="002060"/>
                </a:solidFill>
                <a:latin typeface="Times New Roman" panose="02020603050405020304" pitchFamily="18" charset="0"/>
                <a:cs typeface="Times New Roman" panose="02020603050405020304" pitchFamily="18" charset="0"/>
              </a:rPr>
              <a:t>nízká mediálnost problematiky </a:t>
            </a:r>
            <a:r>
              <a:rPr lang="cs-CZ" sz="1400" dirty="0">
                <a:solidFill>
                  <a:srgbClr val="002060"/>
                </a:solidFill>
                <a:latin typeface="Times New Roman" panose="02020603050405020304" pitchFamily="18" charset="0"/>
                <a:cs typeface="Times New Roman" panose="02020603050405020304" pitchFamily="18" charset="0"/>
              </a:rPr>
              <a:t>CSR včetně případných přínosů pro organizace zabývající se CSR (obecně je nedostatečná informovanost veřejnosti); </a:t>
            </a:r>
          </a:p>
          <a:p>
            <a:r>
              <a:rPr lang="cs-CZ" sz="1400" dirty="0">
                <a:solidFill>
                  <a:srgbClr val="002060"/>
                </a:solidFill>
                <a:latin typeface="Times New Roman" panose="02020603050405020304" pitchFamily="18" charset="0"/>
                <a:cs typeface="Times New Roman" panose="02020603050405020304" pitchFamily="18" charset="0"/>
              </a:rPr>
              <a:t>dochází k </a:t>
            </a:r>
            <a:r>
              <a:rPr lang="cs-CZ" sz="1400" b="1" dirty="0">
                <a:solidFill>
                  <a:srgbClr val="002060"/>
                </a:solidFill>
                <a:latin typeface="Times New Roman" panose="02020603050405020304" pitchFamily="18" charset="0"/>
                <a:cs typeface="Times New Roman" panose="02020603050405020304" pitchFamily="18" charset="0"/>
              </a:rPr>
              <a:t>záměně aktivit CSR za marketingové principy</a:t>
            </a:r>
            <a:r>
              <a:rPr lang="cs-CZ" sz="1400" dirty="0">
                <a:solidFill>
                  <a:srgbClr val="002060"/>
                </a:solidFill>
                <a:latin typeface="Times New Roman" panose="02020603050405020304" pitchFamily="18" charset="0"/>
                <a:cs typeface="Times New Roman" panose="02020603050405020304" pitchFamily="18" charset="0"/>
              </a:rPr>
              <a:t>.</a:t>
            </a:r>
            <a:endParaRPr lang="cs-CZ" sz="1400" dirty="0">
              <a:solidFill>
                <a:srgbClr val="FF000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602190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Organizace podporující koncept CSR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Business Leaders Forum </a:t>
            </a:r>
            <a:r>
              <a:rPr lang="cs-CZ" sz="1400" dirty="0">
                <a:solidFill>
                  <a:srgbClr val="002060"/>
                </a:solidFill>
                <a:latin typeface="Times New Roman" panose="02020603050405020304" pitchFamily="18" charset="0"/>
                <a:cs typeface="Times New Roman" panose="02020603050405020304" pitchFamily="18" charset="0"/>
              </a:rPr>
              <a:t>(BLF) </a:t>
            </a:r>
            <a:r>
              <a:rPr lang="cs-CZ" sz="1000" dirty="0">
                <a:solidFill>
                  <a:srgbClr val="002060"/>
                </a:solidFill>
                <a:latin typeface="Times New Roman" panose="02020603050405020304" pitchFamily="18" charset="0"/>
                <a:cs typeface="Times New Roman" panose="02020603050405020304" pitchFamily="18" charset="0"/>
                <a:hlinkClick r:id="rId2"/>
              </a:rPr>
              <a:t>http://www.csr-online.cz/o-nas/</a:t>
            </a:r>
            <a:endParaRPr lang="cs-CZ" sz="10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sdružením mezinárodních a českých společností a firem, které si klade za cíl šířit osvětu a vzbudit zájem o téma CSR, </a:t>
            </a:r>
          </a:p>
          <a:p>
            <a:r>
              <a:rPr lang="cs-CZ" sz="1200" dirty="0">
                <a:solidFill>
                  <a:srgbClr val="002060"/>
                </a:solidFill>
                <a:latin typeface="Times New Roman" panose="02020603050405020304" pitchFamily="18" charset="0"/>
                <a:cs typeface="Times New Roman" panose="02020603050405020304" pitchFamily="18" charset="0"/>
              </a:rPr>
              <a:t>seznamovat podnikatelskou veřejnost s obsahem a významem pojmu CSR, prezentovat aktivity firem, které již koncept CSR přijaly za vlastní, zprostředkovávat informace z celoevropské diskuse na téma CSR – partner CSR EUROPE.</a:t>
            </a:r>
          </a:p>
          <a:p>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Asociace společenské odpovědnosti </a:t>
            </a:r>
            <a:r>
              <a:rPr lang="cs-CZ" sz="1400" dirty="0">
                <a:solidFill>
                  <a:srgbClr val="002060"/>
                </a:solidFill>
                <a:latin typeface="Times New Roman" panose="02020603050405020304" pitchFamily="18" charset="0"/>
                <a:cs typeface="Times New Roman" panose="02020603050405020304" pitchFamily="18" charset="0"/>
              </a:rPr>
              <a:t>(A-CSR) </a:t>
            </a:r>
            <a:r>
              <a:rPr lang="cs-CZ" sz="1000" dirty="0">
                <a:solidFill>
                  <a:srgbClr val="002060"/>
                </a:solidFill>
                <a:latin typeface="Times New Roman" panose="02020603050405020304" pitchFamily="18" charset="0"/>
                <a:cs typeface="Times New Roman" panose="02020603050405020304" pitchFamily="18" charset="0"/>
                <a:hlinkClick r:id="rId3"/>
              </a:rPr>
              <a:t>http://www.spolecenskaodpovednostfirem.cz/</a:t>
            </a:r>
            <a:endParaRPr lang="cs-CZ" sz="10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nezisková organizace, která tvoří platformu, jež sdružuje, propojuje a reprezentuje zájmy stovky společensky odpovědných subjektů v ČR. Její vize zapojuje do tématu společenské odpovědnosti firmy, neziskové organizace, sociální podniky, školy, veřejnou správu i jednotlivce.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hostitelskou organizací Národní sítě Global Compact Česká republika, největší platformy společenské odpovědnosti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a udržitelného podnikání na světě pod záštitou OSN.</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10260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798" y="2067694"/>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solidFill>
                  <a:schemeClr val="bg1"/>
                </a:solidFill>
                <a:latin typeface="Times New Roman" panose="02020603050405020304" pitchFamily="18" charset="0"/>
                <a:cs typeface="Times New Roman" panose="02020603050405020304" pitchFamily="18" charset="0"/>
              </a:rPr>
              <a:t>V šedesátých letech lze zaznamenat významný růst ve snaze </a:t>
            </a:r>
            <a:r>
              <a:rPr lang="cs-CZ" sz="1600" b="1" dirty="0">
                <a:solidFill>
                  <a:schemeClr val="bg1"/>
                </a:solidFill>
                <a:latin typeface="Times New Roman" panose="02020603050405020304" pitchFamily="18" charset="0"/>
                <a:cs typeface="Times New Roman" panose="02020603050405020304" pitchFamily="18" charset="0"/>
              </a:rPr>
              <a:t>formalizovat nebo přesněji stanovit význam CSR</a:t>
            </a:r>
            <a:r>
              <a:rPr lang="cs-CZ" sz="16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851920" y="432183"/>
            <a:ext cx="4104456"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 nejvýznamnějšího autora, který obohatil tento koncept je považován </a:t>
            </a:r>
            <a:r>
              <a:rPr lang="cs-CZ" sz="1400" b="1" dirty="0" err="1">
                <a:solidFill>
                  <a:srgbClr val="002060"/>
                </a:solidFill>
                <a:latin typeface="Times New Roman" panose="02020603050405020304" pitchFamily="18" charset="0"/>
                <a:cs typeface="Times New Roman" panose="02020603050405020304" pitchFamily="18" charset="0"/>
              </a:rPr>
              <a:t>Keith</a:t>
            </a:r>
            <a:r>
              <a:rPr lang="cs-CZ" sz="1400" b="1" dirty="0">
                <a:solidFill>
                  <a:srgbClr val="002060"/>
                </a:solidFill>
                <a:latin typeface="Times New Roman" panose="02020603050405020304" pitchFamily="18" charset="0"/>
                <a:cs typeface="Times New Roman" panose="02020603050405020304" pitchFamily="18" charset="0"/>
              </a:rPr>
              <a:t> Davis</a:t>
            </a:r>
            <a:r>
              <a:rPr lang="cs-CZ" sz="1400" dirty="0">
                <a:solidFill>
                  <a:srgbClr val="002060"/>
                </a:solidFill>
                <a:latin typeface="Times New Roman" panose="02020603050405020304" pitchFamily="18" charset="0"/>
                <a:cs typeface="Times New Roman" panose="02020603050405020304" pitchFamily="18" charset="0"/>
              </a:rPr>
              <a:t>. Prosazoval svou </a:t>
            </a:r>
            <a:r>
              <a:rPr lang="cs-CZ" sz="1400" b="1" dirty="0">
                <a:solidFill>
                  <a:srgbClr val="002060"/>
                </a:solidFill>
                <a:latin typeface="Times New Roman" panose="02020603050405020304" pitchFamily="18" charset="0"/>
                <a:cs typeface="Times New Roman" panose="02020603050405020304" pitchFamily="18" charset="0"/>
              </a:rPr>
              <a:t>definici společenské odpovědnosti</a:t>
            </a:r>
            <a:r>
              <a:rPr lang="cs-CZ" sz="1400" dirty="0">
                <a:solidFill>
                  <a:srgbClr val="002060"/>
                </a:solidFill>
                <a:latin typeface="Times New Roman" panose="02020603050405020304" pitchFamily="18" charset="0"/>
                <a:cs typeface="Times New Roman" panose="02020603050405020304" pitchFamily="18" charset="0"/>
              </a:rPr>
              <a:t>, kterou svou argumentací odkazoval na „</a:t>
            </a:r>
            <a:r>
              <a:rPr lang="cs-CZ" sz="1400" i="1" dirty="0">
                <a:solidFill>
                  <a:srgbClr val="002060"/>
                </a:solidFill>
                <a:latin typeface="Times New Roman" panose="02020603050405020304" pitchFamily="18" charset="0"/>
                <a:cs typeface="Times New Roman" panose="02020603050405020304" pitchFamily="18" charset="0"/>
              </a:rPr>
              <a:t>rozhodnutí podnikatelů a jejich opatření za účelem přímých zájmů ekonomických nebo technických</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Formuloval svůj slavný </a:t>
            </a:r>
            <a:r>
              <a:rPr lang="cs-CZ" sz="1400" b="1" dirty="0">
                <a:solidFill>
                  <a:srgbClr val="002060"/>
                </a:solidFill>
                <a:latin typeface="Times New Roman" panose="02020603050405020304" pitchFamily="18" charset="0"/>
                <a:cs typeface="Times New Roman" panose="02020603050405020304" pitchFamily="18" charset="0"/>
              </a:rPr>
              <a:t>Železný zákon odpovědnosti</a:t>
            </a:r>
            <a:r>
              <a:rPr lang="cs-CZ" sz="1400" dirty="0">
                <a:solidFill>
                  <a:srgbClr val="002060"/>
                </a:solidFill>
                <a:latin typeface="Times New Roman" panose="02020603050405020304" pitchFamily="18" charset="0"/>
                <a:cs typeface="Times New Roman" panose="02020603050405020304" pitchFamily="18" charset="0"/>
              </a:rPr>
              <a:t>, který říká, že: „</a:t>
            </a:r>
            <a:r>
              <a:rPr lang="cs-CZ" sz="1400" i="1" dirty="0">
                <a:solidFill>
                  <a:srgbClr val="002060"/>
                </a:solidFill>
                <a:latin typeface="Times New Roman" panose="02020603050405020304" pitchFamily="18" charset="0"/>
                <a:cs typeface="Times New Roman" panose="02020603050405020304" pitchFamily="18" charset="0"/>
              </a:rPr>
              <a:t>pokud instituce disponuje společenskou mocí, musí s ní nakládat odpovědně, jinak jí může být tato moc společností odebrána</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err="1">
                <a:solidFill>
                  <a:srgbClr val="002060"/>
                </a:solidFill>
                <a:latin typeface="Times New Roman" panose="02020603050405020304" pitchFamily="18" charset="0"/>
                <a:cs typeface="Times New Roman" panose="02020603050405020304" pitchFamily="18" charset="0"/>
              </a:rPr>
              <a:t>McGuire</a:t>
            </a:r>
            <a:r>
              <a:rPr lang="cs-CZ" sz="1400" dirty="0">
                <a:solidFill>
                  <a:srgbClr val="002060"/>
                </a:solidFill>
                <a:latin typeface="Times New Roman" panose="02020603050405020304" pitchFamily="18" charset="0"/>
                <a:cs typeface="Times New Roman" panose="02020603050405020304" pitchFamily="18" charset="0"/>
              </a:rPr>
              <a:t>, který rozvíjí názor, že </a:t>
            </a:r>
            <a:r>
              <a:rPr lang="cs-CZ" sz="1400" b="1" dirty="0">
                <a:solidFill>
                  <a:srgbClr val="002060"/>
                </a:solidFill>
                <a:latin typeface="Times New Roman" panose="02020603050405020304" pitchFamily="18" charset="0"/>
                <a:cs typeface="Times New Roman" panose="02020603050405020304" pitchFamily="18" charset="0"/>
              </a:rPr>
              <a:t>podnik má i určitou odpovědnost vůči společnosti nad rámec legislativy</a:t>
            </a:r>
            <a:r>
              <a:rPr lang="cs-CZ" sz="1400" dirty="0">
                <a:solidFill>
                  <a:srgbClr val="002060"/>
                </a:solidFill>
                <a:latin typeface="Times New Roman" panose="02020603050405020304" pitchFamily="18" charset="0"/>
                <a:cs typeface="Times New Roman" panose="02020603050405020304" pitchFamily="18" charset="0"/>
              </a:rPr>
              <a:t> a zároveň chápe tzv. primární úlohu podnikání, respektování a dodržování legislativních nařízení.</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Corporate Social Responsibility (CSR) – historické milníky</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4507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Organizace podporující koncept CSR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1834"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Byznys pro společnost </a:t>
            </a:r>
            <a:r>
              <a:rPr lang="cs-CZ" sz="1400" dirty="0">
                <a:solidFill>
                  <a:srgbClr val="002060"/>
                </a:solidFill>
                <a:latin typeface="Times New Roman" panose="02020603050405020304" pitchFamily="18" charset="0"/>
                <a:cs typeface="Times New Roman" panose="02020603050405020304" pitchFamily="18" charset="0"/>
              </a:rPr>
              <a:t>(BPS) </a:t>
            </a:r>
            <a:r>
              <a:rPr lang="cs-CZ" sz="1000" dirty="0">
                <a:solidFill>
                  <a:srgbClr val="002060"/>
                </a:solidFill>
                <a:latin typeface="Times New Roman" panose="02020603050405020304" pitchFamily="18" charset="0"/>
                <a:cs typeface="Times New Roman" panose="02020603050405020304" pitchFamily="18" charset="0"/>
                <a:hlinkClick r:id="rId2"/>
              </a:rPr>
              <a:t>http://byznysprospolecnost.cz/</a:t>
            </a:r>
            <a:endParaRPr lang="cs-CZ" sz="10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Hlavním cílem platformy je podporovat odpovědné podnikání.</a:t>
            </a:r>
          </a:p>
          <a:p>
            <a:r>
              <a:rPr lang="cs-CZ" sz="1200" dirty="0">
                <a:solidFill>
                  <a:srgbClr val="002060"/>
                </a:solidFill>
                <a:latin typeface="Times New Roman" panose="02020603050405020304" pitchFamily="18" charset="0"/>
                <a:cs typeface="Times New Roman" panose="02020603050405020304" pitchFamily="18" charset="0"/>
              </a:rPr>
              <a:t>Členové platformy uplatňují ve svém podnikání principy udržitelnosti a společenské odpovědnosti. </a:t>
            </a:r>
          </a:p>
          <a:p>
            <a:r>
              <a:rPr lang="cs-CZ" sz="1200" dirty="0">
                <a:solidFill>
                  <a:srgbClr val="002060"/>
                </a:solidFill>
                <a:latin typeface="Times New Roman" panose="02020603050405020304" pitchFamily="18" charset="0"/>
                <a:cs typeface="Times New Roman" panose="02020603050405020304" pitchFamily="18" charset="0"/>
              </a:rPr>
              <a:t>Tyto zásady zahrnují etický přístup v řízení společností, respekt k potřebám společnosti, zaměstnanců, zákazníků, partnerů a šetrnost vůči životnímu prostředí.</a:t>
            </a:r>
          </a:p>
          <a:p>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Česká podnikatelská rada pro udržitelný rozvoj </a:t>
            </a:r>
            <a:r>
              <a:rPr lang="cs-CZ" sz="1400" dirty="0">
                <a:solidFill>
                  <a:srgbClr val="002060"/>
                </a:solidFill>
                <a:latin typeface="Times New Roman" panose="02020603050405020304" pitchFamily="18" charset="0"/>
                <a:cs typeface="Times New Roman" panose="02020603050405020304" pitchFamily="18" charset="0"/>
              </a:rPr>
              <a:t>(CBCSD) </a:t>
            </a:r>
            <a:r>
              <a:rPr lang="cs-CZ" sz="1000" dirty="0">
                <a:solidFill>
                  <a:srgbClr val="002060"/>
                </a:solidFill>
                <a:latin typeface="Times New Roman" panose="02020603050405020304" pitchFamily="18" charset="0"/>
                <a:cs typeface="Times New Roman" panose="02020603050405020304" pitchFamily="18" charset="0"/>
                <a:hlinkClick r:id="rId3"/>
              </a:rPr>
              <a:t>http://www.cbcsd.cz/</a:t>
            </a:r>
            <a:endParaRPr lang="cs-CZ" sz="10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Vytvořit podmínky pro udržitelnou budoucnost pro podnikání, společnost a životní prostředí.</a:t>
            </a:r>
          </a:p>
          <a:p>
            <a:r>
              <a:rPr lang="cs-CZ" sz="1200" dirty="0">
                <a:solidFill>
                  <a:srgbClr val="002060"/>
                </a:solidFill>
                <a:latin typeface="Times New Roman" panose="02020603050405020304" pitchFamily="18" charset="0"/>
                <a:cs typeface="Times New Roman" panose="02020603050405020304" pitchFamily="18" charset="0"/>
              </a:rPr>
              <a:t>Cílem je zprostředkovávat aktivní roli podnikatelské sféry na udržitelném růstu české společnosti.</a:t>
            </a:r>
          </a:p>
          <a:p>
            <a:r>
              <a:rPr lang="cs-CZ" sz="1200" dirty="0">
                <a:solidFill>
                  <a:srgbClr val="002060"/>
                </a:solidFill>
                <a:latin typeface="Times New Roman" panose="02020603050405020304" pitchFamily="18" charset="0"/>
                <a:cs typeface="Times New Roman" panose="02020603050405020304" pitchFamily="18" charset="0"/>
              </a:rPr>
              <a:t>Připravovat a realizovat podnikové či sektorové programy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a projekty místního, regionálního a národního charakteru se zaměřením na propojování cílů udržitelného hospodářského vývoje.</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43674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Organizace podporující koncept CSR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171424" y="1347614"/>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Činné ve všech pilířích CSR:</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Institut Svazu průmyslu a dopravy – Centrum CSR</a:t>
            </a:r>
          </a:p>
          <a:p>
            <a:r>
              <a:rPr lang="cs-CZ" sz="1400" dirty="0">
                <a:solidFill>
                  <a:srgbClr val="002060"/>
                </a:solidFill>
                <a:latin typeface="Times New Roman" panose="02020603050405020304" pitchFamily="18" charset="0"/>
                <a:cs typeface="Times New Roman" panose="02020603050405020304" pitchFamily="18" charset="0"/>
              </a:rPr>
              <a:t>Česká společnost pro jakost</a:t>
            </a:r>
          </a:p>
          <a:p>
            <a:r>
              <a:rPr lang="cs-CZ" sz="1400" dirty="0">
                <a:solidFill>
                  <a:srgbClr val="002060"/>
                </a:solidFill>
                <a:latin typeface="Times New Roman" panose="02020603050405020304" pitchFamily="18" charset="0"/>
                <a:cs typeface="Times New Roman" panose="02020603050405020304" pitchFamily="18" charset="0"/>
              </a:rPr>
              <a:t>Hospodářská komora ČR</a:t>
            </a:r>
          </a:p>
          <a:p>
            <a:r>
              <a:rPr lang="cs-CZ" sz="1400" dirty="0">
                <a:solidFill>
                  <a:srgbClr val="002060"/>
                </a:solidFill>
                <a:latin typeface="Times New Roman" panose="02020603050405020304" pitchFamily="18" charset="0"/>
                <a:cs typeface="Times New Roman" panose="02020603050405020304" pitchFamily="18" charset="0"/>
              </a:rPr>
              <a:t>Ministerstvo průmyslu a obchodu ČR</a:t>
            </a:r>
          </a:p>
          <a:p>
            <a:r>
              <a:rPr lang="cs-CZ" sz="1400" dirty="0">
                <a:solidFill>
                  <a:srgbClr val="002060"/>
                </a:solidFill>
                <a:latin typeface="Times New Roman" panose="02020603050405020304" pitchFamily="18" charset="0"/>
                <a:cs typeface="Times New Roman" panose="02020603050405020304" pitchFamily="18" charset="0"/>
              </a:rPr>
              <a:t>CEBRE – Česká podnikatelská reprezentace při EU</a:t>
            </a:r>
          </a:p>
          <a:p>
            <a:r>
              <a:rPr lang="cs-CZ" sz="1400" dirty="0">
                <a:solidFill>
                  <a:srgbClr val="002060"/>
                </a:solidFill>
                <a:latin typeface="Times New Roman" panose="02020603050405020304" pitchFamily="18" charset="0"/>
                <a:cs typeface="Times New Roman" panose="02020603050405020304" pitchFamily="18" charset="0"/>
              </a:rPr>
              <a:t>Projekt GARDE – Globální odpovědnost </a:t>
            </a:r>
          </a:p>
          <a:p>
            <a:r>
              <a:rPr lang="cs-CZ" sz="1400" dirty="0">
                <a:solidFill>
                  <a:srgbClr val="002060"/>
                </a:solidFill>
                <a:latin typeface="Times New Roman" panose="02020603050405020304" pitchFamily="18" charset="0"/>
                <a:cs typeface="Times New Roman" panose="02020603050405020304" pitchFamily="18" charset="0"/>
              </a:rPr>
              <a:t>AISIS</a:t>
            </a:r>
          </a:p>
          <a:p>
            <a:r>
              <a:rPr lang="cs-CZ" sz="1400" dirty="0">
                <a:solidFill>
                  <a:srgbClr val="002060"/>
                </a:solidFill>
                <a:latin typeface="Times New Roman" panose="02020603050405020304" pitchFamily="18" charset="0"/>
                <a:cs typeface="Times New Roman" panose="02020603050405020304" pitchFamily="18" charset="0"/>
              </a:rPr>
              <a:t>CSR </a:t>
            </a:r>
            <a:r>
              <a:rPr lang="cs-CZ" sz="1400" dirty="0" err="1">
                <a:solidFill>
                  <a:srgbClr val="002060"/>
                </a:solidFill>
                <a:latin typeface="Times New Roman" panose="02020603050405020304" pitchFamily="18" charset="0"/>
                <a:cs typeface="Times New Roman" panose="02020603050405020304" pitchFamily="18" charset="0"/>
              </a:rPr>
              <a:t>Consult</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EU kampaň CSR</a:t>
            </a:r>
          </a:p>
          <a:p>
            <a:r>
              <a:rPr lang="cs-CZ" sz="1400" dirty="0">
                <a:solidFill>
                  <a:srgbClr val="002060"/>
                </a:solidFill>
                <a:latin typeface="Times New Roman" panose="02020603050405020304" pitchFamily="18" charset="0"/>
                <a:cs typeface="Times New Roman" panose="02020603050405020304" pitchFamily="18" charset="0"/>
              </a:rPr>
              <a:t>Czech TOP 100</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21169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Organizace podporující koncept CSR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76464" y="267494"/>
            <a:ext cx="4241068" cy="5286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Organizace zaměřené na pilíř Profit</a:t>
            </a:r>
          </a:p>
          <a:p>
            <a:r>
              <a:rPr lang="cs-CZ" sz="1400" dirty="0" err="1">
                <a:solidFill>
                  <a:srgbClr val="002060"/>
                </a:solidFill>
                <a:latin typeface="Times New Roman" panose="02020603050405020304" pitchFamily="18" charset="0"/>
                <a:cs typeface="Times New Roman" panose="02020603050405020304" pitchFamily="18" charset="0"/>
              </a:rPr>
              <a:t>Transparency</a:t>
            </a:r>
            <a:r>
              <a:rPr lang="cs-CZ" sz="1400" dirty="0">
                <a:solidFill>
                  <a:srgbClr val="002060"/>
                </a:solidFill>
                <a:latin typeface="Times New Roman" panose="02020603050405020304" pitchFamily="18" charset="0"/>
                <a:cs typeface="Times New Roman" panose="02020603050405020304" pitchFamily="18" charset="0"/>
              </a:rPr>
              <a:t> International ČR </a:t>
            </a:r>
          </a:p>
          <a:p>
            <a:r>
              <a:rPr lang="cs-CZ" sz="1400" dirty="0">
                <a:solidFill>
                  <a:srgbClr val="002060"/>
                </a:solidFill>
                <a:latin typeface="Times New Roman" panose="02020603050405020304" pitchFamily="18" charset="0"/>
                <a:cs typeface="Times New Roman" panose="02020603050405020304" pitchFamily="18" charset="0"/>
              </a:rPr>
              <a:t>Projekt Etika podnikání – Databáze nejlepších praktik</a:t>
            </a:r>
          </a:p>
          <a:p>
            <a:r>
              <a:rPr lang="cs-CZ" sz="1400" dirty="0">
                <a:solidFill>
                  <a:srgbClr val="002060"/>
                </a:solidFill>
                <a:latin typeface="Times New Roman" panose="02020603050405020304" pitchFamily="18" charset="0"/>
                <a:cs typeface="Times New Roman" panose="02020603050405020304" pitchFamily="18" charset="0"/>
              </a:rPr>
              <a:t>Sdružení Korektní podnikání</a:t>
            </a:r>
          </a:p>
          <a:p>
            <a:r>
              <a:rPr lang="cs-CZ" sz="1400" dirty="0">
                <a:solidFill>
                  <a:srgbClr val="002060"/>
                </a:solidFill>
                <a:latin typeface="Times New Roman" panose="02020603050405020304" pitchFamily="18" charset="0"/>
                <a:cs typeface="Times New Roman" panose="02020603050405020304" pitchFamily="18" charset="0"/>
              </a:rPr>
              <a:t>Etické fórum České republiky</a:t>
            </a:r>
          </a:p>
          <a:p>
            <a:r>
              <a:rPr lang="cs-CZ" sz="1400" dirty="0">
                <a:solidFill>
                  <a:srgbClr val="002060"/>
                </a:solidFill>
                <a:latin typeface="Times New Roman" panose="02020603050405020304" pitchFamily="18" charset="0"/>
                <a:cs typeface="Times New Roman" panose="02020603050405020304" pitchFamily="18" charset="0"/>
              </a:rPr>
              <a:t>Asociace pro </a:t>
            </a:r>
            <a:r>
              <a:rPr lang="cs-CZ" sz="1400" dirty="0" err="1">
                <a:solidFill>
                  <a:srgbClr val="002060"/>
                </a:solidFill>
                <a:latin typeface="Times New Roman" panose="02020603050405020304" pitchFamily="18" charset="0"/>
                <a:cs typeface="Times New Roman" panose="02020603050405020304" pitchFamily="18" charset="0"/>
              </a:rPr>
              <a:t>FairTrade</a:t>
            </a: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Organizace zaměřené na pilíř People</a:t>
            </a:r>
          </a:p>
          <a:p>
            <a:r>
              <a:rPr lang="cs-CZ" sz="1400" dirty="0">
                <a:solidFill>
                  <a:srgbClr val="002060"/>
                </a:solidFill>
                <a:latin typeface="Times New Roman" panose="02020603050405020304" pitchFamily="18" charset="0"/>
                <a:cs typeface="Times New Roman" panose="02020603050405020304" pitchFamily="18" charset="0"/>
              </a:rPr>
              <a:t>Fórum Dárců - podporuje rozvoj filantropie. Hlavními oblastmi zájmu jsou v současné době posílení nadací a nadačních fondů, vytváření podmínek firemního dárcovství</a:t>
            </a:r>
          </a:p>
          <a:p>
            <a:r>
              <a:rPr lang="cs-CZ" sz="1400" dirty="0">
                <a:solidFill>
                  <a:srgbClr val="002060"/>
                </a:solidFill>
                <a:latin typeface="Times New Roman" panose="02020603050405020304" pitchFamily="18" charset="0"/>
                <a:cs typeface="Times New Roman" panose="02020603050405020304" pitchFamily="18" charset="0"/>
              </a:rPr>
              <a:t>Gender </a:t>
            </a:r>
            <a:r>
              <a:rPr lang="cs-CZ" sz="1400" dirty="0" err="1">
                <a:solidFill>
                  <a:srgbClr val="002060"/>
                </a:solidFill>
                <a:latin typeface="Times New Roman" panose="02020603050405020304" pitchFamily="18" charset="0"/>
                <a:cs typeface="Times New Roman" panose="02020603050405020304" pitchFamily="18" charset="0"/>
              </a:rPr>
              <a:t>Studies</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CG </a:t>
            </a:r>
            <a:r>
              <a:rPr lang="cs-CZ" sz="1400" dirty="0" err="1">
                <a:solidFill>
                  <a:srgbClr val="002060"/>
                </a:solidFill>
                <a:latin typeface="Times New Roman" panose="02020603050405020304" pitchFamily="18" charset="0"/>
                <a:cs typeface="Times New Roman" panose="02020603050405020304" pitchFamily="18" charset="0"/>
              </a:rPr>
              <a:t>Partnesrs</a:t>
            </a:r>
            <a:r>
              <a:rPr lang="cs-CZ" sz="1400" dirty="0">
                <a:solidFill>
                  <a:srgbClr val="002060"/>
                </a:solidFill>
                <a:latin typeface="Times New Roman" panose="02020603050405020304" pitchFamily="18" charset="0"/>
                <a:cs typeface="Times New Roman" panose="02020603050405020304" pitchFamily="18" charset="0"/>
              </a:rPr>
              <a:t> s.r.o. - Corporate governance</a:t>
            </a:r>
          </a:p>
          <a:p>
            <a:r>
              <a:rPr lang="cs-CZ" sz="1400" dirty="0" err="1">
                <a:solidFill>
                  <a:srgbClr val="002060"/>
                </a:solidFill>
                <a:latin typeface="Times New Roman" panose="02020603050405020304" pitchFamily="18" charset="0"/>
                <a:cs typeface="Times New Roman" panose="02020603050405020304" pitchFamily="18" charset="0"/>
              </a:rPr>
              <a:t>Hestia</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Asociace pro </a:t>
            </a:r>
            <a:r>
              <a:rPr lang="cs-CZ" sz="1400" dirty="0" err="1">
                <a:solidFill>
                  <a:srgbClr val="002060"/>
                </a:solidFill>
                <a:latin typeface="Times New Roman" panose="02020603050405020304" pitchFamily="18" charset="0"/>
                <a:cs typeface="Times New Roman" panose="02020603050405020304" pitchFamily="18" charset="0"/>
              </a:rPr>
              <a:t>Fairtrade</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Nadace VIA </a:t>
            </a:r>
          </a:p>
          <a:p>
            <a:r>
              <a:rPr lang="cs-CZ" sz="1400" dirty="0">
                <a:solidFill>
                  <a:srgbClr val="002060"/>
                </a:solidFill>
                <a:latin typeface="Times New Roman" panose="02020603050405020304" pitchFamily="18" charset="0"/>
                <a:cs typeface="Times New Roman" panose="02020603050405020304" pitchFamily="18" charset="0"/>
              </a:rPr>
              <a:t>Ekofutura.cz</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644274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Organizace podporující koncept CSR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1203598"/>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Organizace zaměřené na pilíř Planet</a:t>
            </a:r>
          </a:p>
          <a:p>
            <a:r>
              <a:rPr lang="cs-CZ" sz="1400" dirty="0">
                <a:solidFill>
                  <a:srgbClr val="002060"/>
                </a:solidFill>
                <a:latin typeface="Times New Roman" panose="02020603050405020304" pitchFamily="18" charset="0"/>
                <a:cs typeface="Times New Roman" panose="02020603050405020304" pitchFamily="18" charset="0"/>
              </a:rPr>
              <a:t>CEMC - České ekologické manažerské centrum</a:t>
            </a:r>
          </a:p>
          <a:p>
            <a:r>
              <a:rPr lang="cs-CZ" sz="1400" dirty="0" err="1">
                <a:solidFill>
                  <a:srgbClr val="002060"/>
                </a:solidFill>
                <a:latin typeface="Times New Roman" panose="02020603050405020304" pitchFamily="18" charset="0"/>
                <a:cs typeface="Times New Roman" panose="02020603050405020304" pitchFamily="18" charset="0"/>
              </a:rPr>
              <a:t>Oikos</a:t>
            </a:r>
            <a:r>
              <a:rPr lang="cs-CZ" sz="1400" dirty="0">
                <a:solidFill>
                  <a:srgbClr val="002060"/>
                </a:solidFill>
                <a:latin typeface="Times New Roman" panose="02020603050405020304" pitchFamily="18" charset="0"/>
                <a:cs typeface="Times New Roman" panose="02020603050405020304" pitchFamily="18" charset="0"/>
              </a:rPr>
              <a:t> Praha</a:t>
            </a:r>
          </a:p>
          <a:p>
            <a:r>
              <a:rPr lang="cs-CZ" sz="1400" dirty="0">
                <a:solidFill>
                  <a:srgbClr val="002060"/>
                </a:solidFill>
                <a:latin typeface="Times New Roman" panose="02020603050405020304" pitchFamily="18" charset="0"/>
                <a:cs typeface="Times New Roman" panose="02020603050405020304" pitchFamily="18" charset="0"/>
              </a:rPr>
              <a:t>Nadace Partnerství </a:t>
            </a:r>
          </a:p>
          <a:p>
            <a:r>
              <a:rPr lang="cs-CZ" sz="1400" dirty="0">
                <a:solidFill>
                  <a:srgbClr val="002060"/>
                </a:solidFill>
                <a:latin typeface="Times New Roman" panose="02020603050405020304" pitchFamily="18" charset="0"/>
                <a:cs typeface="Times New Roman" panose="02020603050405020304" pitchFamily="18" charset="0"/>
              </a:rPr>
              <a:t>Síť ekologických poraden STEP</a:t>
            </a:r>
          </a:p>
          <a:p>
            <a:r>
              <a:rPr lang="cs-CZ" sz="1400" dirty="0">
                <a:solidFill>
                  <a:srgbClr val="002060"/>
                </a:solidFill>
                <a:latin typeface="Times New Roman" panose="02020603050405020304" pitchFamily="18" charset="0"/>
                <a:cs typeface="Times New Roman" panose="02020603050405020304" pitchFamily="18" charset="0"/>
              </a:rPr>
              <a:t>Arnika</a:t>
            </a:r>
          </a:p>
          <a:p>
            <a:r>
              <a:rPr lang="cs-CZ" sz="1400" dirty="0">
                <a:solidFill>
                  <a:srgbClr val="002060"/>
                </a:solidFill>
                <a:latin typeface="Times New Roman" panose="02020603050405020304" pitchFamily="18" charset="0"/>
                <a:cs typeface="Times New Roman" panose="02020603050405020304" pitchFamily="18" charset="0"/>
              </a:rPr>
              <a:t>Rosa</a:t>
            </a:r>
          </a:p>
          <a:p>
            <a:r>
              <a:rPr lang="cs-CZ" sz="1400" dirty="0">
                <a:solidFill>
                  <a:srgbClr val="002060"/>
                </a:solidFill>
                <a:latin typeface="Times New Roman" panose="02020603050405020304" pitchFamily="18" charset="0"/>
                <a:cs typeface="Times New Roman" panose="02020603050405020304" pitchFamily="18" charset="0"/>
              </a:rPr>
              <a:t>Hnutí Duha</a:t>
            </a:r>
          </a:p>
          <a:p>
            <a:r>
              <a:rPr lang="cs-CZ" sz="1400" dirty="0">
                <a:solidFill>
                  <a:srgbClr val="002060"/>
                </a:solidFill>
                <a:latin typeface="Times New Roman" panose="02020603050405020304" pitchFamily="18" charset="0"/>
                <a:cs typeface="Times New Roman" panose="02020603050405020304" pitchFamily="18" charset="0"/>
              </a:rPr>
              <a:t>Greenpeace CZ</a:t>
            </a:r>
          </a:p>
          <a:p>
            <a:r>
              <a:rPr lang="cs-CZ" sz="1400" dirty="0">
                <a:solidFill>
                  <a:srgbClr val="002060"/>
                </a:solidFill>
                <a:latin typeface="Times New Roman" panose="02020603050405020304" pitchFamily="18" charset="0"/>
                <a:cs typeface="Times New Roman" panose="02020603050405020304" pitchFamily="18" charset="0"/>
              </a:rPr>
              <a:t>Ekologický institut </a:t>
            </a:r>
            <a:r>
              <a:rPr lang="cs-CZ" sz="1400" dirty="0" err="1">
                <a:solidFill>
                  <a:srgbClr val="002060"/>
                </a:solidFill>
                <a:latin typeface="Times New Roman" panose="02020603050405020304" pitchFamily="18" charset="0"/>
                <a:cs typeface="Times New Roman" panose="02020603050405020304" pitchFamily="18" charset="0"/>
              </a:rPr>
              <a:t>Veronica</a:t>
            </a: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34784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CSR jako nástroje k dosahování udržitelného rozvoje byla stanovena koncepce spadající pod dikci Ministerstva průmyslu a obchodu v podobě Národního akčního plánu společenské odpovědnosti organizací v ČR dne 26. února 2014.</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10019" y="1131590"/>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Vláda ČR považuje společenskou odpovědnost za </a:t>
            </a:r>
            <a:r>
              <a:rPr lang="cs-CZ" sz="1400" b="1" dirty="0">
                <a:solidFill>
                  <a:srgbClr val="002060"/>
                </a:solidFill>
                <a:latin typeface="Times New Roman" panose="02020603050405020304" pitchFamily="18" charset="0"/>
                <a:cs typeface="Times New Roman" panose="02020603050405020304" pitchFamily="18" charset="0"/>
              </a:rPr>
              <a:t>koncept dobrovolný </a:t>
            </a:r>
            <a:r>
              <a:rPr lang="cs-CZ" sz="1400" dirty="0">
                <a:solidFill>
                  <a:srgbClr val="002060"/>
                </a:solidFill>
                <a:latin typeface="Times New Roman" panose="02020603050405020304" pitchFamily="18" charset="0"/>
                <a:cs typeface="Times New Roman" panose="02020603050405020304" pitchFamily="18" charset="0"/>
              </a:rPr>
              <a:t>založený na </a:t>
            </a:r>
            <a:r>
              <a:rPr lang="cs-CZ" sz="1400" b="1" dirty="0">
                <a:solidFill>
                  <a:srgbClr val="002060"/>
                </a:solidFill>
                <a:latin typeface="Times New Roman" panose="02020603050405020304" pitchFamily="18" charset="0"/>
                <a:cs typeface="Times New Roman" panose="02020603050405020304" pitchFamily="18" charset="0"/>
              </a:rPr>
              <a:t>samoregulaci</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Úlohou státu je vytvo</a:t>
            </a:r>
            <a:r>
              <a:rPr lang="cs-CZ" sz="1400" b="1" dirty="0">
                <a:solidFill>
                  <a:srgbClr val="002060"/>
                </a:solidFill>
                <a:latin typeface="Times New Roman" panose="02020603050405020304" pitchFamily="18" charset="0"/>
                <a:cs typeface="Times New Roman" panose="02020603050405020304" pitchFamily="18" charset="0"/>
              </a:rPr>
              <a:t>ření podmínek pro propagaci a větší rozšíření konceptu </a:t>
            </a:r>
            <a:r>
              <a:rPr lang="cs-CZ" sz="1400" dirty="0">
                <a:solidFill>
                  <a:srgbClr val="002060"/>
                </a:solidFill>
                <a:latin typeface="Times New Roman" panose="02020603050405020304" pitchFamily="18" charset="0"/>
                <a:cs typeface="Times New Roman" panose="02020603050405020304" pitchFamily="18" charset="0"/>
              </a:rPr>
              <a:t>společenské odpovědnosti a dále také odstraňování prvků byrokracie při zachování transparentnosti a respektování konceptu společenské odpovědnosti v orgánech státní správy a územní samosprávy.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Akční plán je zaměřen na vztah odpovědnosti, konkurenceschopnosti a udržitelnosti organizací.</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56184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Pro účely akčního plánu byly stanoveny strategické priority:</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268869"/>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Podpora aktivního rozvoje CSR formou osvěty a prezentace příkladů dobré praxe.</a:t>
            </a:r>
          </a:p>
          <a:p>
            <a:r>
              <a:rPr lang="cs-CZ" sz="1400" dirty="0">
                <a:solidFill>
                  <a:srgbClr val="002060"/>
                </a:solidFill>
                <a:latin typeface="Times New Roman" panose="02020603050405020304" pitchFamily="18" charset="0"/>
                <a:cs typeface="Times New Roman" panose="02020603050405020304" pitchFamily="18" charset="0"/>
              </a:rPr>
              <a:t>Šíření informací a propagace konceptu společenské odpovědnosti.</a:t>
            </a:r>
          </a:p>
          <a:p>
            <a:r>
              <a:rPr lang="cs-CZ" sz="1400" dirty="0">
                <a:solidFill>
                  <a:srgbClr val="002060"/>
                </a:solidFill>
                <a:latin typeface="Times New Roman" panose="02020603050405020304" pitchFamily="18" charset="0"/>
                <a:cs typeface="Times New Roman" panose="02020603050405020304" pitchFamily="18" charset="0"/>
              </a:rPr>
              <a:t>Lepší vztahy mezi veřejností a podnikatelskými i neziskovými subjekty.</a:t>
            </a:r>
          </a:p>
          <a:p>
            <a:r>
              <a:rPr lang="cs-CZ" sz="1400" dirty="0">
                <a:solidFill>
                  <a:srgbClr val="002060"/>
                </a:solidFill>
                <a:latin typeface="Times New Roman" panose="02020603050405020304" pitchFamily="18" charset="0"/>
                <a:cs typeface="Times New Roman" panose="02020603050405020304" pitchFamily="18" charset="0"/>
              </a:rPr>
              <a:t>Podpora oceňování, vzdělávání, odborných akcí a organizací šířících osvětu o společenské odpovědnosti.</a:t>
            </a:r>
          </a:p>
          <a:p>
            <a:r>
              <a:rPr lang="cs-CZ" sz="1400" dirty="0">
                <a:solidFill>
                  <a:srgbClr val="002060"/>
                </a:solidFill>
                <a:latin typeface="Times New Roman" panose="02020603050405020304" pitchFamily="18" charset="0"/>
                <a:cs typeface="Times New Roman" panose="02020603050405020304" pitchFamily="18" charset="0"/>
              </a:rPr>
              <a:t>Podpora efektivního propojení ekonomické a společenské činnosti organizací.</a:t>
            </a:r>
          </a:p>
          <a:p>
            <a:r>
              <a:rPr lang="cs-CZ" sz="1400" dirty="0">
                <a:solidFill>
                  <a:srgbClr val="002060"/>
                </a:solidFill>
                <a:latin typeface="Times New Roman" panose="02020603050405020304" pitchFamily="18" charset="0"/>
                <a:cs typeface="Times New Roman" panose="02020603050405020304" pitchFamily="18" charset="0"/>
              </a:rPr>
              <a:t>Využití strukturálních fondů EU na podporu rozvoje společenské odpovědnosti.</a:t>
            </a:r>
          </a:p>
          <a:p>
            <a:r>
              <a:rPr lang="cs-CZ" sz="1400" dirty="0">
                <a:solidFill>
                  <a:srgbClr val="002060"/>
                </a:solidFill>
                <a:latin typeface="Times New Roman" panose="02020603050405020304" pitchFamily="18" charset="0"/>
                <a:cs typeface="Times New Roman" panose="02020603050405020304" pitchFamily="18" charset="0"/>
              </a:rPr>
              <a:t>Posílení důvěryhodnosti konceptu CSR prostřednictvím zveřejňování výsledků společenské odpovědnosti v sociální a environmentální oblasti.</a:t>
            </a:r>
          </a:p>
          <a:p>
            <a:r>
              <a:rPr lang="cs-CZ" sz="1400" dirty="0">
                <a:solidFill>
                  <a:srgbClr val="002060"/>
                </a:solidFill>
                <a:latin typeface="Times New Roman" panose="02020603050405020304" pitchFamily="18" charset="0"/>
                <a:cs typeface="Times New Roman" panose="02020603050405020304" pitchFamily="18" charset="0"/>
              </a:rPr>
              <a:t>Podpora zájmu veřejnosti a její ochoty zapojit se do aktivit společenské odpovědnosti.</a:t>
            </a:r>
          </a:p>
          <a:p>
            <a:r>
              <a:rPr lang="cs-CZ" sz="1400" dirty="0">
                <a:solidFill>
                  <a:srgbClr val="002060"/>
                </a:solidFill>
                <a:latin typeface="Times New Roman" panose="02020603050405020304" pitchFamily="18" charset="0"/>
                <a:cs typeface="Times New Roman" panose="02020603050405020304" pitchFamily="18" charset="0"/>
              </a:rPr>
              <a:t>Průzkumy v podnicích a průzkumy názorů veřejnosti.</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4462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Propagace a podpora rozvoje konceptu společenské odpovědnosti</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Dialog a spolupráce mezi všemi zainteresovanými stranami </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Úloha orgánů veřejné správy, střešních organizací odborů, zaměstnavatelů a podnikatelů a dalších zúčastněných stran</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Šíření, implementace a dodržování mezinárodních standardů chování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Mezinárodní spolupráce</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Dodržování lidských práv</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Sociální podnikání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Vzdělávání a výzkum v oblasti společenské odpovědnosti</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Uznávání a oceňování organizací za společenskou odpovědnost</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Ochrana zájmů spotřebitelů</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80529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5008" y="267494"/>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Propagace a podpora rozvoje konceptu společenské odpovědnosti.</a:t>
            </a:r>
          </a:p>
          <a:p>
            <a:pPr lvl="1"/>
            <a:r>
              <a:rPr lang="cs-CZ" sz="1400" dirty="0">
                <a:solidFill>
                  <a:srgbClr val="002060"/>
                </a:solidFill>
                <a:latin typeface="Times New Roman" panose="02020603050405020304" pitchFamily="18" charset="0"/>
                <a:cs typeface="Times New Roman" panose="02020603050405020304" pitchFamily="18" charset="0"/>
              </a:rPr>
              <a:t>Organizace v ČR dnes již považují koncept CSR za svou konkurenční výhodu a stále více implementují dobrovolné aktivity do firemních a organizačních strategií. </a:t>
            </a:r>
          </a:p>
          <a:p>
            <a:pPr lvl="1"/>
            <a:r>
              <a:rPr lang="cs-CZ" sz="1400" dirty="0">
                <a:solidFill>
                  <a:srgbClr val="002060"/>
                </a:solidFill>
                <a:latin typeface="Times New Roman" panose="02020603050405020304" pitchFamily="18" charset="0"/>
                <a:cs typeface="Times New Roman" panose="02020603050405020304" pitchFamily="18" charset="0"/>
              </a:rPr>
              <a:t>Navzdory tomu přetrvává malá, nebo nepřesná informovanost veřejnosti i podniků, zejména malých a středních podniků.</a:t>
            </a:r>
          </a:p>
          <a:p>
            <a:pPr lvl="1"/>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Strategickými prioritami této oblasti jsou:</a:t>
            </a:r>
          </a:p>
          <a:p>
            <a:r>
              <a:rPr lang="cs-CZ" sz="1400" dirty="0">
                <a:solidFill>
                  <a:srgbClr val="002060"/>
                </a:solidFill>
                <a:latin typeface="Times New Roman" panose="02020603050405020304" pitchFamily="18" charset="0"/>
                <a:cs typeface="Times New Roman" panose="02020603050405020304" pitchFamily="18" charset="0"/>
              </a:rPr>
              <a:t>posílení důvěryhodnosti konceptu CSR prostřednictvím aktivní podpory rozvoje CSR (např. formou osvěty a prezentace příkladů dobré praxe), resp. šířením informací a propagací konceptu CSR a vytvářením prostředí pro organizace, aby mohly rozvíjet svůj koncept odpovědného a udržitelného podnikání,</a:t>
            </a:r>
          </a:p>
          <a:p>
            <a:r>
              <a:rPr lang="cs-CZ" sz="1400" dirty="0">
                <a:solidFill>
                  <a:srgbClr val="002060"/>
                </a:solidFill>
                <a:latin typeface="Times New Roman" panose="02020603050405020304" pitchFamily="18" charset="0"/>
                <a:cs typeface="Times New Roman" panose="02020603050405020304" pitchFamily="18" charset="0"/>
              </a:rPr>
              <a:t>podpora výměny dobrých praxí a informací z oblasti CSR.</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629666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9189" y="267494"/>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2. </a:t>
            </a:r>
            <a:r>
              <a:rPr lang="cs-CZ" sz="1400" b="1" dirty="0">
                <a:solidFill>
                  <a:srgbClr val="002060"/>
                </a:solidFill>
                <a:latin typeface="Times New Roman" panose="02020603050405020304" pitchFamily="18" charset="0"/>
                <a:cs typeface="Times New Roman" panose="02020603050405020304" pitchFamily="18" charset="0"/>
              </a:rPr>
              <a:t>Dialog a spolupráce mezi všemi zainteresovanými stranami</a:t>
            </a:r>
            <a:r>
              <a:rPr lang="cs-CZ" sz="1400" dirty="0">
                <a:solidFill>
                  <a:srgbClr val="002060"/>
                </a:solidFill>
                <a:latin typeface="Times New Roman" panose="02020603050405020304" pitchFamily="18" charset="0"/>
                <a:cs typeface="Times New Roman" panose="02020603050405020304" pitchFamily="18" charset="0"/>
              </a:rPr>
              <a:t>. </a:t>
            </a:r>
            <a:r>
              <a:rPr lang="cs-CZ" sz="1000" dirty="0">
                <a:solidFill>
                  <a:srgbClr val="002060"/>
                </a:solidFill>
                <a:latin typeface="Times New Roman" panose="02020603050405020304" pitchFamily="18" charset="0"/>
                <a:cs typeface="Times New Roman" panose="02020603050405020304" pitchFamily="18" charset="0"/>
                <a:hlinkClick r:id="rId2"/>
              </a:rPr>
              <a:t>http://narodniportal.cz/</a:t>
            </a:r>
            <a:r>
              <a:rPr lang="cs-CZ" sz="1000" dirty="0">
                <a:solidFill>
                  <a:srgbClr val="002060"/>
                </a:solidFill>
                <a:latin typeface="Times New Roman" panose="02020603050405020304" pitchFamily="18" charset="0"/>
                <a:cs typeface="Times New Roman" panose="02020603050405020304" pitchFamily="18" charset="0"/>
              </a:rPr>
              <a:t> </a:t>
            </a:r>
          </a:p>
          <a:p>
            <a:r>
              <a:rPr lang="cs-CZ" sz="1200" dirty="0">
                <a:solidFill>
                  <a:srgbClr val="002060"/>
                </a:solidFill>
                <a:latin typeface="Times New Roman" panose="02020603050405020304" pitchFamily="18" charset="0"/>
                <a:cs typeface="Times New Roman" panose="02020603050405020304" pitchFamily="18" charset="0"/>
              </a:rPr>
              <a:t>Klíčovými nositeli a motorem společenské odpovědnosti jsou podnikatelské subjekty. Stát vytváří prostředí pro dialog a spolupráci.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Zainteresovanými stranami jsou všechny subjekty, které mají zájem na činnosti dané organizace, ovlivňují ji, anebo jsou jejími činnostmi ovlivněny.</a:t>
            </a:r>
          </a:p>
          <a:p>
            <a:pPr lvl="1"/>
            <a:r>
              <a:rPr lang="cs-CZ" sz="1200" b="1" dirty="0">
                <a:solidFill>
                  <a:srgbClr val="002060"/>
                </a:solidFill>
                <a:latin typeface="Times New Roman" panose="02020603050405020304" pitchFamily="18" charset="0"/>
                <a:cs typeface="Times New Roman" panose="02020603050405020304" pitchFamily="18" charset="0"/>
              </a:rPr>
              <a:t>Základní skupinu </a:t>
            </a:r>
            <a:r>
              <a:rPr lang="cs-CZ" sz="1200" dirty="0">
                <a:solidFill>
                  <a:srgbClr val="002060"/>
                </a:solidFill>
                <a:latin typeface="Times New Roman" panose="02020603050405020304" pitchFamily="18" charset="0"/>
                <a:cs typeface="Times New Roman" panose="02020603050405020304" pitchFamily="18" charset="0"/>
              </a:rPr>
              <a:t>tvoří tzv. klíčové zainteresované strany, k nimž patří majitelé, zaměstnanci, zákazníci, sociální partneři, dodavatelé, investoři a věřitelé. Očekávají ekonomický prospěch v různých formách (např. mzdy a platy, dividendy, zakázky). Dialog s těmito stranami zpravidla probíhá a je očekáván.</a:t>
            </a:r>
          </a:p>
          <a:p>
            <a:pPr lvl="1"/>
            <a:endParaRPr lang="cs-CZ" sz="1200" dirty="0">
              <a:solidFill>
                <a:srgbClr val="002060"/>
              </a:solidFill>
              <a:latin typeface="Times New Roman" panose="02020603050405020304" pitchFamily="18" charset="0"/>
              <a:cs typeface="Times New Roman" panose="02020603050405020304" pitchFamily="18" charset="0"/>
            </a:endParaRPr>
          </a:p>
          <a:p>
            <a:pPr lvl="1"/>
            <a:r>
              <a:rPr lang="cs-CZ" sz="1200" dirty="0">
                <a:solidFill>
                  <a:srgbClr val="002060"/>
                </a:solidFill>
                <a:latin typeface="Times New Roman" panose="02020603050405020304" pitchFamily="18" charset="0"/>
                <a:cs typeface="Times New Roman" panose="02020603050405020304" pitchFamily="18" charset="0"/>
              </a:rPr>
              <a:t>Do </a:t>
            </a:r>
            <a:r>
              <a:rPr lang="cs-CZ" sz="1200" b="1" dirty="0">
                <a:solidFill>
                  <a:srgbClr val="002060"/>
                </a:solidFill>
                <a:latin typeface="Times New Roman" panose="02020603050405020304" pitchFamily="18" charset="0"/>
                <a:cs typeface="Times New Roman" panose="02020603050405020304" pitchFamily="18" charset="0"/>
              </a:rPr>
              <a:t>druhé skupiny</a:t>
            </a:r>
            <a:r>
              <a:rPr lang="cs-CZ" sz="1200" dirty="0">
                <a:solidFill>
                  <a:srgbClr val="002060"/>
                </a:solidFill>
                <a:latin typeface="Times New Roman" panose="02020603050405020304" pitchFamily="18" charset="0"/>
                <a:cs typeface="Times New Roman" panose="02020603050405020304" pitchFamily="18" charset="0"/>
              </a:rPr>
              <a:t> zainteresovaných stran jsou zařazováni občané, neziskové organizace, komunita v sousedství organizace. Ti mohou být činnostmi organizace buď negativně ovlivněni, a proto sami vyvolávají dialog, anebo vyhledávají pomoc při řešení problémů.</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790311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3. </a:t>
            </a:r>
            <a:r>
              <a:rPr lang="cs-CZ" sz="1400" b="1" dirty="0">
                <a:solidFill>
                  <a:srgbClr val="002060"/>
                </a:solidFill>
                <a:latin typeface="Times New Roman" panose="02020603050405020304" pitchFamily="18" charset="0"/>
                <a:cs typeface="Times New Roman" panose="02020603050405020304" pitchFamily="18" charset="0"/>
              </a:rPr>
              <a:t>Úloha orgánů veřejné správy</a:t>
            </a:r>
            <a:r>
              <a:rPr lang="cs-CZ" sz="1400" dirty="0">
                <a:solidFill>
                  <a:srgbClr val="002060"/>
                </a:solidFill>
                <a:latin typeface="Times New Roman" panose="02020603050405020304" pitchFamily="18" charset="0"/>
                <a:cs typeface="Times New Roman" panose="02020603050405020304" pitchFamily="18" charset="0"/>
              </a:rPr>
              <a:t>, střešních organizací odborů, zaměstnavatelů a podnikatelů a dalších zúčastněných stran:</a:t>
            </a:r>
          </a:p>
          <a:p>
            <a:r>
              <a:rPr lang="cs-CZ" sz="1400" dirty="0">
                <a:solidFill>
                  <a:srgbClr val="002060"/>
                </a:solidFill>
                <a:latin typeface="Times New Roman" panose="02020603050405020304" pitchFamily="18" charset="0"/>
                <a:cs typeface="Times New Roman" panose="02020603050405020304" pitchFamily="18" charset="0"/>
              </a:rPr>
              <a:t>orgány VS vystupují v pasivní roli jako uživatelé aktivit CSR realizovaných soukromým sektorem,</a:t>
            </a:r>
          </a:p>
          <a:p>
            <a:r>
              <a:rPr lang="cs-CZ" sz="1400" dirty="0">
                <a:solidFill>
                  <a:srgbClr val="002060"/>
                </a:solidFill>
                <a:latin typeface="Times New Roman" panose="02020603050405020304" pitchFamily="18" charset="0"/>
                <a:cs typeface="Times New Roman" panose="02020603050405020304" pitchFamily="18" charset="0"/>
              </a:rPr>
              <a:t>samy aktivně praktikují CSR a jdou tak ostatním příkladem a vytváří či se podílí na vytváření příznivého prostředí a vstřícných podmínek pro rozvoj CSR.</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Podíl nákupu zboží a služeb ze strany veřejného sektoru na HDP se v EU pohybuje kolem 17 %, ani Česká republika není výjimkou.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Odpovědné zadávání veřejných zakázek také přispívá ke strategické spolupráci a dialogu s potenciálními dodavateli a ostatními zainteresovanými stranami</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51290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798" y="2067694"/>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solidFill>
                  <a:schemeClr val="bg1"/>
                </a:solidFill>
                <a:latin typeface="Times New Roman" panose="02020603050405020304" pitchFamily="18" charset="0"/>
                <a:cs typeface="Times New Roman" panose="02020603050405020304" pitchFamily="18" charset="0"/>
              </a:rPr>
              <a:t>Během 70. let dochází k rozvoji konceptu a vzniku nových definic</a:t>
            </a:r>
            <a:r>
              <a:rPr lang="cs-CZ" sz="14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3866353" y="1250279"/>
            <a:ext cx="4104456"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Johnson - „</a:t>
            </a:r>
            <a:r>
              <a:rPr lang="cs-CZ" sz="1400" i="1" dirty="0">
                <a:solidFill>
                  <a:srgbClr val="002060"/>
                </a:solidFill>
                <a:latin typeface="Times New Roman" panose="02020603050405020304" pitchFamily="18" charset="0"/>
                <a:cs typeface="Times New Roman" panose="02020603050405020304" pitchFamily="18" charset="0"/>
              </a:rPr>
              <a:t>společensky odpovědná firma je ta, jejíž management vyvažuje velký počet rozmanitých zájmů. </a:t>
            </a:r>
            <a:r>
              <a:rPr lang="cs-CZ" sz="1400" b="1" i="1" dirty="0">
                <a:solidFill>
                  <a:srgbClr val="002060"/>
                </a:solidFill>
                <a:latin typeface="Times New Roman" panose="02020603050405020304" pitchFamily="18" charset="0"/>
                <a:cs typeface="Times New Roman" panose="02020603050405020304" pitchFamily="18" charset="0"/>
              </a:rPr>
              <a:t>Místo honby za většími zisky pro své akcionáře, odpovědný podnik rovněž bere v úvahu zaměstnance, dodavatele, obchodníky, místní komunitu a stát</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Posun v myšlení k pojetí „</a:t>
            </a:r>
            <a:r>
              <a:rPr lang="cs-CZ" sz="1400" dirty="0" err="1">
                <a:solidFill>
                  <a:srgbClr val="002060"/>
                </a:solidFill>
                <a:latin typeface="Times New Roman" panose="02020603050405020304" pitchFamily="18" charset="0"/>
                <a:cs typeface="Times New Roman" panose="02020603050405020304" pitchFamily="18" charset="0"/>
              </a:rPr>
              <a:t>stakholderovskému</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Výzkum CED - 2/3 respondentů věřilo, že podnikatelé mají mít i závazek pro dosahování společenského pokroku v povaze té, aby byli partneři i ostatním institucím či firmám.</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Corporate Social Responsibility (CSR) – historické milníky</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307262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3. </a:t>
            </a:r>
            <a:r>
              <a:rPr lang="cs-CZ" sz="1400" b="1" dirty="0">
                <a:solidFill>
                  <a:srgbClr val="002060"/>
                </a:solidFill>
                <a:latin typeface="Times New Roman" panose="02020603050405020304" pitchFamily="18" charset="0"/>
                <a:cs typeface="Times New Roman" panose="02020603050405020304" pitchFamily="18" charset="0"/>
              </a:rPr>
              <a:t>Úloha orgánů veřejné správy</a:t>
            </a:r>
            <a:r>
              <a:rPr lang="cs-CZ" sz="1400" dirty="0">
                <a:solidFill>
                  <a:srgbClr val="002060"/>
                </a:solidFill>
                <a:latin typeface="Times New Roman" panose="02020603050405020304" pitchFamily="18" charset="0"/>
                <a:cs typeface="Times New Roman" panose="02020603050405020304" pitchFamily="18" charset="0"/>
              </a:rPr>
              <a:t>, střešních organizací odborů, zaměstnavatelů a podnikatelů a dalších zúčastněných stran:</a:t>
            </a:r>
          </a:p>
          <a:p>
            <a:r>
              <a:rPr lang="cs-CZ" sz="1300" dirty="0">
                <a:solidFill>
                  <a:srgbClr val="002060"/>
                </a:solidFill>
                <a:latin typeface="Times New Roman" panose="02020603050405020304" pitchFamily="18" charset="0"/>
                <a:cs typeface="Times New Roman" panose="02020603050405020304" pitchFamily="18" charset="0"/>
              </a:rPr>
              <a:t>Ve výběrových řízeních utratí české instituce veřejné správy a místní samosprávy každý rok několik set miliard korun. Veřejné instituce tak představují významnou kupní sílu, jejíž správné nasměrování může pozitivně ovlivnit vzorce spotřeby a výroby. </a:t>
            </a:r>
          </a:p>
          <a:p>
            <a:endParaRPr lang="cs-CZ" sz="1300" dirty="0">
              <a:solidFill>
                <a:srgbClr val="002060"/>
              </a:solidFill>
              <a:latin typeface="Times New Roman" panose="02020603050405020304" pitchFamily="18" charset="0"/>
              <a:cs typeface="Times New Roman" panose="02020603050405020304" pitchFamily="18" charset="0"/>
            </a:endParaRPr>
          </a:p>
          <a:p>
            <a:r>
              <a:rPr lang="cs-CZ" sz="1300" dirty="0">
                <a:solidFill>
                  <a:srgbClr val="002060"/>
                </a:solidFill>
                <a:latin typeface="Times New Roman" panose="02020603050405020304" pitchFamily="18" charset="0"/>
                <a:cs typeface="Times New Roman" panose="02020603050405020304" pitchFamily="18" charset="0"/>
              </a:rPr>
              <a:t>Když veřejná správa poptává společensky prospěšný výrobek nebo službu (např. environmentálně šetrné technologie, výrobky a stavby, </a:t>
            </a:r>
            <a:r>
              <a:rPr lang="cs-CZ" sz="1300" dirty="0" err="1">
                <a:solidFill>
                  <a:srgbClr val="002060"/>
                </a:solidFill>
                <a:latin typeface="Times New Roman" panose="02020603050405020304" pitchFamily="18" charset="0"/>
                <a:cs typeface="Times New Roman" panose="02020603050405020304" pitchFamily="18" charset="0"/>
              </a:rPr>
              <a:t>fairtradové</a:t>
            </a:r>
            <a:r>
              <a:rPr lang="cs-CZ" sz="1300" dirty="0">
                <a:solidFill>
                  <a:srgbClr val="002060"/>
                </a:solidFill>
                <a:latin typeface="Times New Roman" panose="02020603050405020304" pitchFamily="18" charset="0"/>
                <a:cs typeface="Times New Roman" panose="02020603050405020304" pitchFamily="18" charset="0"/>
              </a:rPr>
              <a:t> zboží, produkty vyrobené se zárukou dodržování lidských práv, produkty či služby podporující zdravější životní styl, služby sociálních podniků a chráněných dílen apod.), podněcuje jejich vývoj a zároveň svým chováním dává ostatním spotřebitelům a podnikům příklad pro obdobné jednání.</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41084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4. Šíření, implementace a dodržování mezinárodních standardů chování</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Podle mezinárodních zásad a pokynů zahrnuje CSR dodržování minimálních standardů v oblasti:</a:t>
            </a:r>
          </a:p>
          <a:p>
            <a:r>
              <a:rPr lang="cs-CZ" sz="1400" dirty="0">
                <a:solidFill>
                  <a:srgbClr val="002060"/>
                </a:solidFill>
                <a:latin typeface="Times New Roman" panose="02020603050405020304" pitchFamily="18" charset="0"/>
                <a:cs typeface="Times New Roman" panose="02020603050405020304" pitchFamily="18" charset="0"/>
              </a:rPr>
              <a:t> lidských práv, práce a zaměstnanosti (např. diverzita, rovné postavení žen a mužů, ochrana zdraví a dobré pracovní podmínky zaměstnanců, zákaz dětské práce, minimální oceňování za práci, právo zakládat odbory, atd.), </a:t>
            </a:r>
          </a:p>
          <a:p>
            <a:r>
              <a:rPr lang="cs-CZ" sz="1400" dirty="0">
                <a:solidFill>
                  <a:srgbClr val="002060"/>
                </a:solidFill>
                <a:latin typeface="Times New Roman" panose="02020603050405020304" pitchFamily="18" charset="0"/>
                <a:cs typeface="Times New Roman" panose="02020603050405020304" pitchFamily="18" charset="0"/>
              </a:rPr>
              <a:t>v oblasti životního prostředí (např. ochrana biodiverzity, zmírňování dopadu změn klimatu, účinnost využívání zdrojů, minimalizace zdrojů a šetrné nakládání s odpady, posuzování životního cyklu a prevence znečištění, atd.),</a:t>
            </a:r>
          </a:p>
          <a:p>
            <a:r>
              <a:rPr lang="cs-CZ" sz="1400" dirty="0">
                <a:solidFill>
                  <a:srgbClr val="002060"/>
                </a:solidFill>
                <a:latin typeface="Times New Roman" panose="02020603050405020304" pitchFamily="18" charset="0"/>
                <a:cs typeface="Times New Roman" panose="02020603050405020304" pitchFamily="18" charset="0"/>
              </a:rPr>
              <a:t>v oblasti etické (boj proti úplatkářství a korupci, praní špinavých peněz, daňové úniky, atd.).</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76799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4. Šíření, implementace a dodržování mezinárodních standardů chování</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Do CSR patří rovněž zapojení a podpora místní komunity, integrace zdravotně postižených osob a zájmy spotřebitelů, včetně ochrany jejich soukromí.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Podpora CSR prostřednictvím dodavatelských řetězců je považována za důležité průřezové téma.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Poskytování pravdivých a ucelených informací o aktivitách a výkonnosti organizací, tedy standardizovaný reporting (např. dle Global Reporting </a:t>
            </a:r>
            <a:r>
              <a:rPr lang="cs-CZ" sz="1400" dirty="0" err="1">
                <a:solidFill>
                  <a:srgbClr val="002060"/>
                </a:solidFill>
                <a:latin typeface="Times New Roman" panose="02020603050405020304" pitchFamily="18" charset="0"/>
                <a:cs typeface="Times New Roman" panose="02020603050405020304" pitchFamily="18" charset="0"/>
              </a:rPr>
              <a:t>Initiative</a:t>
            </a:r>
            <a:r>
              <a:rPr lang="cs-CZ" sz="1400" dirty="0">
                <a:solidFill>
                  <a:srgbClr val="002060"/>
                </a:solidFill>
                <a:latin typeface="Times New Roman" panose="02020603050405020304" pitchFamily="18" charset="0"/>
                <a:cs typeface="Times New Roman" panose="02020603050405020304" pitchFamily="18" charset="0"/>
              </a:rPr>
              <a:t> – GRI či UN Global Compact).</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15194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5. Mezinárodní spolupráce</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Mezinárodní spolupráce probíhá v těchto rovinách:</a:t>
            </a:r>
          </a:p>
          <a:p>
            <a:r>
              <a:rPr lang="cs-CZ" sz="1400" dirty="0">
                <a:solidFill>
                  <a:srgbClr val="002060"/>
                </a:solidFill>
                <a:latin typeface="Times New Roman" panose="02020603050405020304" pitchFamily="18" charset="0"/>
                <a:cs typeface="Times New Roman" panose="02020603050405020304" pitchFamily="18" charset="0"/>
              </a:rPr>
              <a:t>s Evropskou komisí (EK) - účast ve Skupině na vysoké úrovni pro otázky CSR (</a:t>
            </a:r>
            <a:r>
              <a:rPr lang="cs-CZ" sz="1400" dirty="0" err="1">
                <a:solidFill>
                  <a:srgbClr val="002060"/>
                </a:solidFill>
                <a:latin typeface="Times New Roman" panose="02020603050405020304" pitchFamily="18" charset="0"/>
                <a:cs typeface="Times New Roman" panose="02020603050405020304" pitchFamily="18" charset="0"/>
              </a:rPr>
              <a:t>High</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Level</a:t>
            </a:r>
            <a:r>
              <a:rPr lang="cs-CZ" sz="1400" dirty="0">
                <a:solidFill>
                  <a:srgbClr val="002060"/>
                </a:solidFill>
                <a:latin typeface="Times New Roman" panose="02020603050405020304" pitchFamily="18" charset="0"/>
                <a:cs typeface="Times New Roman" panose="02020603050405020304" pitchFamily="18" charset="0"/>
              </a:rPr>
              <a:t> Group on Corporate </a:t>
            </a:r>
            <a:r>
              <a:rPr lang="cs-CZ" sz="1400" dirty="0" err="1">
                <a:solidFill>
                  <a:srgbClr val="002060"/>
                </a:solidFill>
                <a:latin typeface="Times New Roman" panose="02020603050405020304" pitchFamily="18" charset="0"/>
                <a:cs typeface="Times New Roman" panose="02020603050405020304" pitchFamily="18" charset="0"/>
              </a:rPr>
              <a:t>Social</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Responsibility</a:t>
            </a:r>
            <a:r>
              <a:rPr lang="cs-CZ" sz="1400" dirty="0">
                <a:solidFill>
                  <a:srgbClr val="002060"/>
                </a:solidFill>
                <a:latin typeface="Times New Roman" panose="02020603050405020304" pitchFamily="18" charset="0"/>
                <a:cs typeface="Times New Roman" panose="02020603050405020304" pitchFamily="18" charset="0"/>
              </a:rPr>
              <a:t>) problematika CSR pod Generální ředitelství pro vnitřní trh, průmysl, podnikání a malé a střední podniky (DG GROW).</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 členskými státy Evropské unie,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 mezinárodními organizacemi a institucemi.</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5657285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5. Mezinárodní spolupráce</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O CSR shromažďují v EU informace dvě základní nevládní platformy:</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CSR </a:t>
            </a:r>
            <a:r>
              <a:rPr lang="cs-CZ" sz="1400" b="1" dirty="0" err="1">
                <a:solidFill>
                  <a:srgbClr val="002060"/>
                </a:solidFill>
                <a:latin typeface="Times New Roman" panose="02020603050405020304" pitchFamily="18" charset="0"/>
                <a:cs typeface="Times New Roman" panose="02020603050405020304" pitchFamily="18" charset="0"/>
              </a:rPr>
              <a:t>Europe</a:t>
            </a:r>
            <a:r>
              <a:rPr lang="cs-CZ" sz="1400" dirty="0">
                <a:solidFill>
                  <a:srgbClr val="002060"/>
                </a:solidFill>
                <a:latin typeface="Times New Roman" panose="02020603050405020304" pitchFamily="18" charset="0"/>
                <a:cs typeface="Times New Roman" panose="02020603050405020304" pitchFamily="18" charset="0"/>
              </a:rPr>
              <a:t>, která sdružuje korporace a národní asociace pro odpovědné podnikání. Z ČR jsou jejími členy Business Leaders Forum a Byznys pro společnost</a:t>
            </a:r>
          </a:p>
          <a:p>
            <a:pPr lvl="1"/>
            <a:r>
              <a:rPr lang="cs-CZ" sz="1200" dirty="0">
                <a:solidFill>
                  <a:srgbClr val="002060"/>
                </a:solidFill>
                <a:latin typeface="Times New Roman" panose="02020603050405020304" pitchFamily="18" charset="0"/>
                <a:cs typeface="Times New Roman" panose="02020603050405020304" pitchFamily="18" charset="0"/>
              </a:rPr>
              <a:t>V roce 2015 přichází CSR </a:t>
            </a:r>
            <a:r>
              <a:rPr lang="cs-CZ" sz="1200" dirty="0" err="1">
                <a:solidFill>
                  <a:srgbClr val="002060"/>
                </a:solidFill>
                <a:latin typeface="Times New Roman" panose="02020603050405020304" pitchFamily="18" charset="0"/>
                <a:cs typeface="Times New Roman" panose="02020603050405020304" pitchFamily="18" charset="0"/>
              </a:rPr>
              <a:t>Europe</a:t>
            </a:r>
            <a:r>
              <a:rPr lang="cs-CZ" sz="1200" dirty="0">
                <a:solidFill>
                  <a:srgbClr val="002060"/>
                </a:solidFill>
                <a:latin typeface="Times New Roman" panose="02020603050405020304" pitchFamily="18" charset="0"/>
                <a:cs typeface="Times New Roman" panose="02020603050405020304" pitchFamily="18" charset="0"/>
              </a:rPr>
              <a:t> s Manifestem Enterprise 2020. Dokument má za cíl ustanovit spolupráci mezi vládní a podnikatelskou sférou, což pomůže rozvoji udržitelného a odpovědného byznysu v EU.</a:t>
            </a:r>
          </a:p>
          <a:p>
            <a:pPr lvl="1"/>
            <a:endParaRPr lang="cs-CZ" sz="1200" dirty="0">
              <a:solidFill>
                <a:srgbClr val="002060"/>
              </a:solidFill>
              <a:latin typeface="Times New Roman" panose="02020603050405020304" pitchFamily="18" charset="0"/>
              <a:cs typeface="Times New Roman" panose="02020603050405020304" pitchFamily="18" charset="0"/>
            </a:endParaRPr>
          </a:p>
          <a:p>
            <a:r>
              <a:rPr lang="cs-CZ" sz="1400" b="1" dirty="0" err="1">
                <a:solidFill>
                  <a:srgbClr val="002060"/>
                </a:solidFill>
                <a:latin typeface="Times New Roman" panose="02020603050405020304" pitchFamily="18" charset="0"/>
                <a:cs typeface="Times New Roman" panose="02020603050405020304" pitchFamily="18" charset="0"/>
              </a:rPr>
              <a:t>European</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Alliance</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for</a:t>
            </a:r>
            <a:r>
              <a:rPr lang="cs-CZ" sz="1400" b="1" dirty="0">
                <a:solidFill>
                  <a:srgbClr val="002060"/>
                </a:solidFill>
                <a:latin typeface="Times New Roman" panose="02020603050405020304" pitchFamily="18" charset="0"/>
                <a:cs typeface="Times New Roman" panose="02020603050405020304" pitchFamily="18" charset="0"/>
              </a:rPr>
              <a:t> CSR</a:t>
            </a:r>
            <a:r>
              <a:rPr lang="cs-CZ" sz="1400" dirty="0">
                <a:solidFill>
                  <a:srgbClr val="002060"/>
                </a:solidFill>
                <a:latin typeface="Times New Roman" panose="02020603050405020304" pitchFamily="18" charset="0"/>
                <a:cs typeface="Times New Roman" panose="02020603050405020304" pitchFamily="18" charset="0"/>
              </a:rPr>
              <a:t>, která na dobrovolné bázi sdružuje podniky k výměně zkušeností, podpoře a zavádění nástrojů v oblasti společenské odpovědnosti. České podniky zde zastupuje Svaz průmyslu a dopravy ČR</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9347556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5. Mezinárodní spolupráce</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Celosvětově rozvíjí CSR a korporátní udržitelnost platformy:</a:t>
            </a:r>
          </a:p>
          <a:p>
            <a:r>
              <a:rPr lang="cs-CZ" sz="1400" b="1" dirty="0">
                <a:solidFill>
                  <a:srgbClr val="002060"/>
                </a:solidFill>
                <a:latin typeface="Times New Roman" panose="02020603050405020304" pitchFamily="18" charset="0"/>
                <a:cs typeface="Times New Roman" panose="02020603050405020304" pitchFamily="18" charset="0"/>
              </a:rPr>
              <a:t>UN Global Compact</a:t>
            </a:r>
            <a:r>
              <a:rPr lang="cs-CZ" sz="1400" dirty="0">
                <a:solidFill>
                  <a:srgbClr val="002060"/>
                </a:solidFill>
                <a:latin typeface="Times New Roman" panose="02020603050405020304" pitchFamily="18" charset="0"/>
                <a:cs typeface="Times New Roman" panose="02020603050405020304" pitchFamily="18" charset="0"/>
              </a:rPr>
              <a:t>, síť firem a organizací, které se rozhodly sjednotit své poslání i každodenní činnosti s deseti obecně přijímanými principy společenské odpovědnosti v oblasti lidských práv, pracovních podmínek, životního prostředí a korupce. </a:t>
            </a:r>
          </a:p>
          <a:p>
            <a:pPr lvl="1"/>
            <a:r>
              <a:rPr lang="cs-CZ" sz="1200" dirty="0">
                <a:solidFill>
                  <a:srgbClr val="002060"/>
                </a:solidFill>
                <a:latin typeface="Times New Roman" panose="02020603050405020304" pitchFamily="18" charset="0"/>
                <a:cs typeface="Times New Roman" panose="02020603050405020304" pitchFamily="18" charset="0"/>
              </a:rPr>
              <a:t>V současné době sdružuje téměř 13 000 organizací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(z toho přes 8 000 firem) ze 160 zemí světa. Globální strategii rozvíjí skrze své národní sítě v 88 zemích světa.</a:t>
            </a:r>
          </a:p>
          <a:p>
            <a:pPr lvl="1"/>
            <a:endParaRPr lang="cs-CZ" sz="12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Světová podnikatelská rada pro udržitelný rozvoj </a:t>
            </a:r>
            <a:r>
              <a:rPr lang="cs-CZ" sz="1400" dirty="0">
                <a:solidFill>
                  <a:srgbClr val="002060"/>
                </a:solidFill>
                <a:latin typeface="Times New Roman" panose="02020603050405020304" pitchFamily="18" charset="0"/>
                <a:cs typeface="Times New Roman" panose="02020603050405020304" pitchFamily="18" charset="0"/>
              </a:rPr>
              <a:t>(WBCSD) je celosvětová asociace, založená před 20 lety se sídlem v Ženevě, která sdružuje více jak 200 </a:t>
            </a:r>
            <a:r>
              <a:rPr lang="cs-CZ" sz="1400" dirty="0" err="1">
                <a:solidFill>
                  <a:srgbClr val="002060"/>
                </a:solidFill>
                <a:latin typeface="Times New Roman" panose="02020603050405020304" pitchFamily="18" charset="0"/>
                <a:cs typeface="Times New Roman" panose="02020603050405020304" pitchFamily="18" charset="0"/>
              </a:rPr>
              <a:t>Chief</a:t>
            </a:r>
            <a:r>
              <a:rPr lang="cs-CZ" sz="1400" dirty="0">
                <a:solidFill>
                  <a:srgbClr val="002060"/>
                </a:solidFill>
                <a:latin typeface="Times New Roman" panose="02020603050405020304" pitchFamily="18" charset="0"/>
                <a:cs typeface="Times New Roman" panose="02020603050405020304" pitchFamily="18" charset="0"/>
              </a:rPr>
              <a:t> Executive </a:t>
            </a:r>
            <a:r>
              <a:rPr lang="cs-CZ" sz="1400" dirty="0" err="1">
                <a:solidFill>
                  <a:srgbClr val="002060"/>
                </a:solidFill>
                <a:latin typeface="Times New Roman" panose="02020603050405020304" pitchFamily="18" charset="0"/>
                <a:cs typeface="Times New Roman" panose="02020603050405020304" pitchFamily="18" charset="0"/>
              </a:rPr>
              <a:t>Officers</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CEOs</a:t>
            </a:r>
            <a:r>
              <a:rPr lang="cs-CZ" sz="1400" dirty="0">
                <a:solidFill>
                  <a:srgbClr val="002060"/>
                </a:solidFill>
                <a:latin typeface="Times New Roman" panose="02020603050405020304" pitchFamily="18" charset="0"/>
                <a:cs typeface="Times New Roman" panose="02020603050405020304" pitchFamily="18" charset="0"/>
              </a:rPr>
              <a:t>) nejdůležitějších firem na všech kontinentech.</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610924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49"/>
            <a:ext cx="4864596"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6. Dodržování lidských práv</a:t>
            </a:r>
          </a:p>
          <a:p>
            <a:r>
              <a:rPr lang="cs-CZ" sz="1400" dirty="0">
                <a:solidFill>
                  <a:srgbClr val="002060"/>
                </a:solidFill>
                <a:latin typeface="Times New Roman" panose="02020603050405020304" pitchFamily="18" charset="0"/>
                <a:cs typeface="Times New Roman" panose="02020603050405020304" pitchFamily="18" charset="0"/>
              </a:rPr>
              <a:t>Státy jsou povinny chránit lidská práva. Organizace by v rámci mezinárodně uznávaných lidských práv, mezinárodních závazků zemí, v nichž působí, v oblasti lidských práv a v souladu s platnými vnitrostátními právními předpisy měly:</a:t>
            </a:r>
          </a:p>
          <a:p>
            <a:pPr lvl="1"/>
            <a:r>
              <a:rPr lang="cs-CZ" sz="1300" dirty="0">
                <a:solidFill>
                  <a:srgbClr val="002060"/>
                </a:solidFill>
                <a:latin typeface="Times New Roman" panose="02020603050405020304" pitchFamily="18" charset="0"/>
                <a:cs typeface="Times New Roman" panose="02020603050405020304" pitchFamily="18" charset="0"/>
              </a:rPr>
              <a:t>respektovat lidská práva,</a:t>
            </a:r>
          </a:p>
          <a:p>
            <a:pPr lvl="1"/>
            <a:r>
              <a:rPr lang="cs-CZ" sz="1300" dirty="0">
                <a:solidFill>
                  <a:srgbClr val="002060"/>
                </a:solidFill>
                <a:latin typeface="Times New Roman" panose="02020603050405020304" pitchFamily="18" charset="0"/>
                <a:cs typeface="Times New Roman" panose="02020603050405020304" pitchFamily="18" charset="0"/>
              </a:rPr>
              <a:t>nezpůsobovat nebo nepřispívat k nepříznivým dopadům na lidská práva a řešit tyto dopady, pokud nastanou,</a:t>
            </a:r>
          </a:p>
          <a:p>
            <a:pPr lvl="1"/>
            <a:r>
              <a:rPr lang="cs-CZ" sz="1300" dirty="0">
                <a:solidFill>
                  <a:srgbClr val="002060"/>
                </a:solidFill>
                <a:latin typeface="Times New Roman" panose="02020603050405020304" pitchFamily="18" charset="0"/>
                <a:cs typeface="Times New Roman" panose="02020603050405020304" pitchFamily="18" charset="0"/>
              </a:rPr>
              <a:t>hledat způsoby, jak předejít nebo zmírnit nepříznivé dopady na lidská práva, které přímo či nepřímo souvisejí s jejich obchodní činností, produkty nebo službami, a to i u dodavatelského řetězce,</a:t>
            </a:r>
          </a:p>
          <a:p>
            <a:pPr lvl="1"/>
            <a:r>
              <a:rPr lang="cs-CZ" sz="1300" dirty="0">
                <a:solidFill>
                  <a:srgbClr val="002060"/>
                </a:solidFill>
                <a:latin typeface="Times New Roman" panose="02020603050405020304" pitchFamily="18" charset="0"/>
                <a:cs typeface="Times New Roman" panose="02020603050405020304" pitchFamily="18" charset="0"/>
              </a:rPr>
              <a:t>zajímat se o lidská práva tak, jak odpovídá jejich velikosti, povaze a kontextu jejich působení a závažnosti rizik nepříznivých dopadů na lidská práva,</a:t>
            </a:r>
          </a:p>
          <a:p>
            <a:pPr lvl="1"/>
            <a:r>
              <a:rPr lang="cs-CZ" sz="1300" dirty="0">
                <a:solidFill>
                  <a:srgbClr val="002060"/>
                </a:solidFill>
                <a:latin typeface="Times New Roman" panose="02020603050405020304" pitchFamily="18" charset="0"/>
                <a:cs typeface="Times New Roman" panose="02020603050405020304" pitchFamily="18" charset="0"/>
              </a:rPr>
              <a:t>umožnit průběh nebo spolupráci v rámci legitimních procesů na nápravě nepříznivých dopadů na lidská práva, pokud zjistí, že tyto vlivy způsobily nebo k nim přispěly.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981554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49"/>
            <a:ext cx="4864596"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7. Sociální podnikání </a:t>
            </a:r>
          </a:p>
          <a:p>
            <a:pPr marL="0" indent="0">
              <a:buNone/>
            </a:pPr>
            <a:r>
              <a:rPr lang="cs-CZ" sz="1000" b="1" dirty="0">
                <a:solidFill>
                  <a:srgbClr val="002060"/>
                </a:solidFill>
                <a:latin typeface="Times New Roman" panose="02020603050405020304" pitchFamily="18" charset="0"/>
                <a:cs typeface="Times New Roman" panose="02020603050405020304" pitchFamily="18" charset="0"/>
                <a:hlinkClick r:id="rId2"/>
              </a:rPr>
              <a:t>http://www.ceske-socialni-podnikani.cz/cz/</a:t>
            </a:r>
            <a:endParaRPr lang="cs-CZ" sz="10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zabývá  se podnikatelskými aktivitami prospívajícími společnosti a životnímu prostředí. Hraje důležitou roli v místním rozvoji a často vytváří pracovní příležitosti pro osoby se zdravotním, sociálním nebo kulturním znevýhodněním.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Zisk je z větší části použit pro další rozvoj sociálního podniku.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sociální podnik je stejně důležité dosahování zisku jako zvýšení veřejného prospěchu. </a:t>
            </a:r>
            <a:endParaRPr lang="cs-CZ" sz="13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980614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49"/>
            <a:ext cx="407991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8. Vzdělávání a výzkum v oblasti společenské odpovědnosti</a:t>
            </a:r>
          </a:p>
          <a:p>
            <a:r>
              <a:rPr lang="cs-CZ" sz="1400" dirty="0">
                <a:solidFill>
                  <a:srgbClr val="002060"/>
                </a:solidFill>
                <a:latin typeface="Times New Roman" panose="02020603050405020304" pitchFamily="18" charset="0"/>
                <a:cs typeface="Times New Roman" panose="02020603050405020304" pitchFamily="18" charset="0"/>
              </a:rPr>
              <a:t>Aby všechny atributy spadající do oblasti CSR, případně CSV (</a:t>
            </a:r>
            <a:r>
              <a:rPr lang="cs-CZ" sz="1400" dirty="0" err="1">
                <a:solidFill>
                  <a:srgbClr val="002060"/>
                </a:solidFill>
                <a:latin typeface="Times New Roman" panose="02020603050405020304" pitchFamily="18" charset="0"/>
                <a:cs typeface="Times New Roman" panose="02020603050405020304" pitchFamily="18" charset="0"/>
              </a:rPr>
              <a:t>Creating</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Shared</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Values</a:t>
            </a:r>
            <a:r>
              <a:rPr lang="cs-CZ" sz="1400" dirty="0">
                <a:solidFill>
                  <a:srgbClr val="002060"/>
                </a:solidFill>
                <a:latin typeface="Times New Roman" panose="02020603050405020304" pitchFamily="18" charset="0"/>
                <a:cs typeface="Times New Roman" panose="02020603050405020304" pitchFamily="18" charset="0"/>
              </a:rPr>
              <a:t> – Vytváření sdílených hodnot), ovlivňující ekonomickou úspěšnost ČR (</a:t>
            </a:r>
            <a:r>
              <a:rPr lang="cs-CZ" sz="1400" i="1" dirty="0">
                <a:solidFill>
                  <a:srgbClr val="002060"/>
                </a:solidFill>
                <a:latin typeface="Times New Roman" panose="02020603050405020304" pitchFamily="18" charset="0"/>
                <a:cs typeface="Times New Roman" panose="02020603050405020304" pitchFamily="18" charset="0"/>
              </a:rPr>
              <a:t>např. korektní a etické chování manažerů a podnikatelů, index vnímání korupce – ukazatel hodnocený každoročně WEF, udržitelný rozvoj, environmentální chování, dodržování pracovní kázně spojené se zamezením plýtvání, atp</a:t>
            </a:r>
            <a:r>
              <a:rPr lang="cs-CZ" sz="1400" dirty="0">
                <a:solidFill>
                  <a:srgbClr val="002060"/>
                </a:solidFill>
                <a:latin typeface="Times New Roman" panose="02020603050405020304" pitchFamily="18" charset="0"/>
                <a:cs typeface="Times New Roman" panose="02020603050405020304" pitchFamily="18" charset="0"/>
              </a:rPr>
              <a:t>.) doznaly významnějších změn, je zapotřebí daleko účinnějších forem vzdělávání.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Začlenění problematiky CSR jako integrální součásti vzdělávacího systému ČR tak, aby byla zprostředkována postupně žákům a studentům ZŠ, SŠ, VOŠ a VŠ.</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79136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1131590"/>
            <a:ext cx="4504556"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9. Oceňování organizací za společenskou odpovědnost</a:t>
            </a:r>
          </a:p>
          <a:p>
            <a:r>
              <a:rPr lang="cs-CZ" sz="1400" dirty="0">
                <a:solidFill>
                  <a:srgbClr val="002060"/>
                </a:solidFill>
                <a:latin typeface="Times New Roman" panose="02020603050405020304" pitchFamily="18" charset="0"/>
                <a:cs typeface="Times New Roman" panose="02020603050405020304" pitchFamily="18" charset="0"/>
              </a:rPr>
              <a:t>MPO podporuje Programy Národní ceny kvality ČR a Národní ceny ČR za společenskou odpovědnost.</a:t>
            </a:r>
          </a:p>
          <a:p>
            <a:r>
              <a:rPr lang="pl-PL" sz="1400" dirty="0">
                <a:solidFill>
                  <a:srgbClr val="002060"/>
                </a:solidFill>
                <a:latin typeface="Times New Roman" panose="02020603050405020304" pitchFamily="18" charset="0"/>
                <a:cs typeface="Times New Roman" panose="02020603050405020304" pitchFamily="18" charset="0"/>
              </a:rPr>
              <a:t>Ocenění Cena hejtmana za společenskou odpovědnost.</a:t>
            </a:r>
          </a:p>
          <a:p>
            <a:r>
              <a:rPr lang="cs-CZ" sz="1400" dirty="0">
                <a:solidFill>
                  <a:srgbClr val="002060"/>
                </a:solidFill>
                <a:latin typeface="Times New Roman" panose="02020603050405020304" pitchFamily="18" charset="0"/>
                <a:cs typeface="Times New Roman" panose="02020603050405020304" pitchFamily="18" charset="0"/>
              </a:rPr>
              <a:t>Cena za společenskou odpovědnost „Podnikáme odpovědně“ - oceněním pro malé a střední podnikatele a rodinné firmy, jejichž odpovědné chování pozitivně ovlivňuje společnost, ale i samotné spotřebitele.</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Ostatní ocenění</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Cena Hospodářských novin Odpovědná firma roku, TOP odpovědná firma udělovaná platformou Byznys pro společnost, cena VIA BONA za filantropii Nadace VIA, EY Společensky prospěšný podnikatel roku, cena za společensky prospěšné podnikání </a:t>
            </a:r>
            <a:r>
              <a:rPr lang="cs-CZ" sz="1400" dirty="0" err="1">
                <a:solidFill>
                  <a:srgbClr val="002060"/>
                </a:solidFill>
                <a:latin typeface="Times New Roman" panose="02020603050405020304" pitchFamily="18" charset="0"/>
                <a:cs typeface="Times New Roman" panose="02020603050405020304" pitchFamily="18" charset="0"/>
              </a:rPr>
              <a:t>Social</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Impact</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Award</a:t>
            </a:r>
            <a:r>
              <a:rPr lang="cs-CZ" sz="1400" dirty="0">
                <a:solidFill>
                  <a:srgbClr val="002060"/>
                </a:solidFill>
                <a:latin typeface="Times New Roman" panose="02020603050405020304" pitchFamily="18" charset="0"/>
                <a:cs typeface="Times New Roman" panose="02020603050405020304" pitchFamily="18" charset="0"/>
              </a:rPr>
              <a:t>, cena za sociální inovace </a:t>
            </a:r>
            <a:r>
              <a:rPr lang="cs-CZ" sz="1400" dirty="0" err="1">
                <a:solidFill>
                  <a:srgbClr val="002060"/>
                </a:solidFill>
                <a:latin typeface="Times New Roman" panose="02020603050405020304" pitchFamily="18" charset="0"/>
                <a:cs typeface="Times New Roman" panose="02020603050405020304" pitchFamily="18" charset="0"/>
              </a:rPr>
              <a:t>Sozial</a:t>
            </a:r>
            <a:r>
              <a:rPr lang="cs-CZ" sz="1400" dirty="0">
                <a:solidFill>
                  <a:srgbClr val="002060"/>
                </a:solidFill>
                <a:latin typeface="Times New Roman" panose="02020603050405020304" pitchFamily="18" charset="0"/>
                <a:cs typeface="Times New Roman" panose="02020603050405020304" pitchFamily="18" charset="0"/>
              </a:rPr>
              <a:t> Marie, aj.</a:t>
            </a:r>
          </a:p>
          <a:p>
            <a:pPr lvl="1"/>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918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4716016" y="937172"/>
            <a:ext cx="3769366" cy="312231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Tří soustředných kruhů </a:t>
            </a:r>
            <a:r>
              <a:rPr lang="cs-CZ" sz="1400" dirty="0">
                <a:solidFill>
                  <a:srgbClr val="002060"/>
                </a:solidFill>
                <a:latin typeface="Times New Roman" panose="02020603050405020304" pitchFamily="18" charset="0"/>
                <a:cs typeface="Times New Roman" panose="02020603050405020304" pitchFamily="18" charset="0"/>
              </a:rPr>
              <a:t>- demonstrovat význam i oblasti působnosti CSR odvozeného od ziskového pojetí v určitém sociálním prostředí: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vnitřní kruh </a:t>
            </a:r>
            <a:r>
              <a:rPr lang="cs-CZ" sz="1400" dirty="0">
                <a:solidFill>
                  <a:srgbClr val="002060"/>
                </a:solidFill>
                <a:latin typeface="Times New Roman" panose="02020603050405020304" pitchFamily="18" charset="0"/>
                <a:cs typeface="Times New Roman" panose="02020603050405020304" pitchFamily="18" charset="0"/>
              </a:rPr>
              <a:t>(jádro) zahrnuje základní odpovědnost efektivně plnit svou ekonomickou funkci nabízet produkty, pracovní místa a zabezpečovat ekonomický růst;</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střední kruh </a:t>
            </a:r>
            <a:r>
              <a:rPr lang="cs-CZ" sz="1400" dirty="0">
                <a:solidFill>
                  <a:srgbClr val="002060"/>
                </a:solidFill>
                <a:latin typeface="Times New Roman" panose="02020603050405020304" pitchFamily="18" charset="0"/>
                <a:cs typeface="Times New Roman" panose="02020603050405020304" pitchFamily="18" charset="0"/>
              </a:rPr>
              <a:t>(střed) rozšiřuje odpovědnost zabezpečovat tuto základní ekonomickou funkci s vědomím měnících se společenských hodnot a priorit;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vnější kruh </a:t>
            </a:r>
            <a:r>
              <a:rPr lang="cs-CZ" sz="1400" dirty="0">
                <a:solidFill>
                  <a:srgbClr val="002060"/>
                </a:solidFill>
                <a:latin typeface="Times New Roman" panose="02020603050405020304" pitchFamily="18" charset="0"/>
                <a:cs typeface="Times New Roman" panose="02020603050405020304" pitchFamily="18" charset="0"/>
              </a:rPr>
              <a:t>– objevující se  druhy odpovědnosti, u kterých by měl podnik předpokládat potenciální nutnost širšího zapojení při aktivním zlepšování společenského prostředí.</a:t>
            </a:r>
          </a:p>
          <a:p>
            <a:pPr marL="0" indent="0">
              <a:buNone/>
            </a:pPr>
            <a:endParaRPr lang="cs-CZ" sz="1200" b="1" dirty="0">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18" name="Zástupný symbol pro obsah 2"/>
          <p:cNvSpPr txBox="1">
            <a:spLocks/>
          </p:cNvSpPr>
          <p:nvPr/>
        </p:nvSpPr>
        <p:spPr>
          <a:xfrm>
            <a:off x="466438" y="3722333"/>
            <a:ext cx="5257690" cy="4810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800" dirty="0">
                <a:solidFill>
                  <a:srgbClr val="002060"/>
                </a:solidFill>
                <a:latin typeface="Times New Roman" panose="02020603050405020304" pitchFamily="18" charset="0"/>
                <a:cs typeface="Times New Roman" panose="02020603050405020304" pitchFamily="18" charset="0"/>
              </a:rPr>
              <a:t>Zdroj: </a:t>
            </a:r>
            <a:r>
              <a:rPr lang="en-US" altLang="cs-CZ" sz="800" dirty="0">
                <a:solidFill>
                  <a:srgbClr val="002060"/>
                </a:solidFill>
                <a:latin typeface="Times New Roman" panose="02020603050405020304" pitchFamily="18" charset="0"/>
                <a:cs typeface="Times New Roman" panose="02020603050405020304" pitchFamily="18" charset="0"/>
              </a:rPr>
              <a:t>CARROLL, Archie B. Corporate Social Responsibility. Business Society Review. 1999</a:t>
            </a:r>
            <a:r>
              <a:rPr lang="cs-CZ" altLang="cs-CZ" sz="800" dirty="0">
                <a:solidFill>
                  <a:srgbClr val="002060"/>
                </a:solidFill>
                <a:latin typeface="Times New Roman" panose="02020603050405020304" pitchFamily="18" charset="0"/>
                <a:cs typeface="Times New Roman" panose="02020603050405020304" pitchFamily="18" charset="0"/>
              </a:rPr>
              <a:t>.</a:t>
            </a:r>
            <a:endParaRPr lang="cs-CZ" sz="1400" dirty="0">
              <a:solidFill>
                <a:srgbClr val="002060"/>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Třívrstvý model CSR</a:t>
            </a:r>
          </a:p>
        </p:txBody>
      </p:sp>
      <p:pic>
        <p:nvPicPr>
          <p:cNvPr id="2" name="Obrázek 1"/>
          <p:cNvPicPr>
            <a:picLocks noChangeAspect="1"/>
          </p:cNvPicPr>
          <p:nvPr/>
        </p:nvPicPr>
        <p:blipFill>
          <a:blip r:embed="rId2"/>
          <a:stretch>
            <a:fillRect/>
          </a:stretch>
        </p:blipFill>
        <p:spPr>
          <a:xfrm>
            <a:off x="755576" y="1059582"/>
            <a:ext cx="3601506" cy="2322710"/>
          </a:xfrm>
          <a:prstGeom prst="rect">
            <a:avLst/>
          </a:prstGeom>
        </p:spPr>
      </p:pic>
    </p:spTree>
    <p:extLst>
      <p:ext uri="{BB962C8B-B14F-4D97-AF65-F5344CB8AC3E}">
        <p14:creationId xmlns:p14="http://schemas.microsoft.com/office/powerpoint/2010/main" val="3702372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411510"/>
            <a:ext cx="3984984"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9. Oceňování organizací za společenskou odpovědnost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TOP odpovědná firma udělovaná platformou Byznys pro společnost</a:t>
            </a:r>
          </a:p>
          <a:p>
            <a:r>
              <a:rPr lang="cs-CZ" sz="1400" dirty="0">
                <a:solidFill>
                  <a:srgbClr val="002060"/>
                </a:solidFill>
                <a:latin typeface="Times New Roman" panose="02020603050405020304" pitchFamily="18" charset="0"/>
                <a:cs typeface="Times New Roman" panose="02020603050405020304" pitchFamily="18" charset="0"/>
              </a:rPr>
              <a:t>Lze získat ocenění dle dosažené úrovně – certifikát zlatý, stříbrný nebo bronzový.</a:t>
            </a:r>
          </a:p>
          <a:p>
            <a:r>
              <a:rPr lang="cs-CZ" sz="1400" dirty="0">
                <a:solidFill>
                  <a:srgbClr val="002060"/>
                </a:solidFill>
                <a:latin typeface="Times New Roman" panose="02020603050405020304" pitchFamily="18" charset="0"/>
                <a:cs typeface="Times New Roman" panose="02020603050405020304" pitchFamily="18" charset="0"/>
              </a:rPr>
              <a:t>TOP Odpovědná velká firma obsahuje 2 úrovně přihlášek:</a:t>
            </a:r>
          </a:p>
          <a:p>
            <a:pPr lvl="1"/>
            <a:r>
              <a:rPr lang="cs-CZ" sz="1200" dirty="0">
                <a:solidFill>
                  <a:srgbClr val="002060"/>
                </a:solidFill>
                <a:latin typeface="Times New Roman" panose="02020603050405020304" pitchFamily="18" charset="0"/>
                <a:cs typeface="Times New Roman" panose="02020603050405020304" pitchFamily="18" charset="0"/>
              </a:rPr>
              <a:t>základní - pro začínající firmy,</a:t>
            </a:r>
          </a:p>
          <a:p>
            <a:pPr lvl="1"/>
            <a:r>
              <a:rPr lang="cs-CZ" sz="1200" dirty="0">
                <a:solidFill>
                  <a:srgbClr val="002060"/>
                </a:solidFill>
                <a:latin typeface="Times New Roman" panose="02020603050405020304" pitchFamily="18" charset="0"/>
                <a:cs typeface="Times New Roman" panose="02020603050405020304" pitchFamily="18" charset="0"/>
              </a:rPr>
              <a:t>rozšířená - pro firmy s rozvinutým programem odpovědného podnikání.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Kategorie ocenění  se rozšířily dle vznikajících oblastí zájmů CSR a segregace jednotlivých organizací do společných oblastí, proto vznikly strategické, tematické a speciální.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907618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411510"/>
            <a:ext cx="3984984"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9. Oceňování organizací za společenskou odpovědnost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Mezi strategické kategorie patří ocenění:</a:t>
            </a:r>
          </a:p>
          <a:p>
            <a:r>
              <a:rPr lang="cs-CZ" sz="1400" dirty="0">
                <a:solidFill>
                  <a:srgbClr val="002060"/>
                </a:solidFill>
                <a:latin typeface="Times New Roman" panose="02020603050405020304" pitchFamily="18" charset="0"/>
                <a:cs typeface="Times New Roman" panose="02020603050405020304" pitchFamily="18" charset="0"/>
              </a:rPr>
              <a:t>TOP Odpovědná velká firma - </a:t>
            </a:r>
            <a:r>
              <a:rPr lang="cs-CZ" sz="1200" dirty="0">
                <a:solidFill>
                  <a:srgbClr val="002060"/>
                </a:solidFill>
                <a:latin typeface="Times New Roman" panose="02020603050405020304" pitchFamily="18" charset="0"/>
                <a:cs typeface="Times New Roman" panose="02020603050405020304" pitchFamily="18" charset="0"/>
              </a:rPr>
              <a:t>cena je otevřena pro firmy, které zaměstnávají více než 250 zaměstnanců (nebo přepočtený ekvivalent plných úvazků) nebo jejichž roční obrat je nad 50 mil. EUR nebo bilanční suma roční rozvahy nad 43 mil. EUR nebo které jsou součástí mezinárodních společností s centrálou mimo ČR.</a:t>
            </a:r>
          </a:p>
          <a:p>
            <a:r>
              <a:rPr lang="cs-CZ" sz="1400" dirty="0">
                <a:solidFill>
                  <a:srgbClr val="002060"/>
                </a:solidFill>
                <a:latin typeface="Times New Roman" panose="02020603050405020304" pitchFamily="18" charset="0"/>
                <a:cs typeface="Times New Roman" panose="02020603050405020304" pitchFamily="18" charset="0"/>
              </a:rPr>
              <a:t>TOP Odpovědná malá firma</a:t>
            </a:r>
          </a:p>
          <a:p>
            <a:r>
              <a:rPr lang="cs-CZ" sz="1400" dirty="0">
                <a:solidFill>
                  <a:srgbClr val="002060"/>
                </a:solidFill>
                <a:latin typeface="Times New Roman" panose="02020603050405020304" pitchFamily="18" charset="0"/>
                <a:cs typeface="Times New Roman" panose="02020603050405020304" pitchFamily="18" charset="0"/>
              </a:rPr>
              <a:t>Odpovědný leader – Cena za osobní přínos k rozvoji odpovědnosti a CSR, kdy se hodnotí osobní přínos pro oblast společenské odpovědnosti či udržitelného podnikání, schopnost práce pro oblast odpovědnosti nad rámec zájmů své organizace a dlouhodobá angažovanost.</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6590426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16370" y="289039"/>
            <a:ext cx="4111860"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9. Oceňování organizací za společenskou odpovědnost</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Kritéria hodnocení pro malou a velkou firmu jsou obdobná a hodnotí se:</a:t>
            </a:r>
          </a:p>
          <a:p>
            <a:r>
              <a:rPr lang="cs-CZ" sz="1200" i="1" dirty="0">
                <a:solidFill>
                  <a:srgbClr val="002060"/>
                </a:solidFill>
                <a:latin typeface="Times New Roman" panose="02020603050405020304" pitchFamily="18" charset="0"/>
                <a:cs typeface="Times New Roman" panose="02020603050405020304" pitchFamily="18" charset="0"/>
              </a:rPr>
              <a:t>Jak kvalitní je celková koncepce a nastavení realizovaných aktivit z hlediska dlouhodobých pozitivních dopadů na společnost či místní komunitu.</a:t>
            </a:r>
          </a:p>
          <a:p>
            <a:r>
              <a:rPr lang="cs-CZ" sz="1200" i="1" dirty="0">
                <a:solidFill>
                  <a:srgbClr val="002060"/>
                </a:solidFill>
                <a:latin typeface="Times New Roman" panose="02020603050405020304" pitchFamily="18" charset="0"/>
                <a:cs typeface="Times New Roman" panose="02020603050405020304" pitchFamily="18" charset="0"/>
              </a:rPr>
              <a:t>Do jaké míry je odpovědnost či udržitelnost propojena se strategií podniku.</a:t>
            </a:r>
          </a:p>
          <a:p>
            <a:r>
              <a:rPr lang="cs-CZ" sz="1200" i="1" dirty="0">
                <a:solidFill>
                  <a:srgbClr val="002060"/>
                </a:solidFill>
                <a:latin typeface="Times New Roman" panose="02020603050405020304" pitchFamily="18" charset="0"/>
                <a:cs typeface="Times New Roman" panose="02020603050405020304" pitchFamily="18" charset="0"/>
              </a:rPr>
              <a:t>Jak je zapojeno vedení firmy a zaměstnanci.</a:t>
            </a:r>
          </a:p>
          <a:p>
            <a:r>
              <a:rPr lang="cs-CZ" sz="1200" i="1" dirty="0">
                <a:solidFill>
                  <a:srgbClr val="002060"/>
                </a:solidFill>
                <a:latin typeface="Times New Roman" panose="02020603050405020304" pitchFamily="18" charset="0"/>
                <a:cs typeface="Times New Roman" panose="02020603050405020304" pitchFamily="18" charset="0"/>
              </a:rPr>
              <a:t>Jaké jsou měřitelné výsledky realizovaných aktivit, zda a jak je firma sleduje, měří a komunikuje.</a:t>
            </a:r>
          </a:p>
          <a:p>
            <a:r>
              <a:rPr lang="cs-CZ" sz="1200" i="1" dirty="0">
                <a:solidFill>
                  <a:srgbClr val="002060"/>
                </a:solidFill>
                <a:latin typeface="Times New Roman" panose="02020603050405020304" pitchFamily="18" charset="0"/>
                <a:cs typeface="Times New Roman" panose="02020603050405020304" pitchFamily="18" charset="0"/>
              </a:rPr>
              <a:t>Jaké jsou konkrétní přínosy v oblasti udržitelnosti, ať již kvantitativní či kvalitativní.</a:t>
            </a:r>
          </a:p>
          <a:p>
            <a:r>
              <a:rPr lang="cs-CZ" sz="1200" i="1" dirty="0">
                <a:solidFill>
                  <a:srgbClr val="002060"/>
                </a:solidFill>
                <a:latin typeface="Times New Roman" panose="02020603050405020304" pitchFamily="18" charset="0"/>
                <a:cs typeface="Times New Roman" panose="02020603050405020304" pitchFamily="18" charset="0"/>
              </a:rPr>
              <a:t>Jaké jsou konkrétní přínosy v oblasti rozvoje a podpory společnosti a místní komunity.</a:t>
            </a:r>
          </a:p>
          <a:p>
            <a:r>
              <a:rPr lang="cs-CZ" sz="1200" i="1" dirty="0">
                <a:solidFill>
                  <a:srgbClr val="002060"/>
                </a:solidFill>
                <a:latin typeface="Times New Roman" panose="02020603050405020304" pitchFamily="18" charset="0"/>
                <a:cs typeface="Times New Roman" panose="02020603050405020304" pitchFamily="18" charset="0"/>
              </a:rPr>
              <a:t>Do jaké míry je odpovědný přístup či projekt přínosný pro firmu.</a:t>
            </a:r>
          </a:p>
          <a:p>
            <a:r>
              <a:rPr lang="cs-CZ" sz="1200" i="1" dirty="0">
                <a:solidFill>
                  <a:srgbClr val="002060"/>
                </a:solidFill>
                <a:latin typeface="Times New Roman" panose="02020603050405020304" pitchFamily="18" charset="0"/>
                <a:cs typeface="Times New Roman" panose="02020603050405020304" pitchFamily="18" charset="0"/>
              </a:rPr>
              <a:t>Do jaké míry je projekt přínosný pro dodavatele, zákazníky a klienty firmy.</a:t>
            </a:r>
          </a:p>
          <a:p>
            <a:r>
              <a:rPr lang="cs-CZ" sz="1200" i="1" dirty="0">
                <a:solidFill>
                  <a:srgbClr val="002060"/>
                </a:solidFill>
                <a:latin typeface="Times New Roman" panose="02020603050405020304" pitchFamily="18" charset="0"/>
                <a:cs typeface="Times New Roman" panose="02020603050405020304" pitchFamily="18" charset="0"/>
              </a:rPr>
              <a:t>Do jaké míry je přístup či projekt přínosný pro zaměstnance.</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6290971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28284"/>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10. Ochrana zájmů spotřebitelů</a:t>
            </a:r>
          </a:p>
          <a:p>
            <a:r>
              <a:rPr lang="cs-CZ" sz="1400" dirty="0">
                <a:solidFill>
                  <a:srgbClr val="002060"/>
                </a:solidFill>
                <a:latin typeface="Times New Roman" panose="02020603050405020304" pitchFamily="18" charset="0"/>
                <a:cs typeface="Times New Roman" panose="02020603050405020304" pitchFamily="18" charset="0"/>
              </a:rPr>
              <a:t>Uspokojování očekávání zákazníků, spotřebitelů a uživatelů služeb je zásadním předpokladem korektního a úspěšného podnikání a udržení či zvyšování konkurenceschopnosti organizace na trhu.</a:t>
            </a:r>
          </a:p>
          <a:p>
            <a:r>
              <a:rPr lang="cs-CZ" sz="1400" dirty="0">
                <a:solidFill>
                  <a:srgbClr val="002060"/>
                </a:solidFill>
                <a:latin typeface="Times New Roman" panose="02020603050405020304" pitchFamily="18" charset="0"/>
                <a:cs typeface="Times New Roman" panose="02020603050405020304" pitchFamily="18" charset="0"/>
              </a:rPr>
              <a:t>Spotřebitelská očekávaní zahrnují řadu oblastí, například a zejména se vztahují k </a:t>
            </a:r>
            <a:r>
              <a:rPr lang="cs-CZ" sz="1400" b="1" dirty="0">
                <a:solidFill>
                  <a:srgbClr val="002060"/>
                </a:solidFill>
                <a:latin typeface="Times New Roman" panose="02020603050405020304" pitchFamily="18" charset="0"/>
                <a:cs typeface="Times New Roman" panose="02020603050405020304" pitchFamily="18" charset="0"/>
              </a:rPr>
              <a:t>bezpečnosti výrobků </a:t>
            </a:r>
            <a:r>
              <a:rPr lang="cs-CZ" sz="1400" dirty="0">
                <a:solidFill>
                  <a:srgbClr val="002060"/>
                </a:solidFill>
                <a:latin typeface="Times New Roman" panose="02020603050405020304" pitchFamily="18" charset="0"/>
                <a:cs typeface="Times New Roman" panose="02020603050405020304" pitchFamily="18" charset="0"/>
              </a:rPr>
              <a:t>a služeb, k </a:t>
            </a:r>
            <a:r>
              <a:rPr lang="cs-CZ" sz="1400" b="1" dirty="0">
                <a:solidFill>
                  <a:srgbClr val="002060"/>
                </a:solidFill>
                <a:latin typeface="Times New Roman" panose="02020603050405020304" pitchFamily="18" charset="0"/>
                <a:cs typeface="Times New Roman" panose="02020603050405020304" pitchFamily="18" charset="0"/>
              </a:rPr>
              <a:t>ochraně ekonomických zájmů </a:t>
            </a:r>
            <a:r>
              <a:rPr lang="cs-CZ" sz="1400" dirty="0">
                <a:solidFill>
                  <a:srgbClr val="002060"/>
                </a:solidFill>
                <a:latin typeface="Times New Roman" panose="02020603050405020304" pitchFamily="18" charset="0"/>
                <a:cs typeface="Times New Roman" panose="02020603050405020304" pitchFamily="18" charset="0"/>
              </a:rPr>
              <a:t>spotřebitele (včetně zamezení nekalých praktik, poskytování odpovídajícího zákaznického servisu a řešení reklamací), k odpovídající </a:t>
            </a:r>
            <a:r>
              <a:rPr lang="cs-CZ" sz="1400" b="1" dirty="0">
                <a:solidFill>
                  <a:srgbClr val="002060"/>
                </a:solidFill>
                <a:latin typeface="Times New Roman" panose="02020603050405020304" pitchFamily="18" charset="0"/>
                <a:cs typeface="Times New Roman" panose="02020603050405020304" pitchFamily="18" charset="0"/>
              </a:rPr>
              <a:t>kvalitě</a:t>
            </a:r>
            <a:r>
              <a:rPr lang="cs-CZ" sz="1400" dirty="0">
                <a:solidFill>
                  <a:srgbClr val="002060"/>
                </a:solidFill>
                <a:latin typeface="Times New Roman" panose="02020603050405020304" pitchFamily="18" charset="0"/>
                <a:cs typeface="Times New Roman" panose="02020603050405020304" pitchFamily="18" charset="0"/>
              </a:rPr>
              <a:t>, k </a:t>
            </a:r>
            <a:r>
              <a:rPr lang="cs-CZ" sz="1400" b="1" dirty="0">
                <a:solidFill>
                  <a:srgbClr val="002060"/>
                </a:solidFill>
                <a:latin typeface="Times New Roman" panose="02020603050405020304" pitchFamily="18" charset="0"/>
                <a:cs typeface="Times New Roman" panose="02020603050405020304" pitchFamily="18" charset="0"/>
              </a:rPr>
              <a:t>transparentnímu vyjádření a deklaraci kvality </a:t>
            </a:r>
            <a:r>
              <a:rPr lang="cs-CZ" sz="1400" dirty="0">
                <a:solidFill>
                  <a:srgbClr val="002060"/>
                </a:solidFill>
                <a:latin typeface="Times New Roman" panose="02020603050405020304" pitchFamily="18" charset="0"/>
                <a:cs typeface="Times New Roman" panose="02020603050405020304" pitchFamily="18" charset="0"/>
              </a:rPr>
              <a:t>a k ceně odpovídající nakupované kvalitě.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Oblast spotřebitelských zájmů také zahrnuje ochranu osobních údajů a soukromí, udržitelnou spotřebu či přístup spotřebitele k informacím.</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8277389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pl-PL" sz="1400" dirty="0">
                <a:solidFill>
                  <a:schemeClr val="bg1"/>
                </a:solidFill>
                <a:latin typeface="Times New Roman" panose="02020603050405020304" pitchFamily="18" charset="0"/>
                <a:cs typeface="Times New Roman" panose="02020603050405020304" pitchFamily="18" charset="0"/>
              </a:rPr>
              <a:t>Realizované průzkumy v prostředí firem (průzkumy Business Leaders Fora a Byznysu pro společnost v roce 2012, projekty EMPRESS 2008 - 2012), tak i průzkumy veřejného mínění (CSR Eurobarometr, průzkumy agentury IPSOS, GfK) přinesly následující poznatky: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28284"/>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Postoje podniků:</a:t>
            </a:r>
          </a:p>
          <a:p>
            <a:r>
              <a:rPr lang="cs-CZ" sz="1400" b="1" dirty="0">
                <a:solidFill>
                  <a:srgbClr val="002060"/>
                </a:solidFill>
                <a:latin typeface="Times New Roman" panose="02020603050405020304" pitchFamily="18" charset="0"/>
                <a:cs typeface="Times New Roman" panose="02020603050405020304" pitchFamily="18" charset="0"/>
              </a:rPr>
              <a:t>Necelá polovina zaměstnanců se setkala s konceptem CSR </a:t>
            </a:r>
            <a:r>
              <a:rPr lang="cs-CZ" sz="1400" dirty="0">
                <a:solidFill>
                  <a:srgbClr val="002060"/>
                </a:solidFill>
                <a:latin typeface="Times New Roman" panose="02020603050405020304" pitchFamily="18" charset="0"/>
                <a:cs typeface="Times New Roman" panose="02020603050405020304" pitchFamily="18" charset="0"/>
              </a:rPr>
              <a:t>(velké firmy až 64 %, střední 36 % a malé 30 %).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Prioritou jsou zejména </a:t>
            </a:r>
            <a:r>
              <a:rPr lang="cs-CZ" sz="1400" b="1" dirty="0">
                <a:solidFill>
                  <a:srgbClr val="002060"/>
                </a:solidFill>
                <a:latin typeface="Times New Roman" panose="02020603050405020304" pitchFamily="18" charset="0"/>
                <a:cs typeface="Times New Roman" panose="02020603050405020304" pitchFamily="18" charset="0"/>
              </a:rPr>
              <a:t>korektní vztahy k zákazníkům, zaměstnancům, majitelům </a:t>
            </a:r>
            <a:r>
              <a:rPr lang="cs-CZ" sz="1400" dirty="0">
                <a:solidFill>
                  <a:srgbClr val="002060"/>
                </a:solidFill>
                <a:latin typeface="Times New Roman" panose="02020603050405020304" pitchFamily="18" charset="0"/>
                <a:cs typeface="Times New Roman" panose="02020603050405020304" pitchFamily="18" charset="0"/>
              </a:rPr>
              <a:t>a snaha pomoci potřebným.</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Motivem jsou především </a:t>
            </a:r>
            <a:r>
              <a:rPr lang="cs-CZ" sz="1400" b="1" dirty="0">
                <a:solidFill>
                  <a:srgbClr val="002060"/>
                </a:solidFill>
                <a:latin typeface="Times New Roman" panose="02020603050405020304" pitchFamily="18" charset="0"/>
                <a:cs typeface="Times New Roman" panose="02020603050405020304" pitchFamily="18" charset="0"/>
              </a:rPr>
              <a:t>eticko-morální důvody</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zájem o loajalitu zaměstnanců, možné zlepšování výkonnosti a konkurenceschopnosti </a:t>
            </a:r>
            <a:r>
              <a:rPr lang="cs-CZ" sz="1400" dirty="0">
                <a:solidFill>
                  <a:srgbClr val="002060"/>
                </a:solidFill>
                <a:latin typeface="Times New Roman" panose="02020603050405020304" pitchFamily="18" charset="0"/>
                <a:cs typeface="Times New Roman" panose="02020603050405020304" pitchFamily="18" charset="0"/>
              </a:rPr>
              <a:t>podniku, environmentálně šetrné chování.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Přínosy</a:t>
            </a:r>
            <a:r>
              <a:rPr lang="cs-CZ" sz="1400" dirty="0">
                <a:solidFill>
                  <a:srgbClr val="002060"/>
                </a:solidFill>
                <a:latin typeface="Times New Roman" panose="02020603050405020304" pitchFamily="18" charset="0"/>
                <a:cs typeface="Times New Roman" panose="02020603050405020304" pitchFamily="18" charset="0"/>
              </a:rPr>
              <a:t> spatřují podniky především v posílení </a:t>
            </a:r>
            <a:r>
              <a:rPr lang="cs-CZ" sz="1400" b="1" dirty="0">
                <a:solidFill>
                  <a:srgbClr val="002060"/>
                </a:solidFill>
                <a:latin typeface="Times New Roman" panose="02020603050405020304" pitchFamily="18" charset="0"/>
                <a:cs typeface="Times New Roman" panose="02020603050405020304" pitchFamily="18" charset="0"/>
              </a:rPr>
              <a:t>firemní kultury, ve zlepšení image podniku, ve vyšší spokojenosti zaměstnanců a v loajalitě zákazníků.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postoje vůči CSR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775239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pl-PL" sz="1400" dirty="0">
                <a:solidFill>
                  <a:schemeClr val="bg1"/>
                </a:solidFill>
                <a:latin typeface="Times New Roman" panose="02020603050405020304" pitchFamily="18" charset="0"/>
                <a:cs typeface="Times New Roman" panose="02020603050405020304" pitchFamily="18" charset="0"/>
              </a:rPr>
              <a:t>Realizované průzkumy v prostředí firem (průzkumy Business Leaders Fora a Byznysu pro společnost v roce 2012, projekty EMPRESS 2008 - 2012), tak i průzkumy veřejného mínění (CSR Eurobarometr, průzkumy agentury IPSOS, GfK) přinesly následující poznatky: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28284"/>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Postoje podniků:</a:t>
            </a:r>
          </a:p>
          <a:p>
            <a:r>
              <a:rPr lang="cs-CZ" sz="1400" dirty="0">
                <a:solidFill>
                  <a:srgbClr val="002060"/>
                </a:solidFill>
                <a:latin typeface="Times New Roman" panose="02020603050405020304" pitchFamily="18" charset="0"/>
                <a:cs typeface="Times New Roman" panose="02020603050405020304" pitchFamily="18" charset="0"/>
              </a:rPr>
              <a:t>Bariéry, které je omezují, jsou příliš</a:t>
            </a:r>
            <a:r>
              <a:rPr lang="cs-CZ" sz="1400" b="1" dirty="0">
                <a:solidFill>
                  <a:srgbClr val="002060"/>
                </a:solidFill>
                <a:latin typeface="Times New Roman" panose="02020603050405020304" pitchFamily="18" charset="0"/>
                <a:cs typeface="Times New Roman" panose="02020603050405020304" pitchFamily="18" charset="0"/>
              </a:rPr>
              <a:t>ná byrokracie, nedostatečná podpora ze strany státu </a:t>
            </a:r>
            <a:r>
              <a:rPr lang="cs-CZ" sz="1400" dirty="0">
                <a:solidFill>
                  <a:srgbClr val="002060"/>
                </a:solidFill>
                <a:latin typeface="Times New Roman" panose="02020603050405020304" pitchFamily="18" charset="0"/>
                <a:cs typeface="Times New Roman" panose="02020603050405020304" pitchFamily="18" charset="0"/>
              </a:rPr>
              <a:t>(nepříznivé legislativní a daňové prostředí), těžko prokazatelné finanční přínosy a často i nezájem vrcholového vedení.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CSR je vnímána jako východisko pro využití ostatních nástrojů udržitelné spotřeby a výroby (vstupní hodnocení udržitelné spotřeby a výroby již realizovalo více než 50 organizací).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Dle průzkumu organizace Byznys pro společnost z roku 2012 60 % podniků klade důraz na dobrovolný charakter CSR.</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postoje vůči CSR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754037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pl-PL" sz="1400" dirty="0">
                <a:solidFill>
                  <a:schemeClr val="bg1"/>
                </a:solidFill>
                <a:latin typeface="Times New Roman" panose="02020603050405020304" pitchFamily="18" charset="0"/>
                <a:cs typeface="Times New Roman" panose="02020603050405020304" pitchFamily="18" charset="0"/>
              </a:rPr>
              <a:t>Realizované průzkumy v prostředí firem (průzkumy Business Leaders Fora a Byznysu pro společnost v roce 2012, projekty EMPRESS 2008 - 2012), tak i průzkumy veřejného mínění (CSR Eurobarometr, průzkumy agentury IPSOS, GfK) přinesly následující poznatky: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28284"/>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Postoje veřejnosti:</a:t>
            </a:r>
          </a:p>
          <a:p>
            <a:r>
              <a:rPr lang="cs-CZ" sz="1300" dirty="0">
                <a:solidFill>
                  <a:srgbClr val="002060"/>
                </a:solidFill>
                <a:latin typeface="Times New Roman" panose="02020603050405020304" pitchFamily="18" charset="0"/>
                <a:cs typeface="Times New Roman" panose="02020603050405020304" pitchFamily="18" charset="0"/>
              </a:rPr>
              <a:t>75 % občanů přiznává význam odpovědného chování firmy ve svém nákupním rozhodování.</a:t>
            </a:r>
          </a:p>
          <a:p>
            <a:r>
              <a:rPr lang="cs-CZ" sz="1300" dirty="0">
                <a:solidFill>
                  <a:srgbClr val="002060"/>
                </a:solidFill>
                <a:latin typeface="Times New Roman" panose="02020603050405020304" pitchFamily="18" charset="0"/>
                <a:cs typeface="Times New Roman" panose="02020603050405020304" pitchFamily="18" charset="0"/>
              </a:rPr>
              <a:t>25 % neví o CSR (tedy CSR nesledují).</a:t>
            </a:r>
          </a:p>
          <a:p>
            <a:r>
              <a:rPr lang="cs-CZ" sz="1300" dirty="0">
                <a:solidFill>
                  <a:srgbClr val="002060"/>
                </a:solidFill>
                <a:latin typeface="Times New Roman" panose="02020603050405020304" pitchFamily="18" charset="0"/>
                <a:cs typeface="Times New Roman" panose="02020603050405020304" pitchFamily="18" charset="0"/>
              </a:rPr>
              <a:t>Ostatní respondenti chápou CSR jako projev etiky, serióznosti a slušnosti, odpovědnosti vůči zaměstnancům a zákazníkům.</a:t>
            </a:r>
          </a:p>
          <a:p>
            <a:r>
              <a:rPr lang="cs-CZ" sz="1300" dirty="0">
                <a:solidFill>
                  <a:srgbClr val="002060"/>
                </a:solidFill>
                <a:latin typeface="Times New Roman" panose="02020603050405020304" pitchFamily="18" charset="0"/>
                <a:cs typeface="Times New Roman" panose="02020603050405020304" pitchFamily="18" charset="0"/>
              </a:rPr>
              <a:t>Prioritou je především vztah firem k životnímu prostředí a k zákazníkům.</a:t>
            </a:r>
          </a:p>
          <a:p>
            <a:r>
              <a:rPr lang="cs-CZ" sz="1300" dirty="0">
                <a:solidFill>
                  <a:srgbClr val="002060"/>
                </a:solidFill>
                <a:latin typeface="Times New Roman" panose="02020603050405020304" pitchFamily="18" charset="0"/>
                <a:cs typeface="Times New Roman" panose="02020603050405020304" pitchFamily="18" charset="0"/>
              </a:rPr>
              <a:t>Ochota občanů připlatit si za „odpovědný“ produkt.</a:t>
            </a:r>
          </a:p>
          <a:p>
            <a:r>
              <a:rPr lang="cs-CZ" sz="1300" dirty="0">
                <a:solidFill>
                  <a:srgbClr val="002060"/>
                </a:solidFill>
                <a:latin typeface="Times New Roman" panose="02020603050405020304" pitchFamily="18" charset="0"/>
                <a:cs typeface="Times New Roman" panose="02020603050405020304" pitchFamily="18" charset="0"/>
              </a:rPr>
              <a:t>Ochota osobní angažovanosti (třídění odpadů, dárcovství, úspory v domácnostech).</a:t>
            </a:r>
          </a:p>
          <a:p>
            <a:r>
              <a:rPr lang="cs-CZ" sz="1300" dirty="0">
                <a:solidFill>
                  <a:srgbClr val="002060"/>
                </a:solidFill>
                <a:latin typeface="Times New Roman" panose="02020603050405020304" pitchFamily="18" charset="0"/>
                <a:cs typeface="Times New Roman" panose="02020603050405020304" pitchFamily="18" charset="0"/>
              </a:rPr>
              <a:t>Vliv firem na společnost a životní prostředí je vnímán pozitivně a neustále se zlepšuje.</a:t>
            </a:r>
          </a:p>
          <a:p>
            <a:r>
              <a:rPr lang="cs-CZ" sz="1300" dirty="0">
                <a:solidFill>
                  <a:srgbClr val="002060"/>
                </a:solidFill>
                <a:latin typeface="Times New Roman" panose="02020603050405020304" pitchFamily="18" charset="0"/>
                <a:cs typeface="Times New Roman" panose="02020603050405020304" pitchFamily="18" charset="0"/>
              </a:rPr>
              <a:t>V oblasti CSR jsou požadovány aktivity ve vztahu k zaměstnancům, tvorbě pracovních míst a kvalitě produktů.</a:t>
            </a:r>
          </a:p>
          <a:p>
            <a:r>
              <a:rPr lang="cs-CZ" sz="1300" dirty="0">
                <a:solidFill>
                  <a:srgbClr val="002060"/>
                </a:solidFill>
                <a:latin typeface="Times New Roman" panose="02020603050405020304" pitchFamily="18" charset="0"/>
                <a:cs typeface="Times New Roman" panose="02020603050405020304" pitchFamily="18" charset="0"/>
              </a:rPr>
              <a:t>Palčivým problémem je nezaměstnanost, nekvalitní produkty, znečišťování životního prostředí a nadměrné využívání přírodních zdrojů.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postoje vůči CSR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0036515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60665" y="1329291"/>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l-PL" sz="1400" dirty="0">
                <a:solidFill>
                  <a:schemeClr val="bg1"/>
                </a:solidFill>
                <a:latin typeface="Times New Roman" panose="02020603050405020304" pitchFamily="18" charset="0"/>
                <a:cs typeface="Times New Roman" panose="02020603050405020304" pitchFamily="18" charset="0"/>
              </a:rPr>
              <a:t>Realizované významné projekty v oblasti společenské odpovědnosti dle průzkumu byly zaměřeny</a:t>
            </a:r>
          </a:p>
          <a:p>
            <a:r>
              <a:rPr lang="pl-PL" sz="1400" dirty="0">
                <a:solidFill>
                  <a:schemeClr val="bg1"/>
                </a:solidFill>
                <a:latin typeface="Times New Roman" panose="02020603050405020304" pitchFamily="18" charset="0"/>
                <a:cs typeface="Times New Roman" panose="02020603050405020304" pitchFamily="18" charset="0"/>
              </a:rPr>
              <a:t>na sociální oblast (handicapované osoby, age management, sociální podnikání, síť poradenských center), </a:t>
            </a:r>
          </a:p>
          <a:p>
            <a:r>
              <a:rPr lang="pl-PL" sz="1400" dirty="0">
                <a:solidFill>
                  <a:schemeClr val="bg1"/>
                </a:solidFill>
                <a:latin typeface="Times New Roman" panose="02020603050405020304" pitchFamily="18" charset="0"/>
                <a:cs typeface="Times New Roman" panose="02020603050405020304" pitchFamily="18" charset="0"/>
              </a:rPr>
              <a:t>na oblast vzdělávání a zlepšování životního prostředí (úspora zdrojů, využívání obnovitelných zdrojů, udržitelná spotřeba a výroba), </a:t>
            </a:r>
          </a:p>
          <a:p>
            <a:r>
              <a:rPr lang="pl-PL" sz="1400" dirty="0">
                <a:solidFill>
                  <a:schemeClr val="bg1"/>
                </a:solidFill>
                <a:latin typeface="Times New Roman" panose="02020603050405020304" pitchFamily="18" charset="0"/>
                <a:cs typeface="Times New Roman" panose="02020603050405020304" pitchFamily="18" charset="0"/>
              </a:rPr>
              <a:t>na oblasti využívání certifikace či stantadrů a to jak národních, tak i nadnárodních.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949721"/>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CSR RESEARCH 2020 realizovaný agenturou IPSOS</a:t>
            </a:r>
          </a:p>
          <a:p>
            <a:r>
              <a:rPr lang="cs-CZ" sz="1400" dirty="0">
                <a:solidFill>
                  <a:srgbClr val="002060"/>
                </a:solidFill>
                <a:latin typeface="Times New Roman" panose="02020603050405020304" pitchFamily="18" charset="0"/>
                <a:cs typeface="Times New Roman" panose="02020603050405020304" pitchFamily="18" charset="0"/>
              </a:rPr>
              <a:t>Téma společenské odpovědnosti firem (CSR) si lidé nejčastěji spojují s ekologií a ochranou životního prostředí (39 %) a přístupem k zaměstnancům (14 %).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CSR není vždy vnímána pouze pozitivně. Téměř pětina populace uváděla nějaké negativní asociace – CSR vnímají jako prvoplánovou nutnost firem, zdůrazňují motivaci vlastního zisku firem.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49 % Čechů je při rozhodování o nákupu důležité, zda se firma chová společensky odpovědně. 70 % Čechů deklaruje, že je ochotno si připlatit za výrobek, který je šetrný k životnímu prostředí anebo je určitá částka z jeho prodeje určena na nějaký společensky prospěšný projekt.</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postoje vůči CSR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679676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3844516" y="949721"/>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CSR RESEARCH 2020 realizovaný agenturou IPSOS</a:t>
            </a:r>
          </a:p>
          <a:p>
            <a:r>
              <a:rPr lang="cs-CZ" sz="1400" dirty="0">
                <a:solidFill>
                  <a:srgbClr val="002060"/>
                </a:solidFill>
                <a:latin typeface="Times New Roman" panose="02020603050405020304" pitchFamily="18" charset="0"/>
                <a:cs typeface="Times New Roman" panose="02020603050405020304" pitchFamily="18" charset="0"/>
              </a:rPr>
              <a:t>Pro více než polovinu populace je společensky odpovědná aktivita důvodem k nákupu či doporučení značky. Společenská odpovědnost je obecně důležitá především pro nákupní rozhodování generací Z a Y, s věkem zájem klesá.</a:t>
            </a:r>
          </a:p>
          <a:p>
            <a:r>
              <a:rPr lang="cs-CZ" sz="1400" dirty="0">
                <a:solidFill>
                  <a:srgbClr val="002060"/>
                </a:solidFill>
                <a:latin typeface="Times New Roman" panose="02020603050405020304" pitchFamily="18" charset="0"/>
                <a:cs typeface="Times New Roman" panose="02020603050405020304" pitchFamily="18" charset="0"/>
              </a:rPr>
              <a:t>Mezi oblasti, které si zaslouží největší podporu firem, patří tradičně ochrana životního prostředí (častěji je podpora požadovaná po firmách ze sektoru </a:t>
            </a:r>
            <a:r>
              <a:rPr lang="cs-CZ" sz="1400" dirty="0" err="1">
                <a:solidFill>
                  <a:srgbClr val="002060"/>
                </a:solidFill>
                <a:latin typeface="Times New Roman" panose="02020603050405020304" pitchFamily="18" charset="0"/>
                <a:cs typeface="Times New Roman" panose="02020603050405020304" pitchFamily="18" charset="0"/>
              </a:rPr>
              <a:t>automotive</a:t>
            </a:r>
            <a:r>
              <a:rPr lang="cs-CZ" sz="1400" dirty="0">
                <a:solidFill>
                  <a:srgbClr val="002060"/>
                </a:solidFill>
                <a:latin typeface="Times New Roman" panose="02020603050405020304" pitchFamily="18" charset="0"/>
                <a:cs typeface="Times New Roman" panose="02020603050405020304" pitchFamily="18" charset="0"/>
              </a:rPr>
              <a:t>) a také férového chování k zaměstnancům (nárůst důležitosti oproti loňskému roku o 6procentních bodů). </a:t>
            </a:r>
          </a:p>
          <a:p>
            <a:r>
              <a:rPr lang="cs-CZ" sz="1400" dirty="0">
                <a:solidFill>
                  <a:srgbClr val="002060"/>
                </a:solidFill>
                <a:latin typeface="Times New Roman" panose="02020603050405020304" pitchFamily="18" charset="0"/>
                <a:cs typeface="Times New Roman" panose="02020603050405020304" pitchFamily="18" charset="0"/>
              </a:rPr>
              <a:t>Dalšími oblastmi jsou pravdivá komunikace se zákazníky (častěji spojováno s bankami, obchodními řetězci a energetickými společnostmi), etika v podnikání a rozvoj moderních technologií (spojováno častěji s </a:t>
            </a:r>
            <a:r>
              <a:rPr lang="cs-CZ" sz="1400" dirty="0" err="1">
                <a:solidFill>
                  <a:srgbClr val="002060"/>
                </a:solidFill>
                <a:latin typeface="Times New Roman" panose="02020603050405020304" pitchFamily="18" charset="0"/>
                <a:cs typeface="Times New Roman" panose="02020603050405020304" pitchFamily="18" charset="0"/>
              </a:rPr>
              <a:t>automotive</a:t>
            </a:r>
            <a:r>
              <a:rPr lang="cs-CZ" sz="1400" dirty="0">
                <a:solidFill>
                  <a:srgbClr val="002060"/>
                </a:solidFill>
                <a:latin typeface="Times New Roman" panose="02020603050405020304" pitchFamily="18" charset="0"/>
                <a:cs typeface="Times New Roman" panose="02020603050405020304" pitchFamily="18" charset="0"/>
              </a:rPr>
              <a:t> firmami).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postoje vůči CSR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990450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3709800" y="670238"/>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CSR RESEARCH 2020 realizovaný agenturou IPSOS</a:t>
            </a:r>
          </a:p>
          <a:p>
            <a:r>
              <a:rPr lang="cs-CZ" sz="1400" dirty="0">
                <a:solidFill>
                  <a:srgbClr val="002060"/>
                </a:solidFill>
                <a:latin typeface="Times New Roman" panose="02020603050405020304" pitchFamily="18" charset="0"/>
                <a:cs typeface="Times New Roman" panose="02020603050405020304" pitchFamily="18" charset="0"/>
              </a:rPr>
              <a:t>3 z 10 Čechů si spontánně vybaví nějakou společensky odpovědnou firmu, nejčastěji se jedná o dodavatele energií ČEZ nebo automobilku Škoda Auto.  </a:t>
            </a:r>
          </a:p>
          <a:p>
            <a:r>
              <a:rPr lang="cs-CZ" sz="1400" dirty="0">
                <a:solidFill>
                  <a:srgbClr val="002060"/>
                </a:solidFill>
                <a:latin typeface="Times New Roman" panose="02020603050405020304" pitchFamily="18" charset="0"/>
                <a:cs typeface="Times New Roman" panose="02020603050405020304" pitchFamily="18" charset="0"/>
              </a:rPr>
              <a:t>Na druhou stranu spontánní znalost konkrétních projektů je relativně nízká, či roztříštěná. 8 z 10 Čechů si spontánně nevybaví žádnou společensky odpovědnou aktivitu přímo spojenou s konkrétní firmou. </a:t>
            </a:r>
          </a:p>
          <a:p>
            <a:r>
              <a:rPr lang="cs-CZ" sz="1400" dirty="0">
                <a:solidFill>
                  <a:srgbClr val="002060"/>
                </a:solidFill>
                <a:latin typeface="Times New Roman" panose="02020603050405020304" pitchFamily="18" charset="0"/>
                <a:cs typeface="Times New Roman" panose="02020603050405020304" pitchFamily="18" charset="0"/>
              </a:rPr>
              <a:t>90 % Čechů se v posledním roce chovalo společensky odpovědně, což je mírný nárůst oproti loňsku (86 %). Lidé nejčastěji uváděli, že se chovali ohleduplně k přírodě a životnímu prostředí (68 %, nárůst oproti loňsku): třídili odpad, využívali úsporné spotřebiče či žárovky, a omezovali spotřebu vody a energií. 23 % také přispělo potřebným, 13 % vykonávalo dobrovolnické aktivity.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postoje vůči CSR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803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798" y="2067694"/>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Carroll v roce 1979 rozvíjí čtyřdílnou definicí CSR zasazenou do </a:t>
            </a:r>
            <a:r>
              <a:rPr lang="cs-CZ" sz="1400" dirty="0" err="1">
                <a:solidFill>
                  <a:schemeClr val="bg1"/>
                </a:solidFill>
                <a:latin typeface="Times New Roman" panose="02020603050405020304" pitchFamily="18" charset="0"/>
                <a:cs typeface="Times New Roman" panose="02020603050405020304" pitchFamily="18" charset="0"/>
              </a:rPr>
              <a:t>integrativního</a:t>
            </a:r>
            <a:r>
              <a:rPr lang="cs-CZ" sz="1400" dirty="0">
                <a:solidFill>
                  <a:schemeClr val="bg1"/>
                </a:solidFill>
                <a:latin typeface="Times New Roman" panose="02020603050405020304" pitchFamily="18" charset="0"/>
                <a:cs typeface="Times New Roman" panose="02020603050405020304" pitchFamily="18" charset="0"/>
              </a:rPr>
              <a:t> modelu Corporate </a:t>
            </a:r>
            <a:r>
              <a:rPr lang="cs-CZ" sz="1400" dirty="0" err="1">
                <a:solidFill>
                  <a:schemeClr val="bg1"/>
                </a:solidFill>
                <a:latin typeface="Times New Roman" panose="02020603050405020304" pitchFamily="18" charset="0"/>
                <a:cs typeface="Times New Roman" panose="02020603050405020304" pitchFamily="18" charset="0"/>
              </a:rPr>
              <a:t>Social</a:t>
            </a:r>
            <a:r>
              <a:rPr lang="cs-CZ" sz="1400" dirty="0">
                <a:solidFill>
                  <a:schemeClr val="bg1"/>
                </a:solidFill>
                <a:latin typeface="Times New Roman" panose="02020603050405020304" pitchFamily="18" charset="0"/>
                <a:cs typeface="Times New Roman" panose="02020603050405020304" pitchFamily="18" charset="0"/>
              </a:rPr>
              <a:t> Performance (CSP) a shrnul soudobé hlavní prvky odpovědnosti podnikání do tří bodů: </a:t>
            </a:r>
          </a:p>
          <a:p>
            <a:pPr marL="800100" lvl="1" indent="-342900">
              <a:buFont typeface="+mj-lt"/>
              <a:buAutoNum type="arabicPeriod"/>
            </a:pPr>
            <a:r>
              <a:rPr lang="cs-CZ" sz="1400" dirty="0">
                <a:solidFill>
                  <a:schemeClr val="bg1"/>
                </a:solidFill>
                <a:latin typeface="Times New Roman" panose="02020603050405020304" pitchFamily="18" charset="0"/>
                <a:cs typeface="Times New Roman" panose="02020603050405020304" pitchFamily="18" charset="0"/>
              </a:rPr>
              <a:t>tvořit zisk; </a:t>
            </a:r>
          </a:p>
          <a:p>
            <a:pPr marL="800100" lvl="1" indent="-342900">
              <a:buFont typeface="+mj-lt"/>
              <a:buAutoNum type="arabicPeriod"/>
            </a:pPr>
            <a:r>
              <a:rPr lang="cs-CZ" sz="1400" dirty="0">
                <a:solidFill>
                  <a:schemeClr val="bg1"/>
                </a:solidFill>
                <a:latin typeface="Times New Roman" panose="02020603050405020304" pitchFamily="18" charset="0"/>
                <a:cs typeface="Times New Roman" panose="02020603050405020304" pitchFamily="18" charset="0"/>
              </a:rPr>
              <a:t>dodržovat zákony; </a:t>
            </a:r>
          </a:p>
          <a:p>
            <a:pPr marL="800100" lvl="1" indent="-342900">
              <a:buFont typeface="+mj-lt"/>
              <a:buAutoNum type="arabicPeriod"/>
            </a:pPr>
            <a:r>
              <a:rPr lang="cs-CZ" sz="1400" dirty="0">
                <a:solidFill>
                  <a:schemeClr val="bg1"/>
                </a:solidFill>
                <a:latin typeface="Times New Roman" panose="02020603050405020304" pitchFamily="18" charset="0"/>
                <a:cs typeface="Times New Roman" panose="02020603050405020304" pitchFamily="18" charset="0"/>
              </a:rPr>
              <a:t>jít za rámec těchto aktivit.</a:t>
            </a:r>
          </a:p>
        </p:txBody>
      </p:sp>
      <p:sp>
        <p:nvSpPr>
          <p:cNvPr id="5" name="Zástupný symbol pro obsah 2"/>
          <p:cNvSpPr txBox="1">
            <a:spLocks/>
          </p:cNvSpPr>
          <p:nvPr/>
        </p:nvSpPr>
        <p:spPr>
          <a:xfrm>
            <a:off x="3851920" y="432183"/>
            <a:ext cx="4104456"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Závěrem je definice, která zohledňuje do té doby postrádající výčet konkrétních odpovědností firem vůči celé společnosti: „</a:t>
            </a:r>
            <a:r>
              <a:rPr lang="cs-CZ" sz="1400" i="1" dirty="0">
                <a:solidFill>
                  <a:srgbClr val="002060"/>
                </a:solidFill>
                <a:latin typeface="Times New Roman" panose="02020603050405020304" pitchFamily="18" charset="0"/>
                <a:cs typeface="Times New Roman" panose="02020603050405020304" pitchFamily="18" charset="0"/>
              </a:rPr>
              <a:t>Společenská odpovědnost podniku zahrnuje ekonomické, zákonné, etické a dobrovolné prvky, které společnost v dané určité době od podniku očekává</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Corporate Social Responsibility (CSR) – historické milníky</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graphicFrame>
        <p:nvGraphicFramePr>
          <p:cNvPr id="3" name="Tabulka 2"/>
          <p:cNvGraphicFramePr>
            <a:graphicFrameLocks noGrp="1"/>
          </p:cNvGraphicFramePr>
          <p:nvPr>
            <p:extLst>
              <p:ext uri="{D42A27DB-BD31-4B8C-83A1-F6EECF244321}">
                <p14:modId xmlns:p14="http://schemas.microsoft.com/office/powerpoint/2010/main" val="2328304847"/>
              </p:ext>
            </p:extLst>
          </p:nvPr>
        </p:nvGraphicFramePr>
        <p:xfrm>
          <a:off x="4067944" y="1917198"/>
          <a:ext cx="4476911" cy="3037294"/>
        </p:xfrm>
        <a:graphic>
          <a:graphicData uri="http://schemas.openxmlformats.org/drawingml/2006/table">
            <a:tbl>
              <a:tblPr firstRow="1" firstCol="1" bandRow="1"/>
              <a:tblGrid>
                <a:gridCol w="1236551">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tblGrid>
              <a:tr h="700914">
                <a:tc>
                  <a:txBody>
                    <a:bodyPr/>
                    <a:lstStyle/>
                    <a:p>
                      <a:pPr algn="ctr">
                        <a:spcBef>
                          <a:spcPts val="600"/>
                        </a:spcBef>
                      </a:pPr>
                      <a:r>
                        <a:rPr lang="cs-CZ" sz="1200" b="1" dirty="0">
                          <a:effectLst/>
                          <a:latin typeface="Times New Roman" panose="02020603050405020304" pitchFamily="18" charset="0"/>
                          <a:cs typeface="Times New Roman" panose="02020603050405020304" pitchFamily="18" charset="0"/>
                        </a:rPr>
                        <a:t>Prvek odpovědnosti </a:t>
                      </a:r>
                      <a:br>
                        <a:rPr lang="cs-CZ" sz="1200" b="1" dirty="0">
                          <a:effectLst/>
                          <a:latin typeface="Times New Roman" panose="02020603050405020304" pitchFamily="18" charset="0"/>
                          <a:cs typeface="Times New Roman" panose="02020603050405020304" pitchFamily="18" charset="0"/>
                        </a:rPr>
                      </a:br>
                      <a:r>
                        <a:rPr lang="cs-CZ" sz="1200" b="1" dirty="0">
                          <a:effectLst/>
                          <a:latin typeface="Times New Roman" panose="02020603050405020304" pitchFamily="18" charset="0"/>
                          <a:cs typeface="Times New Roman" panose="02020603050405020304" pitchFamily="18" charset="0"/>
                        </a:rPr>
                        <a:t>v dané kategorii</a:t>
                      </a:r>
                      <a:endParaRPr lang="cs-CZ" sz="1200" dirty="0">
                        <a:effectLst/>
                        <a:latin typeface="Times New Roman" panose="02020603050405020304" pitchFamily="18" charset="0"/>
                        <a:cs typeface="Times New Roman" panose="02020603050405020304" pitchFamily="18" charset="0"/>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a:spcBef>
                          <a:spcPts val="600"/>
                        </a:spcBef>
                      </a:pPr>
                      <a:r>
                        <a:rPr lang="cs-CZ" sz="1200" b="1" dirty="0">
                          <a:effectLst/>
                          <a:latin typeface="Times New Roman" panose="02020603050405020304" pitchFamily="18" charset="0"/>
                          <a:cs typeface="Times New Roman" panose="02020603050405020304" pitchFamily="18" charset="0"/>
                        </a:rPr>
                        <a:t>Význam</a:t>
                      </a:r>
                      <a:endParaRPr lang="cs-CZ" sz="1200" dirty="0">
                        <a:effectLst/>
                        <a:latin typeface="Times New Roman" panose="02020603050405020304" pitchFamily="18" charset="0"/>
                        <a:cs typeface="Times New Roman" panose="02020603050405020304" pitchFamily="18" charset="0"/>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extLst>
                  <a:ext uri="{0D108BD9-81ED-4DB2-BD59-A6C34878D82A}">
                    <a16:rowId xmlns:a16="http://schemas.microsoft.com/office/drawing/2014/main" val="10000"/>
                  </a:ext>
                </a:extLst>
              </a:tr>
              <a:tr h="467276">
                <a:tc>
                  <a:txBody>
                    <a:bodyPr/>
                    <a:lstStyle/>
                    <a:p>
                      <a:pPr>
                        <a:spcBef>
                          <a:spcPts val="600"/>
                        </a:spcBef>
                      </a:pPr>
                      <a:r>
                        <a:rPr lang="cs-CZ" sz="1200" b="1">
                          <a:effectLst/>
                          <a:latin typeface="Times New Roman" panose="02020603050405020304" pitchFamily="18" charset="0"/>
                          <a:cs typeface="Times New Roman" panose="02020603050405020304" pitchFamily="18" charset="0"/>
                        </a:rPr>
                        <a:t>ekonomická</a:t>
                      </a:r>
                      <a:endParaRPr lang="cs-CZ" sz="1200">
                        <a:effectLst/>
                        <a:latin typeface="Times New Roman" panose="02020603050405020304" pitchFamily="18" charset="0"/>
                        <a:cs typeface="Times New Roman" panose="02020603050405020304" pitchFamily="18" charset="0"/>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cs-CZ" sz="1200" dirty="0">
                          <a:effectLst/>
                          <a:latin typeface="Times New Roman" panose="02020603050405020304" pitchFamily="18" charset="0"/>
                          <a:cs typeface="Times New Roman" panose="02020603050405020304" pitchFamily="18" charset="0"/>
                        </a:rPr>
                        <a:t>produkovat výrobky nebo služby a prodávat je na ziskové bázi</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7276">
                <a:tc>
                  <a:txBody>
                    <a:bodyPr/>
                    <a:lstStyle/>
                    <a:p>
                      <a:pPr>
                        <a:spcBef>
                          <a:spcPts val="600"/>
                        </a:spcBef>
                      </a:pPr>
                      <a:r>
                        <a:rPr lang="cs-CZ" sz="1200" b="1">
                          <a:effectLst/>
                          <a:latin typeface="Times New Roman" panose="02020603050405020304" pitchFamily="18" charset="0"/>
                          <a:cs typeface="Times New Roman" panose="02020603050405020304" pitchFamily="18" charset="0"/>
                        </a:rPr>
                        <a:t>zákonná (právní)</a:t>
                      </a:r>
                      <a:endParaRPr lang="cs-CZ" sz="1200">
                        <a:effectLst/>
                        <a:latin typeface="Times New Roman" panose="02020603050405020304" pitchFamily="18" charset="0"/>
                        <a:cs typeface="Times New Roman" panose="02020603050405020304" pitchFamily="18" charset="0"/>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cs-CZ" sz="1200" dirty="0">
                          <a:effectLst/>
                          <a:latin typeface="Times New Roman" panose="02020603050405020304" pitchFamily="18" charset="0"/>
                          <a:cs typeface="Times New Roman" panose="02020603050405020304" pitchFamily="18" charset="0"/>
                        </a:rPr>
                        <a:t>naplňovat svoje ekonomické poslání v rámci legislativních požadavků</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0914">
                <a:tc>
                  <a:txBody>
                    <a:bodyPr/>
                    <a:lstStyle/>
                    <a:p>
                      <a:pPr>
                        <a:spcBef>
                          <a:spcPts val="600"/>
                        </a:spcBef>
                      </a:pPr>
                      <a:r>
                        <a:rPr lang="cs-CZ" sz="1200" b="1">
                          <a:effectLst/>
                          <a:latin typeface="Times New Roman" panose="02020603050405020304" pitchFamily="18" charset="0"/>
                          <a:cs typeface="Times New Roman" panose="02020603050405020304" pitchFamily="18" charset="0"/>
                        </a:rPr>
                        <a:t>etická</a:t>
                      </a:r>
                      <a:endParaRPr lang="cs-CZ" sz="1200">
                        <a:effectLst/>
                        <a:latin typeface="Times New Roman" panose="02020603050405020304" pitchFamily="18" charset="0"/>
                        <a:cs typeface="Times New Roman" panose="02020603050405020304" pitchFamily="18" charset="0"/>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cs-CZ" sz="1200" dirty="0">
                          <a:effectLst/>
                          <a:latin typeface="Times New Roman" panose="02020603050405020304" pitchFamily="18" charset="0"/>
                          <a:cs typeface="Times New Roman" panose="02020603050405020304" pitchFamily="18" charset="0"/>
                        </a:rPr>
                        <a:t>naplňovat očekávání společnosti jdoucí nad rámec legislativních požadavků</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00914">
                <a:tc>
                  <a:txBody>
                    <a:bodyPr/>
                    <a:lstStyle/>
                    <a:p>
                      <a:pPr>
                        <a:spcBef>
                          <a:spcPts val="600"/>
                        </a:spcBef>
                      </a:pPr>
                      <a:r>
                        <a:rPr lang="cs-CZ" sz="1200" b="1" dirty="0">
                          <a:effectLst/>
                          <a:latin typeface="Times New Roman" panose="02020603050405020304" pitchFamily="18" charset="0"/>
                          <a:cs typeface="Times New Roman" panose="02020603050405020304" pitchFamily="18" charset="0"/>
                        </a:rPr>
                        <a:t>dobrovolná</a:t>
                      </a:r>
                      <a:endParaRPr lang="cs-CZ" sz="1200" dirty="0">
                        <a:effectLst/>
                        <a:latin typeface="Times New Roman" panose="02020603050405020304" pitchFamily="18" charset="0"/>
                        <a:cs typeface="Times New Roman" panose="02020603050405020304" pitchFamily="18" charset="0"/>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Bef>
                          <a:spcPts val="600"/>
                        </a:spcBef>
                      </a:pPr>
                      <a:r>
                        <a:rPr lang="cs-CZ" sz="1200" dirty="0">
                          <a:effectLst/>
                          <a:latin typeface="Times New Roman" panose="02020603050405020304" pitchFamily="18" charset="0"/>
                          <a:cs typeface="Times New Roman" panose="02020603050405020304" pitchFamily="18" charset="0"/>
                        </a:rPr>
                        <a:t>není společností očekávána, založena na individuálním posouzení a dobrovolnosti</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36764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464496" cy="507703"/>
          </a:xfrm>
        </p:spPr>
        <p:txBody>
          <a:bodyPr/>
          <a:lstStyle/>
          <a:p>
            <a:r>
              <a:rPr lang="pl-PL" b="1" dirty="0">
                <a:solidFill>
                  <a:schemeClr val="bg1"/>
                </a:solidFill>
                <a:highlight>
                  <a:srgbClr val="307871"/>
                </a:highlight>
                <a:latin typeface="Times New Roman" panose="02020603050405020304" pitchFamily="18" charset="0"/>
                <a:cs typeface="Times New Roman" panose="02020603050405020304" pitchFamily="18" charset="0"/>
              </a:rPr>
              <a:t>Vybrané postoje vůči CSR </a:t>
            </a:r>
            <a:br>
              <a:rPr lang="pl-PL" b="1" dirty="0">
                <a:solidFill>
                  <a:schemeClr val="bg1"/>
                </a:solidFill>
                <a:highlight>
                  <a:srgbClr val="307871"/>
                </a:highlight>
                <a:latin typeface="Times New Roman" panose="02020603050405020304" pitchFamily="18" charset="0"/>
                <a:cs typeface="Times New Roman" panose="02020603050405020304" pitchFamily="18" charset="0"/>
              </a:rPr>
            </a:br>
            <a:endParaRPr lang="cs-CZ" dirty="0">
              <a:highlight>
                <a:srgbClr val="307871"/>
              </a:highlight>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5" name="Picture 2" descr="Vliv CSR na nákup a doporučení">
            <a:extLst>
              <a:ext uri="{FF2B5EF4-FFF2-40B4-BE49-F238E27FC236}">
                <a16:creationId xmlns:a16="http://schemas.microsoft.com/office/drawing/2014/main" id="{34771E31-2671-49FF-974A-7F2EB8A943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919864"/>
            <a:ext cx="7488832" cy="3698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682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464496" cy="507703"/>
          </a:xfrm>
        </p:spPr>
        <p:txBody>
          <a:bodyPr/>
          <a:lstStyle/>
          <a:p>
            <a:r>
              <a:rPr lang="pl-PL" b="1" dirty="0">
                <a:solidFill>
                  <a:schemeClr val="bg1"/>
                </a:solidFill>
                <a:highlight>
                  <a:srgbClr val="307871"/>
                </a:highlight>
                <a:latin typeface="Times New Roman" panose="02020603050405020304" pitchFamily="18" charset="0"/>
                <a:cs typeface="Times New Roman" panose="02020603050405020304" pitchFamily="18" charset="0"/>
              </a:rPr>
              <a:t>Vybrané postoje vůči CSR </a:t>
            </a:r>
            <a:br>
              <a:rPr lang="pl-PL" b="1" dirty="0">
                <a:solidFill>
                  <a:schemeClr val="bg1"/>
                </a:solidFill>
                <a:highlight>
                  <a:srgbClr val="307871"/>
                </a:highlight>
                <a:latin typeface="Times New Roman" panose="02020603050405020304" pitchFamily="18" charset="0"/>
                <a:cs typeface="Times New Roman" panose="02020603050405020304" pitchFamily="18" charset="0"/>
              </a:rPr>
            </a:br>
            <a:endParaRPr lang="cs-CZ" dirty="0">
              <a:highlight>
                <a:srgbClr val="307871"/>
              </a:highlight>
            </a:endParaRPr>
          </a:p>
        </p:txBody>
      </p:sp>
      <p:pic>
        <p:nvPicPr>
          <p:cNvPr id="2050" name="Picture 2" descr="Oblasti, kde by se Češi osobně angažovali">
            <a:extLst>
              <a:ext uri="{FF2B5EF4-FFF2-40B4-BE49-F238E27FC236}">
                <a16:creationId xmlns:a16="http://schemas.microsoft.com/office/drawing/2014/main" id="{6FACD70F-970B-4BAB-821C-7DF6B9EA71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39" y="871806"/>
            <a:ext cx="6046885" cy="385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9223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798" y="2067694"/>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V dekádě 80. let vyvstávají nové </a:t>
            </a:r>
            <a:r>
              <a:rPr lang="cs-CZ" sz="1400" b="1" dirty="0">
                <a:solidFill>
                  <a:schemeClr val="bg1"/>
                </a:solidFill>
                <a:latin typeface="Times New Roman" panose="02020603050405020304" pitchFamily="18" charset="0"/>
                <a:cs typeface="Times New Roman" panose="02020603050405020304" pitchFamily="18" charset="0"/>
              </a:rPr>
              <a:t>pohledy na koncept CSR </a:t>
            </a:r>
            <a:r>
              <a:rPr lang="cs-CZ" sz="1400" dirty="0">
                <a:solidFill>
                  <a:schemeClr val="bg1"/>
                </a:solidFill>
                <a:latin typeface="Times New Roman" panose="02020603050405020304" pitchFamily="18" charset="0"/>
                <a:cs typeface="Times New Roman" panose="02020603050405020304" pitchFamily="18" charset="0"/>
              </a:rPr>
              <a:t>a jeho význam s cílem objasnit, co vše lze zahrnovat pod CSR.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Vznikají nové odborné publikace a polemiky nad vývojovými etapami konceptu a objevují se i nové </a:t>
            </a:r>
            <a:r>
              <a:rPr lang="cs-CZ" sz="1400" b="1" dirty="0">
                <a:solidFill>
                  <a:schemeClr val="bg1"/>
                </a:solidFill>
                <a:latin typeface="Times New Roman" panose="02020603050405020304" pitchFamily="18" charset="0"/>
                <a:cs typeface="Times New Roman" panose="02020603050405020304" pitchFamily="18" charset="0"/>
              </a:rPr>
              <a:t>alternativní koncepty</a:t>
            </a:r>
            <a:r>
              <a:rPr lang="cs-CZ" sz="1400" dirty="0">
                <a:solidFill>
                  <a:schemeClr val="bg1"/>
                </a:solidFill>
                <a:latin typeface="Times New Roman" panose="02020603050405020304" pitchFamily="18" charset="0"/>
                <a:cs typeface="Times New Roman" panose="02020603050405020304" pitchFamily="18" charset="0"/>
              </a:rPr>
              <a:t>, které buďto přímo souvisejí s CSR nebo s jeho dílčími částmi.</a:t>
            </a:r>
          </a:p>
        </p:txBody>
      </p:sp>
      <p:sp>
        <p:nvSpPr>
          <p:cNvPr id="5" name="Zástupný symbol pro obsah 2"/>
          <p:cNvSpPr txBox="1">
            <a:spLocks/>
          </p:cNvSpPr>
          <p:nvPr/>
        </p:nvSpPr>
        <p:spPr>
          <a:xfrm>
            <a:off x="3817290" y="709946"/>
            <a:ext cx="4104456" cy="4166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Jonese (1980), který ve své definici CSR, zmiňuje plnění podniku nad rámec zákonných a odborových nařízení, ale považuje také za nezbytný přístup dobrovolnosti s využitím CSR aktivit a vše rozšiřuje na další zainteresované skupiny.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Drucker (1984), který přišel s tvrzením, že </a:t>
            </a:r>
            <a:r>
              <a:rPr lang="cs-CZ" sz="1400" b="1" dirty="0">
                <a:solidFill>
                  <a:srgbClr val="002060"/>
                </a:solidFill>
                <a:latin typeface="Times New Roman" panose="02020603050405020304" pitchFamily="18" charset="0"/>
                <a:cs typeface="Times New Roman" panose="02020603050405020304" pitchFamily="18" charset="0"/>
              </a:rPr>
              <a:t>ziskovost a odpovědnost se nevylučují</a:t>
            </a:r>
            <a:r>
              <a:rPr lang="cs-CZ" sz="1400" dirty="0">
                <a:solidFill>
                  <a:srgbClr val="002060"/>
                </a:solidFill>
                <a:latin typeface="Times New Roman" panose="02020603050405020304" pitchFamily="18" charset="0"/>
                <a:cs typeface="Times New Roman" panose="02020603050405020304" pitchFamily="18" charset="0"/>
              </a:rPr>
              <a:t>, naopak jde o kompatibilní pojmy, a proto „…</a:t>
            </a:r>
            <a:r>
              <a:rPr lang="cs-CZ" sz="1400" b="1" dirty="0">
                <a:solidFill>
                  <a:srgbClr val="002060"/>
                </a:solidFill>
                <a:latin typeface="Times New Roman" panose="02020603050405020304" pitchFamily="18" charset="0"/>
                <a:cs typeface="Times New Roman" panose="02020603050405020304" pitchFamily="18" charset="0"/>
              </a:rPr>
              <a:t>by měl podnik proměnit svou společenskou odpovědnost v podnikatelské příležitosti</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Carroll v roce 1991 provádí úprava své čtyř složkové definice a mění čtvrtou dobrovolnou na filantropickou a provádí souhrn tvrzením: „CSR podnik by se měl snažit vytvářet zisk, dodržovat zákony, být etickým a dobrým občanem společnosti“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Corporate Social Responsibility (CSR) – historické milníky</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93380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798" y="1563638"/>
            <a:ext cx="3024336" cy="324035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První zmínky o diskusi na poli CSR jsou spjaty se vznikem podnikatelského sdružení Business in </a:t>
            </a:r>
            <a:r>
              <a:rPr lang="cs-CZ" sz="1400" dirty="0" err="1">
                <a:solidFill>
                  <a:schemeClr val="bg1"/>
                </a:solidFill>
                <a:latin typeface="Times New Roman" panose="02020603050405020304" pitchFamily="18" charset="0"/>
                <a:cs typeface="Times New Roman" panose="02020603050405020304" pitchFamily="18" charset="0"/>
              </a:rPr>
              <a:t>the</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Community</a:t>
            </a:r>
            <a:r>
              <a:rPr lang="cs-CZ" sz="1400" dirty="0">
                <a:solidFill>
                  <a:schemeClr val="bg1"/>
                </a:solidFill>
                <a:latin typeface="Times New Roman" panose="02020603050405020304" pitchFamily="18" charset="0"/>
                <a:cs typeface="Times New Roman" panose="02020603050405020304" pitchFamily="18" charset="0"/>
              </a:rPr>
              <a:t> ve Velké </a:t>
            </a:r>
            <a:r>
              <a:rPr lang="cs-CZ" sz="1400" dirty="0" err="1">
                <a:solidFill>
                  <a:schemeClr val="bg1"/>
                </a:solidFill>
                <a:latin typeface="Times New Roman" panose="02020603050405020304" pitchFamily="18" charset="0"/>
                <a:cs typeface="Times New Roman" panose="02020603050405020304" pitchFamily="18" charset="0"/>
              </a:rPr>
              <a:t>Briránii</a:t>
            </a:r>
            <a:r>
              <a:rPr lang="cs-CZ" sz="1400" dirty="0">
                <a:solidFill>
                  <a:schemeClr val="bg1"/>
                </a:solidFill>
                <a:latin typeface="Times New Roman" panose="02020603050405020304" pitchFamily="18" charset="0"/>
                <a:cs typeface="Times New Roman" panose="02020603050405020304" pitchFamily="18" charset="0"/>
              </a:rPr>
              <a:t>.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Ke koncepčnímu přístupu CSR se především vyspělé země dostávají ve druhé polovině 90. let minulého století převážně z důvodu aktivit institucí EU.</a:t>
            </a:r>
          </a:p>
        </p:txBody>
      </p:sp>
      <p:sp>
        <p:nvSpPr>
          <p:cNvPr id="5" name="Zástupný symbol pro obsah 2"/>
          <p:cNvSpPr txBox="1">
            <a:spLocks/>
          </p:cNvSpPr>
          <p:nvPr/>
        </p:nvSpPr>
        <p:spPr>
          <a:xfrm>
            <a:off x="3817290" y="709946"/>
            <a:ext cx="4104456" cy="4166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CSR </a:t>
            </a:r>
            <a:r>
              <a:rPr lang="cs-CZ" sz="1400" b="1" dirty="0" err="1">
                <a:solidFill>
                  <a:srgbClr val="002060"/>
                </a:solidFill>
                <a:latin typeface="Times New Roman" panose="02020603050405020304" pitchFamily="18" charset="0"/>
                <a:cs typeface="Times New Roman" panose="02020603050405020304" pitchFamily="18" charset="0"/>
              </a:rPr>
              <a:t>Europe</a:t>
            </a:r>
            <a:r>
              <a:rPr lang="cs-CZ" sz="1400" b="1" dirty="0">
                <a:solidFill>
                  <a:srgbClr val="002060"/>
                </a:solidFill>
                <a:latin typeface="Times New Roman" panose="02020603050405020304" pitchFamily="18" charset="0"/>
                <a:cs typeface="Times New Roman" panose="02020603050405020304" pitchFamily="18" charset="0"/>
              </a:rPr>
              <a:t> (http://www.csreurope.org/)</a:t>
            </a:r>
          </a:p>
          <a:p>
            <a:r>
              <a:rPr lang="cs-CZ" sz="1400" dirty="0">
                <a:solidFill>
                  <a:srgbClr val="002060"/>
                </a:solidFill>
                <a:latin typeface="Times New Roman" panose="02020603050405020304" pitchFamily="18" charset="0"/>
                <a:cs typeface="Times New Roman" panose="02020603050405020304" pitchFamily="18" charset="0"/>
              </a:rPr>
              <a:t>Vývoj této iniciativy, který se datuje do roku 1992, kdy byl prvním podnětem k definování postupů v oblastech společenské odpovědnosti.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Reprezentanti podnikatelské sféry byli vyzvání pro přijetí tzv. Evrop</a:t>
            </a:r>
            <a:r>
              <a:rPr lang="cs-CZ" sz="1400" b="1" dirty="0">
                <a:solidFill>
                  <a:srgbClr val="002060"/>
                </a:solidFill>
                <a:latin typeface="Times New Roman" panose="02020603050405020304" pitchFamily="18" charset="0"/>
                <a:cs typeface="Times New Roman" panose="02020603050405020304" pitchFamily="18" charset="0"/>
              </a:rPr>
              <a:t>ské deklarace proti sociálnímu vyloučení</a:t>
            </a:r>
            <a:r>
              <a:rPr lang="cs-CZ" sz="1400" dirty="0">
                <a:solidFill>
                  <a:srgbClr val="002060"/>
                </a:solidFill>
                <a:latin typeface="Times New Roman" panose="02020603050405020304" pitchFamily="18" charset="0"/>
                <a:cs typeface="Times New Roman" panose="02020603050405020304" pitchFamily="18" charset="0"/>
              </a:rPr>
              <a:t>. Její úspěch byl potvrzen ratifikováním v roce 1995 ve dvaceti evropských zemích. Následovníkem byla </a:t>
            </a:r>
            <a:r>
              <a:rPr lang="cs-CZ" sz="1400" b="1" dirty="0">
                <a:solidFill>
                  <a:srgbClr val="002060"/>
                </a:solidFill>
                <a:latin typeface="Times New Roman" panose="02020603050405020304" pitchFamily="18" charset="0"/>
                <a:cs typeface="Times New Roman" panose="02020603050405020304" pitchFamily="18" charset="0"/>
              </a:rPr>
              <a:t>Evropská podnikatelská síť pro sociální kohezi </a:t>
            </a:r>
            <a:r>
              <a:rPr lang="cs-CZ" sz="1400" dirty="0">
                <a:solidFill>
                  <a:srgbClr val="002060"/>
                </a:solidFill>
                <a:latin typeface="Times New Roman" panose="02020603050405020304" pitchFamily="18" charset="0"/>
                <a:cs typeface="Times New Roman" panose="02020603050405020304" pitchFamily="18" charset="0"/>
              </a:rPr>
              <a:t>(</a:t>
            </a:r>
            <a:r>
              <a:rPr lang="cs-CZ" sz="1400" dirty="0" err="1">
                <a:solidFill>
                  <a:srgbClr val="002060"/>
                </a:solidFill>
                <a:latin typeface="Times New Roman" panose="02020603050405020304" pitchFamily="18" charset="0"/>
                <a:cs typeface="Times New Roman" panose="02020603050405020304" pitchFamily="18" charset="0"/>
              </a:rPr>
              <a:t>European</a:t>
            </a:r>
            <a:r>
              <a:rPr lang="cs-CZ" sz="1400" dirty="0">
                <a:solidFill>
                  <a:srgbClr val="002060"/>
                </a:solidFill>
                <a:latin typeface="Times New Roman" panose="02020603050405020304" pitchFamily="18" charset="0"/>
                <a:cs typeface="Times New Roman" panose="02020603050405020304" pitchFamily="18" charset="0"/>
              </a:rPr>
              <a:t> Business Network </a:t>
            </a:r>
            <a:r>
              <a:rPr lang="cs-CZ" sz="1400" dirty="0" err="1">
                <a:solidFill>
                  <a:srgbClr val="002060"/>
                </a:solidFill>
                <a:latin typeface="Times New Roman" panose="02020603050405020304" pitchFamily="18" charset="0"/>
                <a:cs typeface="Times New Roman" panose="02020603050405020304" pitchFamily="18" charset="0"/>
              </a:rPr>
              <a:t>for</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Social</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Cohesion</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Mílníky ve vývoíji CSR v EU</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41945544"/>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12131</TotalTime>
  <Words>7766</Words>
  <Application>Microsoft Office PowerPoint</Application>
  <PresentationFormat>Předvádění na obrazovce (16:9)</PresentationFormat>
  <Paragraphs>735</Paragraphs>
  <Slides>72</Slides>
  <Notes>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72</vt:i4>
      </vt:variant>
    </vt:vector>
  </HeadingPairs>
  <TitlesOfParts>
    <vt:vector size="78" baseType="lpstr">
      <vt:lpstr>Arial</vt:lpstr>
      <vt:lpstr>Calibri</vt:lpstr>
      <vt:lpstr>Enriqueta</vt:lpstr>
      <vt:lpstr>Times New Roman</vt:lpstr>
      <vt:lpstr>Wingdings</vt:lpstr>
      <vt:lpstr>SLU</vt:lpstr>
      <vt:lpstr>2. TUTORIÁL </vt:lpstr>
      <vt:lpstr>Obsahové zaměření tutoriálu</vt:lpstr>
      <vt:lpstr>Prezentace aplikace PowerPoint</vt:lpstr>
      <vt:lpstr>Prezentace aplikace PowerPoint</vt:lpstr>
      <vt:lpstr>Prezentace aplikace PowerPoint</vt:lpstr>
      <vt:lpstr>Třívrstvý model CSR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Model output-input a stakeholderský model</vt:lpstr>
      <vt:lpstr>Prezentace aplikace PowerPoint</vt:lpstr>
      <vt:lpstr>Prezentace aplikace PowerPoint</vt:lpstr>
      <vt:lpstr>Prezentace aplikace PowerPoint</vt:lpstr>
      <vt:lpstr>Stakeholderský přístup – Fujikura corporation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Vybrané postoje vůči CSR  </vt:lpstr>
      <vt:lpstr>Vybrané postoje vůči CSR  </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158</cp:revision>
  <dcterms:created xsi:type="dcterms:W3CDTF">2016-07-06T15:42:34Z</dcterms:created>
  <dcterms:modified xsi:type="dcterms:W3CDTF">2020-11-05T13:34:34Z</dcterms:modified>
</cp:coreProperties>
</file>