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31" r:id="rId3"/>
    <p:sldId id="363" r:id="rId4"/>
    <p:sldId id="332" r:id="rId5"/>
    <p:sldId id="384" r:id="rId6"/>
    <p:sldId id="259" r:id="rId7"/>
    <p:sldId id="325" r:id="rId8"/>
    <p:sldId id="324" r:id="rId9"/>
    <p:sldId id="326" r:id="rId10"/>
    <p:sldId id="333" r:id="rId11"/>
    <p:sldId id="328" r:id="rId12"/>
    <p:sldId id="327" r:id="rId13"/>
    <p:sldId id="337" r:id="rId14"/>
    <p:sldId id="329" r:id="rId15"/>
    <p:sldId id="334" r:id="rId16"/>
    <p:sldId id="330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1" r:id="rId28"/>
    <p:sldId id="362" r:id="rId29"/>
    <p:sldId id="338" r:id="rId30"/>
    <p:sldId id="339" r:id="rId31"/>
    <p:sldId id="340" r:id="rId32"/>
    <p:sldId id="341" r:id="rId33"/>
    <p:sldId id="342" r:id="rId34"/>
    <p:sldId id="344" r:id="rId35"/>
    <p:sldId id="345" r:id="rId36"/>
    <p:sldId id="346" r:id="rId37"/>
    <p:sldId id="347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85" r:id="rId49"/>
    <p:sldId id="386" r:id="rId50"/>
    <p:sldId id="387" r:id="rId51"/>
    <p:sldId id="388" r:id="rId52"/>
    <p:sldId id="389" r:id="rId53"/>
    <p:sldId id="390" r:id="rId54"/>
    <p:sldId id="396" r:id="rId55"/>
    <p:sldId id="398" r:id="rId56"/>
    <p:sldId id="400" r:id="rId57"/>
    <p:sldId id="401" r:id="rId58"/>
    <p:sldId id="402" r:id="rId59"/>
    <p:sldId id="406" r:id="rId60"/>
    <p:sldId id="407" r:id="rId61"/>
    <p:sldId id="412" r:id="rId62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103" d="100"/>
          <a:sy n="103" d="100"/>
        </p:scale>
        <p:origin x="81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AA938-67D1-4D2B-9D14-B3924C25A0A9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D40FF-8943-4E94-B098-FC26789D0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381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05.10.2023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zapletalova@opf.slu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Krizový management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tutoriál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Životní cyklus podniku</a:t>
            </a:r>
          </a:p>
        </p:txBody>
      </p:sp>
      <p:pic>
        <p:nvPicPr>
          <p:cNvPr id="5" name="Zástupný symbol pro obsah 3" descr="greiner_růs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361" y="1052736"/>
            <a:ext cx="7488833" cy="36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Typy krizí dle typu podniků</a:t>
            </a:r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223" y="708646"/>
            <a:ext cx="4007554" cy="4023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16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i="1" dirty="0"/>
              <a:t>Stadium symptomů</a:t>
            </a:r>
          </a:p>
          <a:p>
            <a:pPr lvl="1"/>
            <a:r>
              <a:rPr lang="cs-CZ" sz="1800" dirty="0"/>
              <a:t>Signály slabé, špatně strukturované</a:t>
            </a:r>
          </a:p>
          <a:p>
            <a:pPr lvl="1"/>
            <a:r>
              <a:rPr lang="cs-CZ" sz="1800" dirty="0"/>
              <a:t>Signály silné, úplné, strukturované</a:t>
            </a:r>
          </a:p>
          <a:p>
            <a:pPr lvl="1"/>
            <a:r>
              <a:rPr lang="cs-CZ" sz="1800" dirty="0"/>
              <a:t>Signály velmi silné</a:t>
            </a:r>
          </a:p>
          <a:p>
            <a:pPr>
              <a:buNone/>
            </a:pPr>
            <a:endParaRPr lang="cs-CZ" sz="1800" dirty="0"/>
          </a:p>
          <a:p>
            <a:r>
              <a:rPr lang="cs-CZ" sz="1800" b="1" i="1" dirty="0"/>
              <a:t>Akutní stadium </a:t>
            </a:r>
          </a:p>
          <a:p>
            <a:r>
              <a:rPr lang="cs-CZ" sz="1800" b="1" i="1" dirty="0"/>
              <a:t>Chronické stadium</a:t>
            </a:r>
          </a:p>
          <a:p>
            <a:r>
              <a:rPr lang="cs-CZ" sz="1800" b="1" i="1" dirty="0"/>
              <a:t>Stadium vyřešení krize</a:t>
            </a:r>
          </a:p>
          <a:p>
            <a:endParaRPr lang="cs-CZ" sz="1800" dirty="0"/>
          </a:p>
          <a:p>
            <a:pPr>
              <a:buNone/>
            </a:pPr>
            <a:r>
              <a:rPr lang="cs-CZ" sz="1800" b="1" dirty="0"/>
              <a:t>Základní body v krizi </a:t>
            </a:r>
          </a:p>
          <a:p>
            <a:pPr lvl="1"/>
            <a:r>
              <a:rPr lang="cs-CZ" sz="1800" dirty="0"/>
              <a:t>Mez sladěnosti</a:t>
            </a:r>
          </a:p>
          <a:p>
            <a:pPr lvl="1"/>
            <a:r>
              <a:rPr lang="cs-CZ" sz="1800" dirty="0"/>
              <a:t>Mez únosnosti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Vývoj krize v organizaci</a:t>
            </a:r>
          </a:p>
        </p:txBody>
      </p:sp>
    </p:spTree>
    <p:extLst>
      <p:ext uri="{BB962C8B-B14F-4D97-AF65-F5344CB8AC3E}">
        <p14:creationId xmlns:p14="http://schemas.microsoft.com/office/powerpoint/2010/main" val="30344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Krize typu „rychlá smrt“</a:t>
            </a:r>
          </a:p>
        </p:txBody>
      </p:sp>
      <p:pic>
        <p:nvPicPr>
          <p:cNvPr id="5" name="Zástupný symbol pro obsah 3" descr="skenování0005.jpg"/>
          <p:cNvPicPr>
            <a:picLocks/>
          </p:cNvPicPr>
          <p:nvPr/>
        </p:nvPicPr>
        <p:blipFill>
          <a:blip r:embed="rId2" cstate="print">
            <a:grayscl/>
          </a:blip>
          <a:srcRect t="5747" r="4538" b="5364"/>
          <a:stretch>
            <a:fillRect/>
          </a:stretch>
        </p:blipFill>
        <p:spPr>
          <a:xfrm>
            <a:off x="539552" y="771550"/>
            <a:ext cx="72728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7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Krize typu „pomalé umírání“</a:t>
            </a:r>
          </a:p>
        </p:txBody>
      </p:sp>
      <p:pic>
        <p:nvPicPr>
          <p:cNvPr id="5" name="Zástupný symbol pro obsah 3" descr="skenování0003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40441"/>
            <a:ext cx="73448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4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Úplně řízená krize</a:t>
            </a:r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03189"/>
            <a:ext cx="7509519" cy="39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607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Utlumení krize ve fázi symptomů</a:t>
            </a:r>
          </a:p>
        </p:txBody>
      </p:sp>
      <p:pic>
        <p:nvPicPr>
          <p:cNvPr id="5" name="Zástupný symbol pro obsah 3" descr="skenování0002.jpg"/>
          <p:cNvPicPr>
            <a:picLocks/>
          </p:cNvPicPr>
          <p:nvPr/>
        </p:nvPicPr>
        <p:blipFill>
          <a:blip r:embed="rId2" cstate="print">
            <a:grayscl/>
          </a:blip>
          <a:srcRect t="5862"/>
          <a:stretch>
            <a:fillRect/>
          </a:stretch>
        </p:blipFill>
        <p:spPr>
          <a:xfrm>
            <a:off x="107504" y="853361"/>
            <a:ext cx="7704855" cy="38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4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Systém včasného varování – informační systém, který na základě symptomů včas identifikuje změny v podnikovém okolí a uvnitř podniku, z nichž hrozí podniku nebezpečí. 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Odpověď na tyto otázky:</a:t>
            </a:r>
          </a:p>
          <a:p>
            <a:pPr lvl="1" algn="just"/>
            <a:r>
              <a:rPr lang="cs-CZ" sz="1800" dirty="0"/>
              <a:t>Odpovídá vzniklý trend dynamice podniku?</a:t>
            </a:r>
          </a:p>
          <a:p>
            <a:pPr lvl="1" algn="just"/>
            <a:r>
              <a:rPr lang="cs-CZ" sz="1800" dirty="0"/>
              <a:t>Má trend na podnik pozitivní nebo negativní vliv?</a:t>
            </a:r>
          </a:p>
          <a:p>
            <a:pPr lvl="1" algn="just"/>
            <a:r>
              <a:rPr lang="cs-CZ" sz="1800" dirty="0"/>
              <a:t>Je trend cyklickou záležitostí?</a:t>
            </a:r>
          </a:p>
          <a:p>
            <a:pPr lvl="1" algn="just"/>
            <a:r>
              <a:rPr lang="cs-CZ" sz="1800" dirty="0"/>
              <a:t>Je trend důsledkem jiného trendu?</a:t>
            </a:r>
          </a:p>
          <a:p>
            <a:pPr lvl="1" algn="just"/>
            <a:r>
              <a:rPr lang="cs-CZ" sz="1800" dirty="0"/>
              <a:t>Existují vazby mezi různými trendy?</a:t>
            </a:r>
          </a:p>
          <a:p>
            <a:pPr marL="457200" lvl="1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Systémy včasného varování</a:t>
            </a:r>
          </a:p>
        </p:txBody>
      </p:sp>
    </p:spTree>
    <p:extLst>
      <p:ext uri="{BB962C8B-B14F-4D97-AF65-F5344CB8AC3E}">
        <p14:creationId xmlns:p14="http://schemas.microsoft.com/office/powerpoint/2010/main" val="253898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Struktura systému včasného varování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395346"/>
              </p:ext>
            </p:extLst>
          </p:nvPr>
        </p:nvGraphicFramePr>
        <p:xfrm>
          <a:off x="179512" y="1059581"/>
          <a:ext cx="7776863" cy="349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5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0824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symptomy krize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357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kvantifikovatelné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nekvantifikovatelné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307">
                <a:tc row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místo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uvnitř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30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50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45946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Operativní controlling – porovnání skutečnosti se žádoucím stavem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Interní audit – hledá způsoby dosažení vyšší efektivnosti prostřednictvím neustálého zdokonalování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Vnitřní kontrola – sledování dodržování interních norem a obecně závazných právních předpisů</a:t>
            </a:r>
          </a:p>
          <a:p>
            <a:pPr marL="0" lvl="0" indent="0" algn="just">
              <a:buNone/>
            </a:pPr>
            <a:endParaRPr lang="cs-CZ" sz="1700" dirty="0"/>
          </a:p>
          <a:p>
            <a:pPr lvl="0" algn="just"/>
            <a:endParaRPr lang="cs-CZ" sz="1700" dirty="0"/>
          </a:p>
          <a:p>
            <a:pPr algn="just"/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Základní pilíře systému včasného varování</a:t>
            </a:r>
          </a:p>
        </p:txBody>
      </p:sp>
    </p:spTree>
    <p:extLst>
      <p:ext uri="{BB962C8B-B14F-4D97-AF65-F5344CB8AC3E}">
        <p14:creationId xmlns:p14="http://schemas.microsoft.com/office/powerpoint/2010/main" val="40288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Přednášející: Ing. Šárka Zapletalová, Ph.D.</a:t>
            </a:r>
          </a:p>
          <a:p>
            <a:pPr lvl="1" algn="just"/>
            <a:r>
              <a:rPr lang="cs-CZ" sz="1400" dirty="0"/>
              <a:t>Kancelář: B202</a:t>
            </a:r>
          </a:p>
          <a:p>
            <a:pPr lvl="1" algn="just"/>
            <a:r>
              <a:rPr lang="cs-CZ" sz="1400" dirty="0"/>
              <a:t>Konzultační hodiny: čtvrtek 9,00 – 12,00 </a:t>
            </a:r>
          </a:p>
          <a:p>
            <a:pPr lvl="1" algn="just"/>
            <a:r>
              <a:rPr lang="cs-CZ" sz="1400" dirty="0"/>
              <a:t>Email: </a:t>
            </a:r>
            <a:r>
              <a:rPr lang="cs-CZ" sz="1400" dirty="0" err="1">
                <a:hlinkClick r:id="rId2"/>
              </a:rPr>
              <a:t>zapletalova</a:t>
            </a:r>
            <a:r>
              <a:rPr lang="en-US" sz="1400" dirty="0">
                <a:hlinkClick r:id="rId2"/>
              </a:rPr>
              <a:t>@</a:t>
            </a:r>
            <a:r>
              <a:rPr lang="cs-CZ" sz="1400" dirty="0">
                <a:hlinkClick r:id="rId2"/>
              </a:rPr>
              <a:t>opf.slu.cz</a:t>
            </a:r>
            <a:endParaRPr lang="cs-CZ" sz="1400" dirty="0"/>
          </a:p>
          <a:p>
            <a:pPr lvl="1" algn="just"/>
            <a:r>
              <a:rPr lang="cs-CZ" sz="1400" dirty="0"/>
              <a:t>Telefon: 596 398 433</a:t>
            </a:r>
          </a:p>
          <a:p>
            <a:pPr marL="457200" lvl="1" indent="0" algn="just">
              <a:buNone/>
            </a:pPr>
            <a:endParaRPr lang="cs-CZ" sz="1400" dirty="0"/>
          </a:p>
          <a:p>
            <a:pPr algn="just"/>
            <a:r>
              <a:rPr lang="cs-CZ" sz="1800" dirty="0"/>
              <a:t>Veškeré materiály, informace a podklady ke studiu: IS SU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r>
              <a:rPr lang="cs-CZ" sz="1800" dirty="0"/>
              <a:t>Požadavky na ukončení předmětu:</a:t>
            </a:r>
          </a:p>
          <a:p>
            <a:pPr lvl="1" algn="just"/>
            <a:r>
              <a:rPr lang="cs-CZ" sz="1400" dirty="0"/>
              <a:t>Vypracování seminární práce: odevzdání do 10. 12. 2023 přes </a:t>
            </a:r>
            <a:r>
              <a:rPr lang="cs-CZ" sz="1400" dirty="0" err="1"/>
              <a:t>Odevzdávárnu</a:t>
            </a:r>
            <a:r>
              <a:rPr lang="cs-CZ" sz="1400" dirty="0"/>
              <a:t> IS SU (20% hodnocení)</a:t>
            </a:r>
          </a:p>
          <a:p>
            <a:pPr lvl="1" algn="just"/>
            <a:r>
              <a:rPr lang="cs-CZ" sz="1400" dirty="0"/>
              <a:t>Absolvování průběžného testu ve dnech 20. 11. – 26. 11. 2023 online formou přes IS SU (20% hodnocení)</a:t>
            </a:r>
          </a:p>
          <a:p>
            <a:pPr lvl="1" algn="just"/>
            <a:r>
              <a:rPr lang="cs-CZ" sz="1400" dirty="0"/>
              <a:t>Úspěšné absolvování zkoušky: forma písemná (60% hodnocení)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Základní informace k předmětu</a:t>
            </a:r>
          </a:p>
        </p:txBody>
      </p:sp>
    </p:spTree>
    <p:extLst>
      <p:ext uri="{BB962C8B-B14F-4D97-AF65-F5344CB8AC3E}">
        <p14:creationId xmlns:p14="http://schemas.microsoft.com/office/powerpoint/2010/main" val="25637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Rozhodování managementu </a:t>
            </a:r>
          </a:p>
          <a:p>
            <a:r>
              <a:rPr lang="cs-CZ" sz="1800" dirty="0"/>
              <a:t>Spojení s účetnictvím a finančním řízením podniku</a:t>
            </a:r>
          </a:p>
          <a:p>
            <a:r>
              <a:rPr lang="cs-CZ" sz="1800" dirty="0"/>
              <a:t>Poznat finanční zdraví podniku</a:t>
            </a:r>
          </a:p>
          <a:p>
            <a:r>
              <a:rPr lang="cs-CZ" sz="1800" dirty="0"/>
              <a:t>Identifikace slabin vedoucích k možným problémům</a:t>
            </a:r>
          </a:p>
          <a:p>
            <a:r>
              <a:rPr lang="cs-CZ" sz="1800" dirty="0"/>
              <a:t>Komplexní posouzení majetkové a finanční situace podniku</a:t>
            </a:r>
          </a:p>
          <a:p>
            <a:r>
              <a:rPr lang="cs-CZ" sz="1800" dirty="0"/>
              <a:t>Zhodnocení finanční situace podniku</a:t>
            </a:r>
          </a:p>
          <a:p>
            <a:r>
              <a:rPr lang="cs-CZ" sz="1800" dirty="0"/>
              <a:t>Zdroje dat: rozvaha, výkaz zisku a ztráty, CF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Finanční analýza</a:t>
            </a:r>
          </a:p>
        </p:txBody>
      </p:sp>
    </p:spTree>
    <p:extLst>
      <p:ext uri="{BB962C8B-B14F-4D97-AF65-F5344CB8AC3E}">
        <p14:creationId xmlns:p14="http://schemas.microsoft.com/office/powerpoint/2010/main" val="102857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77973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/>
              <a:t>Elementární metody FA</a:t>
            </a:r>
          </a:p>
          <a:p>
            <a:pPr lvl="1"/>
            <a:r>
              <a:rPr lang="cs-CZ" sz="1800" i="1" dirty="0"/>
              <a:t>Analýza absolutních ukazatelů </a:t>
            </a:r>
            <a:r>
              <a:rPr lang="cs-CZ" sz="1800" dirty="0"/>
              <a:t>– horizontální analýza, vertikální analýza</a:t>
            </a:r>
          </a:p>
          <a:p>
            <a:pPr lvl="1"/>
            <a:r>
              <a:rPr lang="cs-CZ" sz="1800" i="1" dirty="0"/>
              <a:t>Analýza poměrových ukazatelů </a:t>
            </a:r>
            <a:r>
              <a:rPr lang="cs-CZ" sz="1800" dirty="0"/>
              <a:t>– rentability, aktivity, zadluženosti, likvidity</a:t>
            </a:r>
          </a:p>
          <a:p>
            <a:pPr lvl="1">
              <a:buNone/>
            </a:pPr>
            <a:endParaRPr lang="cs-CZ" sz="1800" dirty="0"/>
          </a:p>
          <a:p>
            <a:r>
              <a:rPr lang="cs-CZ" sz="1800" b="1" dirty="0"/>
              <a:t>Analýza soustavy ukazatelů</a:t>
            </a:r>
          </a:p>
          <a:p>
            <a:pPr lvl="1"/>
            <a:r>
              <a:rPr lang="cs-CZ" sz="1800" i="1" dirty="0"/>
              <a:t>Soustavy hierarchicky uspořádaných ukazatelů – </a:t>
            </a:r>
            <a:r>
              <a:rPr lang="cs-CZ" sz="1800" dirty="0" err="1"/>
              <a:t>Du</a:t>
            </a:r>
            <a:r>
              <a:rPr lang="cs-CZ" sz="1800" dirty="0"/>
              <a:t> Pont pyramidový  rozklad</a:t>
            </a:r>
          </a:p>
          <a:p>
            <a:pPr lvl="1"/>
            <a:r>
              <a:rPr lang="cs-CZ" sz="1800" i="1" dirty="0"/>
              <a:t>Bankrotní (predikční) modely </a:t>
            </a:r>
            <a:r>
              <a:rPr lang="cs-CZ" sz="1800" dirty="0"/>
              <a:t>– </a:t>
            </a:r>
            <a:r>
              <a:rPr lang="cs-CZ" sz="1800" dirty="0" err="1"/>
              <a:t>Altamonovo</a:t>
            </a:r>
            <a:r>
              <a:rPr lang="cs-CZ" sz="1800" dirty="0"/>
              <a:t> Z-skóre, </a:t>
            </a:r>
            <a:r>
              <a:rPr lang="cs-CZ" sz="1800" dirty="0" err="1"/>
              <a:t>Tafflerův</a:t>
            </a:r>
            <a:r>
              <a:rPr lang="cs-CZ" sz="1800" dirty="0"/>
              <a:t> model, model IN Index důvěryhodnosti, </a:t>
            </a:r>
            <a:r>
              <a:rPr lang="cs-CZ" sz="1800" dirty="0" err="1"/>
              <a:t>Beermanova</a:t>
            </a:r>
            <a:r>
              <a:rPr lang="cs-CZ" sz="1800" dirty="0"/>
              <a:t> diskriminační funkce</a:t>
            </a:r>
          </a:p>
          <a:p>
            <a:pPr lvl="1"/>
            <a:r>
              <a:rPr lang="cs-CZ" sz="1800" i="1" dirty="0"/>
              <a:t>Bonitní (diagnostické) modely </a:t>
            </a:r>
            <a:r>
              <a:rPr lang="cs-CZ" sz="1800" dirty="0"/>
              <a:t>– </a:t>
            </a:r>
            <a:r>
              <a:rPr lang="cs-CZ" sz="1800" dirty="0" err="1"/>
              <a:t>Tamariho</a:t>
            </a:r>
            <a:r>
              <a:rPr lang="cs-CZ" sz="1800" dirty="0"/>
              <a:t> model, </a:t>
            </a:r>
            <a:r>
              <a:rPr lang="cs-CZ" sz="1800" dirty="0" err="1"/>
              <a:t>Kralickův</a:t>
            </a:r>
            <a:r>
              <a:rPr lang="cs-CZ" sz="1800" dirty="0"/>
              <a:t> </a:t>
            </a:r>
            <a:r>
              <a:rPr lang="cs-CZ" sz="1800" dirty="0" err="1"/>
              <a:t>Quicktest</a:t>
            </a: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Metody finanční analýzy</a:t>
            </a:r>
          </a:p>
        </p:txBody>
      </p:sp>
    </p:spTree>
    <p:extLst>
      <p:ext uri="{BB962C8B-B14F-4D97-AF65-F5344CB8AC3E}">
        <p14:creationId xmlns:p14="http://schemas.microsoft.com/office/powerpoint/2010/main" val="25509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77973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„ex ante“ analýza </a:t>
            </a:r>
          </a:p>
          <a:p>
            <a:r>
              <a:rPr lang="cs-CZ" sz="1800" dirty="0"/>
              <a:t>Informace o možnosti bankrotu podniku</a:t>
            </a:r>
          </a:p>
          <a:p>
            <a:r>
              <a:rPr lang="cs-CZ" sz="1800" dirty="0"/>
              <a:t>Věřitelům informace o schopnosti podniku plnit své závazky</a:t>
            </a:r>
          </a:p>
          <a:p>
            <a:r>
              <a:rPr lang="cs-CZ" sz="1800" dirty="0"/>
              <a:t>Indikace případných zdrojů budoucích problémů podniku</a:t>
            </a:r>
          </a:p>
          <a:p>
            <a:r>
              <a:rPr lang="cs-CZ" sz="1800" dirty="0"/>
              <a:t>Základní předpoklad: každý podnik ohrožen bankrotem vykazuje určitý čas před touto událostí symptomy typické pro bankrot</a:t>
            </a:r>
          </a:p>
          <a:p>
            <a:r>
              <a:rPr lang="cs-CZ" sz="1800" dirty="0"/>
              <a:t>Nejčastější symptomy: problémy s běžnou likviditou, výše čistého pracovního kapitálu, problémy s rentabilitou celkového vloženého kapitálu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Bankrotní modely</a:t>
            </a:r>
          </a:p>
        </p:txBody>
      </p:sp>
    </p:spTree>
    <p:extLst>
      <p:ext uri="{BB962C8B-B14F-4D97-AF65-F5344CB8AC3E}">
        <p14:creationId xmlns:p14="http://schemas.microsoft.com/office/powerpoint/2010/main" val="32463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4721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Vychází z přímé statistické metody – diskriminační analýzy</a:t>
            </a:r>
          </a:p>
          <a:p>
            <a:r>
              <a:rPr lang="cs-CZ" sz="1800" dirty="0"/>
              <a:t>Stanovení vah v lineární kombinaci jednotlivých poměrových ukazatelů (proměnné veličiny)</a:t>
            </a:r>
          </a:p>
          <a:p>
            <a:r>
              <a:rPr lang="cs-CZ" sz="1800" dirty="0"/>
              <a:t>Výpočet: součet hodnot poměrových ukazatelů s přiřazenými váhami</a:t>
            </a:r>
          </a:p>
          <a:p>
            <a:r>
              <a:rPr lang="cs-CZ" sz="1800" dirty="0"/>
              <a:t>Úpravy a změny modelů v čase.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Altamonovo</a:t>
            </a:r>
            <a:r>
              <a:rPr lang="cs-CZ" dirty="0"/>
              <a:t> Z-skóre</a:t>
            </a:r>
          </a:p>
        </p:txBody>
      </p:sp>
    </p:spTree>
    <p:extLst>
      <p:ext uri="{BB962C8B-B14F-4D97-AF65-F5344CB8AC3E}">
        <p14:creationId xmlns:p14="http://schemas.microsoft.com/office/powerpoint/2010/main" val="254386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800" dirty="0"/>
              <a:t>Z = 1,2</a:t>
            </a:r>
            <a:r>
              <a:rPr lang="cs-CZ" sz="1600" dirty="0"/>
              <a:t>*</a:t>
            </a:r>
            <a:r>
              <a:rPr lang="cs-CZ" sz="1800" dirty="0"/>
              <a:t>X</a:t>
            </a:r>
            <a:r>
              <a:rPr lang="cs-CZ" sz="1200" dirty="0"/>
              <a:t>1 </a:t>
            </a:r>
            <a:r>
              <a:rPr lang="cs-CZ" sz="2400" dirty="0"/>
              <a:t>+1,4</a:t>
            </a:r>
            <a:r>
              <a:rPr lang="cs-CZ" sz="1800" dirty="0"/>
              <a:t>*</a:t>
            </a:r>
            <a:r>
              <a:rPr lang="cs-CZ" sz="2400" dirty="0"/>
              <a:t>X</a:t>
            </a:r>
            <a:r>
              <a:rPr lang="cs-CZ" sz="1400" dirty="0"/>
              <a:t>2</a:t>
            </a:r>
            <a:r>
              <a:rPr lang="cs-CZ" sz="2400" dirty="0"/>
              <a:t>+3,3</a:t>
            </a:r>
            <a:r>
              <a:rPr lang="cs-CZ" sz="1800" dirty="0"/>
              <a:t>*</a:t>
            </a:r>
            <a:r>
              <a:rPr lang="cs-CZ" sz="2400" dirty="0"/>
              <a:t>X</a:t>
            </a:r>
            <a:r>
              <a:rPr lang="cs-CZ" sz="1400" dirty="0"/>
              <a:t>3</a:t>
            </a:r>
            <a:r>
              <a:rPr lang="cs-CZ" sz="2400" dirty="0"/>
              <a:t>+0,6</a:t>
            </a:r>
            <a:r>
              <a:rPr lang="cs-CZ" sz="1800" dirty="0"/>
              <a:t>*</a:t>
            </a:r>
            <a:r>
              <a:rPr lang="cs-CZ" sz="2400" dirty="0"/>
              <a:t>X</a:t>
            </a:r>
            <a:r>
              <a:rPr lang="cs-CZ" sz="1400" dirty="0"/>
              <a:t>4</a:t>
            </a:r>
            <a:r>
              <a:rPr lang="cs-CZ" sz="2400" dirty="0"/>
              <a:t>+1,0</a:t>
            </a:r>
            <a:r>
              <a:rPr lang="cs-CZ" sz="1800" dirty="0"/>
              <a:t>*</a:t>
            </a:r>
            <a:r>
              <a:rPr lang="cs-CZ" sz="2400" dirty="0"/>
              <a:t>X</a:t>
            </a:r>
            <a:r>
              <a:rPr lang="cs-CZ" sz="1400" dirty="0"/>
              <a:t>5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1</a:t>
            </a:r>
            <a:r>
              <a:rPr lang="cs-CZ" sz="1800" dirty="0"/>
              <a:t> – čistý pracovní kapitál/celková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2</a:t>
            </a:r>
            <a:r>
              <a:rPr lang="cs-CZ" sz="1800" dirty="0"/>
              <a:t> – zadržený zisk/celková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3</a:t>
            </a:r>
            <a:r>
              <a:rPr lang="cs-CZ" sz="1800" dirty="0"/>
              <a:t> – zisk před zdaněním a úroky EBIT/celková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4</a:t>
            </a:r>
            <a:r>
              <a:rPr lang="cs-CZ" sz="1800" dirty="0"/>
              <a:t> – tržní cena vlastního kapitálu/účetní hodnota celkových dluhů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5</a:t>
            </a:r>
            <a:r>
              <a:rPr lang="cs-CZ" sz="1800" dirty="0"/>
              <a:t> – tržby/celková aktiva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Z </a:t>
            </a:r>
            <a:r>
              <a:rPr lang="en-US" sz="1800" dirty="0"/>
              <a:t>&gt; 2,99</a:t>
            </a:r>
            <a:r>
              <a:rPr lang="cs-CZ" sz="1800" dirty="0"/>
              <a:t> ................pásmo prosperity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1,81 &lt; Z &lt; 2,99</a:t>
            </a:r>
            <a:r>
              <a:rPr lang="cs-CZ" sz="1800" dirty="0"/>
              <a:t>......pásmo zvané šedá zóna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Z &lt; 1,81</a:t>
            </a:r>
            <a:r>
              <a:rPr lang="cs-CZ" sz="1800" dirty="0"/>
              <a:t>.................pásmo bankrotu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Altamonovo</a:t>
            </a:r>
            <a:r>
              <a:rPr lang="cs-CZ" dirty="0"/>
              <a:t> Z-skóre</a:t>
            </a:r>
          </a:p>
        </p:txBody>
      </p:sp>
    </p:spTree>
    <p:extLst>
      <p:ext uri="{BB962C8B-B14F-4D97-AF65-F5344CB8AC3E}">
        <p14:creationId xmlns:p14="http://schemas.microsoft.com/office/powerpoint/2010/main" val="20215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56534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2000" dirty="0"/>
              <a:t>Z´= 0,717*X</a:t>
            </a:r>
            <a:r>
              <a:rPr lang="cs-CZ" sz="1400" dirty="0"/>
              <a:t>1</a:t>
            </a:r>
            <a:r>
              <a:rPr lang="cs-CZ" sz="2000" dirty="0"/>
              <a:t> +0,847*X</a:t>
            </a:r>
            <a:r>
              <a:rPr lang="cs-CZ" sz="1400" dirty="0"/>
              <a:t>2</a:t>
            </a:r>
            <a:r>
              <a:rPr lang="cs-CZ" sz="2000" dirty="0"/>
              <a:t>+3,107*X</a:t>
            </a:r>
            <a:r>
              <a:rPr lang="cs-CZ" sz="1400" dirty="0"/>
              <a:t>3</a:t>
            </a:r>
            <a:r>
              <a:rPr lang="cs-CZ" sz="2000" dirty="0"/>
              <a:t>+0,42*X</a:t>
            </a:r>
            <a:r>
              <a:rPr lang="cs-CZ" sz="1400" dirty="0"/>
              <a:t>4</a:t>
            </a:r>
            <a:r>
              <a:rPr lang="cs-CZ" sz="2000" dirty="0"/>
              <a:t>+0,998*X</a:t>
            </a:r>
            <a:r>
              <a:rPr lang="cs-CZ" sz="1400" dirty="0"/>
              <a:t>5</a:t>
            </a:r>
            <a:endParaRPr lang="cs-CZ" sz="20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1</a:t>
            </a:r>
            <a:r>
              <a:rPr lang="cs-CZ" sz="1800" dirty="0"/>
              <a:t> – čistý pracovní kapitál/celková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2</a:t>
            </a:r>
            <a:r>
              <a:rPr lang="cs-CZ" sz="1800" dirty="0"/>
              <a:t> – zadržený zisk/celková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3</a:t>
            </a:r>
            <a:r>
              <a:rPr lang="cs-CZ" sz="1800" dirty="0"/>
              <a:t> – zisk před zdaněním a úroky EBIT/celková aktiva</a:t>
            </a:r>
          </a:p>
          <a:p>
            <a:pPr>
              <a:buNone/>
            </a:pPr>
            <a:r>
              <a:rPr lang="cs-CZ" sz="1800" i="1" dirty="0"/>
              <a:t>X</a:t>
            </a:r>
            <a:r>
              <a:rPr lang="cs-CZ" sz="1200" i="1" dirty="0"/>
              <a:t>4</a:t>
            </a:r>
            <a:r>
              <a:rPr lang="cs-CZ" sz="1800" i="1" dirty="0"/>
              <a:t> – základní kapitál/celkové dluhy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5</a:t>
            </a:r>
            <a:r>
              <a:rPr lang="cs-CZ" sz="1800" dirty="0"/>
              <a:t> – tržby/celková aktiva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Z </a:t>
            </a:r>
            <a:r>
              <a:rPr lang="en-US" sz="1800" dirty="0"/>
              <a:t>&gt; 2,9</a:t>
            </a:r>
            <a:r>
              <a:rPr lang="cs-CZ" sz="1800" dirty="0"/>
              <a:t> ................pásmo prosperity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1,</a:t>
            </a:r>
            <a:r>
              <a:rPr lang="cs-CZ" sz="1800" dirty="0"/>
              <a:t>2</a:t>
            </a:r>
            <a:r>
              <a:rPr lang="en-US" sz="1800" dirty="0"/>
              <a:t> &lt; Z &lt; 2,9</a:t>
            </a:r>
            <a:r>
              <a:rPr lang="cs-CZ" sz="1800" dirty="0"/>
              <a:t>........pásmo zvané šedá zóna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Z &lt; 1,</a:t>
            </a:r>
            <a:r>
              <a:rPr lang="cs-CZ" sz="1800" dirty="0"/>
              <a:t>2.................pásmo bankrotu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Model ZETA – „pro s.r.o.“</a:t>
            </a:r>
          </a:p>
        </p:txBody>
      </p:sp>
    </p:spTree>
    <p:extLst>
      <p:ext uri="{BB962C8B-B14F-4D97-AF65-F5344CB8AC3E}">
        <p14:creationId xmlns:p14="http://schemas.microsoft.com/office/powerpoint/2010/main" val="27457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37817" y="915566"/>
            <a:ext cx="756534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2000" dirty="0"/>
              <a:t>Z´´= 6,56*X</a:t>
            </a:r>
            <a:r>
              <a:rPr lang="cs-CZ" sz="1400" dirty="0"/>
              <a:t>1</a:t>
            </a:r>
            <a:r>
              <a:rPr lang="cs-CZ" sz="2000" dirty="0"/>
              <a:t> +3,26*X</a:t>
            </a:r>
            <a:r>
              <a:rPr lang="cs-CZ" sz="1400" dirty="0"/>
              <a:t>2</a:t>
            </a:r>
            <a:r>
              <a:rPr lang="cs-CZ" sz="2000" dirty="0"/>
              <a:t>+6,72*X</a:t>
            </a:r>
            <a:r>
              <a:rPr lang="cs-CZ" sz="1400" dirty="0"/>
              <a:t>3</a:t>
            </a:r>
            <a:r>
              <a:rPr lang="cs-CZ" sz="2000" dirty="0"/>
              <a:t>+1,05*X</a:t>
            </a:r>
            <a:r>
              <a:rPr lang="cs-CZ" sz="1400" dirty="0"/>
              <a:t>4</a:t>
            </a:r>
            <a:endParaRPr lang="cs-CZ" sz="20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1</a:t>
            </a:r>
            <a:r>
              <a:rPr lang="cs-CZ" sz="1800" dirty="0"/>
              <a:t> – čistý pracovní kapitál/celková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2</a:t>
            </a:r>
            <a:r>
              <a:rPr lang="cs-CZ" sz="1800" dirty="0"/>
              <a:t> – zadržený zisk/celková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3</a:t>
            </a:r>
            <a:r>
              <a:rPr lang="cs-CZ" sz="1800" dirty="0"/>
              <a:t> – zisk před zdaněním a úroky EBIT/celková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4</a:t>
            </a:r>
            <a:r>
              <a:rPr lang="cs-CZ" sz="1800" dirty="0"/>
              <a:t> – základní kapitál/celkové dluhy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Z </a:t>
            </a:r>
            <a:r>
              <a:rPr lang="en-US" sz="1800" dirty="0"/>
              <a:t>&gt; 2,</a:t>
            </a:r>
            <a:r>
              <a:rPr lang="cs-CZ" sz="1800" dirty="0"/>
              <a:t>6 ................pásmo prosperity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1,</a:t>
            </a:r>
            <a:r>
              <a:rPr lang="cs-CZ" sz="1800" dirty="0"/>
              <a:t>1</a:t>
            </a:r>
            <a:r>
              <a:rPr lang="en-US" sz="1800" dirty="0"/>
              <a:t> &lt; Z &lt; 2,</a:t>
            </a:r>
            <a:r>
              <a:rPr lang="cs-CZ" sz="1800" dirty="0"/>
              <a:t>6........pásmo zvané šedá zóna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Z &lt; 1,</a:t>
            </a:r>
            <a:r>
              <a:rPr lang="cs-CZ" sz="1800" dirty="0"/>
              <a:t>1.................pásmo bankrotu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19" y="195486"/>
            <a:ext cx="7537939" cy="507703"/>
          </a:xfrm>
        </p:spPr>
        <p:txBody>
          <a:bodyPr/>
          <a:lstStyle/>
          <a:p>
            <a:r>
              <a:rPr lang="cs-CZ" sz="2000" dirty="0"/>
              <a:t>Model pro nevýrobní, obchodní a začínající podniky v tržním prostředí</a:t>
            </a:r>
          </a:p>
        </p:txBody>
      </p:sp>
    </p:spTree>
    <p:extLst>
      <p:ext uri="{BB962C8B-B14F-4D97-AF65-F5344CB8AC3E}">
        <p14:creationId xmlns:p14="http://schemas.microsoft.com/office/powerpoint/2010/main" val="5178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84355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800" dirty="0"/>
              <a:t>Z = 1,2</a:t>
            </a:r>
            <a:r>
              <a:rPr lang="cs-CZ" sz="1200" dirty="0"/>
              <a:t>*</a:t>
            </a:r>
            <a:r>
              <a:rPr lang="cs-CZ" sz="1800" dirty="0"/>
              <a:t>X</a:t>
            </a:r>
            <a:r>
              <a:rPr lang="cs-CZ" sz="1050" dirty="0"/>
              <a:t>1 </a:t>
            </a:r>
            <a:r>
              <a:rPr lang="cs-CZ" sz="1800" dirty="0"/>
              <a:t>+1,4</a:t>
            </a:r>
            <a:r>
              <a:rPr lang="cs-CZ" sz="1400" dirty="0"/>
              <a:t>*</a:t>
            </a:r>
            <a:r>
              <a:rPr lang="cs-CZ" sz="1800" dirty="0"/>
              <a:t>X</a:t>
            </a:r>
            <a:r>
              <a:rPr lang="cs-CZ" sz="1100" dirty="0"/>
              <a:t>2</a:t>
            </a:r>
            <a:r>
              <a:rPr lang="cs-CZ" sz="1800" dirty="0"/>
              <a:t>+3,3</a:t>
            </a:r>
            <a:r>
              <a:rPr lang="cs-CZ" sz="1400" dirty="0"/>
              <a:t>*</a:t>
            </a:r>
            <a:r>
              <a:rPr lang="cs-CZ" sz="1800" dirty="0"/>
              <a:t>X</a:t>
            </a:r>
            <a:r>
              <a:rPr lang="cs-CZ" sz="1100" dirty="0"/>
              <a:t>3</a:t>
            </a:r>
            <a:r>
              <a:rPr lang="cs-CZ" sz="1800" dirty="0"/>
              <a:t>+0,6</a:t>
            </a:r>
            <a:r>
              <a:rPr lang="cs-CZ" sz="1400" dirty="0"/>
              <a:t>*</a:t>
            </a:r>
            <a:r>
              <a:rPr lang="cs-CZ" sz="1800" dirty="0"/>
              <a:t>X</a:t>
            </a:r>
            <a:r>
              <a:rPr lang="cs-CZ" sz="1100" dirty="0"/>
              <a:t>4</a:t>
            </a:r>
            <a:r>
              <a:rPr lang="cs-CZ" sz="1800" dirty="0"/>
              <a:t>+1,0</a:t>
            </a:r>
            <a:r>
              <a:rPr lang="cs-CZ" sz="1400" dirty="0"/>
              <a:t>*</a:t>
            </a:r>
            <a:r>
              <a:rPr lang="cs-CZ" sz="1800" dirty="0"/>
              <a:t>X</a:t>
            </a:r>
            <a:r>
              <a:rPr lang="cs-CZ" sz="1100" dirty="0"/>
              <a:t>5</a:t>
            </a:r>
            <a:r>
              <a:rPr lang="cs-CZ" sz="1800" dirty="0"/>
              <a:t>+1,0*X</a:t>
            </a:r>
            <a:r>
              <a:rPr lang="cs-CZ" sz="1200" dirty="0"/>
              <a:t>6</a:t>
            </a:r>
            <a:endParaRPr lang="cs-CZ" sz="1100" dirty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1</a:t>
            </a:r>
            <a:r>
              <a:rPr lang="cs-CZ" sz="1400" dirty="0"/>
              <a:t> – čistý pracovní kapitál/celková aktiva</a:t>
            </a:r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2</a:t>
            </a:r>
            <a:r>
              <a:rPr lang="cs-CZ" sz="1400" dirty="0"/>
              <a:t> – zadržený zisk/celková aktiva</a:t>
            </a:r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3</a:t>
            </a:r>
            <a:r>
              <a:rPr lang="cs-CZ" sz="1400" dirty="0"/>
              <a:t> – zisk před zdaněním a úroky EBIT/celková aktiva</a:t>
            </a:r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4</a:t>
            </a:r>
            <a:r>
              <a:rPr lang="cs-CZ" sz="1400" dirty="0"/>
              <a:t> – tržní cena vlastního kapitálu/účetní hodnota celkových dluhů</a:t>
            </a:r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5</a:t>
            </a:r>
            <a:r>
              <a:rPr lang="cs-CZ" sz="1400" dirty="0"/>
              <a:t> – tržby/celková aktiva</a:t>
            </a:r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6</a:t>
            </a:r>
            <a:r>
              <a:rPr lang="cs-CZ" sz="1400" dirty="0"/>
              <a:t> – závazky po lhůtě splatnosti/výnosy</a:t>
            </a:r>
          </a:p>
          <a:p>
            <a:pPr>
              <a:buNone/>
            </a:pPr>
            <a:endParaRPr lang="cs-CZ" sz="1400" dirty="0"/>
          </a:p>
          <a:p>
            <a:pPr>
              <a:buNone/>
            </a:pPr>
            <a:r>
              <a:rPr lang="cs-CZ" sz="1400" dirty="0"/>
              <a:t>Z </a:t>
            </a:r>
            <a:r>
              <a:rPr lang="en-US" sz="1400" dirty="0"/>
              <a:t>&gt; 2,99</a:t>
            </a:r>
            <a:r>
              <a:rPr lang="cs-CZ" sz="1400" dirty="0"/>
              <a:t> ................pásmo prosperity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1,81 &lt; Z &lt; 2,99</a:t>
            </a:r>
            <a:r>
              <a:rPr lang="cs-CZ" sz="1400" dirty="0"/>
              <a:t>......pásmo zvané šedá zóna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Z &lt; 1,81</a:t>
            </a:r>
            <a:r>
              <a:rPr lang="cs-CZ" sz="1400" dirty="0"/>
              <a:t>.................pásmo bankrotu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sz="2000" dirty="0"/>
              <a:t>Model pro podmínky české </a:t>
            </a:r>
            <a:r>
              <a:rPr lang="cs-CZ" sz="2000" dirty="0" err="1"/>
              <a:t>eknomiky</a:t>
            </a:r>
            <a:r>
              <a:rPr lang="cs-CZ" sz="2000" dirty="0"/>
              <a:t> (manželé </a:t>
            </a:r>
            <a:r>
              <a:rPr lang="cs-CZ" sz="2000" dirty="0" err="1"/>
              <a:t>Neumaierovi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90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84355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Varianta Altmanova modelu</a:t>
            </a:r>
          </a:p>
          <a:p>
            <a:r>
              <a:rPr lang="cs-CZ" sz="1800" dirty="0"/>
              <a:t>Musí dosahovat kladné hodnoty</a:t>
            </a:r>
          </a:p>
          <a:p>
            <a:r>
              <a:rPr lang="cs-CZ" sz="1800" dirty="0"/>
              <a:t>Britské </a:t>
            </a:r>
            <a:r>
              <a:rPr lang="cs-CZ" sz="1800" dirty="0" err="1"/>
              <a:t>společnsti</a:t>
            </a:r>
            <a:endParaRPr lang="cs-CZ" sz="1800" dirty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Z</a:t>
            </a:r>
            <a:r>
              <a:rPr lang="cs-CZ" sz="1400" dirty="0"/>
              <a:t>T</a:t>
            </a:r>
            <a:r>
              <a:rPr lang="cs-CZ" sz="1800" dirty="0"/>
              <a:t>= 0,53</a:t>
            </a:r>
            <a:r>
              <a:rPr lang="cs-CZ" sz="1600" dirty="0"/>
              <a:t>*</a:t>
            </a:r>
            <a:r>
              <a:rPr lang="cs-CZ" sz="1800" dirty="0"/>
              <a:t>A</a:t>
            </a:r>
            <a:r>
              <a:rPr lang="cs-CZ" sz="1200" dirty="0"/>
              <a:t> </a:t>
            </a:r>
            <a:r>
              <a:rPr lang="cs-CZ" sz="2400" dirty="0"/>
              <a:t>+0,13</a:t>
            </a:r>
            <a:r>
              <a:rPr lang="cs-CZ" sz="1800" dirty="0"/>
              <a:t>*</a:t>
            </a:r>
            <a:r>
              <a:rPr lang="cs-CZ" sz="2400" dirty="0"/>
              <a:t>B+0,18</a:t>
            </a:r>
            <a:r>
              <a:rPr lang="cs-CZ" sz="1800" dirty="0"/>
              <a:t>*</a:t>
            </a:r>
            <a:r>
              <a:rPr lang="cs-CZ" sz="2400" dirty="0"/>
              <a:t>C+0,16</a:t>
            </a:r>
            <a:r>
              <a:rPr lang="cs-CZ" sz="1800" dirty="0"/>
              <a:t>*</a:t>
            </a:r>
            <a:r>
              <a:rPr lang="cs-CZ" sz="2400" dirty="0"/>
              <a:t>D</a:t>
            </a:r>
            <a:endParaRPr lang="cs-CZ" sz="14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1800" dirty="0"/>
              <a:t>A – zisk před zdaněním/krátkodobé závazky (ziskovost)</a:t>
            </a:r>
          </a:p>
          <a:p>
            <a:pPr>
              <a:buNone/>
            </a:pPr>
            <a:r>
              <a:rPr lang="cs-CZ" sz="1800" dirty="0"/>
              <a:t>B – oběžná aktiva/cizí kapitál (pozice pracovního kapitálu)</a:t>
            </a:r>
          </a:p>
          <a:p>
            <a:pPr>
              <a:buNone/>
            </a:pPr>
            <a:r>
              <a:rPr lang="cs-CZ" sz="1800" dirty="0"/>
              <a:t>C – krátkodobé závazky/celková aktiva (finanční riziko)</a:t>
            </a:r>
          </a:p>
          <a:p>
            <a:pPr>
              <a:buNone/>
            </a:pPr>
            <a:r>
              <a:rPr lang="cs-CZ" sz="1800" dirty="0"/>
              <a:t>D – (finanční majetek – krátkodobé závazky)/(provozní náklady – odpisy) (likvidita)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err="1"/>
              <a:t>Tafflerův</a:t>
            </a:r>
            <a:r>
              <a:rPr lang="cs-CZ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7512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Posouzení finanční výkonnosti a důvěryhodnosti českých podniků, označení podle roku publikace nebo vzniku</a:t>
            </a:r>
          </a:p>
          <a:p>
            <a:pPr marL="109728" indent="0" algn="just">
              <a:buNone/>
            </a:pPr>
            <a:r>
              <a:rPr lang="cs-CZ" sz="1600" dirty="0"/>
              <a:t>IN95 – index důvěryhodnosti (věřitelský/bankrotní index)</a:t>
            </a:r>
          </a:p>
          <a:p>
            <a:pPr marL="109728" indent="0" algn="just">
              <a:buNone/>
            </a:pPr>
            <a:r>
              <a:rPr lang="cs-CZ" sz="1600" b="1" dirty="0"/>
              <a:t>IN95 = V1</a:t>
            </a:r>
            <a:r>
              <a:rPr lang="en-US" sz="1600" b="1" dirty="0"/>
              <a:t>*A+V2*B+V3*C+V4*D+V5*E-V6*F</a:t>
            </a:r>
          </a:p>
          <a:p>
            <a:pPr algn="just"/>
            <a:r>
              <a:rPr lang="en-US" sz="1600" dirty="0"/>
              <a:t>A</a:t>
            </a:r>
            <a:r>
              <a:rPr lang="cs-CZ" sz="1600" dirty="0"/>
              <a:t> – aktiva/cizí kapitál…</a:t>
            </a:r>
            <a:r>
              <a:rPr lang="cs-CZ" sz="1600" i="1" dirty="0"/>
              <a:t>finanční páka</a:t>
            </a:r>
          </a:p>
          <a:p>
            <a:pPr algn="just"/>
            <a:r>
              <a:rPr lang="cs-CZ" sz="1600" dirty="0"/>
              <a:t>B – EBIT/nákladové úroky…</a:t>
            </a:r>
            <a:r>
              <a:rPr lang="cs-CZ" sz="1600" i="1" dirty="0"/>
              <a:t>úrokové krytí</a:t>
            </a:r>
          </a:p>
          <a:p>
            <a:pPr algn="just"/>
            <a:r>
              <a:rPr lang="cs-CZ" sz="1600" dirty="0"/>
              <a:t>C – EBIT/celková aktiva…</a:t>
            </a:r>
            <a:r>
              <a:rPr lang="cs-CZ" sz="1600" i="1" dirty="0"/>
              <a:t>produkční síla</a:t>
            </a:r>
          </a:p>
          <a:p>
            <a:pPr algn="just"/>
            <a:r>
              <a:rPr lang="cs-CZ" sz="1600" dirty="0"/>
              <a:t>D – celkové výnosy/celková aktiva…</a:t>
            </a:r>
            <a:r>
              <a:rPr lang="cs-CZ" sz="1600" i="1" dirty="0"/>
              <a:t>obrat aktiv</a:t>
            </a:r>
          </a:p>
          <a:p>
            <a:pPr algn="just"/>
            <a:r>
              <a:rPr lang="cs-CZ" sz="1600" dirty="0"/>
              <a:t>E – oběžná aktiva/krátkodobé závazky a úvěry…</a:t>
            </a:r>
            <a:r>
              <a:rPr lang="cs-CZ" sz="1600" i="1" dirty="0"/>
              <a:t>BL</a:t>
            </a:r>
            <a:r>
              <a:rPr lang="cs-CZ" sz="1600" dirty="0"/>
              <a:t>  </a:t>
            </a:r>
          </a:p>
          <a:p>
            <a:pPr algn="just"/>
            <a:r>
              <a:rPr lang="cs-CZ" sz="1600" dirty="0"/>
              <a:t>F – závazky po lhůtě splatnosti/výnosy…</a:t>
            </a:r>
            <a:r>
              <a:rPr lang="cs-CZ" sz="1600" i="1" dirty="0"/>
              <a:t>doba obratu závazků</a:t>
            </a:r>
          </a:p>
          <a:p>
            <a:pPr marL="109728" indent="0" algn="just">
              <a:buNone/>
            </a:pPr>
            <a:r>
              <a:rPr lang="en-US" sz="1600" dirty="0"/>
              <a:t>IN&gt;2</a:t>
            </a:r>
            <a:r>
              <a:rPr lang="cs-CZ" sz="1600" dirty="0"/>
              <a:t>……..uspokojivá finanční situace</a:t>
            </a:r>
            <a:endParaRPr lang="en-US" sz="1600" dirty="0"/>
          </a:p>
          <a:p>
            <a:pPr marL="109728" indent="0" algn="just">
              <a:buNone/>
            </a:pPr>
            <a:r>
              <a:rPr lang="en-US" sz="1600" dirty="0"/>
              <a:t>1&lt;IN≤2</a:t>
            </a:r>
            <a:r>
              <a:rPr lang="cs-CZ" sz="1600" dirty="0"/>
              <a:t>….šedá zóna nevyhraněných výsledků</a:t>
            </a:r>
            <a:endParaRPr lang="en-US" sz="1600" dirty="0"/>
          </a:p>
          <a:p>
            <a:pPr marL="109728" indent="0" algn="just">
              <a:buNone/>
            </a:pPr>
            <a:r>
              <a:rPr lang="en-US" sz="1600" dirty="0"/>
              <a:t>IN ≤ 1</a:t>
            </a:r>
            <a:r>
              <a:rPr lang="cs-CZ" sz="1600" dirty="0"/>
              <a:t>……..podnik ohrožen vážnými finančními problémy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Indexy IN (manželé </a:t>
            </a:r>
            <a:r>
              <a:rPr lang="cs-CZ" dirty="0" err="1"/>
              <a:t>Neumaierovi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42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LEDNICKÝ, V. A KOLEKTIV AUTORŮ. </a:t>
            </a:r>
            <a:r>
              <a:rPr lang="cs-CZ" sz="1800" i="1" dirty="0"/>
              <a:t>Krizový management</a:t>
            </a:r>
            <a:r>
              <a:rPr lang="cs-CZ" sz="1800" dirty="0"/>
              <a:t>. Karviná: Obchodně podnikatelská fakulta, 2012. ISBN 978-80-7248-782-0.</a:t>
            </a:r>
          </a:p>
          <a:p>
            <a:r>
              <a:rPr lang="cs-CZ" sz="1800" dirty="0"/>
              <a:t>MIKUŠOVÁ, M. </a:t>
            </a:r>
            <a:r>
              <a:rPr lang="cs-CZ" sz="1800" i="1" dirty="0"/>
              <a:t>Krizový management pro malé a střední podniky</a:t>
            </a:r>
            <a:r>
              <a:rPr lang="cs-CZ" sz="1800" dirty="0"/>
              <a:t>. Bratislava: </a:t>
            </a:r>
            <a:r>
              <a:rPr lang="cs-CZ" sz="1800" dirty="0" err="1"/>
              <a:t>Wolters</a:t>
            </a:r>
            <a:r>
              <a:rPr lang="cs-CZ" sz="1800" dirty="0"/>
              <a:t> </a:t>
            </a:r>
            <a:r>
              <a:rPr lang="cs-CZ" sz="1800" dirty="0" err="1"/>
              <a:t>Kluwer</a:t>
            </a:r>
            <a:r>
              <a:rPr lang="cs-CZ" sz="1800" dirty="0"/>
              <a:t>, 2014. ISBN 978-80-8168-106-6.</a:t>
            </a:r>
          </a:p>
          <a:p>
            <a:r>
              <a:rPr lang="cs-CZ" sz="1800" dirty="0"/>
              <a:t>ZAPLETALOVÁ, Š. A KOLEKTIV AUTORŮ. </a:t>
            </a:r>
            <a:r>
              <a:rPr lang="cs-CZ" sz="1800" i="1" dirty="0"/>
              <a:t>Krizový management pro 21. století</a:t>
            </a:r>
            <a:r>
              <a:rPr lang="cs-CZ" sz="1800" dirty="0"/>
              <a:t>. Praha: </a:t>
            </a:r>
            <a:r>
              <a:rPr lang="cs-CZ" sz="1800" dirty="0" err="1"/>
              <a:t>Ekopress</a:t>
            </a:r>
            <a:r>
              <a:rPr lang="cs-CZ" sz="1800" dirty="0"/>
              <a:t>, 2012. ISBN 978-80-86929-85-9.</a:t>
            </a:r>
          </a:p>
          <a:p>
            <a:r>
              <a:rPr lang="cs-CZ" sz="1800" dirty="0"/>
              <a:t>A další dle sylabů...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Základní studijní literatura</a:t>
            </a:r>
          </a:p>
        </p:txBody>
      </p:sp>
    </p:spTree>
    <p:extLst>
      <p:ext uri="{BB962C8B-B14F-4D97-AF65-F5344CB8AC3E}">
        <p14:creationId xmlns:p14="http://schemas.microsoft.com/office/powerpoint/2010/main" val="37284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Zaměřený na pohled vlastníka</a:t>
            </a:r>
          </a:p>
          <a:p>
            <a:r>
              <a:rPr lang="cs-CZ" sz="1800" dirty="0"/>
              <a:t>Schopnost nakládat se svěřenými prostředky a generovat zisk</a:t>
            </a:r>
          </a:p>
          <a:p>
            <a:r>
              <a:rPr lang="cs-CZ" sz="1800" dirty="0"/>
              <a:t>Využívá ukazatele ekonomického zisku EVA</a:t>
            </a:r>
          </a:p>
          <a:p>
            <a:pPr marL="109728" indent="0">
              <a:buNone/>
            </a:pPr>
            <a:endParaRPr lang="cs-CZ" sz="1800" dirty="0"/>
          </a:p>
          <a:p>
            <a:pPr marL="109728" indent="0">
              <a:buNone/>
            </a:pPr>
            <a:r>
              <a:rPr lang="cs-CZ" sz="1800" b="1" dirty="0"/>
              <a:t>IN99 = -0,017</a:t>
            </a:r>
            <a:r>
              <a:rPr lang="en-US" sz="1800" b="1" dirty="0"/>
              <a:t>*A+</a:t>
            </a:r>
            <a:r>
              <a:rPr lang="cs-CZ" sz="1800" b="1" dirty="0"/>
              <a:t>4,573</a:t>
            </a:r>
            <a:r>
              <a:rPr lang="en-US" sz="1800" b="1" dirty="0"/>
              <a:t>*C+</a:t>
            </a:r>
            <a:r>
              <a:rPr lang="cs-CZ" sz="1800" b="1" dirty="0"/>
              <a:t>0,481</a:t>
            </a:r>
            <a:r>
              <a:rPr lang="en-US" sz="1800" b="1" dirty="0"/>
              <a:t>*D+</a:t>
            </a:r>
            <a:r>
              <a:rPr lang="cs-CZ" sz="1800" b="1" dirty="0"/>
              <a:t>0,015</a:t>
            </a:r>
            <a:r>
              <a:rPr lang="en-US" sz="1800" b="1" dirty="0"/>
              <a:t>*</a:t>
            </a:r>
            <a:r>
              <a:rPr lang="cs-CZ" sz="1800" b="1" dirty="0"/>
              <a:t>E</a:t>
            </a:r>
          </a:p>
          <a:p>
            <a:pPr marL="109728" indent="0">
              <a:buNone/>
            </a:pPr>
            <a:endParaRPr lang="cs-CZ" sz="1800" b="1" dirty="0"/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&gt;2,07</a:t>
            </a:r>
            <a:r>
              <a:rPr lang="cs-CZ" sz="1800" dirty="0"/>
              <a:t>….kladná hodnota ekonomického zisku</a:t>
            </a:r>
          </a:p>
          <a:p>
            <a:pPr marL="109728" indent="0">
              <a:buNone/>
            </a:pPr>
            <a:r>
              <a:rPr lang="cs-CZ" sz="1800" dirty="0"/>
              <a:t>1,42</a:t>
            </a:r>
            <a:r>
              <a:rPr lang="en-US" sz="1800" dirty="0"/>
              <a:t> ≤</a:t>
            </a:r>
            <a:r>
              <a:rPr lang="cs-CZ" sz="1800" dirty="0"/>
              <a:t>IN</a:t>
            </a:r>
            <a:r>
              <a:rPr lang="en-US" sz="1800" dirty="0"/>
              <a:t> ≤</a:t>
            </a:r>
            <a:r>
              <a:rPr lang="cs-CZ" sz="1800" dirty="0"/>
              <a:t>2,07…nejednoznačnost, podnik tvoří hodnotu</a:t>
            </a:r>
          </a:p>
          <a:p>
            <a:pPr marL="109728" indent="0">
              <a:buNone/>
            </a:pPr>
            <a:r>
              <a:rPr lang="cs-CZ" sz="1800" dirty="0"/>
              <a:t>1,089</a:t>
            </a:r>
            <a:r>
              <a:rPr lang="en-US" sz="1800" dirty="0"/>
              <a:t> ≤</a:t>
            </a:r>
            <a:r>
              <a:rPr lang="cs-CZ" sz="1800" dirty="0"/>
              <a:t>IN</a:t>
            </a:r>
            <a:r>
              <a:rPr lang="en-US" sz="1800" dirty="0"/>
              <a:t>&lt;</a:t>
            </a:r>
            <a:r>
              <a:rPr lang="cs-CZ" sz="1800" dirty="0"/>
              <a:t>1,42…nerozhodná situace, podnik má přednosti i výraznější problémy</a:t>
            </a:r>
          </a:p>
          <a:p>
            <a:pPr marL="109728" indent="0">
              <a:buNone/>
            </a:pPr>
            <a:r>
              <a:rPr lang="cs-CZ" sz="1800" dirty="0"/>
              <a:t>0,684</a:t>
            </a:r>
            <a:r>
              <a:rPr lang="en-US" sz="1800" dirty="0"/>
              <a:t> ≤</a:t>
            </a:r>
            <a:r>
              <a:rPr lang="cs-CZ" sz="1800" dirty="0"/>
              <a:t>IN</a:t>
            </a:r>
            <a:r>
              <a:rPr lang="en-US" sz="1800" dirty="0"/>
              <a:t>&lt;</a:t>
            </a:r>
            <a:r>
              <a:rPr lang="cs-CZ" sz="1800" dirty="0"/>
              <a:t>1,089…podnik netvoří hodnotu</a:t>
            </a:r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&lt;</a:t>
            </a:r>
            <a:r>
              <a:rPr lang="cs-CZ" sz="1800" dirty="0"/>
              <a:t>0.684…záporná hodnota ekonomického zisku (ničí hodnotu)</a:t>
            </a:r>
            <a:endParaRPr lang="en-US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Index IN99</a:t>
            </a:r>
          </a:p>
        </p:txBody>
      </p:sp>
    </p:spTree>
    <p:extLst>
      <p:ext uri="{BB962C8B-B14F-4D97-AF65-F5344CB8AC3E}">
        <p14:creationId xmlns:p14="http://schemas.microsoft.com/office/powerpoint/2010/main" val="286888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Index pro průmysl</a:t>
            </a:r>
          </a:p>
          <a:p>
            <a:endParaRPr lang="cs-CZ" sz="1800" dirty="0"/>
          </a:p>
          <a:p>
            <a:pPr marL="109728" indent="0">
              <a:buNone/>
            </a:pPr>
            <a:r>
              <a:rPr lang="cs-CZ" sz="1800" b="1" dirty="0"/>
              <a:t>IN01 = 0,13</a:t>
            </a:r>
            <a:r>
              <a:rPr lang="en-US" sz="1800" b="1" dirty="0"/>
              <a:t>*A+</a:t>
            </a:r>
            <a:r>
              <a:rPr lang="cs-CZ" sz="1800" b="1" dirty="0"/>
              <a:t>0,04</a:t>
            </a:r>
            <a:r>
              <a:rPr lang="en-US" sz="1800" b="1" dirty="0"/>
              <a:t>*</a:t>
            </a:r>
            <a:r>
              <a:rPr lang="cs-CZ" sz="1800" b="1" dirty="0"/>
              <a:t>B+3,92</a:t>
            </a:r>
            <a:r>
              <a:rPr lang="en-US" sz="1800" b="1" dirty="0"/>
              <a:t>*C+</a:t>
            </a:r>
            <a:r>
              <a:rPr lang="cs-CZ" sz="1800" b="1" dirty="0"/>
              <a:t>0,21</a:t>
            </a:r>
            <a:r>
              <a:rPr lang="en-US" sz="1800" b="1" dirty="0"/>
              <a:t>*D+</a:t>
            </a:r>
            <a:r>
              <a:rPr lang="cs-CZ" sz="1800" b="1" dirty="0"/>
              <a:t>0,09</a:t>
            </a:r>
            <a:r>
              <a:rPr lang="en-US" sz="1800" b="1" dirty="0"/>
              <a:t>*</a:t>
            </a:r>
            <a:r>
              <a:rPr lang="cs-CZ" sz="1800" b="1" dirty="0"/>
              <a:t>E</a:t>
            </a:r>
          </a:p>
          <a:p>
            <a:pPr marL="109728" indent="0">
              <a:buNone/>
            </a:pPr>
            <a:endParaRPr lang="cs-CZ" sz="1800" b="1" dirty="0"/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&gt;</a:t>
            </a:r>
            <a:r>
              <a:rPr lang="cs-CZ" sz="1800" dirty="0"/>
              <a:t>1,77….kladná hodnota ekonomického zisku (tvoří hodnotu)</a:t>
            </a:r>
          </a:p>
          <a:p>
            <a:pPr marL="109728" indent="0">
              <a:buNone/>
            </a:pPr>
            <a:r>
              <a:rPr lang="cs-CZ" sz="1800" dirty="0"/>
              <a:t>0,7</a:t>
            </a:r>
            <a:r>
              <a:rPr lang="en-US" sz="1800" dirty="0"/>
              <a:t>5&lt;</a:t>
            </a:r>
            <a:r>
              <a:rPr lang="cs-CZ" sz="1800" dirty="0"/>
              <a:t>IN</a:t>
            </a:r>
            <a:r>
              <a:rPr lang="en-US" sz="1800" dirty="0"/>
              <a:t> ≤1,77…</a:t>
            </a:r>
            <a:r>
              <a:rPr lang="cs-CZ" sz="1800" dirty="0"/>
              <a:t>šedá zóna, podnik netvoří hodnotu a není bankrotující</a:t>
            </a:r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≤</a:t>
            </a:r>
            <a:r>
              <a:rPr lang="cs-CZ" sz="1800" dirty="0"/>
              <a:t>0,75…existence podniku je ohrožena, bankrot</a:t>
            </a:r>
            <a:endParaRPr lang="en-US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Index IN01</a:t>
            </a:r>
          </a:p>
        </p:txBody>
      </p:sp>
    </p:spTree>
    <p:extLst>
      <p:ext uri="{BB962C8B-B14F-4D97-AF65-F5344CB8AC3E}">
        <p14:creationId xmlns:p14="http://schemas.microsoft.com/office/powerpoint/2010/main" val="21899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Schopnost podniku tvořit hodnotu</a:t>
            </a:r>
          </a:p>
          <a:p>
            <a:endParaRPr lang="cs-CZ" sz="1800" dirty="0"/>
          </a:p>
          <a:p>
            <a:pPr marL="109728" indent="0">
              <a:buNone/>
            </a:pPr>
            <a:r>
              <a:rPr lang="cs-CZ" sz="1800" b="1" dirty="0"/>
              <a:t>IN05 = 0,13</a:t>
            </a:r>
            <a:r>
              <a:rPr lang="en-US" sz="1800" b="1" dirty="0"/>
              <a:t>*A+</a:t>
            </a:r>
            <a:r>
              <a:rPr lang="cs-CZ" sz="1800" b="1" dirty="0"/>
              <a:t>0,04</a:t>
            </a:r>
            <a:r>
              <a:rPr lang="en-US" sz="1800" b="1" dirty="0"/>
              <a:t>*</a:t>
            </a:r>
            <a:r>
              <a:rPr lang="cs-CZ" sz="1800" b="1" dirty="0"/>
              <a:t>B+3,97</a:t>
            </a:r>
            <a:r>
              <a:rPr lang="en-US" sz="1800" b="1" dirty="0"/>
              <a:t>*C+</a:t>
            </a:r>
            <a:r>
              <a:rPr lang="cs-CZ" sz="1800" b="1" dirty="0"/>
              <a:t>0,21</a:t>
            </a:r>
            <a:r>
              <a:rPr lang="en-US" sz="1800" b="1" dirty="0"/>
              <a:t>*D+</a:t>
            </a:r>
            <a:r>
              <a:rPr lang="cs-CZ" sz="1800" b="1" dirty="0"/>
              <a:t>0,09</a:t>
            </a:r>
            <a:r>
              <a:rPr lang="en-US" sz="1800" b="1" dirty="0"/>
              <a:t>*</a:t>
            </a:r>
            <a:r>
              <a:rPr lang="cs-CZ" sz="1800" b="1" dirty="0"/>
              <a:t>E</a:t>
            </a:r>
          </a:p>
          <a:p>
            <a:pPr marL="109728" indent="0">
              <a:buNone/>
            </a:pPr>
            <a:endParaRPr lang="cs-CZ" sz="1800" b="1" dirty="0"/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&gt;</a:t>
            </a:r>
            <a:r>
              <a:rPr lang="cs-CZ" sz="1800" dirty="0"/>
              <a:t>1,6….uspokojivá finanční situace</a:t>
            </a:r>
          </a:p>
          <a:p>
            <a:pPr marL="109728" indent="0">
              <a:buNone/>
            </a:pPr>
            <a:r>
              <a:rPr lang="cs-CZ" sz="1800" dirty="0"/>
              <a:t>0,9</a:t>
            </a:r>
            <a:r>
              <a:rPr lang="en-US" sz="1800" dirty="0"/>
              <a:t>&lt;</a:t>
            </a:r>
            <a:r>
              <a:rPr lang="cs-CZ" sz="1800" dirty="0"/>
              <a:t>IN</a:t>
            </a:r>
            <a:r>
              <a:rPr lang="en-US" sz="1800" dirty="0"/>
              <a:t> ≤1,</a:t>
            </a:r>
            <a:r>
              <a:rPr lang="cs-CZ" sz="1800" dirty="0"/>
              <a:t>6</a:t>
            </a:r>
            <a:r>
              <a:rPr lang="en-US" sz="1800" dirty="0"/>
              <a:t>…</a:t>
            </a:r>
            <a:r>
              <a:rPr lang="cs-CZ" sz="1800" dirty="0"/>
              <a:t>šedá zóna nevyhraněných výsledků</a:t>
            </a:r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≤</a:t>
            </a:r>
            <a:r>
              <a:rPr lang="cs-CZ" sz="1800" dirty="0"/>
              <a:t>0,9…hrozba vážných finančních problémů</a:t>
            </a:r>
            <a:endParaRPr lang="en-US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Index IN05</a:t>
            </a:r>
          </a:p>
        </p:txBody>
      </p:sp>
    </p:spTree>
    <p:extLst>
      <p:ext uri="{BB962C8B-B14F-4D97-AF65-F5344CB8AC3E}">
        <p14:creationId xmlns:p14="http://schemas.microsoft.com/office/powerpoint/2010/main" val="56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Hodnocení současné finanční situace a prognózu vývoje v řemeslných a výrobních podnicích.</a:t>
            </a:r>
            <a:endParaRPr lang="en-US" sz="1800" dirty="0"/>
          </a:p>
          <a:p>
            <a:endParaRPr lang="cs-CZ" sz="1800" dirty="0"/>
          </a:p>
          <a:p>
            <a:pPr marL="109728" indent="0">
              <a:buNone/>
            </a:pPr>
            <a:r>
              <a:rPr lang="cs-CZ" sz="1200" b="1" dirty="0"/>
              <a:t>BDF = 0,217</a:t>
            </a:r>
            <a:r>
              <a:rPr lang="en-US" sz="1200" b="1" dirty="0"/>
              <a:t>*</a:t>
            </a:r>
            <a:r>
              <a:rPr lang="cs-CZ" sz="1200" b="1" dirty="0"/>
              <a:t>X1</a:t>
            </a:r>
            <a:r>
              <a:rPr lang="en-US" sz="1200" b="1" dirty="0"/>
              <a:t>+</a:t>
            </a:r>
            <a:r>
              <a:rPr lang="cs-CZ" sz="1200" b="1" dirty="0"/>
              <a:t>(-0,063)</a:t>
            </a:r>
            <a:r>
              <a:rPr lang="en-US" sz="1200" b="1" dirty="0"/>
              <a:t>*</a:t>
            </a:r>
            <a:r>
              <a:rPr lang="cs-CZ" sz="1200" b="1" dirty="0"/>
              <a:t>X2</a:t>
            </a:r>
            <a:r>
              <a:rPr lang="en-US" sz="1200" b="1" dirty="0"/>
              <a:t>+</a:t>
            </a:r>
            <a:r>
              <a:rPr lang="cs-CZ" sz="1200" b="1" dirty="0"/>
              <a:t>0,012</a:t>
            </a:r>
            <a:r>
              <a:rPr lang="en-US" sz="1200" b="1" dirty="0"/>
              <a:t>*</a:t>
            </a:r>
            <a:r>
              <a:rPr lang="cs-CZ" sz="1200" b="1" dirty="0"/>
              <a:t>X3</a:t>
            </a:r>
            <a:r>
              <a:rPr lang="en-US" sz="1200" b="1" dirty="0"/>
              <a:t>+</a:t>
            </a:r>
            <a:r>
              <a:rPr lang="cs-CZ" sz="1200" b="1" dirty="0"/>
              <a:t>0,077</a:t>
            </a:r>
            <a:r>
              <a:rPr lang="en-US" sz="1200" b="1" dirty="0"/>
              <a:t>*</a:t>
            </a:r>
            <a:r>
              <a:rPr lang="cs-CZ" sz="1200" b="1" dirty="0"/>
              <a:t>X4+(-0,105)</a:t>
            </a:r>
            <a:r>
              <a:rPr lang="en-US" sz="1200" b="1" dirty="0"/>
              <a:t>*X5+(-0,813)*X6+0,165*X7+0,161*X8+0,268*X9+0,124*X10</a:t>
            </a:r>
            <a:endParaRPr lang="cs-CZ" sz="1200" b="1" dirty="0"/>
          </a:p>
          <a:p>
            <a:pPr marL="109728" indent="0">
              <a:buNone/>
            </a:pPr>
            <a:endParaRPr lang="en-US" sz="1800" dirty="0"/>
          </a:p>
          <a:p>
            <a:pPr marL="109728" indent="0">
              <a:buNone/>
            </a:pPr>
            <a:r>
              <a:rPr lang="en-US" sz="1800" dirty="0"/>
              <a:t>&lt;0,2</a:t>
            </a:r>
            <a:r>
              <a:rPr lang="cs-CZ" sz="1800" dirty="0"/>
              <a:t>….velmi dobře</a:t>
            </a:r>
            <a:endParaRPr lang="en-US" sz="1800" dirty="0"/>
          </a:p>
          <a:p>
            <a:pPr marL="109728" indent="0">
              <a:buNone/>
            </a:pPr>
            <a:r>
              <a:rPr lang="en-US" sz="1800" dirty="0"/>
              <a:t>0,2 - 0,25</a:t>
            </a:r>
            <a:r>
              <a:rPr lang="cs-CZ" sz="1800" dirty="0"/>
              <a:t>…dobře</a:t>
            </a:r>
            <a:endParaRPr lang="en-US" sz="1800" dirty="0"/>
          </a:p>
          <a:p>
            <a:pPr marL="109728" indent="0">
              <a:buNone/>
            </a:pPr>
            <a:r>
              <a:rPr lang="en-US" sz="1800" dirty="0"/>
              <a:t>0,3</a:t>
            </a:r>
            <a:r>
              <a:rPr lang="cs-CZ" sz="1800" dirty="0"/>
              <a:t>….průměrně</a:t>
            </a:r>
            <a:endParaRPr lang="en-US" sz="1800" dirty="0"/>
          </a:p>
          <a:p>
            <a:pPr marL="109728" indent="0">
              <a:buNone/>
            </a:pPr>
            <a:r>
              <a:rPr lang="en-US" sz="1800" dirty="0"/>
              <a:t>&gt;0,3</a:t>
            </a:r>
            <a:r>
              <a:rPr lang="cs-CZ" sz="1800" dirty="0"/>
              <a:t>…špatně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Beermanova</a:t>
            </a:r>
            <a:r>
              <a:rPr lang="cs-CZ" dirty="0"/>
              <a:t> diskriminační funkce</a:t>
            </a:r>
          </a:p>
        </p:txBody>
      </p:sp>
    </p:spTree>
    <p:extLst>
      <p:ext uri="{BB962C8B-B14F-4D97-AF65-F5344CB8AC3E}">
        <p14:creationId xmlns:p14="http://schemas.microsoft.com/office/powerpoint/2010/main" val="308492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63284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Cash </a:t>
            </a:r>
            <a:r>
              <a:rPr lang="cs-CZ" sz="1800" dirty="0" err="1"/>
              <a:t>flow</a:t>
            </a:r>
            <a:r>
              <a:rPr lang="cs-CZ" sz="1800" dirty="0"/>
              <a:t>/cizí zdroje….vyšší hodnota</a:t>
            </a:r>
          </a:p>
          <a:p>
            <a:r>
              <a:rPr lang="cs-CZ" sz="1800" dirty="0"/>
              <a:t>Čistý zisk/pasiva celkem…vyšší hodnota</a:t>
            </a:r>
          </a:p>
          <a:p>
            <a:r>
              <a:rPr lang="cs-CZ" sz="1800" dirty="0"/>
              <a:t>Cizí zdroje/pasiva celkem…nižší hodnota</a:t>
            </a:r>
          </a:p>
          <a:p>
            <a:r>
              <a:rPr lang="cs-CZ" sz="1800" dirty="0"/>
              <a:t>Pracovní kapitál/pasiva celkem…vyšší hodnota</a:t>
            </a:r>
          </a:p>
          <a:p>
            <a:r>
              <a:rPr lang="cs-CZ" sz="1800" dirty="0"/>
              <a:t>Běžná likvidita…vyšší hodnota</a:t>
            </a:r>
          </a:p>
          <a:p>
            <a:r>
              <a:rPr lang="cs-CZ" sz="1800" dirty="0"/>
              <a:t>Finanční majetek-krátkodobé cizí zdroje…vyšší hodnota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Beaverův</a:t>
            </a:r>
            <a:r>
              <a:rPr lang="cs-CZ" dirty="0"/>
              <a:t> systém poměrových ukazatelů</a:t>
            </a:r>
          </a:p>
        </p:txBody>
      </p:sp>
    </p:spTree>
    <p:extLst>
      <p:ext uri="{BB962C8B-B14F-4D97-AF65-F5344CB8AC3E}">
        <p14:creationId xmlns:p14="http://schemas.microsoft.com/office/powerpoint/2010/main" val="115175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63284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Určeny pro vlastníky a investory </a:t>
            </a:r>
          </a:p>
          <a:p>
            <a:r>
              <a:rPr lang="cs-CZ" sz="1800" dirty="0"/>
              <a:t>Odpovídají na otázku, zda je podnik dobrý nebo špatný</a:t>
            </a:r>
          </a:p>
          <a:p>
            <a:r>
              <a:rPr lang="cs-CZ" sz="1800" dirty="0"/>
              <a:t>Modely „ex post“ analýzy</a:t>
            </a:r>
          </a:p>
          <a:p>
            <a:r>
              <a:rPr lang="cs-CZ" sz="1800" dirty="0"/>
              <a:t>Zkoumají příčiny, které zavinily současnou finanční situaci podniku</a:t>
            </a:r>
          </a:p>
          <a:p>
            <a:r>
              <a:rPr lang="cs-CZ" sz="1800" dirty="0"/>
              <a:t>Důležité jsou informace o výsledcích v daném oboru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Bonitní modely</a:t>
            </a:r>
          </a:p>
        </p:txBody>
      </p:sp>
    </p:spTree>
    <p:extLst>
      <p:ext uri="{BB962C8B-B14F-4D97-AF65-F5344CB8AC3E}">
        <p14:creationId xmlns:p14="http://schemas.microsoft.com/office/powerpoint/2010/main" val="42393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Založen na </a:t>
            </a:r>
            <a:r>
              <a:rPr lang="cs-CZ" sz="1800" dirty="0" err="1"/>
              <a:t>multivariační</a:t>
            </a:r>
            <a:r>
              <a:rPr lang="cs-CZ" sz="1800" dirty="0"/>
              <a:t> diskriminační analýze.</a:t>
            </a:r>
          </a:p>
          <a:p>
            <a:r>
              <a:rPr lang="cs-CZ" sz="1800" dirty="0"/>
              <a:t>Uplatnění především v německy mluvících zemích.</a:t>
            </a:r>
          </a:p>
          <a:p>
            <a:pPr marL="109728" indent="0">
              <a:buNone/>
            </a:pPr>
            <a:endParaRPr lang="cs-CZ" sz="1800" dirty="0"/>
          </a:p>
          <a:p>
            <a:pPr marL="109728" indent="0">
              <a:buNone/>
            </a:pPr>
            <a:r>
              <a:rPr lang="cs-CZ" sz="1800" b="1" dirty="0"/>
              <a:t>IB= 1,5</a:t>
            </a:r>
            <a:r>
              <a:rPr lang="en-US" sz="1800" b="1" dirty="0"/>
              <a:t>*</a:t>
            </a:r>
            <a:r>
              <a:rPr lang="cs-CZ" sz="1800" b="1" dirty="0"/>
              <a:t>X1</a:t>
            </a:r>
            <a:r>
              <a:rPr lang="en-US" sz="1800" b="1" dirty="0"/>
              <a:t>+</a:t>
            </a:r>
            <a:r>
              <a:rPr lang="cs-CZ" sz="1800" b="1" dirty="0"/>
              <a:t>0,08</a:t>
            </a:r>
            <a:r>
              <a:rPr lang="en-US" sz="1800" b="1" dirty="0"/>
              <a:t>*</a:t>
            </a:r>
            <a:r>
              <a:rPr lang="cs-CZ" sz="1800" b="1" dirty="0"/>
              <a:t>X2</a:t>
            </a:r>
            <a:r>
              <a:rPr lang="en-US" sz="1800" b="1" dirty="0"/>
              <a:t>+</a:t>
            </a:r>
            <a:r>
              <a:rPr lang="cs-CZ" sz="1800" b="1" dirty="0"/>
              <a:t>10</a:t>
            </a:r>
            <a:r>
              <a:rPr lang="en-US" sz="1800" b="1" dirty="0"/>
              <a:t>*</a:t>
            </a:r>
            <a:r>
              <a:rPr lang="cs-CZ" sz="1800" b="1" dirty="0"/>
              <a:t>X3</a:t>
            </a:r>
            <a:r>
              <a:rPr lang="en-US" sz="1800" b="1" dirty="0"/>
              <a:t>+</a:t>
            </a:r>
            <a:r>
              <a:rPr lang="cs-CZ" sz="1800" b="1" dirty="0"/>
              <a:t>5</a:t>
            </a:r>
            <a:r>
              <a:rPr lang="en-US" sz="1800" b="1" dirty="0"/>
              <a:t>*</a:t>
            </a:r>
            <a:r>
              <a:rPr lang="cs-CZ" sz="1800" b="1" dirty="0"/>
              <a:t>X4+0,3</a:t>
            </a:r>
            <a:r>
              <a:rPr lang="en-US" sz="1800" b="1" dirty="0"/>
              <a:t>*X5+0,</a:t>
            </a:r>
            <a:r>
              <a:rPr lang="cs-CZ" sz="1800" b="1" dirty="0"/>
              <a:t>1</a:t>
            </a:r>
            <a:r>
              <a:rPr lang="en-US" sz="1800" b="1" dirty="0"/>
              <a:t>*X6</a:t>
            </a:r>
            <a:endParaRPr lang="cs-CZ" sz="1800" b="1" dirty="0"/>
          </a:p>
          <a:p>
            <a:pPr marL="109728" indent="0">
              <a:buNone/>
            </a:pPr>
            <a:endParaRPr lang="cs-CZ" sz="1800" b="1" dirty="0"/>
          </a:p>
          <a:p>
            <a:pPr marL="109728" indent="0">
              <a:buNone/>
            </a:pPr>
            <a:r>
              <a:rPr lang="cs-CZ" sz="1800" b="1" dirty="0"/>
              <a:t>(-3) – (-2)…extrémně špatná</a:t>
            </a:r>
          </a:p>
          <a:p>
            <a:pPr marL="109728" indent="0">
              <a:buNone/>
            </a:pPr>
            <a:r>
              <a:rPr lang="cs-CZ" sz="1800" b="1" dirty="0"/>
              <a:t>(-2) – (-1)…velmi špatná</a:t>
            </a:r>
          </a:p>
          <a:p>
            <a:pPr marL="109728" indent="0">
              <a:buNone/>
            </a:pPr>
            <a:r>
              <a:rPr lang="cs-CZ" sz="1800" b="1" dirty="0"/>
              <a:t>(-1) – 0…….špatná</a:t>
            </a:r>
          </a:p>
          <a:p>
            <a:pPr marL="109728" indent="0">
              <a:buNone/>
            </a:pPr>
            <a:r>
              <a:rPr lang="cs-CZ" sz="1800" b="1" dirty="0"/>
              <a:t>0 – 1………..určité problémy</a:t>
            </a:r>
          </a:p>
          <a:p>
            <a:pPr marL="109728" indent="0">
              <a:buNone/>
            </a:pPr>
            <a:r>
              <a:rPr lang="cs-CZ" sz="1800" b="1" dirty="0"/>
              <a:t>1 – 2………..dobrá</a:t>
            </a:r>
          </a:p>
          <a:p>
            <a:pPr marL="109728" indent="0">
              <a:buNone/>
            </a:pPr>
            <a:r>
              <a:rPr lang="cs-CZ" sz="1800" b="1" dirty="0"/>
              <a:t>2 – 3………..velmi dobrá</a:t>
            </a:r>
          </a:p>
          <a:p>
            <a:pPr marL="109728" indent="0">
              <a:buNone/>
            </a:pPr>
            <a:r>
              <a:rPr lang="en-US" sz="1800" b="1" dirty="0"/>
              <a:t>&gt;</a:t>
            </a:r>
            <a:r>
              <a:rPr lang="cs-CZ" sz="1800" b="1" dirty="0"/>
              <a:t> 3 …………extrémně dobrá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Index bonity</a:t>
            </a:r>
          </a:p>
        </p:txBody>
      </p:sp>
    </p:spTree>
    <p:extLst>
      <p:ext uri="{BB962C8B-B14F-4D97-AF65-F5344CB8AC3E}">
        <p14:creationId xmlns:p14="http://schemas.microsoft.com/office/powerpoint/2010/main" val="144133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800" dirty="0"/>
              <a:t>x1 = cash </a:t>
            </a:r>
            <a:r>
              <a:rPr lang="cs-CZ" sz="1800" dirty="0" err="1"/>
              <a:t>flow</a:t>
            </a:r>
            <a:r>
              <a:rPr lang="cs-CZ" sz="1800" dirty="0"/>
              <a:t> / cizí zdroje</a:t>
            </a:r>
          </a:p>
          <a:p>
            <a:pPr>
              <a:buNone/>
            </a:pPr>
            <a:r>
              <a:rPr lang="cs-CZ" sz="1800" dirty="0"/>
              <a:t>x2 = celková aktiva / cizí zdroje</a:t>
            </a:r>
          </a:p>
          <a:p>
            <a:pPr>
              <a:buNone/>
            </a:pPr>
            <a:r>
              <a:rPr lang="cs-CZ" sz="1800" dirty="0"/>
              <a:t>x3 = zisk před zdaněním / celková aktiva</a:t>
            </a:r>
          </a:p>
          <a:p>
            <a:pPr>
              <a:buNone/>
            </a:pPr>
            <a:r>
              <a:rPr lang="cs-CZ" sz="1800" dirty="0"/>
              <a:t>x4 = zisk před zdaněním / celkové výkony</a:t>
            </a:r>
          </a:p>
          <a:p>
            <a:pPr>
              <a:buNone/>
            </a:pPr>
            <a:r>
              <a:rPr lang="cs-CZ" sz="1800" dirty="0"/>
              <a:t>x5 = zásoby / celkové výkony</a:t>
            </a:r>
          </a:p>
          <a:p>
            <a:pPr>
              <a:buNone/>
            </a:pPr>
            <a:r>
              <a:rPr lang="cs-CZ" sz="1800" dirty="0"/>
              <a:t>x6 = celkové výkony / celková aktiva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92688" cy="507703"/>
          </a:xfrm>
        </p:spPr>
        <p:txBody>
          <a:bodyPr/>
          <a:lstStyle/>
          <a:p>
            <a:r>
              <a:rPr lang="cs-CZ" dirty="0"/>
              <a:t>Ukazatele indexu bonity</a:t>
            </a:r>
          </a:p>
        </p:txBody>
      </p:sp>
    </p:spTree>
    <p:extLst>
      <p:ext uri="{BB962C8B-B14F-4D97-AF65-F5344CB8AC3E}">
        <p14:creationId xmlns:p14="http://schemas.microsoft.com/office/powerpoint/2010/main" val="40967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4470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Původ v České republice</a:t>
            </a:r>
          </a:p>
          <a:p>
            <a:pPr algn="just"/>
            <a:r>
              <a:rPr lang="cs-CZ" sz="1800" dirty="0"/>
              <a:t>Váhy přiřazené jednotlivým ukazatelům jsou rovnoměrně rozloženy – nestrannost modelu</a:t>
            </a:r>
          </a:p>
          <a:p>
            <a:pPr algn="just"/>
            <a:r>
              <a:rPr lang="cs-CZ" sz="1800" dirty="0"/>
              <a:t>Ukazatelům jsou přiřazovány dílčí body, a to podle poměru skutečné a krajní přijatelné hodnoty ukazatele</a:t>
            </a:r>
          </a:p>
          <a:p>
            <a:pPr algn="just"/>
            <a:r>
              <a:rPr lang="cs-CZ" sz="1800" dirty="0"/>
              <a:t>Hodnoty ukazatele jsou určeny buď na základě empirického výzkumu nebo průměrnou úrokovou sazbou z přijatých úvěrů (v případě ukazatelů rentability)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Skóre bonity</a:t>
            </a:r>
          </a:p>
        </p:txBody>
      </p:sp>
    </p:spTree>
    <p:extLst>
      <p:ext uri="{BB962C8B-B14F-4D97-AF65-F5344CB8AC3E}">
        <p14:creationId xmlns:p14="http://schemas.microsoft.com/office/powerpoint/2010/main" val="23933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Skóre bonity</a:t>
            </a:r>
          </a:p>
        </p:txBody>
      </p:sp>
      <p:pic>
        <p:nvPicPr>
          <p:cNvPr id="5" name="Zástupný symbol pro obsah 3" descr="vzor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596" y="915566"/>
            <a:ext cx="7272808" cy="194421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827584" y="31857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SB</a:t>
            </a:r>
            <a:r>
              <a:rPr lang="en-US" dirty="0"/>
              <a:t>&gt;2</a:t>
            </a:r>
            <a:r>
              <a:rPr lang="cs-CZ" dirty="0"/>
              <a:t>...pevné zdraví</a:t>
            </a:r>
            <a:br>
              <a:rPr lang="en-US" dirty="0"/>
            </a:br>
            <a:r>
              <a:rPr lang="en-US" dirty="0"/>
              <a:t>1 – 2</a:t>
            </a:r>
            <a:r>
              <a:rPr lang="cs-CZ" dirty="0"/>
              <a:t>....dobré zdraví</a:t>
            </a:r>
            <a:br>
              <a:rPr lang="en-US" dirty="0"/>
            </a:br>
            <a:r>
              <a:rPr lang="en-US" dirty="0"/>
              <a:t>0,5 – 1</a:t>
            </a:r>
            <a:r>
              <a:rPr lang="cs-CZ" dirty="0"/>
              <a:t>...slabší zdraví</a:t>
            </a:r>
            <a:br>
              <a:rPr lang="en-US" dirty="0"/>
            </a:br>
            <a:r>
              <a:rPr lang="en-US" dirty="0"/>
              <a:t>SB &lt; 0,5</a:t>
            </a:r>
            <a:r>
              <a:rPr lang="cs-CZ" dirty="0"/>
              <a:t>...křehké zdraví</a:t>
            </a:r>
          </a:p>
        </p:txBody>
      </p:sp>
    </p:spTree>
    <p:extLst>
      <p:ext uri="{BB962C8B-B14F-4D97-AF65-F5344CB8AC3E}">
        <p14:creationId xmlns:p14="http://schemas.microsoft.com/office/powerpoint/2010/main" val="220368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1547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  <a:r>
              <a:rPr lang="cs-CZ" sz="1800" i="1" dirty="0"/>
              <a:t>(italština </a:t>
            </a:r>
            <a:r>
              <a:rPr lang="cs-CZ" sz="1800" i="1" dirty="0" err="1"/>
              <a:t>risico</a:t>
            </a:r>
            <a:r>
              <a:rPr lang="cs-CZ" sz="1800" i="1" dirty="0"/>
              <a:t>) </a:t>
            </a:r>
            <a:r>
              <a:rPr lang="cs-CZ" sz="1800" dirty="0"/>
              <a:t>– nebezpečí vzniku škody, poškození, ztráty či zničení, případně nezdaru při podnikání.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</a:p>
          <a:p>
            <a:pPr lvl="1" algn="just"/>
            <a:r>
              <a:rPr lang="cs-CZ" sz="1400" dirty="0"/>
              <a:t>kombinace pravděpodobnosti nebo četnosti výskytu a následků určité nebezpečné události;</a:t>
            </a:r>
          </a:p>
          <a:p>
            <a:pPr lvl="1"/>
            <a:r>
              <a:rPr lang="cs-CZ" sz="1400" dirty="0"/>
              <a:t>pravděpodobnost nebo možnost vzniku nezdaru (ztráty);</a:t>
            </a:r>
          </a:p>
          <a:p>
            <a:pPr lvl="1"/>
            <a:r>
              <a:rPr lang="cs-CZ" sz="1400" dirty="0"/>
              <a:t>variabilita možných výsledků nebo nejistota jejich dosažen;</a:t>
            </a:r>
          </a:p>
          <a:p>
            <a:pPr lvl="1"/>
            <a:r>
              <a:rPr lang="cs-CZ" sz="1400" dirty="0"/>
              <a:t>odchýlení skutečných a očekávaných výsledků;</a:t>
            </a:r>
          </a:p>
          <a:p>
            <a:pPr lvl="1"/>
            <a:r>
              <a:rPr lang="cs-CZ" sz="1400" dirty="0"/>
              <a:t>pravděpodobnost jakéhokoliv výsledku, odlišného od očekávaného;</a:t>
            </a:r>
          </a:p>
          <a:p>
            <a:pPr lvl="1"/>
            <a:r>
              <a:rPr lang="cs-CZ" sz="1400" dirty="0"/>
              <a:t>možnost vzniku ztráty nebo zisku.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b="1" dirty="0"/>
              <a:t>Management rizika </a:t>
            </a:r>
            <a:r>
              <a:rPr lang="cs-CZ" sz="1800" dirty="0"/>
              <a:t>– systematický a koordinovaný způsob práce s rizikem a nejistotou uplatňovaný v rámci celého podniku a zahrnující všechny druhy rizik.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Riziko</a:t>
            </a:r>
          </a:p>
        </p:txBody>
      </p:sp>
    </p:spTree>
    <p:extLst>
      <p:ext uri="{BB962C8B-B14F-4D97-AF65-F5344CB8AC3E}">
        <p14:creationId xmlns:p14="http://schemas.microsoft.com/office/powerpoint/2010/main" val="35248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Je tvořen soustavou 4 rovnic. </a:t>
            </a:r>
          </a:p>
          <a:p>
            <a:r>
              <a:rPr lang="cs-CZ" sz="1800" dirty="0"/>
              <a:t>První dvě hodnotí finanční stabilitu podniku.</a:t>
            </a:r>
          </a:p>
          <a:p>
            <a:pPr marL="109728" indent="0">
              <a:buNone/>
            </a:pPr>
            <a:r>
              <a:rPr lang="cs-CZ" sz="1800" dirty="0"/>
              <a:t>R1 = vlastní kapitál/aktiva celkem</a:t>
            </a:r>
          </a:p>
          <a:p>
            <a:pPr marL="109728" indent="0">
              <a:buNone/>
            </a:pPr>
            <a:r>
              <a:rPr lang="cs-CZ" sz="1800" dirty="0"/>
              <a:t>R2 = (cizí zdroje-krátkodobý finanční majetek)/provozní Cash </a:t>
            </a:r>
            <a:r>
              <a:rPr lang="cs-CZ" sz="1800" dirty="0" err="1"/>
              <a:t>flow</a:t>
            </a:r>
            <a:r>
              <a:rPr lang="cs-CZ" sz="1800" dirty="0"/>
              <a:t> </a:t>
            </a:r>
          </a:p>
          <a:p>
            <a:r>
              <a:rPr lang="cs-CZ" sz="1800" dirty="0"/>
              <a:t>Druhé dvě hodnotí výnosovou situaci podniku.</a:t>
            </a:r>
          </a:p>
          <a:p>
            <a:pPr marL="109728" indent="0">
              <a:buNone/>
            </a:pPr>
            <a:r>
              <a:rPr lang="cs-CZ" sz="1800" dirty="0"/>
              <a:t>R3 = EBIT/aktiva celkem</a:t>
            </a:r>
          </a:p>
          <a:p>
            <a:pPr marL="109728" indent="0">
              <a:buNone/>
            </a:pPr>
            <a:r>
              <a:rPr lang="cs-CZ" sz="1800" dirty="0"/>
              <a:t>R4 = provozní Cash </a:t>
            </a:r>
            <a:r>
              <a:rPr lang="cs-CZ" sz="1800" dirty="0" err="1"/>
              <a:t>flow</a:t>
            </a:r>
            <a:r>
              <a:rPr lang="cs-CZ" sz="1800" dirty="0"/>
              <a:t>/provozní výnosy</a:t>
            </a:r>
          </a:p>
          <a:p>
            <a:pPr marL="109728" indent="0">
              <a:buNone/>
            </a:pPr>
            <a:r>
              <a:rPr lang="cs-CZ" sz="1800" b="1" dirty="0"/>
              <a:t>Hodnocení finanční situace podniku (v bodech) = (R1+R2+R3+R4)/4</a:t>
            </a:r>
          </a:p>
          <a:p>
            <a:pPr>
              <a:buNone/>
            </a:pPr>
            <a:r>
              <a:rPr lang="en-US" sz="1800" dirty="0"/>
              <a:t>&gt;3</a:t>
            </a:r>
            <a:r>
              <a:rPr lang="cs-CZ" sz="1800" dirty="0"/>
              <a:t> ... bonitní podnik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3-1</a:t>
            </a:r>
            <a:r>
              <a:rPr lang="cs-CZ" sz="1800" dirty="0"/>
              <a:t>... šedá zóna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&lt;1</a:t>
            </a:r>
            <a:r>
              <a:rPr lang="cs-CZ" sz="1800" dirty="0"/>
              <a:t> ... potíže ve finančním hospodaření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Kralickův</a:t>
            </a:r>
            <a:r>
              <a:rPr lang="cs-CZ" dirty="0"/>
              <a:t> </a:t>
            </a:r>
            <a:r>
              <a:rPr lang="cs-CZ" dirty="0" err="1"/>
              <a:t>Quick</a:t>
            </a:r>
            <a:r>
              <a:rPr lang="cs-CZ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3889962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Bodové hodnocení </a:t>
            </a:r>
            <a:r>
              <a:rPr lang="cs-CZ" dirty="0" err="1"/>
              <a:t>Kralickova</a:t>
            </a:r>
            <a:r>
              <a:rPr lang="cs-CZ" dirty="0"/>
              <a:t> </a:t>
            </a:r>
            <a:r>
              <a:rPr lang="cs-CZ" dirty="0" err="1"/>
              <a:t>quick</a:t>
            </a:r>
            <a:r>
              <a:rPr lang="cs-CZ" dirty="0"/>
              <a:t> testu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999167"/>
              </p:ext>
            </p:extLst>
          </p:nvPr>
        </p:nvGraphicFramePr>
        <p:xfrm>
          <a:off x="35525" y="893370"/>
          <a:ext cx="8784978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cs-CZ" dirty="0"/>
                        <a:t>Ukazatel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dirty="0"/>
                        <a:t>Bodové  hodnocení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31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Velmi dobrý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Dobrý 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Průměrný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Špatný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 ohrožení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R1</a:t>
                      </a:r>
                      <a:r>
                        <a:rPr lang="cs-CZ" dirty="0"/>
                        <a:t> Podíl vlastního kapitálu na pasivech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&gt;30%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&gt;20%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záporný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R2</a:t>
                      </a:r>
                      <a:r>
                        <a:rPr lang="cs-CZ" dirty="0"/>
                        <a:t> Doba splácení dluhů v letech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  <a:r>
                        <a:rPr lang="cs-CZ" dirty="0"/>
                        <a:t> roky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&lt;5</a:t>
                      </a:r>
                      <a:r>
                        <a:rPr lang="cs-CZ" dirty="0"/>
                        <a:t>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&lt;12</a:t>
                      </a:r>
                      <a:r>
                        <a:rPr lang="cs-CZ" dirty="0"/>
                        <a:t>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&gt;12</a:t>
                      </a:r>
                      <a:r>
                        <a:rPr lang="cs-CZ" dirty="0"/>
                        <a:t>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&gt;30</a:t>
                      </a:r>
                      <a:r>
                        <a:rPr lang="cs-CZ" dirty="0"/>
                        <a:t>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R3</a:t>
                      </a:r>
                      <a:r>
                        <a:rPr lang="cs-CZ" dirty="0"/>
                        <a:t> Cash </a:t>
                      </a:r>
                      <a:r>
                        <a:rPr lang="cs-CZ" dirty="0" err="1"/>
                        <a:t>flow</a:t>
                      </a:r>
                      <a:r>
                        <a:rPr lang="cs-CZ" dirty="0"/>
                        <a:t> výkonnost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záporný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R4 </a:t>
                      </a:r>
                      <a:r>
                        <a:rPr lang="cs-CZ" dirty="0"/>
                        <a:t>Rentabilita  celkového kapitálu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&gt;15%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&gt;12%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záporná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851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Vychází z bankovní praxe hodnocení organizací</a:t>
            </a:r>
          </a:p>
          <a:p>
            <a:endParaRPr lang="cs-CZ" sz="1800" dirty="0"/>
          </a:p>
          <a:p>
            <a:r>
              <a:rPr lang="cs-CZ" sz="1800" dirty="0"/>
              <a:t>Bonita podniku hodnocena bodovým součtem výsledků ze soustavy rovnic:</a:t>
            </a:r>
          </a:p>
          <a:p>
            <a:pPr lvl="1"/>
            <a:r>
              <a:rPr lang="cs-CZ" sz="1800" dirty="0"/>
              <a:t>Hodnocení finanční samostatnosti T1</a:t>
            </a:r>
          </a:p>
          <a:p>
            <a:pPr lvl="1"/>
            <a:r>
              <a:rPr lang="cs-CZ" sz="1800" dirty="0"/>
              <a:t>Hodnocení vázanosti vlastního kapitálu a výsledku hospodaření T2</a:t>
            </a:r>
          </a:p>
          <a:p>
            <a:pPr lvl="1"/>
            <a:r>
              <a:rPr lang="cs-CZ" sz="1800" dirty="0"/>
              <a:t>Hodnocení běžné likvidity T3</a:t>
            </a:r>
          </a:p>
          <a:p>
            <a:pPr lvl="1"/>
            <a:r>
              <a:rPr lang="cs-CZ" sz="1800" dirty="0"/>
              <a:t>Provozní činnost podniku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Tamariho</a:t>
            </a:r>
            <a:r>
              <a:rPr lang="cs-CZ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7178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Založen na kvalitativní bázi</a:t>
            </a:r>
          </a:p>
          <a:p>
            <a:r>
              <a:rPr lang="cs-CZ" sz="1800" dirty="0"/>
              <a:t>Vymezuje rizika významná pro finanční situaci organizaci a těmto rizikům přiřazuje dílčí váhy</a:t>
            </a:r>
          </a:p>
          <a:p>
            <a:r>
              <a:rPr lang="cs-CZ" sz="1800" dirty="0"/>
              <a:t>Ideální situace – hodnota blížící se nule</a:t>
            </a:r>
          </a:p>
          <a:p>
            <a:r>
              <a:rPr lang="cs-CZ" sz="1800" dirty="0"/>
              <a:t>Hranice nebezpečí – skóre vyšší než 25</a:t>
            </a:r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 err="1"/>
              <a:t>Argentiho</a:t>
            </a:r>
            <a:r>
              <a:rPr lang="cs-CZ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530634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 err="1"/>
              <a:t>Argentiho</a:t>
            </a:r>
            <a:r>
              <a:rPr lang="cs-CZ" dirty="0"/>
              <a:t> model</a:t>
            </a:r>
          </a:p>
        </p:txBody>
      </p:sp>
      <p:pic>
        <p:nvPicPr>
          <p:cNvPr id="6" name="Zástupný symbol pro obsah 3" descr="tabu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703189"/>
            <a:ext cx="6480720" cy="42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159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Rysy dobře fungujícího podniku:</a:t>
            </a:r>
          </a:p>
          <a:p>
            <a:pPr lvl="1"/>
            <a:r>
              <a:rPr lang="cs-CZ" sz="1800" dirty="0"/>
              <a:t>Dostatečný finanční výnosy, kterým je vlastní kapitál zúročen (max. 8 bodů)</a:t>
            </a:r>
          </a:p>
          <a:p>
            <a:pPr lvl="1"/>
            <a:r>
              <a:rPr lang="cs-CZ" sz="1800" dirty="0"/>
              <a:t>Je schopen uspokojit požadavky </a:t>
            </a:r>
            <a:r>
              <a:rPr lang="cs-CZ" sz="1800" dirty="0" err="1"/>
              <a:t>stakeholderů</a:t>
            </a:r>
            <a:r>
              <a:rPr lang="cs-CZ" sz="1800" dirty="0"/>
              <a:t> (max. 11 bodů)</a:t>
            </a:r>
          </a:p>
          <a:p>
            <a:pPr lvl="1"/>
            <a:r>
              <a:rPr lang="cs-CZ" sz="1800" dirty="0"/>
              <a:t>Disponuje stálým okruhem spokojených zákazníků (max. 11 bodů)</a:t>
            </a:r>
          </a:p>
          <a:p>
            <a:pPr lvl="1"/>
            <a:r>
              <a:rPr lang="cs-CZ" sz="1800" dirty="0"/>
              <a:t>Jeho produkty odpovídají požadavkům trhu (max. 12 bodů)</a:t>
            </a:r>
          </a:p>
          <a:p>
            <a:pPr lvl="1"/>
            <a:r>
              <a:rPr lang="cs-CZ" sz="1800" dirty="0"/>
              <a:t>Věnuje se výzkumu trhu a výsledky využívá (max. 13 bodů)</a:t>
            </a:r>
          </a:p>
          <a:p>
            <a:pPr lvl="1"/>
            <a:r>
              <a:rPr lang="cs-CZ" sz="1800" dirty="0"/>
              <a:t>Má kvalifikované zaměstnance (max. 8 bodů)</a:t>
            </a:r>
          </a:p>
          <a:p>
            <a:pPr lvl="1"/>
            <a:r>
              <a:rPr lang="cs-CZ" sz="1800" dirty="0"/>
              <a:t>Má optimální kapitálovou strukturu (max. 10 bodů)</a:t>
            </a:r>
          </a:p>
          <a:p>
            <a:pPr lvl="1"/>
            <a:r>
              <a:rPr lang="cs-CZ" sz="1800" dirty="0"/>
              <a:t>Spolupracuje se spolehlivými dodavateli (max. 7 bodů)</a:t>
            </a:r>
          </a:p>
          <a:p>
            <a:pPr lvl="1"/>
            <a:r>
              <a:rPr lang="cs-CZ" sz="1800" dirty="0"/>
              <a:t>Má strategické umístění (max. 9 bodů)</a:t>
            </a:r>
          </a:p>
          <a:p>
            <a:pPr lvl="1"/>
            <a:r>
              <a:rPr lang="cs-CZ" sz="1800" dirty="0"/>
              <a:t>Uplatňuje šetrný přístup k životnímu prostředí (max. 11 bodů)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 err="1"/>
              <a:t>Argentiho</a:t>
            </a:r>
            <a:r>
              <a:rPr lang="cs-CZ" dirty="0"/>
              <a:t> model – modifikace dle </a:t>
            </a:r>
            <a:r>
              <a:rPr lang="cs-CZ" dirty="0" err="1"/>
              <a:t>Pollaka</a:t>
            </a:r>
            <a:r>
              <a:rPr lang="cs-CZ" dirty="0"/>
              <a:t> (2003)</a:t>
            </a:r>
          </a:p>
        </p:txBody>
      </p:sp>
    </p:spTree>
    <p:extLst>
      <p:ext uri="{BB962C8B-B14F-4D97-AF65-F5344CB8AC3E}">
        <p14:creationId xmlns:p14="http://schemas.microsoft.com/office/powerpoint/2010/main" val="28021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21619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81 – 100% ... vitalita téměř zaručena</a:t>
            </a:r>
          </a:p>
          <a:p>
            <a:r>
              <a:rPr lang="cs-CZ" sz="1800" dirty="0"/>
              <a:t>61 – 80% ... vitalita je velmi pravděpodobná</a:t>
            </a:r>
          </a:p>
          <a:p>
            <a:r>
              <a:rPr lang="cs-CZ" sz="1800" dirty="0"/>
              <a:t>41 – 60% ... vitalita bez zásahu není zajištěna</a:t>
            </a:r>
          </a:p>
          <a:p>
            <a:r>
              <a:rPr lang="cs-CZ" sz="1800" dirty="0"/>
              <a:t>21 – 40% ... podnik je nemocný</a:t>
            </a:r>
          </a:p>
          <a:p>
            <a:r>
              <a:rPr lang="cs-CZ" sz="1800" dirty="0"/>
              <a:t>0 – 20% ... podnik je v krizi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1619" y="195486"/>
            <a:ext cx="6048672" cy="507703"/>
          </a:xfrm>
        </p:spPr>
        <p:txBody>
          <a:bodyPr/>
          <a:lstStyle/>
          <a:p>
            <a:r>
              <a:rPr lang="cs-CZ" dirty="0"/>
              <a:t>Ukazatel vitality dle </a:t>
            </a:r>
            <a:r>
              <a:rPr lang="cs-CZ" dirty="0" err="1"/>
              <a:t>Pollaka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6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6802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Bilanční analýza </a:t>
            </a:r>
          </a:p>
          <a:p>
            <a:pPr lvl="1"/>
            <a:r>
              <a:rPr lang="cs-CZ" sz="1800" dirty="0"/>
              <a:t>soustava ukazatelů využitelná ve všech organizacích bez ohledu na jejich velikost</a:t>
            </a:r>
          </a:p>
          <a:p>
            <a:pPr>
              <a:buNone/>
            </a:pPr>
            <a:endParaRPr lang="cs-CZ" sz="1800" dirty="0"/>
          </a:p>
          <a:p>
            <a:r>
              <a:rPr lang="cs-CZ" sz="1800" dirty="0"/>
              <a:t>Bilanční analýza II </a:t>
            </a:r>
          </a:p>
          <a:p>
            <a:pPr lvl="1"/>
            <a:r>
              <a:rPr lang="cs-CZ" sz="1800" dirty="0"/>
              <a:t>soustava tvořena 17 ukazateli, 4 dílčími ukazateli a jedním celkovým ukazatelem </a:t>
            </a:r>
          </a:p>
          <a:p>
            <a:pPr lvl="1"/>
            <a:r>
              <a:rPr lang="cs-CZ" sz="1800" dirty="0"/>
              <a:t>Čím vyšší hodnota tím lepší stav organizace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Bilanční analýza a bilanční analýza II</a:t>
            </a:r>
          </a:p>
        </p:txBody>
      </p:sp>
    </p:spTree>
    <p:extLst>
      <p:ext uri="{BB962C8B-B14F-4D97-AF65-F5344CB8AC3E}">
        <p14:creationId xmlns:p14="http://schemas.microsoft.com/office/powerpoint/2010/main" val="42653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po krizi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18746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223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b="1" dirty="0"/>
              <a:t>Vývoj po krizi </a:t>
            </a:r>
            <a:r>
              <a:rPr lang="cs-CZ" sz="1700" dirty="0"/>
              <a:t>tak můžeme chápat jako proces změny ve vývoji určitého podnikatelského subjektu, kdy příčinou bylo narušení rovnovážného stavu, kde došlo k ochromení klíčových činností podniku a muselo dojít k jeho zásadní přeměně a bylo nutné využít jak známých manažerských metod, tak dostupných právních forem změn v podnikatelském subjektu.</a:t>
            </a:r>
          </a:p>
          <a:p>
            <a:pPr marL="0" indent="0" algn="just">
              <a:buNone/>
            </a:pPr>
            <a:r>
              <a:rPr lang="cs-CZ" sz="1700" dirty="0"/>
              <a:t>V této etapě je vhodné provést:</a:t>
            </a:r>
          </a:p>
          <a:p>
            <a:pPr algn="just"/>
            <a:r>
              <a:rPr lang="cs-CZ" sz="1700" dirty="0"/>
              <a:t>Rekapitulaci současného stavu;</a:t>
            </a:r>
          </a:p>
          <a:p>
            <a:pPr algn="just"/>
            <a:r>
              <a:rPr lang="cs-CZ" sz="1700" dirty="0"/>
              <a:t>Zhodnocení, zda příčina krize byla odstraněna;</a:t>
            </a:r>
          </a:p>
          <a:p>
            <a:pPr algn="just"/>
            <a:r>
              <a:rPr lang="cs-CZ" sz="1700" dirty="0"/>
              <a:t>Kritické zhodnocení provedených kroků;</a:t>
            </a:r>
          </a:p>
          <a:p>
            <a:pPr algn="just"/>
            <a:r>
              <a:rPr lang="cs-CZ" sz="1700" dirty="0"/>
              <a:t>Formulaci dalších kroků a stanovení odpovědnosti;</a:t>
            </a:r>
          </a:p>
          <a:p>
            <a:pPr algn="just"/>
            <a:r>
              <a:rPr lang="cs-CZ" sz="1700" dirty="0"/>
              <a:t>Zhodnocení průběhu krize v těch částech podniku, které nebyly zasaženy krizí;</a:t>
            </a:r>
          </a:p>
          <a:p>
            <a:pPr algn="just"/>
            <a:r>
              <a:rPr lang="cs-CZ" sz="1700" dirty="0"/>
              <a:t>Zhodnocení způsobu komunikace;</a:t>
            </a:r>
          </a:p>
          <a:p>
            <a:pPr algn="just"/>
            <a:r>
              <a:rPr lang="cs-CZ" sz="1700" dirty="0"/>
              <a:t>Zhodnocení dlouhodobých následků krize.</a:t>
            </a:r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Vývoj po krizi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499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Vnitřní a vnější ekonomická rizika</a:t>
            </a:r>
          </a:p>
          <a:p>
            <a:r>
              <a:rPr lang="cs-CZ" sz="1800" dirty="0"/>
              <a:t>Výrobní (technologická) a technická rizika</a:t>
            </a:r>
          </a:p>
          <a:p>
            <a:r>
              <a:rPr lang="cs-CZ" sz="1800" dirty="0"/>
              <a:t>Sociálně pracovní rizika</a:t>
            </a:r>
          </a:p>
          <a:p>
            <a:r>
              <a:rPr lang="cs-CZ" sz="1800" dirty="0"/>
              <a:t>Informační rizika</a:t>
            </a:r>
          </a:p>
          <a:p>
            <a:r>
              <a:rPr lang="cs-CZ" sz="1800" dirty="0"/>
              <a:t>Dodavatelská rizika</a:t>
            </a:r>
          </a:p>
          <a:p>
            <a:r>
              <a:rPr lang="cs-CZ" sz="1800" dirty="0"/>
              <a:t>Politická rizika</a:t>
            </a:r>
          </a:p>
          <a:p>
            <a:r>
              <a:rPr lang="cs-CZ" sz="1800" dirty="0"/>
              <a:t>Tržní rizika</a:t>
            </a:r>
          </a:p>
          <a:p>
            <a:r>
              <a:rPr lang="cs-CZ" sz="1800" dirty="0"/>
              <a:t>Legislativní rizika</a:t>
            </a:r>
          </a:p>
          <a:p>
            <a:r>
              <a:rPr lang="cs-CZ" sz="1800" dirty="0"/>
              <a:t>Přírodní rizika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Klasifikace rizik</a:t>
            </a:r>
          </a:p>
        </p:txBody>
      </p:sp>
    </p:spTree>
    <p:extLst>
      <p:ext uri="{BB962C8B-B14F-4D97-AF65-F5344CB8AC3E}">
        <p14:creationId xmlns:p14="http://schemas.microsoft.com/office/powerpoint/2010/main" val="3640165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223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700" dirty="0"/>
              <a:t>Pokud se projevily vážné problémy ve fungování či financování podniku, měl by se podnikatel rychle rozhodnout pro rázný ozdravný proces, který spočívá v provedení změn a má řadu rovin (Hálek, 2006):</a:t>
            </a:r>
          </a:p>
          <a:p>
            <a:pPr lvl="0" algn="just"/>
            <a:r>
              <a:rPr lang="cs-CZ" sz="1700" b="1" dirty="0"/>
              <a:t>Personální</a:t>
            </a:r>
            <a:r>
              <a:rPr lang="cs-CZ" sz="1700" dirty="0"/>
              <a:t>, která se týká se klíčových vedoucích pracovníků, kde předmětem řízení bude získat důvěru v životaschopnost firmy a to závisí na charakteru krize.</a:t>
            </a:r>
          </a:p>
          <a:p>
            <a:pPr lvl="0" algn="just"/>
            <a:r>
              <a:rPr lang="cs-CZ" sz="1700" b="1" dirty="0"/>
              <a:t>Finanční</a:t>
            </a:r>
            <a:r>
              <a:rPr lang="cs-CZ" sz="1700" dirty="0"/>
              <a:t>, která řeší tento okruh problémů:</a:t>
            </a:r>
          </a:p>
          <a:p>
            <a:pPr lvl="1" algn="just"/>
            <a:r>
              <a:rPr lang="cs-CZ" sz="1400" dirty="0"/>
              <a:t>východiskem je podrobné zmapování ekonomické situace firmy nezávislým auditem tato podrobná účetní analýza by měla vypovědět o situaci firmy na počátku, při zahájení krizového řízení a zároveň ukázat hloubku problému ( stav závazků);</a:t>
            </a:r>
          </a:p>
          <a:p>
            <a:pPr lvl="1" algn="just"/>
            <a:r>
              <a:rPr lang="cs-CZ" sz="1400" dirty="0"/>
              <a:t>dále zajistit kontrolu nad finančními toky;</a:t>
            </a:r>
          </a:p>
          <a:p>
            <a:pPr lvl="1" algn="just"/>
            <a:r>
              <a:rPr lang="cs-CZ" sz="1400" dirty="0"/>
              <a:t>ujasnit si, na které lidi se může nadále spolehnout;</a:t>
            </a:r>
          </a:p>
          <a:p>
            <a:pPr lvl="1" algn="just"/>
            <a:r>
              <a:rPr lang="cs-CZ" sz="1400" dirty="0"/>
              <a:t>přesvědčit věřitele, že je lepší zadluženou firmu nechat žít, než ji poslat do konkurzu a připravit si argumenty;</a:t>
            </a:r>
          </a:p>
          <a:p>
            <a:pPr lvl="1" algn="just"/>
            <a:r>
              <a:rPr lang="cs-CZ" sz="1400" dirty="0"/>
              <a:t>najít aktiva, které lze odprodat, vytipovat životaschopnou část firmy , která bude nosnou částí pro řešení krizové situace, příprava krizového strategického scénáře, nejlépe několik variant, uvedené varianty by měly být pro věřitele výhodnější než přínosy ze zániku podniku </a:t>
            </a:r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Vývoj po krizi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606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843558"/>
            <a:ext cx="784887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/>
              <a:t>Kroky po krizi mají, de facto, dva odlišné cíle, a to:</a:t>
            </a:r>
          </a:p>
          <a:p>
            <a:pPr lvl="0" algn="just"/>
            <a:r>
              <a:rPr lang="cs-CZ" sz="1800" b="1" dirty="0"/>
              <a:t>Revitalizovat podnikatelský subjekt </a:t>
            </a:r>
            <a:r>
              <a:rPr lang="cs-CZ" sz="1800" dirty="0"/>
              <a:t>s cílem zabránit zániku podniku, kde se kritériem stává zachování zaměstnanosti, restart, ozdravení činnosti (sanace). Zde předpokládáme změnu fungování organizace s orientací na trh, optimalizaci výrobního procesu, dohodnocení procesů a činností. Závěr tvoří návrat ke standardnímu řízení.</a:t>
            </a:r>
          </a:p>
          <a:p>
            <a:pPr algn="just"/>
            <a:r>
              <a:rPr lang="cs-CZ" sz="1800" b="1" dirty="0"/>
              <a:t>Likvidovat podnik </a:t>
            </a:r>
            <a:r>
              <a:rPr lang="cs-CZ" sz="1800" dirty="0"/>
              <a:t>s cílem ukončit jeho činnost a kritériem je zpeněžit majetek podniku, uhradit závazky a získat finanční prostředky, průběh likvidace je určen zákonem.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Cíle a nástroje ve fázi po krizi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6820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Podnik nelze zachránit, ale nemusí dojít k jeho zániku.</a:t>
            </a:r>
          </a:p>
          <a:p>
            <a:pPr algn="just"/>
            <a:r>
              <a:rPr lang="cs-CZ" sz="1800" b="1" i="1" dirty="0"/>
              <a:t>Transformací </a:t>
            </a:r>
            <a:r>
              <a:rPr lang="cs-CZ" sz="1800" dirty="0"/>
              <a:t>se rozumí zánik transformované jednotky </a:t>
            </a:r>
            <a:r>
              <a:rPr lang="cs-CZ" sz="1800" b="1" i="1" dirty="0"/>
              <a:t>bez likvidace</a:t>
            </a:r>
            <a:r>
              <a:rPr lang="cs-CZ" sz="1800" dirty="0"/>
              <a:t>. Nástupnická účetní jednotka přebírá veškerý majetek transformované účetní jednotky.</a:t>
            </a:r>
          </a:p>
          <a:p>
            <a:pPr algn="just"/>
            <a:r>
              <a:rPr lang="cs-CZ" sz="1800" dirty="0"/>
              <a:t>Transformace podniku se musí řídit platnou legislativou v případě sanace podniku jde o ………………. (</a:t>
            </a:r>
            <a:r>
              <a:rPr lang="cs-CZ" sz="1800" dirty="0">
                <a:solidFill>
                  <a:srgbClr val="FF0000"/>
                </a:solidFill>
              </a:rPr>
              <a:t>studenti zjistí sami</a:t>
            </a:r>
            <a:r>
              <a:rPr lang="cs-CZ" sz="1800" dirty="0"/>
              <a:t>)</a:t>
            </a:r>
          </a:p>
          <a:p>
            <a:pPr algn="just"/>
            <a:r>
              <a:rPr lang="cs-CZ" sz="1800" dirty="0"/>
              <a:t>Samotný proces začíná rozhodnutím valné hromady zakladatelů nebo vlastníků podniku o provedení transformace a zvolení formy, kterou bude provedena na základě transformačního projektu. </a:t>
            </a:r>
          </a:p>
          <a:p>
            <a:pPr algn="just"/>
            <a:r>
              <a:rPr lang="cs-CZ" sz="1800" dirty="0"/>
              <a:t>Mezi formy transformace podniku patří:</a:t>
            </a:r>
          </a:p>
          <a:p>
            <a:pPr lvl="1" algn="just"/>
            <a:r>
              <a:rPr lang="cs-CZ" sz="1400" dirty="0"/>
              <a:t>sanace (restrukturalizace, </a:t>
            </a:r>
            <a:r>
              <a:rPr lang="cs-CZ" sz="1400" dirty="0" err="1"/>
              <a:t>turnaround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/>
              <a:t>Fúze, akvizice, rozdělení společnosti, převod jmění na společníka; </a:t>
            </a:r>
          </a:p>
          <a:p>
            <a:pPr lvl="1" algn="just"/>
            <a:r>
              <a:rPr lang="cs-CZ" sz="1400" dirty="0"/>
              <a:t>konsolidace (ve vlastní režii, pomocí expertních krizových specialistů).</a:t>
            </a:r>
          </a:p>
          <a:p>
            <a:pPr marL="109728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Transformace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10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 pojmem </a:t>
            </a:r>
            <a:r>
              <a:rPr lang="cs-CZ" sz="1800" b="1" i="1" dirty="0"/>
              <a:t>sanace </a:t>
            </a:r>
            <a:r>
              <a:rPr lang="cs-CZ" sz="1800" dirty="0"/>
              <a:t>se rozumí soubor opatření přijímaných ze strany vedení podniku, jejichž smyslem je zásadní ozdravení a obnova finanční výkonnosti a prosperity firmy. Tento pojem se v angl. překládá jako „</a:t>
            </a:r>
            <a:r>
              <a:rPr lang="cs-CZ" sz="1800" dirty="0" err="1"/>
              <a:t>turnaround</a:t>
            </a:r>
            <a:r>
              <a:rPr lang="cs-CZ" sz="1800" dirty="0"/>
              <a:t>“. (Synek, M. 2007)</a:t>
            </a:r>
          </a:p>
          <a:p>
            <a:pPr algn="just"/>
            <a:r>
              <a:rPr lang="cs-CZ" sz="1800" dirty="0"/>
              <a:t>Zpravidla se jedná o situaci kdy podnik je po dlouhou dobu ve ztrátě a není schopen uspokojit závazky svých věřitelů. To je jeden z hlavních příznaků. Mezi další můžeme uvést pokles objemu zakázek, nevyplácení mezd zaměstnancům, snižování počtu zaměstnanců atd. </a:t>
            </a:r>
          </a:p>
          <a:p>
            <a:pPr algn="just"/>
            <a:r>
              <a:rPr lang="cs-CZ" sz="1800" dirty="0"/>
              <a:t>Klíčovým faktorem sanace podniku jsou </a:t>
            </a:r>
            <a:r>
              <a:rPr lang="cs-CZ" sz="1800" b="1" i="1" dirty="0"/>
              <a:t>disponibilní finanční prostředky</a:t>
            </a:r>
            <a:r>
              <a:rPr lang="cs-CZ" sz="1800" dirty="0"/>
              <a:t>, které musí být opatřeny z vnitřních zdrojů.</a:t>
            </a:r>
          </a:p>
          <a:p>
            <a:pPr algn="just"/>
            <a:r>
              <a:rPr lang="cs-CZ" sz="1800" dirty="0"/>
              <a:t>Sanace podniku, která je provedena samostatně uvnitř podniku je tzv.  </a:t>
            </a:r>
            <a:r>
              <a:rPr lang="cs-CZ" sz="1800" b="1" i="1" dirty="0"/>
              <a:t>autonomní sanace. </a:t>
            </a:r>
          </a:p>
          <a:p>
            <a:pPr algn="just"/>
            <a:r>
              <a:rPr lang="cs-CZ" sz="1800" dirty="0"/>
              <a:t>Pokud je provedena za pomocí externí spolupráce se specializovanou firmou potom  mluvíme o </a:t>
            </a:r>
            <a:r>
              <a:rPr lang="cs-CZ" sz="1800" b="1" i="1" dirty="0"/>
              <a:t>heterogenní sanaci</a:t>
            </a:r>
            <a:r>
              <a:rPr lang="cs-CZ" sz="1800" dirty="0"/>
              <a:t>.</a:t>
            </a:r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Sanace (restrukturalizace)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360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Jedna z dalších možností řešení krize mimosoudní cestou je tzv. </a:t>
            </a:r>
            <a:r>
              <a:rPr lang="cs-CZ" sz="1800" b="1" i="1" dirty="0"/>
              <a:t>fúze</a:t>
            </a:r>
            <a:r>
              <a:rPr lang="cs-CZ" sz="1800" dirty="0"/>
              <a:t>. </a:t>
            </a:r>
          </a:p>
          <a:p>
            <a:pPr algn="just"/>
            <a:r>
              <a:rPr lang="cs-CZ" sz="1800" dirty="0"/>
              <a:t>Fúze se uskutečňuje </a:t>
            </a:r>
            <a:r>
              <a:rPr lang="cs-CZ" sz="1800" b="1" i="1" dirty="0"/>
              <a:t>splynutím </a:t>
            </a:r>
            <a:r>
              <a:rPr lang="cs-CZ" sz="1800" dirty="0"/>
              <a:t>dvou a více podniků. </a:t>
            </a:r>
          </a:p>
          <a:p>
            <a:pPr algn="just"/>
            <a:r>
              <a:rPr lang="cs-CZ" sz="1800" dirty="0"/>
              <a:t>Splynutí může proběhnou mezi minimálně dvěma společnostmi, které mají stejnou právní formu. </a:t>
            </a:r>
          </a:p>
          <a:p>
            <a:pPr algn="just"/>
            <a:r>
              <a:rPr lang="cs-CZ" sz="1800" dirty="0"/>
              <a:t>Splynutím dle …… (</a:t>
            </a:r>
            <a:r>
              <a:rPr lang="cs-CZ" sz="1800" dirty="0">
                <a:solidFill>
                  <a:srgbClr val="FF0000"/>
                </a:solidFill>
              </a:rPr>
              <a:t>studenti zjistí sami platnou legislativu</a:t>
            </a:r>
            <a:r>
              <a:rPr lang="cs-CZ" sz="1800" dirty="0"/>
              <a:t>) je takový způsob zániku společnosti, při kterém splývající obchodní společnosti A </a:t>
            </a:r>
            <a:r>
              <a:rPr lang="cs-CZ" sz="1800" dirty="0" err="1"/>
              <a:t>a</a:t>
            </a:r>
            <a:r>
              <a:rPr lang="cs-CZ" sz="1800" dirty="0"/>
              <a:t> B zanikají a vzniká nový právní subjekt C. </a:t>
            </a:r>
          </a:p>
          <a:p>
            <a:pPr algn="just"/>
            <a:r>
              <a:rPr lang="cs-CZ" sz="1800" dirty="0"/>
              <a:t>Splynutím přechází obchodní jmění společností A </a:t>
            </a:r>
            <a:r>
              <a:rPr lang="cs-CZ" sz="1800" dirty="0" err="1"/>
              <a:t>a</a:t>
            </a:r>
            <a:r>
              <a:rPr lang="cs-CZ" sz="1800" dirty="0"/>
              <a:t> B na novou vzniklou společnost, a to ke dni zápisu do obchodního rejstříku.</a:t>
            </a:r>
          </a:p>
          <a:p>
            <a:pPr algn="just"/>
            <a:r>
              <a:rPr lang="cs-CZ" sz="1800" dirty="0"/>
              <a:t>Veškerý kapitál včetně práv a povinností z pracovněprávních vztahů přechází na  nově založenou společnost. Rozdíl oproti sloučení je u splynutí v tom, že nově vznikla nástupnická společnost před tím neexistovala a společníci se zanikající společnosti jsou zakladateli nově vzniklé.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Fúze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502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Jedna z dalších možností řešení krize mimosoudní cestou je tzv. </a:t>
            </a:r>
            <a:r>
              <a:rPr lang="cs-CZ" sz="1800" b="1" i="1" dirty="0"/>
              <a:t>akvizice</a:t>
            </a:r>
            <a:r>
              <a:rPr lang="cs-CZ" sz="1800" dirty="0"/>
              <a:t>. </a:t>
            </a:r>
          </a:p>
          <a:p>
            <a:pPr algn="just"/>
            <a:r>
              <a:rPr lang="cs-CZ" sz="1800" dirty="0"/>
              <a:t>Akvizice se uskutečňuje </a:t>
            </a:r>
            <a:r>
              <a:rPr lang="cs-CZ" sz="1800" b="1" i="1" dirty="0"/>
              <a:t>sloučením </a:t>
            </a:r>
            <a:r>
              <a:rPr lang="cs-CZ" sz="1800" dirty="0"/>
              <a:t>dvou a více podniků. </a:t>
            </a:r>
          </a:p>
          <a:p>
            <a:pPr algn="just"/>
            <a:r>
              <a:rPr lang="cs-CZ" sz="1800" dirty="0"/>
              <a:t>Právní účinky akvizice nastávají až zápisem do obchodního rejstříku. Návrh na zápis akvizice podávají všechny zanikající i nástupnické osoby. </a:t>
            </a:r>
          </a:p>
          <a:p>
            <a:pPr algn="just"/>
            <a:r>
              <a:rPr lang="cs-CZ" sz="1800" dirty="0"/>
              <a:t>Akvizice může být provedena ve společnosti jen tehdy pokud není na společnost podán návrh na konkurz, a ani sama společnost tento návrh nepodala.</a:t>
            </a:r>
          </a:p>
          <a:p>
            <a:pPr algn="just"/>
            <a:r>
              <a:rPr lang="cs-CZ" sz="1800" b="1" i="1" dirty="0"/>
              <a:t>Sloučením </a:t>
            </a:r>
            <a:r>
              <a:rPr lang="cs-CZ" sz="1800" dirty="0"/>
              <a:t>dochází k zániku společnosti nebo více společností, jemuž předchází její zrušení bez likvidace. Kapitál zanikajících společností včetně práv a povinností z pracovněprávních vztahů přechází na nástupnickou společnost. Společníci zanikající společnosti se stávají společníky nástupnické společnosti, pokud není v zákoně stanoveno jinak.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Akvizice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4408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dirty="0"/>
              <a:t>Majitelé společnosti se mohou rozhodnout na základě krize, která v podniku vznikla, že jejich podnik rozdělí na dvě či více společností. </a:t>
            </a:r>
            <a:r>
              <a:rPr lang="cs-CZ" sz="1700" b="1" dirty="0"/>
              <a:t>Rozdělením společnosti </a:t>
            </a:r>
            <a:r>
              <a:rPr lang="cs-CZ" sz="1700" dirty="0"/>
              <a:t>se dle …… (</a:t>
            </a:r>
            <a:r>
              <a:rPr lang="cs-CZ" sz="1700" dirty="0">
                <a:solidFill>
                  <a:srgbClr val="FF0000"/>
                </a:solidFill>
              </a:rPr>
              <a:t>studenti zjistí sami platnou legislativu</a:t>
            </a:r>
            <a:r>
              <a:rPr lang="cs-CZ" sz="1700" dirty="0"/>
              <a:t>) rozumí zánik společnosti A </a:t>
            </a:r>
            <a:r>
              <a:rPr lang="cs-CZ" sz="1700" dirty="0" err="1"/>
              <a:t>a</a:t>
            </a:r>
            <a:r>
              <a:rPr lang="cs-CZ" sz="1700" dirty="0"/>
              <a:t> vznik dvou nových právních subjektů B a C. </a:t>
            </a:r>
          </a:p>
          <a:p>
            <a:pPr algn="just"/>
            <a:r>
              <a:rPr lang="cs-CZ" sz="1700" dirty="0"/>
              <a:t>Při rozdělení přechází obchodní jmění (aktiva a pasiva) dosavadní společnosti na společnosti vzniklé rozdělením, a to ke dni zápisu do obchodního rejstříku.</a:t>
            </a:r>
          </a:p>
          <a:p>
            <a:pPr algn="just"/>
            <a:r>
              <a:rPr lang="cs-CZ" sz="1700" dirty="0"/>
              <a:t>Majetek nově vzniklých společností B a C vzniká rozdělením majetku zanikající společnosti A dle projektu rozdělení. Za závazky ručí každá z rozdělených společností do výše čistého obchodního jmění, které na ni přešlo rozdělením. Akcionáři zanikající společnosti mají nárok na akcie (podíly) v nově vzniklých společnostech, které získají výměnou za akcie (podíly) v zanikající společnosti. </a:t>
            </a:r>
          </a:p>
          <a:p>
            <a:pPr algn="just"/>
            <a:r>
              <a:rPr lang="cs-CZ" sz="1700" dirty="0"/>
              <a:t>Momentem zápisu rozdělení do obchodního rejstříku dochází k zrušení společnosti A bez likvidace.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Rozdělení společnosti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254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V případě úpadku společnosti se může místo fúze nebo akvizice provést tzv. </a:t>
            </a:r>
            <a:r>
              <a:rPr lang="cs-CZ" sz="2000" i="1" dirty="0"/>
              <a:t>převod jmění na společníka</a:t>
            </a:r>
            <a:r>
              <a:rPr lang="cs-CZ" sz="2000" dirty="0"/>
              <a:t>. </a:t>
            </a:r>
          </a:p>
          <a:p>
            <a:pPr algn="just"/>
            <a:r>
              <a:rPr lang="cs-CZ" sz="2000" dirty="0"/>
              <a:t>Společníci nebo příslušný orgán společnosti se mohou rozhodnout, že společnost se zruší bez likvidace, a že kapitál včetně práv a povinností z pracovně právních vztahů na sebe převezme jeden ze společníků, který má sídlo nebo bydliště na území České republiky. </a:t>
            </a:r>
          </a:p>
          <a:p>
            <a:pPr algn="just"/>
            <a:r>
              <a:rPr lang="cs-CZ" sz="2000" dirty="0"/>
              <a:t>Právní účinky převodu opět nastávají až ke dni zápisu do obchodního rejstříku. </a:t>
            </a:r>
          </a:p>
          <a:p>
            <a:pPr algn="just"/>
            <a:r>
              <a:rPr lang="cs-CZ" sz="2000" dirty="0"/>
              <a:t>Společník, na kterého je společnost přepsána musí být zapsán v obchodním rejstříku a je jedno zda se jedná o fyzickou či právnickou osobu.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Převod jmění na společníka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244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Konsolidace</a:t>
            </a:r>
            <a:r>
              <a:rPr lang="cs-CZ" sz="1800" dirty="0"/>
              <a:t> je jedna z dalších možností jak vyvést podnik z krizové situace ven. Podnik může být konsolidován ve vlastní režii nebo pomocí expertních specialistů.</a:t>
            </a:r>
          </a:p>
          <a:p>
            <a:pPr algn="just"/>
            <a:r>
              <a:rPr lang="cs-CZ" sz="1800" dirty="0"/>
              <a:t>Pokud se podnik rozhodne provést </a:t>
            </a:r>
            <a:r>
              <a:rPr lang="cs-CZ" sz="1800" b="1" i="1" dirty="0"/>
              <a:t>konsolidaci ve  vlastní režii, </a:t>
            </a:r>
            <a:r>
              <a:rPr lang="cs-CZ" sz="1800" dirty="0"/>
              <a:t>potom to tzn., že  v podniku dojde buď to  k výměně dosavadního managementu nebo se změní dosavadní styl manažerské práce (používají se nové metody řízení, zavede se nový kontrolní systém apod.).  Tuto formu konsolidace mohou manažeři v podniku provést sami bez poradenských a konzultačních firem a tudíž lze před veřejností utajit, že se podnik nachází v krizové situaci.</a:t>
            </a:r>
          </a:p>
          <a:p>
            <a:pPr algn="just"/>
            <a:r>
              <a:rPr lang="cs-CZ" sz="1800" dirty="0"/>
              <a:t>Konsolidace pomocí </a:t>
            </a:r>
            <a:r>
              <a:rPr lang="cs-CZ" sz="1800" b="1" i="1" dirty="0"/>
              <a:t>expertních krizových specialistů </a:t>
            </a:r>
            <a:r>
              <a:rPr lang="cs-CZ" sz="1800" dirty="0"/>
              <a:t>se provede podle předem stanoveného postupu. V podniku se provedou takové kroky, které racionalizují hospodářskou činnost podniku.  Tato varianta se častěji používá v případě, kdy do podniku vstupuje nový strategický partner.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Konsolidace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255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Jestliže není možné podnik již ozdravit sanací, tak se musí přikročit buď k likvidaci nebo ke konkurzu nebo k reorganizaci.</a:t>
            </a:r>
          </a:p>
          <a:p>
            <a:pPr algn="just"/>
            <a:r>
              <a:rPr lang="cs-CZ" sz="1600" b="1" i="1" dirty="0"/>
              <a:t>Likvidace podniku </a:t>
            </a:r>
            <a:r>
              <a:rPr lang="cs-CZ" sz="1600" dirty="0"/>
              <a:t>je souborem ekonomických a právních aktivit a právních úkonů, které musí zajistit úplné vypořádání majetkových a právních poměrů podniku bez právního nástupce, s cílem vymazat podnik z obchodního rejstříku.</a:t>
            </a:r>
          </a:p>
          <a:p>
            <a:pPr algn="just"/>
            <a:r>
              <a:rPr lang="cs-CZ" sz="1600" dirty="0"/>
              <a:t>V likvidaci předpokládáme, že budou uspokojeni postupně všichni věřitelé, naproti tomu u konkurzu jen částečně. </a:t>
            </a:r>
          </a:p>
          <a:p>
            <a:pPr algn="just"/>
            <a:r>
              <a:rPr lang="cs-CZ" sz="1600" dirty="0"/>
              <a:t>Po celou dobu likvidace užívá společnost obchodní firmu s dovětkem „v likvidaci“. </a:t>
            </a:r>
          </a:p>
          <a:p>
            <a:pPr algn="just"/>
            <a:r>
              <a:rPr lang="cs-CZ" sz="1600" dirty="0"/>
              <a:t>Proces zahrnuje komplex právních, ekonomických a administrativních kroků k vypořádání majetkových a jiných poměrů zanikajícího subjektu bez právního nástupce. </a:t>
            </a:r>
          </a:p>
          <a:p>
            <a:pPr algn="just"/>
            <a:r>
              <a:rPr lang="cs-CZ" sz="1600" dirty="0"/>
              <a:t>Cílem likvidace je uspokojení všech věřitelů a rozdělení likvidačního zůstatku mezi společníky. </a:t>
            </a:r>
          </a:p>
          <a:p>
            <a:pPr algn="just"/>
            <a:r>
              <a:rPr lang="cs-CZ" sz="1600" dirty="0"/>
              <a:t>Společnost může vstoupit do likvidace za předpokladu, že není předlužena a že je schopna po skončení likvidace uhradit interní i externí závazky.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975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Krize</a:t>
            </a:r>
          </a:p>
        </p:txBody>
      </p:sp>
      <p:pic>
        <p:nvPicPr>
          <p:cNvPr id="5" name="Zástupný symbol pro obsah 3" descr="krize2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502" y="2081327"/>
            <a:ext cx="4824536" cy="203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611560" y="91556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Krize </a:t>
            </a:r>
            <a:r>
              <a:rPr lang="cs-CZ" i="1" dirty="0"/>
              <a:t>(starořecké slovo </a:t>
            </a:r>
            <a:r>
              <a:rPr lang="cs-CZ" i="1" dirty="0" err="1"/>
              <a:t>crino</a:t>
            </a:r>
            <a:r>
              <a:rPr lang="cs-CZ" i="1" dirty="0"/>
              <a:t>)</a:t>
            </a:r>
            <a:r>
              <a:rPr lang="cs-CZ" dirty="0"/>
              <a:t> - situace, v níž je významným způsobem narušená rovnováha mezi základními charakteristikami systému na jedné straně a postojem okolního prostředí k danému systému na straně druhé.</a:t>
            </a:r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81202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Likvidaci podniku může provádět na základě zákona pouze osoba tzv. </a:t>
            </a:r>
            <a:r>
              <a:rPr lang="cs-CZ" sz="1800" b="1" i="1" dirty="0"/>
              <a:t>likvidátor</a:t>
            </a:r>
            <a:r>
              <a:rPr lang="cs-CZ" sz="1800" dirty="0"/>
              <a:t>.</a:t>
            </a:r>
          </a:p>
          <a:p>
            <a:pPr algn="just"/>
            <a:r>
              <a:rPr lang="cs-CZ" sz="1800" dirty="0"/>
              <a:t>Kromě samotného likvidátora se na likvidaci podniku podílejí ještě další účastníci (tzv. </a:t>
            </a:r>
            <a:r>
              <a:rPr lang="cs-CZ" sz="1800" b="1" i="1" dirty="0"/>
              <a:t>likvidační tým</a:t>
            </a:r>
            <a:r>
              <a:rPr lang="cs-CZ" sz="1800" dirty="0"/>
              <a:t>), mezi které patří:</a:t>
            </a:r>
          </a:p>
          <a:p>
            <a:pPr lvl="1" algn="just"/>
            <a:r>
              <a:rPr lang="cs-CZ" sz="1800" dirty="0"/>
              <a:t>vedoucí účetní;</a:t>
            </a:r>
          </a:p>
          <a:p>
            <a:pPr lvl="1" algn="just"/>
            <a:r>
              <a:rPr lang="cs-CZ" sz="1800" dirty="0"/>
              <a:t>daňový poradce;</a:t>
            </a:r>
          </a:p>
          <a:p>
            <a:pPr lvl="1" algn="just"/>
            <a:r>
              <a:rPr lang="cs-CZ" sz="1800" dirty="0"/>
              <a:t>zástupce vedení společnosti příp. její majitel;</a:t>
            </a:r>
          </a:p>
          <a:p>
            <a:pPr lvl="1" algn="just"/>
            <a:r>
              <a:rPr lang="cs-CZ" sz="1800" dirty="0"/>
              <a:t>externí poradenská společnost;</a:t>
            </a:r>
          </a:p>
          <a:p>
            <a:pPr lvl="1" algn="just"/>
            <a:r>
              <a:rPr lang="cs-CZ" sz="1800" dirty="0"/>
              <a:t>další pracovníci, které je potřeba pro zajištění útlumového provozu.</a:t>
            </a:r>
          </a:p>
          <a:p>
            <a:pPr algn="just"/>
            <a:r>
              <a:rPr lang="cs-CZ" sz="1800" dirty="0"/>
              <a:t>Tento tým si sestavuje samotný likvidátor a má zpravidla pouze poradní úlohu.</a:t>
            </a:r>
          </a:p>
          <a:p>
            <a:pPr algn="just"/>
            <a:r>
              <a:rPr lang="cs-CZ" sz="1800" dirty="0"/>
              <a:t>Na návrh osoby, která má právní zájem, může soud likvidátora odvolat, v případě, že porušuje své povinnosti a nahradit ho jinou osobou. Odvolat ho může pouze ten, který ho do funkce jmenoval.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521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Jedná se v podstatě o tzv. likvidační cestu, kdy je zpeněžen majetek podniku (v případě fyzické osoby může jít i o zpeněžení majetku dlužníka) a výtěžek je dle pravidel rozdělen mezi věřitele. </a:t>
            </a:r>
          </a:p>
          <a:p>
            <a:pPr algn="just"/>
            <a:r>
              <a:rPr lang="cs-CZ" sz="1800" dirty="0"/>
              <a:t>Definice konkursu je obsažena v § 244 Insolvenčního zákona (Zákon č. 182/2006 Sb., o úpadku a způsobech jeho řešení), podle nějž jde o způsob řešení úpadku spočívající v tom, že na základě rozhodnutí o prohlášení konkursu jsou zjištěné pohledávky věřitelů zásadně poměrně uspokojeny z výnosu zpeněžení majetkové podstaty s tím, že neuspokojené pohledávky nebo jejich části nezanikají, pokud zákon nestanoví jinak. </a:t>
            </a:r>
          </a:p>
          <a:p>
            <a:pPr algn="just"/>
            <a:r>
              <a:rPr lang="cs-CZ" sz="1800" dirty="0"/>
              <a:t>Insolvenční zákon oproti předešlému konkursnímu zákonu rozšiřuje možnosti řešení úpadku dlužníka, a to na: </a:t>
            </a:r>
          </a:p>
          <a:p>
            <a:pPr lvl="1" algn="just"/>
            <a:r>
              <a:rPr lang="cs-CZ" sz="1800" dirty="0"/>
              <a:t>nepatrný konkurz; </a:t>
            </a:r>
          </a:p>
          <a:p>
            <a:pPr lvl="1" algn="just"/>
            <a:r>
              <a:rPr lang="cs-CZ" sz="1800" dirty="0"/>
              <a:t>reorganizaci.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Konkurz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576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Krize je téměř vždy rozkladná.</a:t>
            </a:r>
          </a:p>
          <a:p>
            <a:r>
              <a:rPr lang="cs-CZ" sz="1800" dirty="0"/>
              <a:t>Krize je téměř vždy negativní.</a:t>
            </a:r>
          </a:p>
          <a:p>
            <a:r>
              <a:rPr lang="cs-CZ" sz="1800" dirty="0"/>
              <a:t>Krize rozděluje organizaci.</a:t>
            </a:r>
          </a:p>
          <a:p>
            <a:r>
              <a:rPr lang="cs-CZ" sz="1800" dirty="0"/>
              <a:t>Krize může vyvolávat zkreslené nebo nesprávné dojmy.</a:t>
            </a:r>
          </a:p>
          <a:p>
            <a:r>
              <a:rPr lang="cs-CZ" sz="1800" dirty="0"/>
              <a:t>Krize zpravidla překvapí.</a:t>
            </a:r>
          </a:p>
          <a:p>
            <a:pPr lvl="0" algn="just"/>
            <a:endParaRPr lang="cs-CZ" sz="1800" dirty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Charakteristické znaky krize</a:t>
            </a:r>
          </a:p>
        </p:txBody>
      </p:sp>
    </p:spTree>
    <p:extLst>
      <p:ext uri="{BB962C8B-B14F-4D97-AF65-F5344CB8AC3E}">
        <p14:creationId xmlns:p14="http://schemas.microsoft.com/office/powerpoint/2010/main" val="39184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Přírodní krize</a:t>
            </a:r>
          </a:p>
          <a:p>
            <a:r>
              <a:rPr lang="cs-CZ" sz="1800" dirty="0"/>
              <a:t>Ekologická krize</a:t>
            </a:r>
          </a:p>
          <a:p>
            <a:r>
              <a:rPr lang="cs-CZ" sz="1800" dirty="0"/>
              <a:t>Technologická krize</a:t>
            </a:r>
          </a:p>
          <a:p>
            <a:r>
              <a:rPr lang="cs-CZ" sz="1800" dirty="0"/>
              <a:t>Konfrontační krize</a:t>
            </a:r>
          </a:p>
          <a:p>
            <a:r>
              <a:rPr lang="cs-CZ" sz="1800" dirty="0"/>
              <a:t>Ilegální krize</a:t>
            </a:r>
          </a:p>
          <a:p>
            <a:r>
              <a:rPr lang="cs-CZ" sz="1800" dirty="0"/>
              <a:t>Psychologická krize</a:t>
            </a:r>
          </a:p>
          <a:p>
            <a:r>
              <a:rPr lang="cs-CZ" sz="1800" dirty="0"/>
              <a:t>Ekonomická krize</a:t>
            </a:r>
          </a:p>
          <a:p>
            <a:r>
              <a:rPr lang="cs-CZ" sz="1800" dirty="0"/>
              <a:t>Finanční krize</a:t>
            </a:r>
          </a:p>
          <a:p>
            <a:r>
              <a:rPr lang="cs-CZ" sz="1800" dirty="0"/>
              <a:t>Podnikové krize</a:t>
            </a:r>
          </a:p>
          <a:p>
            <a:pPr marL="0" indent="0" algn="just">
              <a:buNone/>
            </a:pPr>
            <a:r>
              <a:rPr lang="cs-CZ" sz="1800" dirty="0"/>
              <a:t>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Typologie krizí</a:t>
            </a:r>
          </a:p>
        </p:txBody>
      </p:sp>
    </p:spTree>
    <p:extLst>
      <p:ext uri="{BB962C8B-B14F-4D97-AF65-F5344CB8AC3E}">
        <p14:creationId xmlns:p14="http://schemas.microsoft.com/office/powerpoint/2010/main" val="27566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Koho se krize dotýká – organizace/stát/svět</a:t>
            </a:r>
          </a:p>
          <a:p>
            <a:r>
              <a:rPr lang="cs-CZ" sz="1800" dirty="0"/>
              <a:t>Jak velký bude dopad krize – lokální/globální</a:t>
            </a:r>
          </a:p>
          <a:p>
            <a:r>
              <a:rPr lang="cs-CZ" sz="1800" dirty="0"/>
              <a:t>Z pohledu příčin vzniku – interní/externí, objektivní/subjektivní, nahodilé/zákonité</a:t>
            </a:r>
          </a:p>
          <a:p>
            <a:r>
              <a:rPr lang="cs-CZ" sz="1800" dirty="0"/>
              <a:t>Z pohledu míry odhadu – neočekávané/předvídané</a:t>
            </a:r>
          </a:p>
          <a:p>
            <a:r>
              <a:rPr lang="cs-CZ" sz="1800" dirty="0"/>
              <a:t>Z pohledu zjevnosti – zjevná/latentní</a:t>
            </a:r>
          </a:p>
          <a:p>
            <a:r>
              <a:rPr lang="cs-CZ" sz="1800" dirty="0"/>
              <a:t>Míra nebezpečnosti – hluboká/mělká</a:t>
            </a:r>
          </a:p>
          <a:p>
            <a:r>
              <a:rPr lang="cs-CZ" sz="1800" dirty="0"/>
              <a:t>Z pohledu dlouhodobosti – krátkodobá/dlouhodobá  </a:t>
            </a:r>
          </a:p>
          <a:p>
            <a:pPr marL="0" lvl="0" indent="0" algn="just">
              <a:buNone/>
            </a:pPr>
            <a:r>
              <a:rPr lang="cs-CZ" sz="1800" dirty="0"/>
              <a:t> </a:t>
            </a:r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Typologie krizí v organizacích</a:t>
            </a:r>
          </a:p>
        </p:txBody>
      </p:sp>
    </p:spTree>
    <p:extLst>
      <p:ext uri="{BB962C8B-B14F-4D97-AF65-F5344CB8AC3E}">
        <p14:creationId xmlns:p14="http://schemas.microsoft.com/office/powerpoint/2010/main" val="9019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4574</Words>
  <Application>Microsoft Office PowerPoint</Application>
  <PresentationFormat>Předvádění na obrazovce (16:9)</PresentationFormat>
  <Paragraphs>539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6" baseType="lpstr">
      <vt:lpstr>Arial</vt:lpstr>
      <vt:lpstr>Calibri</vt:lpstr>
      <vt:lpstr>Enriqueta</vt:lpstr>
      <vt:lpstr>Times New Roman</vt:lpstr>
      <vt:lpstr>SLU</vt:lpstr>
      <vt:lpstr>Krize </vt:lpstr>
      <vt:lpstr>Základní informace k předmětu</vt:lpstr>
      <vt:lpstr>Základní studijní literatura</vt:lpstr>
      <vt:lpstr>Riziko</vt:lpstr>
      <vt:lpstr>Klasifikace rizik</vt:lpstr>
      <vt:lpstr>Krize</vt:lpstr>
      <vt:lpstr>Charakteristické znaky krize</vt:lpstr>
      <vt:lpstr>Typologie krizí</vt:lpstr>
      <vt:lpstr>Typologie krizí v organizacích</vt:lpstr>
      <vt:lpstr>Životní cyklus podniku</vt:lpstr>
      <vt:lpstr>Typy krizí dle typu podniků</vt:lpstr>
      <vt:lpstr>Vývoj krize v organizaci</vt:lpstr>
      <vt:lpstr>Krize typu „rychlá smrt“</vt:lpstr>
      <vt:lpstr>Krize typu „pomalé umírání“</vt:lpstr>
      <vt:lpstr>Úplně řízená krize</vt:lpstr>
      <vt:lpstr>Utlumení krize ve fázi symptomů</vt:lpstr>
      <vt:lpstr>Systémy včasného varování</vt:lpstr>
      <vt:lpstr>Struktura systému včasného varování</vt:lpstr>
      <vt:lpstr>Základní pilíře systému včasného varování</vt:lpstr>
      <vt:lpstr>Finanční analýza</vt:lpstr>
      <vt:lpstr>Metody finanční analýzy</vt:lpstr>
      <vt:lpstr>Bankrotní modely</vt:lpstr>
      <vt:lpstr>Altamonovo Z-skóre</vt:lpstr>
      <vt:lpstr>Altamonovo Z-skóre</vt:lpstr>
      <vt:lpstr>Model ZETA – „pro s.r.o.“</vt:lpstr>
      <vt:lpstr>Model pro nevýrobní, obchodní a začínající podniky v tržním prostředí</vt:lpstr>
      <vt:lpstr>Model pro podmínky české eknomiky (manželé Neumaierovi)</vt:lpstr>
      <vt:lpstr>Tafflerův model</vt:lpstr>
      <vt:lpstr>Indexy IN (manželé Neumaierovi)</vt:lpstr>
      <vt:lpstr>Index IN99</vt:lpstr>
      <vt:lpstr>Index IN01</vt:lpstr>
      <vt:lpstr>Index IN05</vt:lpstr>
      <vt:lpstr>Beermanova diskriminační funkce</vt:lpstr>
      <vt:lpstr>Beaverův systém poměrových ukazatelů</vt:lpstr>
      <vt:lpstr>Bonitní modely</vt:lpstr>
      <vt:lpstr>Index bonity</vt:lpstr>
      <vt:lpstr>Ukazatele indexu bonity</vt:lpstr>
      <vt:lpstr>Skóre bonity</vt:lpstr>
      <vt:lpstr>Skóre bonity</vt:lpstr>
      <vt:lpstr>Kralickův Quick test</vt:lpstr>
      <vt:lpstr>Bodové hodnocení Kralickova quick testu</vt:lpstr>
      <vt:lpstr>Tamariho model</vt:lpstr>
      <vt:lpstr>Argentiho model</vt:lpstr>
      <vt:lpstr>Argentiho model</vt:lpstr>
      <vt:lpstr>Argentiho model – modifikace dle Pollaka (2003)</vt:lpstr>
      <vt:lpstr>Ukazatel vitality dle Pollaka</vt:lpstr>
      <vt:lpstr>Bilanční analýza a bilanční analýza II</vt:lpstr>
      <vt:lpstr>Vývoj po krizi </vt:lpstr>
      <vt:lpstr>Vývoj po krizi</vt:lpstr>
      <vt:lpstr>Vývoj po krizi</vt:lpstr>
      <vt:lpstr>Cíle a nástroje ve fázi po krizi</vt:lpstr>
      <vt:lpstr>Transformace podniku</vt:lpstr>
      <vt:lpstr>Sanace (restrukturalizace) podniku</vt:lpstr>
      <vt:lpstr>Fúze podniku</vt:lpstr>
      <vt:lpstr>Akvizice podniku</vt:lpstr>
      <vt:lpstr>Rozdělení společnosti</vt:lpstr>
      <vt:lpstr>Převod jmění na společníka</vt:lpstr>
      <vt:lpstr>Konsolidace</vt:lpstr>
      <vt:lpstr>Likvidace</vt:lpstr>
      <vt:lpstr>Likvidace</vt:lpstr>
      <vt:lpstr>Konkurz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Šárka Zapletalová</cp:lastModifiedBy>
  <cp:revision>220</cp:revision>
  <cp:lastPrinted>2021-09-24T09:02:27Z</cp:lastPrinted>
  <dcterms:created xsi:type="dcterms:W3CDTF">2016-07-06T15:42:34Z</dcterms:created>
  <dcterms:modified xsi:type="dcterms:W3CDTF">2023-10-05T07:48:03Z</dcterms:modified>
</cp:coreProperties>
</file>