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 id="480" r:id="rId80"/>
    <p:sldId id="481" r:id="rId81"/>
    <p:sldId id="482" r:id="rId82"/>
    <p:sldId id="483" r:id="rId8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03" d="100"/>
          <a:sy n="103" d="100"/>
        </p:scale>
        <p:origin x="81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30.11.2023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Krizové situace řešené veřejnou správou</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Krizový management</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Základní údaje o zpracovateli (stručně):</a:t>
            </a:r>
          </a:p>
          <a:p>
            <a:pPr lvl="1" algn="just"/>
            <a:r>
              <a:rPr lang="cs-CZ" sz="1800" dirty="0"/>
              <a:t>Název (obchodní jméno) a působnost organizace daná právními normami (místní, věcná).</a:t>
            </a:r>
          </a:p>
          <a:p>
            <a:pPr lvl="1" algn="just"/>
            <a:r>
              <a:rPr lang="cs-CZ" sz="1800" dirty="0"/>
              <a:t>Systém krizového řízení zpracovatele (struktura, prvky, vazby, odpovědnost, krizové pracoviště, způsob pronikání informací a jejich šíření atd.).</a:t>
            </a:r>
          </a:p>
          <a:p>
            <a:pPr algn="just"/>
            <a:r>
              <a:rPr lang="cs-CZ" sz="1800" b="1" dirty="0"/>
              <a:t>Analýza hrozeb a rizik:</a:t>
            </a:r>
          </a:p>
          <a:p>
            <a:pPr lvl="1" algn="just"/>
            <a:r>
              <a:rPr lang="cs-CZ" sz="1800" dirty="0"/>
              <a:t>Výčet a analýza možných hroze a rizik a z nich vyplývajících krizových situací, za které nese zpracovatel krizového plánu přímou (gesční) odpovědnost včetně typových plánů.</a:t>
            </a:r>
          </a:p>
          <a:p>
            <a:pPr lvl="1" algn="just"/>
            <a:r>
              <a:rPr lang="cs-CZ" sz="1800" dirty="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a:t>Hlavní zásady pro řízení krizových situací a základní metodika činnosti zpracovatele krizového plánu při řízení krize:</a:t>
            </a:r>
          </a:p>
          <a:p>
            <a:pPr lvl="1" algn="just"/>
            <a:r>
              <a:rPr lang="cs-CZ" sz="1800" dirty="0"/>
              <a:t>Popis základních činností řídícího funkcionáře, krizového štábu a pracoviště krizového řízení při řešení profilových typových krizových situací.</a:t>
            </a:r>
          </a:p>
          <a:p>
            <a:pPr lvl="1" algn="just"/>
            <a:r>
              <a:rPr lang="cs-CZ" sz="1800" dirty="0"/>
              <a:t>Zásady součinnosti s jinými orgány krizového řízení při zvládání ostatních krizových situací.</a:t>
            </a:r>
          </a:p>
          <a:p>
            <a:pPr lvl="1" algn="just"/>
            <a:r>
              <a:rPr lang="cs-CZ" sz="1800" dirty="0"/>
              <a:t>Metodické pokyny, jak využívat přílohou část krizového plánu, odkazy na jednotlivé operační plány atd.</a:t>
            </a:r>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a:t>Speciální (odborné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Podkladové 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p>
          <a:p>
            <a:pPr algn="just"/>
            <a:endParaRPr lang="cs-CZ" sz="1700" dirty="0"/>
          </a:p>
          <a:p>
            <a:pPr algn="just"/>
            <a:r>
              <a:rPr lang="cs-CZ" sz="1700" dirty="0"/>
              <a:t>Pro 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Rozložení rizika</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Risk management</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Krizový management</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322381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47"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Riziko</a:t>
            </a:r>
            <a:r>
              <a:rPr lang="cs-CZ" sz="1800" dirty="0"/>
              <a:t> </a:t>
            </a:r>
            <a:r>
              <a:rPr lang="cs-CZ" sz="1800" i="1" dirty="0"/>
              <a:t>(italština </a:t>
            </a:r>
            <a:r>
              <a:rPr lang="cs-CZ" sz="1800" i="1" dirty="0" err="1"/>
              <a:t>risico</a:t>
            </a:r>
            <a:r>
              <a:rPr lang="cs-CZ" sz="1800" i="1" dirty="0"/>
              <a:t>) </a:t>
            </a:r>
            <a:r>
              <a:rPr lang="cs-CZ" sz="1800" dirty="0"/>
              <a:t>– nebezpečí vzniku škody, poškození, ztráty či zničení, případně nezdaru při podnikání. Historický výraz pocházející ze 17. století.</a:t>
            </a:r>
          </a:p>
          <a:p>
            <a:pPr algn="just"/>
            <a:r>
              <a:rPr lang="cs-CZ" sz="1800" b="1" dirty="0"/>
              <a:t>Riziko</a:t>
            </a:r>
            <a:r>
              <a:rPr lang="cs-CZ" sz="1800" dirty="0"/>
              <a:t> </a:t>
            </a:r>
          </a:p>
          <a:p>
            <a:pPr lvl="1" algn="just"/>
            <a:r>
              <a:rPr lang="cs-CZ" sz="1400" dirty="0"/>
              <a:t>kombinace pravděpodobnosti nebo četnosti výskytu a následků určité nebezpečné události;</a:t>
            </a:r>
          </a:p>
          <a:p>
            <a:pPr lvl="1"/>
            <a:r>
              <a:rPr lang="cs-CZ" sz="1400" dirty="0"/>
              <a:t>pravděpodobnost nebo možnost vzniku nezdaru (ztráty);</a:t>
            </a:r>
          </a:p>
          <a:p>
            <a:pPr lvl="1"/>
            <a:r>
              <a:rPr lang="cs-CZ" sz="1400" dirty="0"/>
              <a:t>variabilita možných výsledků nebo nejistota jejich dosažen;</a:t>
            </a:r>
          </a:p>
          <a:p>
            <a:pPr lvl="1"/>
            <a:r>
              <a:rPr lang="cs-CZ" sz="1400" dirty="0"/>
              <a:t>odchýlení skutečných a očekávaných výsledků;</a:t>
            </a:r>
          </a:p>
          <a:p>
            <a:pPr lvl="1"/>
            <a:r>
              <a:rPr lang="cs-CZ" sz="1400" dirty="0"/>
              <a:t>pravděpodobnost jakéhokoliv výsledku, odlišného od očekávaného;</a:t>
            </a:r>
          </a:p>
          <a:p>
            <a:pPr lvl="1"/>
            <a:r>
              <a:rPr lang="cs-CZ" sz="1400" dirty="0"/>
              <a:t>možnost vzniku ztráty nebo zisku.</a:t>
            </a:r>
          </a:p>
          <a:p>
            <a:pPr algn="just"/>
            <a:r>
              <a:rPr lang="cs-CZ" sz="1800" b="1" dirty="0"/>
              <a:t>Management rizika </a:t>
            </a:r>
            <a:r>
              <a:rPr lang="cs-CZ" sz="1800" dirty="0"/>
              <a:t>– systematický a koordinovaný způsob práce s rizikem a nejistotou uplatňovaný v rámci celého podniku a zahrnující všechny druhy rizik.</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Riziko</a:t>
            </a:r>
          </a:p>
        </p:txBody>
      </p:sp>
    </p:spTree>
    <p:extLst>
      <p:ext uri="{BB962C8B-B14F-4D97-AF65-F5344CB8AC3E}">
        <p14:creationId xmlns:p14="http://schemas.microsoft.com/office/powerpoint/2010/main" val="33091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Vnitřní a vnější ekonomická rizika</a:t>
            </a:r>
          </a:p>
          <a:p>
            <a:r>
              <a:rPr lang="cs-CZ" sz="1800" dirty="0"/>
              <a:t>Výrobní (technologická) a technická rizika</a:t>
            </a:r>
          </a:p>
          <a:p>
            <a:r>
              <a:rPr lang="cs-CZ" sz="1800" dirty="0"/>
              <a:t>Sociálně pracovní rizika</a:t>
            </a:r>
          </a:p>
          <a:p>
            <a:r>
              <a:rPr lang="cs-CZ" sz="1800" dirty="0"/>
              <a:t>Informační rizika</a:t>
            </a:r>
          </a:p>
          <a:p>
            <a:r>
              <a:rPr lang="cs-CZ" sz="1800" dirty="0"/>
              <a:t>Dodavatelská rizika</a:t>
            </a:r>
          </a:p>
          <a:p>
            <a:r>
              <a:rPr lang="cs-CZ" sz="1800" dirty="0"/>
              <a:t>Politická rizika</a:t>
            </a:r>
          </a:p>
          <a:p>
            <a:r>
              <a:rPr lang="cs-CZ" sz="1800" dirty="0"/>
              <a:t>Tržní rizika</a:t>
            </a:r>
          </a:p>
          <a:p>
            <a:r>
              <a:rPr lang="cs-CZ" sz="1800" dirty="0"/>
              <a:t>Legislativní rizika</a:t>
            </a:r>
          </a:p>
          <a:p>
            <a:r>
              <a:rPr lang="cs-CZ" sz="1800" dirty="0"/>
              <a:t>Přírodní rizika</a:t>
            </a:r>
          </a:p>
          <a:p>
            <a:pPr marL="0" indent="0" algn="just">
              <a:buNone/>
            </a:pP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a:t>Klasifikace rizik</a:t>
            </a:r>
          </a:p>
        </p:txBody>
      </p:sp>
    </p:spTree>
    <p:extLst>
      <p:ext uri="{BB962C8B-B14F-4D97-AF65-F5344CB8AC3E}">
        <p14:creationId xmlns:p14="http://schemas.microsoft.com/office/powerpoint/2010/main" val="27156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Řízení rizik</a:t>
            </a:r>
            <a:r>
              <a:rPr lang="cs-CZ" sz="2000" dirty="0"/>
              <a:t> (</a:t>
            </a:r>
            <a:r>
              <a:rPr lang="cs-CZ" sz="2000" b="1" dirty="0"/>
              <a:t>Risk Management</a:t>
            </a:r>
            <a:r>
              <a:rPr lang="cs-CZ" sz="2000" dirty="0"/>
              <a:t>) je oblast řízení zaměřující se na analýzu a snížení rizika, pomocí různých metod a technik prevence rizik, které eliminují existující nebo odhalují budoucí faktory zvyšující riziko. Riziko je všudy přítomným a charakteristickým průvodním jevem fungování organizací v soudobém turbulentním prostředí. </a:t>
            </a:r>
          </a:p>
          <a:p>
            <a:pPr algn="just"/>
            <a:r>
              <a:rPr lang="cs-CZ" sz="2000" b="1" dirty="0"/>
              <a:t>Řízení rizik</a:t>
            </a:r>
            <a:r>
              <a:rPr lang="cs-CZ" sz="2000" dirty="0"/>
              <a:t> je soustavná, opakující se sada navzájem provázaných činností, jejichž cílem je řídit potenciální rizika, tedy omezit pravděpodobnost jejich výskytu nebo snížit jejich dopad na organizaci a její cíle. </a:t>
            </a:r>
          </a:p>
          <a:p>
            <a:pPr algn="just"/>
            <a:r>
              <a:rPr lang="cs-CZ" sz="2000" b="1" dirty="0"/>
              <a:t>Účelem řízení rizik</a:t>
            </a:r>
            <a:r>
              <a:rPr lang="cs-CZ" sz="2000" dirty="0"/>
              <a:t> je předejít problémům či negativním jevům, vyhnout se krizovému řízení a zamezit vzniku problémů. </a:t>
            </a:r>
          </a:p>
          <a:p>
            <a:pPr algn="just"/>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455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Krizový management </a:t>
            </a:r>
            <a:r>
              <a:rPr lang="cs-CZ" sz="1800" dirty="0"/>
              <a:t>pracuje s negativním vývojem, který se již realizuje (realizoval). </a:t>
            </a:r>
            <a:r>
              <a:rPr lang="cs-CZ" sz="1800" b="1" dirty="0"/>
              <a:t>Risk management </a:t>
            </a:r>
            <a:r>
              <a:rPr lang="cs-CZ" sz="1800" dirty="0"/>
              <a:t>se snaží podchytit všechny možné varianty v době, kdy jsou zatím pouze teoretické.</a:t>
            </a:r>
          </a:p>
          <a:p>
            <a:pPr algn="just"/>
            <a:r>
              <a:rPr lang="cs-CZ" sz="1800" dirty="0"/>
              <a:t>A právě v tomto bodě se propojuje krizový management a risk management.</a:t>
            </a:r>
          </a:p>
          <a:p>
            <a:pPr algn="just"/>
            <a:r>
              <a:rPr lang="cs-CZ" sz="1800" dirty="0"/>
              <a:t>Problematika řízení, ovládání a usměrňování rizik je složitá záležitost. Proto je nad síly jedince, byť jakkoli aktivního, celý tento soubor problémů obsáhnout. Z tohoto důvodu začaly v podnicích vznikat týmy krizového řízení a risk managementu</a:t>
            </a:r>
          </a:p>
          <a:p>
            <a:pPr algn="just"/>
            <a:r>
              <a:rPr lang="cs-CZ" sz="1800" dirty="0"/>
              <a:t>Řízení rizika a krize spočívá v tom, že jeho plným pochopením a včasným </a:t>
            </a:r>
            <a:r>
              <a:rPr lang="cs-CZ" sz="1800" dirty="0" err="1"/>
              <a:t>podchycením</a:t>
            </a:r>
            <a:r>
              <a:rPr lang="cs-CZ" sz="1800" dirty="0"/>
              <a:t> můžeme příslušnými zásahy přesměrovat negativní vývoj přes jeho stabilizaci až k jejich plnému zvládnutí. Takto můžeme zachránit mnohé hodnoty, které dobře aplikovanými zásahy zůstanou ušetřeny.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3103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Řízení rizik se skládá se z několika vzájemně provázaných fází - podle různých metodik se jich rozlišuje 4, 5, 6 nebo 8. Nejčastěji se využívá 6 základních fází a to:</a:t>
            </a:r>
          </a:p>
          <a:p>
            <a:pPr marL="0" indent="0" algn="just">
              <a:buNone/>
            </a:pPr>
            <a:endParaRPr lang="cs-CZ" sz="1800" dirty="0"/>
          </a:p>
          <a:p>
            <a:pPr algn="just"/>
            <a:r>
              <a:rPr lang="cs-CZ" sz="1800" b="1" dirty="0"/>
              <a:t>identifikace rizik</a:t>
            </a:r>
            <a:r>
              <a:rPr lang="cs-CZ" sz="1800" dirty="0"/>
              <a:t> (risk </a:t>
            </a:r>
            <a:r>
              <a:rPr lang="cs-CZ" sz="1800" dirty="0" err="1"/>
              <a:t>identification</a:t>
            </a:r>
            <a:r>
              <a:rPr lang="cs-CZ" sz="1800" dirty="0"/>
              <a:t>)</a:t>
            </a:r>
          </a:p>
          <a:p>
            <a:pPr algn="just"/>
            <a:r>
              <a:rPr lang="cs-CZ" sz="1800" b="1" dirty="0"/>
              <a:t>analýza rizik</a:t>
            </a:r>
            <a:r>
              <a:rPr lang="cs-CZ" sz="1800" dirty="0"/>
              <a:t> (risk </a:t>
            </a:r>
            <a:r>
              <a:rPr lang="cs-CZ" sz="1800" dirty="0" err="1"/>
              <a:t>analysis</a:t>
            </a:r>
            <a:r>
              <a:rPr lang="cs-CZ" sz="1800" dirty="0"/>
              <a:t>)</a:t>
            </a:r>
          </a:p>
          <a:p>
            <a:pPr algn="just"/>
            <a:r>
              <a:rPr lang="cs-CZ" sz="1800" b="1" dirty="0"/>
              <a:t>zhodnocení rizik</a:t>
            </a:r>
            <a:r>
              <a:rPr lang="cs-CZ" sz="1800" dirty="0"/>
              <a:t> (risk </a:t>
            </a:r>
            <a:r>
              <a:rPr lang="cs-CZ" sz="1800" dirty="0" err="1"/>
              <a:t>evaluation</a:t>
            </a:r>
            <a:r>
              <a:rPr lang="cs-CZ" sz="1800" dirty="0"/>
              <a:t>) </a:t>
            </a:r>
          </a:p>
          <a:p>
            <a:pPr algn="just"/>
            <a:r>
              <a:rPr lang="cs-CZ" sz="1800" b="1" dirty="0"/>
              <a:t>ošetření rizik </a:t>
            </a:r>
            <a:r>
              <a:rPr lang="cs-CZ" sz="1800" dirty="0"/>
              <a:t>(risk </a:t>
            </a:r>
            <a:r>
              <a:rPr lang="cs-CZ" sz="1800" dirty="0" err="1"/>
              <a:t>mitigation</a:t>
            </a:r>
            <a:r>
              <a:rPr lang="cs-CZ" sz="1800" dirty="0"/>
              <a:t>)</a:t>
            </a:r>
          </a:p>
          <a:p>
            <a:pPr algn="just"/>
            <a:r>
              <a:rPr lang="cs-CZ" sz="1800" b="1" dirty="0"/>
              <a:t>zvládnutí rizik</a:t>
            </a:r>
            <a:r>
              <a:rPr lang="cs-CZ" sz="1800" dirty="0"/>
              <a:t> (respektive jejich zmírnění)</a:t>
            </a:r>
          </a:p>
          <a:p>
            <a:pPr algn="just"/>
            <a:r>
              <a:rPr lang="cs-CZ" sz="1800" b="1" dirty="0"/>
              <a:t>monitoringu rizik</a:t>
            </a:r>
            <a:r>
              <a:rPr lang="cs-CZ" sz="1800" dirty="0"/>
              <a:t> (risk monitoring and </a:t>
            </a:r>
            <a:r>
              <a:rPr lang="cs-CZ" sz="1800" dirty="0" err="1"/>
              <a:t>review</a:t>
            </a:r>
            <a:r>
              <a:rPr lang="cs-CZ" sz="1800" dirty="0"/>
              <a:t>) </a:t>
            </a:r>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7458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95486"/>
            <a:ext cx="5184576" cy="4512077"/>
          </a:xfrm>
          <a:prstGeom prst="rect">
            <a:avLst/>
          </a:prstGeom>
        </p:spPr>
      </p:pic>
    </p:spTree>
    <p:extLst>
      <p:ext uri="{BB962C8B-B14F-4D97-AF65-F5344CB8AC3E}">
        <p14:creationId xmlns:p14="http://schemas.microsoft.com/office/powerpoint/2010/main" val="2651186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r>
              <a:rPr lang="cs-CZ" sz="1800" dirty="0"/>
              <a:t>Krizový management se spolu s nespolehlivostí zabývá právě možným vznikem </a:t>
            </a:r>
            <a:r>
              <a:rPr lang="cs-CZ" sz="1800" b="1" dirty="0"/>
              <a:t>rizikové situace</a:t>
            </a:r>
            <a:r>
              <a:rPr lang="cs-CZ" sz="1800" dirty="0"/>
              <a:t>. Aby tato mohla být rozpoznána, je nutné umět riziko náležitě popsat, definovat jej. </a:t>
            </a:r>
          </a:p>
          <a:p>
            <a:pPr algn="just"/>
            <a:r>
              <a:rPr lang="cs-CZ" sz="1800" dirty="0"/>
              <a:t>Prvním krokem procesu snižování rizik je znalost jejich vlastností.</a:t>
            </a:r>
          </a:p>
          <a:p>
            <a:pPr algn="just"/>
            <a:r>
              <a:rPr lang="cs-CZ" sz="1800" dirty="0"/>
              <a:t>K identifikaci nebezpečí a scénářů nebezpečí je nutná dobrá představivost a schopnost předvídat i takové jevy, popř. události, o nichž se toho zatím ví jen málo nebo vůbec nic. Týká se to zejména objektů nebo procesů, kde se mají uplatnit při realizaci nové technologické postupy, nové materiály nebo nové technologie.</a:t>
            </a:r>
          </a:p>
          <a:p>
            <a:pPr algn="just"/>
            <a:r>
              <a:rPr lang="cs-CZ" sz="1800" dirty="0"/>
              <a:t>Pozornost se však musí věnovat i objektům, popř. procesům, které sice v běžných podmínkách žádným nebezpečím vystaveny nejsou, avšak ve specifických podmínkách se mohou stát významnými příjemci rizika.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8446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marL="0" indent="0" algn="just">
              <a:buNone/>
            </a:pPr>
            <a:r>
              <a:rPr lang="cs-CZ" sz="1800" dirty="0"/>
              <a:t>Pojem </a:t>
            </a:r>
            <a:r>
              <a:rPr lang="cs-CZ" sz="1800" b="1" dirty="0"/>
              <a:t>nebezpečí </a:t>
            </a:r>
            <a:r>
              <a:rPr lang="cs-CZ" sz="1800" dirty="0"/>
              <a:t>má dva základní rysy:</a:t>
            </a:r>
          </a:p>
          <a:p>
            <a:pPr algn="just"/>
            <a:r>
              <a:rPr lang="cs-CZ" sz="1800" dirty="0"/>
              <a:t> </a:t>
            </a:r>
            <a:r>
              <a:rPr lang="cs-CZ" sz="1800" b="1" dirty="0"/>
              <a:t>vztahuje se k budoucnosti </a:t>
            </a:r>
            <a:r>
              <a:rPr lang="cs-CZ" sz="1800" dirty="0"/>
              <a:t>– je nutné se zamýšlet nad nebezpečím, které hrozí, </a:t>
            </a:r>
            <a:r>
              <a:rPr lang="pl-PL" sz="1800" dirty="0"/>
              <a:t>nikoli nad tím, co se mohlo všechno stát;</a:t>
            </a:r>
          </a:p>
          <a:p>
            <a:pPr algn="just"/>
            <a:r>
              <a:rPr lang="cs-CZ" sz="1800" dirty="0"/>
              <a:t> </a:t>
            </a:r>
            <a:r>
              <a:rPr lang="cs-CZ" sz="1800" b="1" dirty="0"/>
              <a:t>je neurčitý </a:t>
            </a:r>
            <a:r>
              <a:rPr lang="cs-CZ" sz="1800" dirty="0"/>
              <a:t>– nepříznivá událost, o níž je známo, že nastane, určitě není nebezpečím nýbrž skutečností, s níž se lze aktivně nebo pasivně vypořádat.</a:t>
            </a:r>
          </a:p>
          <a:p>
            <a:pPr marL="0" indent="0" algn="just">
              <a:buNone/>
            </a:pPr>
            <a:r>
              <a:rPr lang="cs-CZ" sz="1800" dirty="0"/>
              <a:t>Oba tyto rysy se při identifikaci nebezpečí a scénářů nebezpečí projevují tak, že záleží na kontextu, v němž identifikace probíhá. Kontextem je myšlen </a:t>
            </a:r>
            <a:r>
              <a:rPr lang="cs-CZ" sz="1800" b="1" dirty="0"/>
              <a:t>vztah hodnotitele </a:t>
            </a:r>
            <a:r>
              <a:rPr lang="pl-PL" sz="1800" dirty="0"/>
              <a:t>nebezpečí k objektu nebo procesu.</a:t>
            </a:r>
          </a:p>
          <a:p>
            <a:pPr algn="just"/>
            <a:r>
              <a:rPr lang="cs-CZ" sz="1400" i="1" dirty="0"/>
              <a:t>Hodnotitel nebezpečí bude mít k nebezpečí požáru a pádu budovy výrobny průmyslového podniku </a:t>
            </a:r>
            <a:r>
              <a:rPr lang="cs-CZ" sz="1400" b="1" i="1" dirty="0"/>
              <a:t>jiný vztah</a:t>
            </a:r>
            <a:r>
              <a:rPr lang="cs-CZ" sz="1400" i="1" dirty="0"/>
              <a:t>, bude-li v postavení: vrcholového managementu podniku, správce budovy, inženýra, který výrobnu projektoval, stavebního dodavatele, který výrobnu realizoval, místního politika před volbami, místního politika po volbách, postiženého pracovníka ve výrobně, ostatních pracovníků podniku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9754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endParaRPr lang="cs-CZ" sz="1800" dirty="0"/>
          </a:p>
          <a:p>
            <a:pPr algn="just"/>
            <a:r>
              <a:rPr lang="cs-CZ" sz="1800" dirty="0"/>
              <a:t>Různé vnímání nebezpečí má významný vliv na rozhodování a chování lidí. Je mnoho různých situací, kdy lidé vnímají nebezpečí jen zčásti anebo je vůbec nevnímají.</a:t>
            </a:r>
          </a:p>
          <a:p>
            <a:pPr algn="just"/>
            <a:r>
              <a:rPr lang="cs-CZ" sz="1800" dirty="0"/>
              <a:t>Vnímání nebezpečí lze za různých okolností a samozřejmě s různým cílem poměrně snadno </a:t>
            </a:r>
            <a:r>
              <a:rPr lang="cs-CZ" sz="1800" b="1" dirty="0"/>
              <a:t>ovlivnit </a:t>
            </a:r>
            <a:r>
              <a:rPr lang="cs-CZ" sz="1800" dirty="0"/>
              <a:t>různými prostředky. </a:t>
            </a:r>
          </a:p>
          <a:p>
            <a:pPr algn="just"/>
            <a:r>
              <a:rPr lang="cs-CZ" sz="1800" dirty="0"/>
              <a:t>Do oblasti </a:t>
            </a:r>
            <a:r>
              <a:rPr lang="cs-CZ" sz="1800" b="1" dirty="0"/>
              <a:t>seriózního ovlivnění </a:t>
            </a:r>
            <a:r>
              <a:rPr lang="cs-CZ" sz="1800" dirty="0"/>
              <a:t>patří informace příjemcům, popř. nositelům rizika o nebezpečí, jeho projevech, o následcích realizace, o prevenci apod. </a:t>
            </a:r>
          </a:p>
          <a:p>
            <a:pPr algn="just"/>
            <a:r>
              <a:rPr lang="cs-CZ" sz="1800" dirty="0"/>
              <a:t>Opakem tohoto ovlivňování je například šíření poplašných zpráv a zastrašování obyvatelstva směřující k vyvolání paniky, propaganda politická, náboženská, komerční apod.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5149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r>
              <a:rPr lang="cs-CZ" sz="1800" dirty="0"/>
              <a:t>Výsledkem vnímání nebezpečí je </a:t>
            </a:r>
            <a:r>
              <a:rPr lang="cs-CZ" sz="1800" b="1" dirty="0"/>
              <a:t>stupeň tolerance osob k nebezpečí</a:t>
            </a:r>
            <a:r>
              <a:rPr lang="cs-CZ" sz="1800" dirty="0"/>
              <a:t>, popřípadě k riziku. Protože identifikace nebezpečí (také kvalifikace nebezpečí a kvantifikace rizika) není na lidech nezávislým procesem, je třeba při rozhodování vzít v úvahu samotné vnímání nebezpečí. Především je zapotřebí zvažovat, co analytici a experti považují za </a:t>
            </a:r>
            <a:r>
              <a:rPr lang="cs-CZ" sz="1800" b="1" dirty="0"/>
              <a:t>přijatelné nebezpečí</a:t>
            </a:r>
            <a:r>
              <a:rPr lang="cs-CZ" sz="1800" dirty="0"/>
              <a:t>, tj. odhadnout </a:t>
            </a:r>
            <a:r>
              <a:rPr lang="cs-CZ" sz="1800" b="1" dirty="0"/>
              <a:t>práh přijatelnosti. </a:t>
            </a:r>
          </a:p>
          <a:p>
            <a:pPr algn="just"/>
            <a:endParaRPr lang="cs-CZ" sz="1800" b="1" dirty="0"/>
          </a:p>
          <a:p>
            <a:pPr algn="just"/>
            <a:r>
              <a:rPr lang="cs-CZ" sz="1800" dirty="0"/>
              <a:t>Rozlišují se přitom </a:t>
            </a:r>
            <a:r>
              <a:rPr lang="cs-CZ" sz="1800" b="1" dirty="0"/>
              <a:t>tři základní stupně tolerance rizika.</a:t>
            </a:r>
          </a:p>
          <a:p>
            <a:pPr algn="just"/>
            <a:r>
              <a:rPr lang="cs-CZ" sz="1800" b="1" dirty="0"/>
              <a:t>Averze k riziku. </a:t>
            </a:r>
            <a:r>
              <a:rPr lang="cs-CZ" sz="1800" dirty="0"/>
              <a:t>Osoba má zájem potlačit všechna nebezpečí tak, aby ztráty </a:t>
            </a:r>
            <a:r>
              <a:rPr lang="pl-PL" sz="1800" dirty="0"/>
              <a:t>z jejich realizace byly minimální. Dokonce má často takový zájem i za cenu </a:t>
            </a:r>
            <a:r>
              <a:rPr lang="cs-CZ" sz="1800" dirty="0"/>
              <a:t>zvýšených nevratných nákladů. (Averze k riziku je nutnou podmínkou pro vznik pojistné smlouvy.)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804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endParaRPr lang="cs-CZ" sz="1800" b="1" dirty="0"/>
          </a:p>
          <a:p>
            <a:pPr algn="just"/>
            <a:r>
              <a:rPr lang="cs-CZ" sz="1800" b="1" dirty="0"/>
              <a:t>Sklon k riziku. </a:t>
            </a:r>
            <a:r>
              <a:rPr lang="cs-CZ" sz="1800" dirty="0"/>
              <a:t>Osoba má zájem vstupovat do nebezpečí, neboť jí jde o využití nabízejících se rizik. Sklon k riziku vede osobu k tomu, že vyhledává značně rizikové varianty, které mají naději na dobrý výsledek.</a:t>
            </a:r>
          </a:p>
          <a:p>
            <a:pPr algn="just"/>
            <a:r>
              <a:rPr lang="cs-CZ" sz="1800" b="1" dirty="0"/>
              <a:t>Neutrální postoj k riziku. </a:t>
            </a:r>
            <a:r>
              <a:rPr lang="cs-CZ" sz="1800" dirty="0"/>
              <a:t>U osoby s neutrálním postojem k riziku jsou averze a sklon k riziku ve vzájemné rovnováze.</a:t>
            </a:r>
            <a:endParaRPr lang="cs-CZ" sz="18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15512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marL="0" indent="0" algn="just">
              <a:buNone/>
            </a:pPr>
            <a:r>
              <a:rPr lang="pl-PL" sz="1800" dirty="0"/>
              <a:t>Je třeba si klást na počátku každé identifikace</a:t>
            </a:r>
            <a:r>
              <a:rPr lang="cs-CZ" sz="1800" dirty="0"/>
              <a:t> rizika položit tyto otázky:</a:t>
            </a:r>
          </a:p>
          <a:p>
            <a:pPr algn="just"/>
            <a:r>
              <a:rPr lang="cs-CZ" sz="1800" dirty="0"/>
              <a:t> </a:t>
            </a:r>
            <a:r>
              <a:rPr lang="cs-CZ" sz="1800" b="1" dirty="0"/>
              <a:t>Jaké nepříznivé události mohou nastat? </a:t>
            </a:r>
            <a:r>
              <a:rPr lang="cs-CZ" sz="1800" i="1" dirty="0"/>
              <a:t>(radikální přerušení provozu podniku zapříčiněné sabotáží, stávkou, povodní, požárem, platební neschopností odběratelů, neuplatnění výrobků/služeb na trhu apod.)</a:t>
            </a:r>
          </a:p>
          <a:p>
            <a:pPr algn="just"/>
            <a:r>
              <a:rPr lang="cs-CZ" sz="1800" dirty="0"/>
              <a:t> </a:t>
            </a:r>
            <a:r>
              <a:rPr lang="cs-CZ" sz="1800" b="1" dirty="0"/>
              <a:t>Jaká je pravděpodobnost výskytu nepříznivých událostí? </a:t>
            </a:r>
            <a:r>
              <a:rPr lang="cs-CZ" sz="1800" i="1" dirty="0"/>
              <a:t>(šest shora definovaných nepříznivých událostí je v podniku setříděno od nejméně pravděpodobné po nejvíce pravděpodobnou)</a:t>
            </a:r>
          </a:p>
          <a:p>
            <a:pPr algn="just"/>
            <a:r>
              <a:rPr lang="cs-CZ" sz="1800" dirty="0"/>
              <a:t> </a:t>
            </a:r>
            <a:r>
              <a:rPr lang="cs-CZ" sz="1800" b="1" dirty="0"/>
              <a:t>Pokud některá nepříznivá událost nastane, jaké to může mít následky? </a:t>
            </a:r>
            <a:r>
              <a:rPr lang="cs-CZ" sz="1800" i="1" dirty="0"/>
              <a:t>(poškození majetku, přerušení činnosti ve vybraných provozovnách podniku, zničení produkce, nedostatek finančních prostředků, uvalení konkurzu).</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5999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r>
              <a:rPr lang="cs-CZ" sz="1800" dirty="0"/>
              <a:t>Pro snazší identifikaci nebezpečí a účinnější porozumění postupům analýzy rizika je účelné </a:t>
            </a:r>
            <a:r>
              <a:rPr lang="cs-CZ" sz="1800" b="1" dirty="0"/>
              <a:t>uspořádat nebezpečí do skupin</a:t>
            </a:r>
            <a:r>
              <a:rPr lang="cs-CZ" sz="1800" dirty="0"/>
              <a:t>, přičemž kritériem členění je především zdroj, ze kterého nebezpečí pochází. </a:t>
            </a:r>
          </a:p>
          <a:p>
            <a:pPr algn="just"/>
            <a:endParaRPr lang="cs-CZ" sz="1800" dirty="0"/>
          </a:p>
          <a:p>
            <a:pPr marL="0" indent="0" algn="just">
              <a:buNone/>
            </a:pPr>
            <a:r>
              <a:rPr lang="cs-CZ" sz="1800" dirty="0"/>
              <a:t>Lze rozlišovat několik základních skupin nebezpečí: </a:t>
            </a:r>
          </a:p>
          <a:p>
            <a:pPr algn="just"/>
            <a:r>
              <a:rPr lang="cs-CZ" sz="1800" b="1" dirty="0"/>
              <a:t>Technologická nebezpečí. </a:t>
            </a:r>
            <a:r>
              <a:rPr lang="cs-CZ" sz="1200" i="1" dirty="0"/>
              <a:t>(Průmyslová, dopravní, energetická, chemická, elektrická, nukleární, elektronická, komunikační atd.)</a:t>
            </a:r>
          </a:p>
          <a:p>
            <a:pPr algn="just"/>
            <a:r>
              <a:rPr lang="cs-CZ" sz="1800" dirty="0"/>
              <a:t> </a:t>
            </a:r>
            <a:r>
              <a:rPr lang="cs-CZ" sz="1800" b="1" dirty="0"/>
              <a:t>Ekonomická nebezpečí. </a:t>
            </a:r>
            <a:r>
              <a:rPr lang="cs-CZ" sz="1200" i="1" dirty="0"/>
              <a:t>(Platební neschopnost dlužníků, zastarávání technologií, volatilita trhů, obecné změny hodnot ve společnosti, kolaps peněžních ústavů, privatizace, nedostatek, nadvýroba atd.)</a:t>
            </a:r>
          </a:p>
          <a:p>
            <a:pPr algn="just"/>
            <a:r>
              <a:rPr lang="cs-CZ" sz="1800" dirty="0"/>
              <a:t> </a:t>
            </a:r>
            <a:r>
              <a:rPr lang="cs-CZ" sz="1800" b="1" dirty="0"/>
              <a:t>Politická nebezpečí. </a:t>
            </a:r>
            <a:r>
              <a:rPr lang="cs-CZ" sz="1200" i="1" dirty="0"/>
              <a:t>(Násilné změny politického systému, občanské nepokoje, občasné iniciativy, terorismus, demografický vývoj, nacionalizmus, totalitní režim atd.)</a:t>
            </a:r>
          </a:p>
          <a:p>
            <a:pPr algn="just"/>
            <a:r>
              <a:rPr lang="cs-CZ" sz="1800" dirty="0"/>
              <a:t> </a:t>
            </a:r>
            <a:r>
              <a:rPr lang="cs-CZ" sz="1800" b="1" dirty="0"/>
              <a:t>Sociální nebezpečí. </a:t>
            </a:r>
            <a:r>
              <a:rPr lang="cs-CZ" sz="1800" i="1" dirty="0"/>
              <a:t>(</a:t>
            </a:r>
            <a:r>
              <a:rPr lang="cs-CZ" sz="1200" i="1" dirty="0"/>
              <a:t>Kriminalita, podvody, sabotáž, squatteři, vandalství, nezaměstnanost atd.)</a:t>
            </a:r>
          </a:p>
          <a:p>
            <a:pPr algn="just"/>
            <a:r>
              <a:rPr lang="cs-CZ" sz="1800" dirty="0"/>
              <a:t> </a:t>
            </a:r>
            <a:r>
              <a:rPr lang="cs-CZ" sz="1800" b="1" dirty="0"/>
              <a:t>Právní a regulační nebezpečí. </a:t>
            </a:r>
            <a:r>
              <a:rPr lang="cs-CZ" sz="1200" i="1" dirty="0"/>
              <a:t>(Zákony, normy, smlouvy, advokáti, soudy, rozhodci, znalci 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8540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marL="0" indent="0" algn="just">
              <a:buNone/>
            </a:pPr>
            <a:endParaRPr lang="cs-CZ" sz="1800" b="1" dirty="0"/>
          </a:p>
          <a:p>
            <a:pPr algn="just"/>
            <a:r>
              <a:rPr lang="cs-CZ" sz="1800" b="1" dirty="0"/>
              <a:t>Klimatická nebezpečí. </a:t>
            </a:r>
            <a:r>
              <a:rPr lang="cs-CZ" sz="1200" i="1" dirty="0"/>
              <a:t>(Krátkodobé povětrnostní jevy, dlouhodobá kolísání povětrnostních podmínek, změny klimatu atd.)</a:t>
            </a:r>
          </a:p>
          <a:p>
            <a:pPr algn="just"/>
            <a:r>
              <a:rPr lang="cs-CZ" sz="1800" dirty="0"/>
              <a:t> </a:t>
            </a:r>
            <a:r>
              <a:rPr lang="cs-CZ" sz="1800" b="1" dirty="0"/>
              <a:t>Geologická nebezpečí </a:t>
            </a:r>
            <a:r>
              <a:rPr lang="cs-CZ" sz="1200" i="1" dirty="0"/>
              <a:t>(Seizmicita, svahové sesuvy, sedání zemin, podzemní vody, poddolování atd.)</a:t>
            </a:r>
          </a:p>
          <a:p>
            <a:pPr algn="just"/>
            <a:r>
              <a:rPr lang="cs-CZ" sz="1800" dirty="0"/>
              <a:t> </a:t>
            </a:r>
            <a:r>
              <a:rPr lang="cs-CZ" sz="1800" b="1" dirty="0"/>
              <a:t>Ekologická nebezpečí. </a:t>
            </a:r>
            <a:r>
              <a:rPr lang="cs-CZ" sz="1200" i="1" dirty="0"/>
              <a:t>(Kyselý déšť, biologická poškození, elektrické výboje, meteority atd.)</a:t>
            </a:r>
          </a:p>
          <a:p>
            <a:pPr algn="just"/>
            <a:r>
              <a:rPr lang="cs-CZ" sz="1800" dirty="0"/>
              <a:t> </a:t>
            </a:r>
            <a:r>
              <a:rPr lang="cs-CZ" sz="1800" b="1" dirty="0"/>
              <a:t>Fyziologická nebezpečí. </a:t>
            </a:r>
            <a:r>
              <a:rPr lang="cs-CZ" sz="1200" i="1" dirty="0"/>
              <a:t>(Epidemie, pandemie, zdravotní stav lidí a zvířat, výměšky živých organismů atd.)</a:t>
            </a:r>
          </a:p>
          <a:p>
            <a:pPr algn="just"/>
            <a:r>
              <a:rPr lang="cs-CZ" sz="1800" dirty="0"/>
              <a:t> </a:t>
            </a:r>
            <a:r>
              <a:rPr lang="cs-CZ" sz="1800" b="1" dirty="0"/>
              <a:t>Psychologická nebezpečí. </a:t>
            </a:r>
            <a:r>
              <a:rPr lang="cs-CZ" sz="1200" i="1" dirty="0"/>
              <a:t>(Podvědomý strach, panika, vnímaný strach, ovlivnění 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8271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marL="0" indent="0" algn="just">
              <a:buNone/>
            </a:pPr>
            <a:endParaRPr lang="cs-CZ" sz="1800" b="1" dirty="0"/>
          </a:p>
          <a:p>
            <a:pPr algn="just"/>
            <a:r>
              <a:rPr lang="cs-CZ" sz="1800" b="1" dirty="0"/>
              <a:t>Klimatická nebezpečí. </a:t>
            </a:r>
            <a:r>
              <a:rPr lang="cs-CZ" sz="1200" i="1" dirty="0"/>
              <a:t>(Krátkodobé povětrnostní jevy, dlouhodobá kolísání povětrnostních podmínek, změny klimatu atd.)</a:t>
            </a:r>
          </a:p>
          <a:p>
            <a:pPr algn="just"/>
            <a:r>
              <a:rPr lang="cs-CZ" sz="1800" dirty="0"/>
              <a:t> </a:t>
            </a:r>
            <a:r>
              <a:rPr lang="cs-CZ" sz="1800" b="1" dirty="0"/>
              <a:t>Geologická nebezpečí </a:t>
            </a:r>
            <a:r>
              <a:rPr lang="cs-CZ" sz="1200" i="1" dirty="0"/>
              <a:t>(Seizmicita, svahové sesuvy, sedání zemin, podzemní vody, poddolování atd.)</a:t>
            </a:r>
          </a:p>
          <a:p>
            <a:pPr algn="just"/>
            <a:r>
              <a:rPr lang="cs-CZ" sz="1800" dirty="0"/>
              <a:t> </a:t>
            </a:r>
            <a:r>
              <a:rPr lang="cs-CZ" sz="1800" b="1" dirty="0"/>
              <a:t>Ekologická nebezpečí. </a:t>
            </a:r>
            <a:r>
              <a:rPr lang="cs-CZ" sz="1200" i="1" dirty="0"/>
              <a:t>(Kyselý déšť, biologická poškození, elektrické výboje, meteority atd.)</a:t>
            </a:r>
          </a:p>
          <a:p>
            <a:pPr algn="just"/>
            <a:r>
              <a:rPr lang="cs-CZ" sz="1800" dirty="0"/>
              <a:t> </a:t>
            </a:r>
            <a:r>
              <a:rPr lang="cs-CZ" sz="1800" b="1" dirty="0"/>
              <a:t>Fyziologická nebezpečí. </a:t>
            </a:r>
            <a:r>
              <a:rPr lang="cs-CZ" sz="1200" i="1" dirty="0"/>
              <a:t>(Epidemie, pandemie, zdravotní stav lidí a zvířat, výměšky živých organismů atd.)</a:t>
            </a:r>
          </a:p>
          <a:p>
            <a:pPr algn="just"/>
            <a:r>
              <a:rPr lang="cs-CZ" sz="1800" dirty="0"/>
              <a:t> </a:t>
            </a:r>
            <a:r>
              <a:rPr lang="cs-CZ" sz="1800" b="1" dirty="0"/>
              <a:t>Psychologická nebezpečí. </a:t>
            </a:r>
            <a:r>
              <a:rPr lang="cs-CZ" sz="1200" i="1" dirty="0"/>
              <a:t>(Podvědomý strach, panika, vnímaný strach, ovlivnění 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0099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endParaRPr lang="cs-CZ" sz="1800" dirty="0"/>
          </a:p>
          <a:p>
            <a:pPr marL="0" indent="0" algn="just">
              <a:buNone/>
            </a:pPr>
            <a:r>
              <a:rPr lang="cs-CZ" sz="1800" dirty="0"/>
              <a:t>Dále je možné seřadit rizika podle obecné klasifikace do skupin a označit je jako </a:t>
            </a:r>
            <a:r>
              <a:rPr lang="cs-CZ" sz="1800" b="1" dirty="0"/>
              <a:t>kritická</a:t>
            </a:r>
            <a:r>
              <a:rPr lang="cs-CZ" sz="1800" dirty="0"/>
              <a:t>, </a:t>
            </a:r>
            <a:r>
              <a:rPr lang="cs-CZ" sz="1800" b="1" dirty="0"/>
              <a:t>důležitá </a:t>
            </a:r>
            <a:r>
              <a:rPr lang="cs-CZ" sz="1800" dirty="0"/>
              <a:t>a </a:t>
            </a:r>
            <a:r>
              <a:rPr lang="cs-CZ" sz="1800" b="1" dirty="0"/>
              <a:t>méně důležitá (běžná)</a:t>
            </a:r>
            <a:r>
              <a:rPr lang="cs-CZ" sz="1800" dirty="0"/>
              <a:t>.</a:t>
            </a:r>
          </a:p>
          <a:p>
            <a:pPr algn="just"/>
            <a:r>
              <a:rPr lang="cs-CZ" sz="1800" b="1" dirty="0"/>
              <a:t>kritické riziko </a:t>
            </a:r>
            <a:r>
              <a:rPr lang="cs-CZ" sz="1800" dirty="0"/>
              <a:t>– veškerá ohrožení, jehož potenciální ztráty jsou takového řádu, že vyústí v bankrot firmy </a:t>
            </a:r>
            <a:r>
              <a:rPr lang="cs-CZ" sz="1800" i="1" dirty="0"/>
              <a:t>(válečný konflikt, změna legislativy)</a:t>
            </a:r>
            <a:r>
              <a:rPr lang="cs-CZ" sz="1800" dirty="0"/>
              <a:t>;</a:t>
            </a:r>
          </a:p>
          <a:p>
            <a:pPr algn="just"/>
            <a:r>
              <a:rPr lang="cs-CZ" sz="1800" b="1" dirty="0"/>
              <a:t>důležité riziko </a:t>
            </a:r>
            <a:r>
              <a:rPr lang="cs-CZ" sz="1800" dirty="0"/>
              <a:t>– ohrožení, jehož potenciální ztráty nevyústí v bankrot, avšak další provoz bude vyžadovat, aby si firma půjčila finanční prostředky </a:t>
            </a:r>
            <a:r>
              <a:rPr lang="cs-CZ" sz="1800" i="1" dirty="0"/>
              <a:t>(živelní pohroma, zpronevěra, pád finančních trhů)</a:t>
            </a:r>
            <a:r>
              <a:rPr lang="cs-CZ" sz="1800" dirty="0"/>
              <a:t>;</a:t>
            </a:r>
          </a:p>
          <a:p>
            <a:pPr algn="just"/>
            <a:r>
              <a:rPr lang="cs-CZ" sz="1800" b="1" dirty="0"/>
              <a:t>běžné riziko </a:t>
            </a:r>
            <a:r>
              <a:rPr lang="cs-CZ" sz="1800" dirty="0"/>
              <a:t>– ohrožení, jehož potenciální ztráty mohou být pokryty stávajícími aktivy firmy nebo běžným příjmem, aniž by došlo k nepatřičnému finančnímu tlaku </a:t>
            </a:r>
            <a:r>
              <a:rPr lang="cs-CZ" sz="1800" i="1" dirty="0"/>
              <a:t>(stávka zaměstnanců, úder blesku, zkrat)</a:t>
            </a:r>
            <a:r>
              <a:rPr lang="cs-CZ" sz="1800" dirty="0"/>
              <a:t>.</a:t>
            </a:r>
            <a:endParaRPr lang="cs-CZ" sz="18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11701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583" y="431730"/>
            <a:ext cx="3600400" cy="4245755"/>
          </a:xfrm>
          <a:prstGeom prst="rect">
            <a:avLst/>
          </a:prstGeom>
        </p:spPr>
      </p:pic>
    </p:spTree>
    <p:extLst>
      <p:ext uri="{BB962C8B-B14F-4D97-AF65-F5344CB8AC3E}">
        <p14:creationId xmlns:p14="http://schemas.microsoft.com/office/powerpoint/2010/main" val="3579354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Identifikace rizik</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7574"/>
            <a:ext cx="5684799" cy="3374948"/>
          </a:xfrm>
          <a:prstGeom prst="rect">
            <a:avLst/>
          </a:prstGeom>
        </p:spPr>
      </p:pic>
    </p:spTree>
    <p:extLst>
      <p:ext uri="{BB962C8B-B14F-4D97-AF65-F5344CB8AC3E}">
        <p14:creationId xmlns:p14="http://schemas.microsoft.com/office/powerpoint/2010/main" val="29842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marL="0" indent="0" algn="just">
              <a:buNone/>
            </a:pPr>
            <a:endParaRPr lang="cs-CZ" sz="1800" b="1" dirty="0"/>
          </a:p>
          <a:p>
            <a:pPr algn="just"/>
            <a:r>
              <a:rPr lang="cs-CZ" sz="1800" dirty="0"/>
              <a:t>Analýza rizik je obvykle chápána jako proces definování hrozeb, pravděpodobnosti jejich uskutečnění a vlastního dopadu realizace rizika, tedy stanovení rizik a jejich závažnosti.</a:t>
            </a:r>
          </a:p>
          <a:p>
            <a:pPr algn="just"/>
            <a:r>
              <a:rPr lang="cs-CZ" sz="1800" dirty="0"/>
              <a:t>Riziko většinou neexistuje izolovaně, ale obvykle se jedná o určité kombinace rizik, které mohou ve svém dopadu představovat hrozbu pro podnik. </a:t>
            </a:r>
          </a:p>
          <a:p>
            <a:pPr algn="just"/>
            <a:r>
              <a:rPr lang="cs-CZ" sz="1800" dirty="0"/>
              <a:t>Vzhledem k množství rizik je třeba určit priority z pohledu dopadu a </a:t>
            </a:r>
            <a:r>
              <a:rPr lang="cs-CZ" sz="1800" b="1" dirty="0"/>
              <a:t>pravděpodobnosti jejich výskytu </a:t>
            </a:r>
            <a:r>
              <a:rPr lang="cs-CZ" sz="1800" dirty="0"/>
              <a:t>a zaměřit se na klíčové rizikové oblasti.</a:t>
            </a:r>
          </a:p>
          <a:p>
            <a:pPr algn="just"/>
            <a:r>
              <a:rPr lang="cs-CZ" sz="1800" dirty="0"/>
              <a:t>Lze říci, že riziko je v určitých situacích větší než v situacích jiných. Výše rizika vyplývá z hodnoty dotčeného majetku, osob, procesů, úrovně hrozby a zranitelnosti.</a:t>
            </a:r>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42749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a:p>
            <a:pPr algn="just"/>
            <a:r>
              <a:rPr lang="cs-CZ" sz="1800" dirty="0"/>
              <a:t>Při analýze rizik se pracuje s veličinami, které nelze v mnoha případech přesně změřit a určení jejich velikosti mnohdy spočívá na kvalifikovaném odhadu specialisty, vyjadřujícího se jen na základě svých zkušeností </a:t>
            </a:r>
            <a:r>
              <a:rPr lang="cs-CZ" sz="1800" i="1" dirty="0"/>
              <a:t>(obvykle výrazy typu „malý“, „střední“, „velký“ nebo stupnice 1 až 10)</a:t>
            </a:r>
            <a:r>
              <a:rPr lang="cs-CZ" sz="1800" dirty="0"/>
              <a:t>.</a:t>
            </a:r>
          </a:p>
          <a:p>
            <a:pPr algn="just"/>
            <a:r>
              <a:rPr lang="cs-CZ" sz="1800" dirty="0"/>
              <a:t>V případě </a:t>
            </a:r>
            <a:r>
              <a:rPr lang="cs-CZ" sz="1800" b="1" dirty="0"/>
              <a:t>jednotlivce </a:t>
            </a:r>
            <a:r>
              <a:rPr lang="cs-CZ" sz="1800" dirty="0"/>
              <a:t>měříme riziko podle </a:t>
            </a:r>
            <a:r>
              <a:rPr lang="cs-CZ" sz="1800" b="1"/>
              <a:t>pravděpodobnosti nepříznivé odchylky </a:t>
            </a:r>
            <a:r>
              <a:rPr lang="cs-CZ" sz="1800" b="1" dirty="0"/>
              <a:t>od výsledku</a:t>
            </a:r>
            <a:r>
              <a:rPr lang="cs-CZ" sz="1800" dirty="0"/>
              <a:t>, v nějž doufáme</a:t>
            </a:r>
            <a:r>
              <a:rPr lang="cs-CZ" sz="1800" b="1" dirty="0"/>
              <a:t>. </a:t>
            </a:r>
          </a:p>
          <a:p>
            <a:pPr algn="just"/>
            <a:r>
              <a:rPr lang="cs-CZ" sz="1800" dirty="0"/>
              <a:t>V případě </a:t>
            </a:r>
            <a:r>
              <a:rPr lang="cs-CZ" sz="1800" b="1" dirty="0"/>
              <a:t>velkého počtu jednotek </a:t>
            </a:r>
            <a:r>
              <a:rPr lang="cs-CZ" sz="1800" dirty="0"/>
              <a:t>vystavených riziku lze provést odhady ohledně </a:t>
            </a:r>
            <a:r>
              <a:rPr lang="cs-CZ" sz="1800" b="1" dirty="0"/>
              <a:t>pravděpodobnosti výskytu daného počtu ztrát. </a:t>
            </a:r>
          </a:p>
          <a:p>
            <a:pPr algn="just"/>
            <a:r>
              <a:rPr lang="cs-CZ" sz="1800" dirty="0"/>
              <a:t>Na základě těchto odhadů je možné formulovat prognózu. Očekáváním zde je, že se vyskytne předvídané množství ztrát.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19254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96" y="915566"/>
            <a:ext cx="4920208" cy="3690156"/>
          </a:xfrm>
          <a:prstGeom prst="rect">
            <a:avLst/>
          </a:prstGeom>
        </p:spPr>
      </p:pic>
    </p:spTree>
    <p:extLst>
      <p:ext uri="{BB962C8B-B14F-4D97-AF65-F5344CB8AC3E}">
        <p14:creationId xmlns:p14="http://schemas.microsoft.com/office/powerpoint/2010/main" val="816928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a:p>
            <a:pPr marL="0" indent="0" algn="just">
              <a:buNone/>
            </a:pPr>
            <a:r>
              <a:rPr lang="cs-CZ" sz="1800" dirty="0"/>
              <a:t>V praxi se prosazují zejména </a:t>
            </a:r>
            <a:r>
              <a:rPr lang="cs-CZ" sz="1800" b="1" dirty="0"/>
              <a:t>dva základní přístupy k analýze rizik</a:t>
            </a:r>
            <a:r>
              <a:rPr lang="cs-CZ" sz="1800" dirty="0"/>
              <a:t>:</a:t>
            </a:r>
          </a:p>
          <a:p>
            <a:pPr algn="just"/>
            <a:r>
              <a:rPr lang="cs-CZ" sz="1800" b="1" dirty="0"/>
              <a:t>Kvalitativní metody </a:t>
            </a:r>
            <a:r>
              <a:rPr lang="cs-CZ" sz="1800" dirty="0"/>
              <a:t>se vyznačují tím, že rizika jsou vyjádřena v určitém rozsahu </a:t>
            </a:r>
            <a:r>
              <a:rPr lang="cs-CZ" sz="1800" i="1" dirty="0"/>
              <a:t>(například jsou obodována &lt;1 až 10&gt;, nebo určena pravděpodobností &lt;0;1&gt; či slovně &lt;malé, střední, velké&gt;).</a:t>
            </a:r>
          </a:p>
          <a:p>
            <a:pPr algn="just"/>
            <a:r>
              <a:rPr lang="cs-CZ" sz="1800" dirty="0"/>
              <a:t>Kvalitativní metody jsou jednodušší a rychlejší, ale více subjektivní. Obvykle přináší problémy v oblasti zvládání rizik, při posuzování přijatelnosti finančních nákladů nutných k eliminaci hrozby, která může být kvalitativní metodou charakterizována třeba jako „velká až kritická“. </a:t>
            </a:r>
          </a:p>
          <a:p>
            <a:pPr algn="just"/>
            <a:r>
              <a:rPr lang="cs-CZ" sz="1800" dirty="0"/>
              <a:t>Tím, že chybí jednoznačné finanční vyjádření, se kontrola efektivnosti nákladů znesnadňuje.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1546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Kvalitativní analýza rizik</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089" b="13732"/>
          <a:stretch/>
        </p:blipFill>
        <p:spPr>
          <a:xfrm>
            <a:off x="1143000" y="1131590"/>
            <a:ext cx="6818688" cy="3384376"/>
          </a:xfrm>
          <a:prstGeom prst="rect">
            <a:avLst/>
          </a:prstGeom>
        </p:spPr>
      </p:pic>
    </p:spTree>
    <p:extLst>
      <p:ext uri="{BB962C8B-B14F-4D97-AF65-F5344CB8AC3E}">
        <p14:creationId xmlns:p14="http://schemas.microsoft.com/office/powerpoint/2010/main" val="1898252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a:p>
            <a:pPr algn="just"/>
            <a:r>
              <a:rPr lang="pt-BR" sz="1750" b="1" dirty="0"/>
              <a:t>Kvantitativní metody </a:t>
            </a:r>
            <a:r>
              <a:rPr lang="pt-BR" sz="1750" dirty="0"/>
              <a:t>jsou založeny na matematickém výpočtu rizika a frekvence</a:t>
            </a:r>
            <a:r>
              <a:rPr lang="cs-CZ" sz="1750" dirty="0"/>
              <a:t> </a:t>
            </a:r>
            <a:r>
              <a:rPr lang="pl-PL" sz="1750" dirty="0"/>
              <a:t>výskytu hrozby a jejího dopadu.</a:t>
            </a:r>
          </a:p>
          <a:p>
            <a:pPr algn="just"/>
            <a:r>
              <a:rPr lang="cs-CZ" sz="1750" dirty="0"/>
              <a:t>Vyjadřují dopad obvykle ve finančních termínech jako tisíce Kč. Nejčastěji je vyjádřeno riziko ve formě </a:t>
            </a:r>
            <a:r>
              <a:rPr lang="cs-CZ" sz="1750" b="1" dirty="0"/>
              <a:t>roční předpokládané ztráty</a:t>
            </a:r>
            <a:r>
              <a:rPr lang="cs-CZ" sz="1750" dirty="0"/>
              <a:t>, která je vyjádřena finanční částkou. </a:t>
            </a:r>
          </a:p>
          <a:p>
            <a:pPr algn="just"/>
            <a:r>
              <a:rPr lang="cs-CZ" sz="1750" dirty="0"/>
              <a:t>Kvantitativní metody jsou přesnější; jejich provedení sice vyžaduje více času a úsilí, poskytují však vyjádření rizik, které je pro jejich zvládání výhodnější.</a:t>
            </a:r>
          </a:p>
          <a:p>
            <a:pPr algn="just"/>
            <a:r>
              <a:rPr lang="cs-CZ" sz="1750" dirty="0"/>
              <a:t>Pro podporu provádění kvantitativní analýzy rizik se obvykle používají </a:t>
            </a:r>
            <a:r>
              <a:rPr lang="cs-CZ" sz="1750" b="1" dirty="0"/>
              <a:t>speciální nástroje</a:t>
            </a:r>
            <a:r>
              <a:rPr lang="cs-CZ" sz="1750" dirty="0"/>
              <a:t>, obvykle v podobě programů, často disponující databází informací, ve kterých je metodika a postup provádění analýzy rizik již zapracován. Těchto nástrojů v současné době existuje řada.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4861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a:p>
            <a:pPr algn="just"/>
            <a:r>
              <a:rPr lang="cs-CZ" sz="1800" b="1" dirty="0" err="1"/>
              <a:t>Semikvantitativní</a:t>
            </a:r>
            <a:r>
              <a:rPr lang="cs-CZ" sz="1800" dirty="0"/>
              <a:t> hodnocení používá kvalitativně popsané stupnice, které mají přiděleny číselné hodnoty, jejichž kombinací se určí míra rizika. Slouží jako východisko k bezpečnostním opatřením v provozu (např. bodová metoda).</a:t>
            </a:r>
          </a:p>
          <a:p>
            <a:pPr algn="just"/>
            <a:endParaRPr lang="cs-CZ" sz="1800" dirty="0"/>
          </a:p>
          <a:p>
            <a:pPr algn="just"/>
            <a:r>
              <a:rPr lang="cs-CZ" sz="1800" dirty="0"/>
              <a:t>Výsledkem analýzy rizika je stanovení míry jednotlivých rizik, reprezentovaných </a:t>
            </a:r>
            <a:r>
              <a:rPr lang="cs-CZ" sz="1800" b="1" dirty="0"/>
              <a:t>kombinací (součinem) závažnosti následků (N) a jeho pravděpodobnosti (P)</a:t>
            </a:r>
            <a:r>
              <a:rPr lang="cs-CZ" sz="1800" dirty="0"/>
              <a:t>.</a:t>
            </a:r>
            <a:endParaRPr lang="cs-CZ" sz="17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21036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
        <p:nvSpPr>
          <p:cNvPr id="4" name="AutoShape 2" descr="Snímek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descr="C:\Users\zap0046\AppData\Local\Microsoft\Windows\INetCache\Content.MSO\2F97C6D3.tmp"/>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71600" y="1203599"/>
            <a:ext cx="6660740" cy="3227664"/>
          </a:xfrm>
          <a:prstGeom prst="rect">
            <a:avLst/>
          </a:prstGeom>
          <a:noFill/>
          <a:ln>
            <a:noFill/>
          </a:ln>
        </p:spPr>
      </p:pic>
    </p:spTree>
    <p:extLst>
      <p:ext uri="{BB962C8B-B14F-4D97-AF65-F5344CB8AC3E}">
        <p14:creationId xmlns:p14="http://schemas.microsoft.com/office/powerpoint/2010/main" val="824744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r>
              <a:rPr lang="cs-CZ" sz="1800" b="1" dirty="0"/>
              <a:t>Analýza rizik s různým počtem parametrů</a:t>
            </a:r>
          </a:p>
          <a:p>
            <a:pPr marL="0" indent="0" algn="just">
              <a:buNone/>
            </a:pPr>
            <a:r>
              <a:rPr lang="pt-BR" sz="1800" b="1" dirty="0"/>
              <a:t>A. metoda se dvěma parametry</a:t>
            </a:r>
          </a:p>
          <a:p>
            <a:pPr marL="0" indent="0" algn="just">
              <a:buNone/>
            </a:pPr>
            <a:r>
              <a:rPr lang="cs-CZ" sz="1800" dirty="0"/>
              <a:t>1. vyhodnocení pravděpodobnosti incidentu a jeho dopadu (pouze 2</a:t>
            </a:r>
          </a:p>
          <a:p>
            <a:pPr marL="0" indent="0" algn="just">
              <a:buNone/>
            </a:pPr>
            <a:r>
              <a:rPr lang="cs-CZ" sz="1800" dirty="0"/>
              <a:t>parametry </a:t>
            </a:r>
            <a:r>
              <a:rPr lang="cs-CZ" sz="1800" b="1" dirty="0"/>
              <a:t>PI </a:t>
            </a:r>
            <a:r>
              <a:rPr lang="cs-CZ" sz="1800" dirty="0"/>
              <a:t>– pravděpodobnost incidentu a </a:t>
            </a:r>
            <a:r>
              <a:rPr lang="cs-CZ" sz="1800" b="1" dirty="0"/>
              <a:t>D </a:t>
            </a:r>
            <a:r>
              <a:rPr lang="cs-CZ" sz="1800" dirty="0"/>
              <a:t>– dopad)</a:t>
            </a:r>
          </a:p>
          <a:p>
            <a:pPr marL="0" indent="0" algn="just">
              <a:buNone/>
            </a:pPr>
            <a:r>
              <a:rPr lang="cs-CZ" sz="1800" dirty="0"/>
              <a:t>2. výpočet míry rizika </a:t>
            </a:r>
            <a:r>
              <a:rPr lang="cs-CZ" sz="1800" b="1" dirty="0"/>
              <a:t>R </a:t>
            </a:r>
            <a:r>
              <a:rPr lang="cs-CZ" sz="1800" dirty="0"/>
              <a:t>podle vztahu R = PI x D</a:t>
            </a:r>
          </a:p>
          <a:p>
            <a:pPr marL="0" indent="0" algn="just">
              <a:buNone/>
            </a:pPr>
            <a:r>
              <a:rPr lang="cs-CZ" sz="1800" b="1" dirty="0"/>
              <a:t>P - Pravděpodobnost vzniku a existence rizika</a:t>
            </a:r>
          </a:p>
          <a:p>
            <a:pPr algn="just"/>
            <a:r>
              <a:rPr lang="cs-CZ" sz="1800" dirty="0"/>
              <a:t>1) Nahodilá</a:t>
            </a:r>
          </a:p>
          <a:p>
            <a:pPr algn="just"/>
            <a:r>
              <a:rPr lang="cs-CZ" sz="1800" dirty="0"/>
              <a:t>2) Nepravděpodobná</a:t>
            </a:r>
          </a:p>
          <a:p>
            <a:pPr algn="just"/>
            <a:r>
              <a:rPr lang="cs-CZ" sz="1800" dirty="0"/>
              <a:t>3) Pravděpodobná</a:t>
            </a:r>
          </a:p>
          <a:p>
            <a:pPr algn="just"/>
            <a:r>
              <a:rPr lang="cs-CZ" sz="1800" dirty="0"/>
              <a:t>4) Velmi pravděpodobná</a:t>
            </a:r>
          </a:p>
          <a:p>
            <a:pPr algn="just"/>
            <a:r>
              <a:rPr lang="cs-CZ" sz="1800" dirty="0"/>
              <a:t>5) Trvalá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3141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a:p>
            <a:pPr algn="just"/>
            <a:r>
              <a:rPr lang="cs-CZ" sz="1800" b="1" dirty="0"/>
              <a:t>Analýza rizik s různým počtem parametrů</a:t>
            </a:r>
          </a:p>
          <a:p>
            <a:pPr marL="0" indent="0" algn="just">
              <a:buNone/>
            </a:pPr>
            <a:r>
              <a:rPr lang="cs-CZ" sz="1800" b="1" dirty="0"/>
              <a:t>B. metoda se třemi parametry</a:t>
            </a:r>
          </a:p>
          <a:p>
            <a:pPr marL="0" indent="0" algn="just">
              <a:buNone/>
            </a:pPr>
            <a:r>
              <a:rPr lang="cs-CZ" sz="1400" dirty="0"/>
              <a:t>1. vyhotovení matice zranitelnosti (hodnota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2. výpočet míry rizika </a:t>
            </a:r>
            <a:r>
              <a:rPr lang="cs-CZ" sz="1400" b="1" dirty="0"/>
              <a:t>R </a:t>
            </a:r>
            <a:r>
              <a:rPr lang="cs-CZ" sz="1400" dirty="0"/>
              <a:t>podle vztahu R = T x A x V, kde </a:t>
            </a:r>
            <a:r>
              <a:rPr lang="cs-CZ" sz="1400" b="1" dirty="0"/>
              <a:t>V </a:t>
            </a:r>
            <a:r>
              <a:rPr lang="cs-CZ" sz="1400" dirty="0"/>
              <a:t>je zranitelnost</a:t>
            </a:r>
          </a:p>
          <a:p>
            <a:pPr marL="0" indent="0" algn="just">
              <a:buNone/>
            </a:pPr>
            <a:r>
              <a:rPr lang="cs-CZ" sz="1400" dirty="0"/>
              <a:t>3. vyhotovení matice rizik z vypočtených hodnot (hodnota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4. stanovení hranic pro různé stupně rizika</a:t>
            </a:r>
          </a:p>
          <a:p>
            <a:pPr marL="0" indent="0" algn="just">
              <a:buNone/>
            </a:pPr>
            <a:r>
              <a:rPr lang="cs-CZ" sz="1400" b="1" dirty="0"/>
              <a:t>R - Míra rizika</a:t>
            </a:r>
          </a:p>
          <a:p>
            <a:pPr algn="just"/>
            <a:r>
              <a:rPr lang="cs-CZ" sz="1400" dirty="0"/>
              <a:t>1) 0 - 10: Bezvýznamné riziko</a:t>
            </a:r>
          </a:p>
          <a:p>
            <a:pPr algn="just"/>
            <a:r>
              <a:rPr lang="cs-CZ" sz="1400" dirty="0"/>
              <a:t>2) 11 - 20: Akceptovatelné riziko</a:t>
            </a:r>
          </a:p>
          <a:p>
            <a:pPr algn="just"/>
            <a:r>
              <a:rPr lang="cs-CZ" sz="1400" dirty="0"/>
              <a:t>3) 21 - 30: Mírné riziko</a:t>
            </a:r>
          </a:p>
          <a:p>
            <a:pPr algn="just"/>
            <a:r>
              <a:rPr lang="cs-CZ" sz="1400" dirty="0"/>
              <a:t>4) 31 - 60: Nežádoucí riziko</a:t>
            </a:r>
          </a:p>
          <a:p>
            <a:pPr algn="just"/>
            <a:r>
              <a:rPr lang="cs-CZ" sz="1400" dirty="0"/>
              <a:t>5) 61 - 120: Nepřijatelné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spTree>
    <p:extLst>
      <p:ext uri="{BB962C8B-B14F-4D97-AF65-F5344CB8AC3E}">
        <p14:creationId xmlns:p14="http://schemas.microsoft.com/office/powerpoint/2010/main" val="18614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75606"/>
            <a:ext cx="7260955" cy="3233394"/>
          </a:xfrm>
          <a:prstGeom prst="rect">
            <a:avLst/>
          </a:prstGeom>
        </p:spPr>
      </p:pic>
    </p:spTree>
    <p:extLst>
      <p:ext uri="{BB962C8B-B14F-4D97-AF65-F5344CB8AC3E}">
        <p14:creationId xmlns:p14="http://schemas.microsoft.com/office/powerpoint/2010/main" val="2979033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Metody hodnocení rizik</a:t>
            </a:r>
          </a:p>
          <a:p>
            <a:pPr algn="just"/>
            <a:r>
              <a:rPr lang="cs-CZ" sz="1800" dirty="0"/>
              <a:t>Jednoduchá metoda posuzování rizika HSE</a:t>
            </a:r>
          </a:p>
          <a:p>
            <a:pPr algn="just"/>
            <a:r>
              <a:rPr lang="cs-CZ" sz="1800" dirty="0"/>
              <a:t>Jednoduché hodnocení rizika OSHA</a:t>
            </a:r>
          </a:p>
          <a:p>
            <a:pPr algn="just"/>
            <a:r>
              <a:rPr lang="cs-CZ" sz="1800" dirty="0"/>
              <a:t>Bodová metoda</a:t>
            </a:r>
          </a:p>
          <a:p>
            <a:pPr algn="just"/>
            <a:r>
              <a:rPr lang="cs-CZ" sz="1800" dirty="0"/>
              <a:t>Bezpečnostní prohlídka</a:t>
            </a:r>
          </a:p>
          <a:p>
            <a:pPr algn="just"/>
            <a:r>
              <a:rPr lang="cs-CZ" sz="1800" dirty="0"/>
              <a:t>Kontrolní seznam (</a:t>
            </a:r>
            <a:r>
              <a:rPr lang="cs-CZ" sz="1800" dirty="0" err="1"/>
              <a:t>Checklist</a:t>
            </a:r>
            <a:r>
              <a:rPr lang="cs-CZ" sz="1800" dirty="0"/>
              <a:t>)</a:t>
            </a:r>
          </a:p>
          <a:p>
            <a:pPr algn="just"/>
            <a:r>
              <a:rPr lang="cs-CZ" sz="1800" dirty="0"/>
              <a:t>Metoda „</a:t>
            </a:r>
            <a:r>
              <a:rPr lang="cs-CZ" sz="1800" dirty="0" err="1"/>
              <a:t>What-If</a:t>
            </a:r>
            <a:r>
              <a:rPr lang="cs-CZ" sz="1800" dirty="0"/>
              <a:t>“ (Co se stane, když…)</a:t>
            </a:r>
          </a:p>
          <a:p>
            <a:pPr algn="just"/>
            <a:r>
              <a:rPr lang="cs-CZ" sz="1800" dirty="0"/>
              <a:t>Metoda FMEA a FMECA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13017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Jednoduchá metoda posuzování rizika HSE</a:t>
            </a:r>
          </a:p>
          <a:p>
            <a:pPr algn="just"/>
            <a:r>
              <a:rPr lang="cs-CZ" sz="1600" dirty="0"/>
              <a:t>Zpravidla se používá pro malé organizace do 10 zaměstnanců a tam, kde se nemanipuluje se nebezpečnými chemickými látkami, neobsluhují se nebezpečná technická zařízení apod.</a:t>
            </a:r>
          </a:p>
          <a:p>
            <a:pPr marL="0" indent="0" algn="just">
              <a:buNone/>
            </a:pPr>
            <a:r>
              <a:rPr lang="cs-CZ" sz="1600" b="1" dirty="0"/>
              <a:t>Metoda má 5 kroků:</a:t>
            </a:r>
          </a:p>
          <a:p>
            <a:pPr marL="0" indent="0" algn="just">
              <a:buNone/>
            </a:pPr>
            <a:r>
              <a:rPr lang="cs-CZ" sz="1600" b="1" dirty="0"/>
              <a:t>1. krok</a:t>
            </a:r>
            <a:endParaRPr lang="cs-CZ" sz="1600" dirty="0"/>
          </a:p>
          <a:p>
            <a:pPr algn="just"/>
            <a:r>
              <a:rPr lang="cs-CZ" sz="1600" dirty="0"/>
              <a:t>projít pracoviště a vyhledat, co může způsobit škodu,</a:t>
            </a:r>
          </a:p>
          <a:p>
            <a:pPr algn="just"/>
            <a:r>
              <a:rPr lang="cs-CZ" sz="1600" dirty="0"/>
              <a:t>soustředit se na důležitá nebezpečí, která mohou ohrozit lidi, ignorovat malichernosti,</a:t>
            </a:r>
          </a:p>
          <a:p>
            <a:pPr algn="just"/>
            <a:r>
              <a:rPr lang="cs-CZ" sz="1600" dirty="0"/>
              <a:t>zeptat se zaměstnanců, v čem vidí ohrožení, jak by si představovali zlepšení, vzít v úvahu události, které se staly nebo mohly stát.</a:t>
            </a:r>
          </a:p>
          <a:p>
            <a:pPr marL="0" indent="0" algn="just">
              <a:buNone/>
            </a:pPr>
            <a:r>
              <a:rPr lang="cs-CZ" sz="1600" b="1" dirty="0"/>
              <a:t>2. krok</a:t>
            </a:r>
            <a:endParaRPr lang="cs-CZ" sz="1600" dirty="0"/>
          </a:p>
          <a:p>
            <a:pPr algn="just"/>
            <a:r>
              <a:rPr lang="cs-CZ" sz="1600" dirty="0"/>
              <a:t>přehodnotit, zda není ohrožený někdo jiný než zaměstnanec,</a:t>
            </a:r>
          </a:p>
          <a:p>
            <a:pPr algn="just"/>
            <a:r>
              <a:rPr lang="cs-CZ" sz="1600" dirty="0"/>
              <a:t>zkontrolovat, zda jsou dodrženy bezpečnostní předpisy. Nejsou-li, odstranit závady.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7129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Jednoduchá metoda posuzování rizika HSE</a:t>
            </a:r>
          </a:p>
          <a:p>
            <a:pPr marL="0" indent="0" algn="just">
              <a:buNone/>
            </a:pPr>
            <a:r>
              <a:rPr lang="cs-CZ" sz="1800" b="1" dirty="0"/>
              <a:t>3. krok</a:t>
            </a:r>
            <a:endParaRPr lang="cs-CZ" sz="1800" dirty="0"/>
          </a:p>
          <a:p>
            <a:pPr algn="just"/>
            <a:r>
              <a:rPr lang="cs-CZ" sz="1800" dirty="0"/>
              <a:t>zhodnotit pravděpodobnost nežádoucí události a jaké mohou být následky,</a:t>
            </a:r>
          </a:p>
          <a:p>
            <a:pPr algn="just"/>
            <a:r>
              <a:rPr lang="cs-CZ" sz="1800" dirty="0"/>
              <a:t>při vážném ohrožení přijmout opatření pro odstranění rizika.</a:t>
            </a:r>
          </a:p>
          <a:p>
            <a:pPr marL="0" indent="0" algn="just">
              <a:buNone/>
            </a:pPr>
            <a:r>
              <a:rPr lang="cs-CZ" sz="1800" b="1" dirty="0"/>
              <a:t>4. krok</a:t>
            </a:r>
            <a:endParaRPr lang="cs-CZ" sz="1800" dirty="0"/>
          </a:p>
          <a:p>
            <a:pPr algn="just"/>
            <a:r>
              <a:rPr lang="cs-CZ" sz="1800" dirty="0"/>
              <a:t>přesvědčit se, zda zůstatkové riziko po přijetí opatření je přijatelné,</a:t>
            </a:r>
          </a:p>
          <a:p>
            <a:pPr algn="just"/>
            <a:r>
              <a:rPr lang="cs-CZ" sz="1800" dirty="0"/>
              <a:t>seznámit zaměstnance se zůstatkovým rizikem.</a:t>
            </a:r>
          </a:p>
          <a:p>
            <a:pPr algn="just"/>
            <a:r>
              <a:rPr lang="cs-CZ" sz="1800" b="1" dirty="0"/>
              <a:t>5. krok</a:t>
            </a:r>
            <a:endParaRPr lang="cs-CZ" sz="1800" dirty="0"/>
          </a:p>
          <a:p>
            <a:pPr algn="just"/>
            <a:r>
              <a:rPr lang="cs-CZ" sz="1800" dirty="0"/>
              <a:t>zdokumentovat přehled významných nebezpečí a zůstatkových rizik,</a:t>
            </a:r>
          </a:p>
          <a:p>
            <a:pPr algn="just"/>
            <a:r>
              <a:rPr lang="cs-CZ" sz="1800" dirty="0"/>
              <a:t>výsledky hodnocení písemně zpracovat do pracovních postupů, návodů, vnitřního předpisu,</a:t>
            </a:r>
          </a:p>
          <a:p>
            <a:pPr algn="just"/>
            <a:r>
              <a:rPr lang="cs-CZ" sz="1800" dirty="0"/>
              <a:t>při zavedení nových látek, strojů, pracovních postupů přehodnotit rizika.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6318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Jednoduché hodnocení rizika OSHA</a:t>
            </a:r>
          </a:p>
          <a:p>
            <a:pPr algn="just"/>
            <a:r>
              <a:rPr lang="cs-CZ" sz="1800" dirty="0"/>
              <a:t>V prvním kroku se shromáždí veškeré informace o pracovištích, zaměstnancích, výrobním zařízení a používaných technologiích a materiálech, známá nebezpečí, použitá ochranná opatření, pracovní úrazy, předpisy. Identifikují se nebezpečí pomocí kontrolních seznamů.</a:t>
            </a:r>
          </a:p>
          <a:p>
            <a:pPr algn="just"/>
            <a:r>
              <a:rPr lang="cs-CZ" sz="1800" b="1" dirty="0"/>
              <a:t>Pravděpodobnost ohrožení: </a:t>
            </a:r>
          </a:p>
          <a:p>
            <a:pPr marL="363538" indent="0" algn="just">
              <a:buNone/>
            </a:pPr>
            <a:r>
              <a:rPr lang="cs-CZ" sz="1800" dirty="0"/>
              <a:t>Vysoce nepravděpodobné – neobjeví se během pracovní kariéry zaměstnance;</a:t>
            </a:r>
          </a:p>
          <a:p>
            <a:pPr marL="363538" indent="0" algn="just">
              <a:buNone/>
            </a:pPr>
            <a:r>
              <a:rPr lang="cs-CZ" sz="1800" dirty="0"/>
              <a:t>Pravděpodobné – objeví se několikrát během pracovní kariéry zaměstnance;</a:t>
            </a:r>
          </a:p>
          <a:p>
            <a:pPr marL="363538" indent="0" algn="just">
              <a:buNone/>
            </a:pPr>
            <a:r>
              <a:rPr lang="cs-CZ" sz="1800" dirty="0"/>
              <a:t>Vysoce pravděpodobné – může se objevit opakovaně během pracovní kariéry zaměstnance.</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20294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Jednoduché hodnocení rizika OSHA</a:t>
            </a:r>
          </a:p>
          <a:p>
            <a:pPr algn="just"/>
            <a:r>
              <a:rPr lang="cs-CZ" sz="1800" b="1" dirty="0"/>
              <a:t>Závažnost následků</a:t>
            </a:r>
          </a:p>
          <a:p>
            <a:pPr marL="361950" indent="0" algn="just">
              <a:buNone/>
            </a:pPr>
            <a:r>
              <a:rPr lang="cs-CZ" sz="1800" dirty="0"/>
              <a:t>Mírné škody – úrazy a nemoci nezpůsobující dlouhotrvající bolest (oděrky, podráždění očí, bolest hlavy apod.);</a:t>
            </a:r>
          </a:p>
          <a:p>
            <a:pPr marL="361950" indent="0" algn="just">
              <a:buNone/>
            </a:pPr>
            <a:r>
              <a:rPr lang="cs-CZ" sz="1800" dirty="0"/>
              <a:t>Střední škody – úrazy a nemoci způsobující mírnou, ale dlouhotrvající nebo periodicky se opakující bolest (rány, jednoduché zlomeniny, kožní alergie, popáleniny 2. stupně apod.);</a:t>
            </a:r>
          </a:p>
          <a:p>
            <a:pPr marL="361950" indent="0" algn="just">
              <a:buNone/>
            </a:pPr>
            <a:r>
              <a:rPr lang="cs-CZ" sz="1800" dirty="0"/>
              <a:t>Vysoké škody – úrazy a nemoc i nezpůsobující hlubokou a stálou bolest nebo smrt (amputace, komplikované zlomeniny, rakovinu apod.)</a:t>
            </a:r>
          </a:p>
          <a:p>
            <a:pPr algn="just"/>
            <a:r>
              <a:rPr lang="cs-CZ" sz="1800" b="1" dirty="0"/>
              <a:t>Přípustnost rizika</a:t>
            </a:r>
            <a:br>
              <a:rPr lang="cs-CZ" sz="1800" dirty="0"/>
            </a:br>
            <a:r>
              <a:rPr lang="cs-CZ" sz="1800" dirty="0"/>
              <a:t>Vysoká míra rizika je nepřijatelná, malá a střední přijatelná. Nesplnění právních předpisů je nepřijatelné riziko.</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28590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Jednoduché hodnocení rizika OSHA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12" y="1347614"/>
            <a:ext cx="7572210" cy="2664296"/>
          </a:xfrm>
          <a:prstGeom prst="rect">
            <a:avLst/>
          </a:prstGeom>
        </p:spPr>
      </p:pic>
    </p:spTree>
    <p:extLst>
      <p:ext uri="{BB962C8B-B14F-4D97-AF65-F5344CB8AC3E}">
        <p14:creationId xmlns:p14="http://schemas.microsoft.com/office/powerpoint/2010/main" val="23431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Bodová metoda</a:t>
            </a:r>
          </a:p>
          <a:p>
            <a:pPr algn="just"/>
            <a:r>
              <a:rPr lang="cs-CZ" sz="1800" dirty="0"/>
              <a:t>Jedná se o jednu z nejpoužívanějších metod pro hodnocení rizik. Míra (velikost) rizika je kombinací pravděpodobností výskytu rizika a možné závažnosti následku rizika. Rizika jsou vždy vztažena k pracovní pozici a pracovnímu místu. Chráněnou hodnotou je lidský život a zdraví.</a:t>
            </a:r>
            <a:br>
              <a:rPr lang="cs-CZ" sz="1800" dirty="0"/>
            </a:br>
            <a:r>
              <a:rPr lang="cs-CZ" sz="1800" b="1" dirty="0"/>
              <a:t>Tabulka pro hodnocení pravděpodobnosti ohrožení</a:t>
            </a:r>
          </a:p>
          <a:p>
            <a:pPr marL="0" indent="0">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436465"/>
            <a:ext cx="5124450" cy="2295525"/>
          </a:xfrm>
          <a:prstGeom prst="rect">
            <a:avLst/>
          </a:prstGeom>
        </p:spPr>
      </p:pic>
    </p:spTree>
    <p:extLst>
      <p:ext uri="{BB962C8B-B14F-4D97-AF65-F5344CB8AC3E}">
        <p14:creationId xmlns:p14="http://schemas.microsoft.com/office/powerpoint/2010/main" val="4138051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Bodová metoda</a:t>
            </a:r>
          </a:p>
          <a:p>
            <a:pPr marL="0" indent="0" algn="just">
              <a:buNone/>
            </a:pPr>
            <a:r>
              <a:rPr lang="cs-CZ" sz="1800" b="1" dirty="0"/>
              <a:t>Závažnost následků rizika</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91" y="1433512"/>
            <a:ext cx="6440472" cy="2866430"/>
          </a:xfrm>
          <a:prstGeom prst="rect">
            <a:avLst/>
          </a:prstGeom>
        </p:spPr>
      </p:pic>
    </p:spTree>
    <p:extLst>
      <p:ext uri="{BB962C8B-B14F-4D97-AF65-F5344CB8AC3E}">
        <p14:creationId xmlns:p14="http://schemas.microsoft.com/office/powerpoint/2010/main" val="215789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Bodová metoda</a:t>
            </a:r>
          </a:p>
          <a:p>
            <a:pPr marL="0" indent="0" algn="just">
              <a:buNone/>
            </a:pPr>
            <a:r>
              <a:rPr lang="cs-CZ" sz="1800" b="1" dirty="0"/>
              <a:t>Výsledná míra rizika</a:t>
            </a:r>
          </a:p>
          <a:p>
            <a:pPr marL="0" indent="0" algn="just">
              <a:buNone/>
            </a:pPr>
            <a:r>
              <a:rPr lang="cs-CZ" sz="1800" dirty="0"/>
              <a:t>Výsledná míra rizika je stanovena jako součin pravděpodobnosti vzniku rizika a závažnosti možných následků. R – míra rizika, P – pravděpodobnost výskytu, Z – závažnost následků.</a:t>
            </a:r>
          </a:p>
          <a:p>
            <a:pPr marL="0" indent="0" algn="just">
              <a:buNone/>
            </a:pPr>
            <a:r>
              <a:rPr lang="cs-CZ" sz="1800" b="1" dirty="0"/>
              <a:t>R = P x Z</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427734"/>
            <a:ext cx="4876800" cy="2171700"/>
          </a:xfrm>
          <a:prstGeom prst="rect">
            <a:avLst/>
          </a:prstGeom>
        </p:spPr>
      </p:pic>
    </p:spTree>
    <p:extLst>
      <p:ext uri="{BB962C8B-B14F-4D97-AF65-F5344CB8AC3E}">
        <p14:creationId xmlns:p14="http://schemas.microsoft.com/office/powerpoint/2010/main" val="74850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Bodová metoda</a:t>
            </a:r>
          </a:p>
          <a:p>
            <a:pPr marL="0" indent="0" algn="just">
              <a:buNone/>
            </a:pPr>
            <a:r>
              <a:rPr lang="cs-CZ" sz="1600" dirty="0"/>
              <a:t>Přijatelnost rizika (bezpečnost) musí mít alespoň 2 stupně (přijatelné, nepřijatelné), může být ale vícestupňová. Čím více má přijatelnost rizika stupňů, tím je jemněji odstupňovaná.</a:t>
            </a:r>
          </a:p>
          <a:p>
            <a:pPr marL="0" indent="0" algn="just">
              <a:buNone/>
            </a:pPr>
            <a:r>
              <a:rPr lang="cs-CZ" sz="1600" b="1" dirty="0"/>
              <a:t>Výsledná bezpečnost – hodnocení rizika</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160240"/>
            <a:ext cx="4829175" cy="2571750"/>
          </a:xfrm>
          <a:prstGeom prst="rect">
            <a:avLst/>
          </a:prstGeom>
        </p:spPr>
      </p:pic>
    </p:spTree>
    <p:extLst>
      <p:ext uri="{BB962C8B-B14F-4D97-AF65-F5344CB8AC3E}">
        <p14:creationId xmlns:p14="http://schemas.microsoft.com/office/powerpoint/2010/main" val="1080941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Bezpečnostní prohlídka</a:t>
            </a:r>
          </a:p>
          <a:p>
            <a:pPr algn="just"/>
            <a:r>
              <a:rPr lang="cs-CZ" sz="1800" dirty="0"/>
              <a:t>Provádí se zkušenými pracovníky a určují se při ní možná nebezpečí.</a:t>
            </a:r>
          </a:p>
          <a:p>
            <a:pPr algn="just"/>
            <a:r>
              <a:rPr lang="cs-CZ" sz="1800" dirty="0"/>
              <a:t>U stávajících zařízení se prakticky jedná o fyzickou prohlídku zařízení. V případě nových zařízení se jedná již o posuzování technické dokumentace ještě před vlastní výstavbou a realizací zařízení.</a:t>
            </a:r>
          </a:p>
          <a:p>
            <a:pPr algn="just"/>
            <a:r>
              <a:rPr lang="cs-CZ" sz="1800" dirty="0"/>
              <a:t>Bezpečnostní prohlídka má za cíl identifikovat podmínky a okolnosti, které mohou vést k nehodě, až již jejími následky je ohrožení zdraví lidí, poškození životního prostředí nebo majetku.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14703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400" b="1" dirty="0"/>
              <a:t>Kontrolní seznam (</a:t>
            </a:r>
            <a:r>
              <a:rPr lang="cs-CZ" sz="1400" b="1" dirty="0" err="1"/>
              <a:t>Checklist</a:t>
            </a:r>
            <a:r>
              <a:rPr lang="cs-CZ" sz="1400" b="1" dirty="0"/>
              <a:t>)</a:t>
            </a:r>
          </a:p>
          <a:p>
            <a:pPr algn="just"/>
            <a:r>
              <a:rPr lang="cs-CZ" sz="1400" dirty="0"/>
              <a:t>Podle předem vypracovaného kontrolního seznamu (např. odbornou firmou), ve kterém jsou uvedeny typické nebezpečné látky a/nebo potenciální zdroje nehod se identifikuje nebezpečí.</a:t>
            </a:r>
          </a:p>
          <a:p>
            <a:pPr algn="just"/>
            <a:r>
              <a:rPr lang="cs-CZ" sz="1400" dirty="0"/>
              <a:t>K vytvoření kontrolního seznamu je třeba definovat požadavky předpisů a norem, na jejichž základě je pak vytvořen soubor otázek. Většinou jsou kontrolní seznamy značně podrobné a jsou koncipovány tak, aby s jejich pomocí bylo možno posoudit shodu stavu systému s předpisy a normami.</a:t>
            </a:r>
          </a:p>
          <a:p>
            <a:pPr algn="just"/>
            <a:r>
              <a:rPr lang="cs-CZ" sz="1400" dirty="0"/>
              <a:t>Důležité je, aby kontrolní seznamy byly pravidelně prověřovány a aktualizovány.</a:t>
            </a:r>
          </a:p>
          <a:p>
            <a:pPr algn="just"/>
            <a:r>
              <a:rPr lang="cs-CZ" sz="1400" dirty="0"/>
              <a:t>Kompletní kontrolní seznam obsahuje u každé otázky možnosti vyjádření ano – ne.</a:t>
            </a:r>
          </a:p>
          <a:p>
            <a:pPr algn="just"/>
            <a:r>
              <a:rPr lang="cs-CZ" sz="1400" dirty="0"/>
              <a:t>Nevýhodou kontrolního seznamu je skutečnost, že svádí k mechanickému přístupu bez uvažování dalších možných alternativ a souvislostí. Kontrolní seznamy jsou rovněž limitovány zkušenostmi autorů. Je proto důležité, aby je vytvářeli pracovníci s praxí, s odbornými zkušenostmi a znalostmi i ze souvisejících oborů.</a:t>
            </a:r>
          </a:p>
          <a:p>
            <a:pPr algn="just"/>
            <a:r>
              <a:rPr lang="cs-CZ" sz="1400" dirty="0"/>
              <a:t>Identifikace nebezpečí pomocí kontrolních seznamů je rychlá a snadná a může být použita v kterékoliv fázi života systému.</a:t>
            </a:r>
          </a:p>
          <a:p>
            <a:pPr algn="just"/>
            <a:r>
              <a:rPr lang="cs-CZ" sz="1400" dirty="0"/>
              <a:t>Výhodou užití kontrolního seznamu pro identifikaci nebezpečí je jeho snadná použitelnost i pro méně zkušené pracovníky.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17339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350" b="1" dirty="0"/>
              <a:t>Metoda „</a:t>
            </a:r>
            <a:r>
              <a:rPr lang="cs-CZ" sz="1350" b="1" dirty="0" err="1"/>
              <a:t>What-If</a:t>
            </a:r>
            <a:r>
              <a:rPr lang="cs-CZ" sz="1350" b="1" dirty="0"/>
              <a:t>“ (Co se stane, když…)</a:t>
            </a:r>
          </a:p>
          <a:p>
            <a:pPr algn="just"/>
            <a:r>
              <a:rPr lang="cs-CZ" sz="1350" dirty="0"/>
              <a:t>Metoda „</a:t>
            </a:r>
            <a:r>
              <a:rPr lang="cs-CZ" sz="1350" dirty="0" err="1"/>
              <a:t>What</a:t>
            </a:r>
            <a:r>
              <a:rPr lang="cs-CZ" sz="1350" dirty="0"/>
              <a:t> – </a:t>
            </a:r>
            <a:r>
              <a:rPr lang="cs-CZ" sz="1350" dirty="0" err="1"/>
              <a:t>if</a:t>
            </a:r>
            <a:r>
              <a:rPr lang="cs-CZ" sz="1350" dirty="0"/>
              <a:t>“ je založena na brainstormingu, při kterém kvalifikovaný pracovní tým (dobře seznámený se zkoumaným procesem) prověřuje formou dotazů a odpovědí neočekávané události, které se mohou v procesu vyskytnout. Formulované dotazy začínají charakteristickým „</a:t>
            </a:r>
            <a:r>
              <a:rPr lang="cs-CZ" sz="1350" dirty="0" err="1"/>
              <a:t>What</a:t>
            </a:r>
            <a:r>
              <a:rPr lang="cs-CZ" sz="1350" dirty="0"/>
              <a:t> – </a:t>
            </a:r>
            <a:r>
              <a:rPr lang="cs-CZ" sz="1350" dirty="0" err="1"/>
              <a:t>if</a:t>
            </a:r>
            <a:r>
              <a:rPr lang="cs-CZ" sz="1350" dirty="0"/>
              <a:t>“ (Co se stane, když …?)</a:t>
            </a:r>
          </a:p>
          <a:p>
            <a:pPr algn="just"/>
            <a:r>
              <a:rPr lang="cs-CZ" sz="1350" dirty="0"/>
              <a:t>Identifikace možných selhání a jejich následků se uskutečňuje formou tvořivých pracovních porad. Porad se zúčastní vybraná skupina odborníků dobře seznámených se zkoumaným procesem. Kdokoliv v týmu může formulovat otázku typu „Co se stane, když…“, která ho zajímá. Pracovní tým pak hledá odpovědi na takto formulované dotazy. Odhadují se následky vzniklého stavu nebo situace, navrhují se opatření a doporučení.</a:t>
            </a:r>
          </a:p>
          <a:p>
            <a:pPr algn="just"/>
            <a:r>
              <a:rPr lang="cs-CZ" sz="1350" dirty="0"/>
              <a:t>Prověřování při bezpečnostní studii se může týkat např. budov, energetického systému, surovin, produktů, skladů, provozních praktik, pracovních postupů, provozního prostředí, provozní bezpečnosti apod.</a:t>
            </a:r>
          </a:p>
          <a:p>
            <a:pPr algn="just"/>
            <a:r>
              <a:rPr lang="cs-CZ" sz="1350" dirty="0"/>
              <a:t>V praxi je metoda „</a:t>
            </a:r>
            <a:r>
              <a:rPr lang="cs-CZ" sz="1350" dirty="0" err="1"/>
              <a:t>What</a:t>
            </a:r>
            <a:r>
              <a:rPr lang="cs-CZ" sz="1350" dirty="0"/>
              <a:t> – </a:t>
            </a:r>
            <a:r>
              <a:rPr lang="cs-CZ" sz="1350" dirty="0" err="1"/>
              <a:t>if</a:t>
            </a:r>
            <a:r>
              <a:rPr lang="cs-CZ" sz="1350" dirty="0"/>
              <a:t>“ relativně oblíbená, neboť neklade vysoké nároky na čas. Je však nutno počítat s tím, že nižší časová náročnost studie má kořeny v intuitivním, méně systematickém postupu.</a:t>
            </a:r>
          </a:p>
          <a:p>
            <a:pPr algn="just"/>
            <a:r>
              <a:rPr lang="cs-CZ" sz="1350" dirty="0"/>
              <a:t>Cílem porady je identifikovat nebezpečné stavy a provozní situace. Dále pracovní tým odhaduje možné následky a navrhuje opatření vedoucí ke snížení rizika.</a:t>
            </a:r>
          </a:p>
          <a:p>
            <a:pPr algn="just"/>
            <a:endParaRPr lang="cs-CZ" sz="13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22055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Metoda „</a:t>
            </a:r>
            <a:r>
              <a:rPr lang="cs-CZ" sz="1800" b="1" dirty="0" err="1"/>
              <a:t>What-If</a:t>
            </a:r>
            <a:r>
              <a:rPr lang="cs-CZ" sz="1800" b="1" dirty="0"/>
              <a:t>“ (Co se stane, když…)</a:t>
            </a:r>
          </a:p>
          <a:p>
            <a:pPr marL="0" indent="0" algn="just">
              <a:buNone/>
            </a:pPr>
            <a:r>
              <a:rPr lang="cs-CZ" sz="1800" b="1" dirty="0"/>
              <a:t>Postup metody:</a:t>
            </a:r>
          </a:p>
          <a:p>
            <a:pPr algn="just"/>
            <a:r>
              <a:rPr lang="cs-CZ" sz="1700" dirty="0"/>
              <a:t>Příprava – příprava spočívá ve shromažďování všech dostupných podkladů. Jedná se zpravidla o popis procesu, výkresovou dokumentaci a provozní předpisy. Je nutné, aby podklady byly dostupné zejména pro vlastní týmovou práci při studii. Jedná-li se o stávající zařízení, je vhodná fyzická prohlídka zařízení.</a:t>
            </a:r>
          </a:p>
          <a:p>
            <a:pPr algn="just"/>
            <a:r>
              <a:rPr lang="cs-CZ" sz="1700" dirty="0"/>
              <a:t>Je vhodné předběžně připravit některé otázky pro studii. Zdrojem otázek může být minulá studie nebo podobná studie.</a:t>
            </a:r>
          </a:p>
          <a:p>
            <a:pPr algn="just"/>
            <a:r>
              <a:rPr lang="cs-CZ" sz="1700" dirty="0"/>
              <a:t>Porada – vlastní porada začíná odborně fundovaným popisem a vysvětlením účelu daného procesu. Při popisu se tým seznámí se zajištěním bezpečnosti procesu, bezpečnostní výstrojí a postupy používanými pro zajištění bezpečnosti obsluhy.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4760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b="1" dirty="0"/>
              <a:t>Metoda „</a:t>
            </a:r>
            <a:r>
              <a:rPr lang="cs-CZ" sz="1500" b="1" dirty="0" err="1"/>
              <a:t>What-If</a:t>
            </a:r>
            <a:r>
              <a:rPr lang="cs-CZ" sz="1500" b="1" dirty="0"/>
              <a:t>“ (Co se stane, když…)</a:t>
            </a:r>
          </a:p>
          <a:p>
            <a:pPr marL="0" indent="0" algn="just">
              <a:buNone/>
            </a:pPr>
            <a:r>
              <a:rPr lang="cs-CZ" sz="1500" b="1" dirty="0"/>
              <a:t>Postup metody:</a:t>
            </a:r>
          </a:p>
          <a:p>
            <a:pPr algn="just"/>
            <a:r>
              <a:rPr lang="cs-CZ" sz="1500" dirty="0"/>
              <a:t>Formulování dotazů – čas potřebný pro formulaci dotazů nelze předem vymezit. Doba trvání porady by neměla přesáhnou 4 hodiny, zejména pokud porada další den pokračuje. Není však vhodné ukončit poradu v okamžiku tvořivého přemýšlení. Pokud se jedná o větší proces, je vhodné ho rozdělit na menší části, které se prověřují postupně. Tím se lze vyhnout únavné formulaci velkého počtu otázek, které budou teprve někdy později posuzovány. Otázky mohou souviset s jakýmikoliv abnormálními podmínkami, nejen s poruchami komponent nebo odchylkami procesu. Všechny otázky se zapisují. V průběhu porady však může být vznesena jakákoliv námitka týkající se bezpečnosti procesu a to i když není vyjádřena přímo. Otázky formulované postupně jednotlivými účastníky porady zasahují do různých odborných oblastí. Je proto vhodné dotazy roztřídit do několika </a:t>
            </a:r>
            <a:r>
              <a:rPr lang="cs-CZ" sz="1500" dirty="0" err="1"/>
              <a:t>tématických</a:t>
            </a:r>
            <a:r>
              <a:rPr lang="cs-CZ" sz="1500" dirty="0"/>
              <a:t> skupin, např. bezpečnost elektrického zařízení, zajištění před požárem nebo bezpečnost a ochrana zdraví obsluhy. Každé oblasti se může věnovat tým složený z jednoho nebo více odborníků. V případě, že je již takové nebo podobné zařízení někde provozováno, lze využít konzultací s pracovníky provozu.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41288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400" b="1" dirty="0"/>
              <a:t>Metoda FMEA a FMECA</a:t>
            </a:r>
          </a:p>
          <a:p>
            <a:pPr algn="just"/>
            <a:r>
              <a:rPr lang="cs-CZ" sz="1400" dirty="0"/>
              <a:t>Metoda FMEA (</a:t>
            </a:r>
            <a:r>
              <a:rPr lang="cs-CZ" sz="1400" dirty="0" err="1"/>
              <a:t>Failure</a:t>
            </a:r>
            <a:r>
              <a:rPr lang="cs-CZ" sz="1400" dirty="0"/>
              <a:t> </a:t>
            </a:r>
            <a:r>
              <a:rPr lang="cs-CZ" sz="1400" dirty="0" err="1"/>
              <a:t>Modes</a:t>
            </a:r>
            <a:r>
              <a:rPr lang="cs-CZ" sz="1400" dirty="0"/>
              <a:t> and </a:t>
            </a:r>
            <a:r>
              <a:rPr lang="cs-CZ" sz="1400" dirty="0" err="1"/>
              <a:t>Effects</a:t>
            </a:r>
            <a:r>
              <a:rPr lang="cs-CZ" sz="1400" dirty="0"/>
              <a:t> </a:t>
            </a:r>
            <a:r>
              <a:rPr lang="cs-CZ" sz="1400" dirty="0" err="1"/>
              <a:t>Analysis</a:t>
            </a:r>
            <a:r>
              <a:rPr lang="cs-CZ" sz="1400" dirty="0"/>
              <a:t>) – </a:t>
            </a:r>
            <a:r>
              <a:rPr lang="cs-CZ" sz="1400" b="1" dirty="0"/>
              <a:t>analýza způsobů a důsledků poruch</a:t>
            </a:r>
            <a:r>
              <a:rPr lang="cs-CZ" sz="1400" dirty="0"/>
              <a:t>, stejně jako metoda FMECA (</a:t>
            </a:r>
            <a:r>
              <a:rPr lang="cs-CZ" sz="1400" dirty="0" err="1"/>
              <a:t>Failure</a:t>
            </a:r>
            <a:r>
              <a:rPr lang="cs-CZ" sz="1400" dirty="0"/>
              <a:t> </a:t>
            </a:r>
            <a:r>
              <a:rPr lang="cs-CZ" sz="1400" dirty="0" err="1"/>
              <a:t>Modes</a:t>
            </a:r>
            <a:r>
              <a:rPr lang="cs-CZ" sz="1400" dirty="0"/>
              <a:t>, </a:t>
            </a:r>
            <a:r>
              <a:rPr lang="cs-CZ" sz="1400" dirty="0" err="1"/>
              <a:t>Effects</a:t>
            </a:r>
            <a:r>
              <a:rPr lang="cs-CZ" sz="1400" dirty="0"/>
              <a:t> and </a:t>
            </a:r>
            <a:r>
              <a:rPr lang="cs-CZ" sz="1400" dirty="0" err="1"/>
              <a:t>Criticality</a:t>
            </a:r>
            <a:r>
              <a:rPr lang="cs-CZ" sz="1400" dirty="0"/>
              <a:t> </a:t>
            </a:r>
            <a:r>
              <a:rPr lang="cs-CZ" sz="1400" dirty="0" err="1"/>
              <a:t>Analysis</a:t>
            </a:r>
            <a:r>
              <a:rPr lang="cs-CZ" sz="1400" dirty="0"/>
              <a:t>) – </a:t>
            </a:r>
            <a:r>
              <a:rPr lang="cs-CZ" sz="1400" b="1" dirty="0"/>
              <a:t>analýza způsobů, následků a kritičnosti poruch</a:t>
            </a:r>
            <a:r>
              <a:rPr lang="cs-CZ" sz="1400" dirty="0"/>
              <a:t>, jsou metody vyvinuté pro potřeby studia poruch systémů. Jsou aplikovatelné na různé systémy (mechanické, elektrické, hydraulické aj.) a jejich kombinace. </a:t>
            </a:r>
          </a:p>
          <a:p>
            <a:pPr algn="just"/>
            <a:r>
              <a:rPr lang="cs-CZ" sz="1400" dirty="0"/>
              <a:t>FMEA stanoví postup vzniku, průběhu a důsledku poruchy. FMECA pak umožňuje uvažovat závažnost poruch a kritičnost jejího výskytu.</a:t>
            </a:r>
          </a:p>
          <a:p>
            <a:pPr algn="just"/>
            <a:r>
              <a:rPr lang="cs-CZ" sz="1400" dirty="0"/>
              <a:t>FMEA je vhodná především při hodnocení jednotlivých prvků systému, které mohou vést k selhání celého systému. Metoda se příliš nehodí pro složité systémy s mnoha prvky. FMECA navíc umožňuje určit kritičnost vzniku poruchy pro selhání systému. Pomocí této metody je možno riziko kvantifikovat.</a:t>
            </a:r>
          </a:p>
          <a:p>
            <a:pPr marL="0" indent="0" algn="just">
              <a:buNone/>
            </a:pPr>
            <a:r>
              <a:rPr lang="cs-CZ" sz="1400" b="1" dirty="0"/>
              <a:t>Cílem obou metod je:</a:t>
            </a:r>
          </a:p>
          <a:p>
            <a:pPr algn="just"/>
            <a:r>
              <a:rPr lang="cs-CZ" sz="1400" dirty="0"/>
              <a:t>vyhodnocení důsledků a posloupnost jevů vedoucích k poruše, </a:t>
            </a:r>
          </a:p>
          <a:p>
            <a:pPr algn="just"/>
            <a:r>
              <a:rPr lang="cs-CZ" sz="1400" dirty="0"/>
              <a:t>určení závažnosti důsledků poruchy s ohledem na správný výkon funkce,</a:t>
            </a:r>
          </a:p>
          <a:p>
            <a:pPr algn="just"/>
            <a:r>
              <a:rPr lang="cs-CZ" sz="1400" dirty="0"/>
              <a:t>klasifikování zjištěných poruch podle toho, za jakých podmínek mohou být diagnostikovány,</a:t>
            </a:r>
          </a:p>
          <a:p>
            <a:pPr algn="just"/>
            <a:r>
              <a:rPr lang="cs-CZ" sz="1400" dirty="0"/>
              <a:t>určení ukazatelů závažnosti a pravděpodobnosti vzniku poruchy.</a:t>
            </a:r>
          </a:p>
          <a:p>
            <a:pPr algn="just"/>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28314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b="1" dirty="0"/>
              <a:t>Metoda FMEA a FMECA</a:t>
            </a:r>
          </a:p>
          <a:p>
            <a:pPr marL="0" indent="0" algn="just">
              <a:buNone/>
            </a:pPr>
            <a:r>
              <a:rPr lang="cs-CZ" sz="1500" b="1" dirty="0"/>
              <a:t>Obě metody používají následující kroky:</a:t>
            </a:r>
          </a:p>
          <a:p>
            <a:pPr algn="just"/>
            <a:r>
              <a:rPr lang="cs-CZ" sz="1500" dirty="0"/>
              <a:t>popis systému a jeho základních funkcí, definování minimálních funkcí s ohledem na zvolená kritéria (bezpečnost, spolehlivost apod.),</a:t>
            </a:r>
          </a:p>
          <a:p>
            <a:pPr algn="just"/>
            <a:r>
              <a:rPr lang="cs-CZ" sz="1500" dirty="0"/>
              <a:t>vypracování funkčních a spolehlivostních blokových diagramů, a jiných diagramů a matematických modelů,</a:t>
            </a:r>
          </a:p>
          <a:p>
            <a:pPr algn="just"/>
            <a:r>
              <a:rPr lang="cs-CZ" sz="1500" dirty="0"/>
              <a:t>stanovení základních principů a odpovídající dokumentace potřebné pro provádění analýzy,</a:t>
            </a:r>
          </a:p>
          <a:p>
            <a:pPr algn="just"/>
            <a:r>
              <a:rPr lang="cs-CZ" sz="1500" dirty="0"/>
              <a:t>identifikace (způsobů) poruch, jejich příčin a důsledků, jejich relativní důležitosti a jejich posloupnosti,</a:t>
            </a:r>
          </a:p>
          <a:p>
            <a:pPr algn="just"/>
            <a:r>
              <a:rPr lang="cs-CZ" sz="1500" dirty="0"/>
              <a:t>volba metod a opatření k detekci a izolaci poruch,</a:t>
            </a:r>
          </a:p>
          <a:p>
            <a:pPr algn="just"/>
            <a:r>
              <a:rPr lang="cs-CZ" sz="1500" dirty="0"/>
              <a:t>návrh konstrukčních a provozních opatření pro závažné poruchy,</a:t>
            </a:r>
          </a:p>
          <a:p>
            <a:pPr algn="just"/>
            <a:r>
              <a:rPr lang="cs-CZ" sz="1500" dirty="0"/>
              <a:t>dále pokračuje FMECA,</a:t>
            </a:r>
          </a:p>
          <a:p>
            <a:pPr algn="just"/>
            <a:r>
              <a:rPr lang="cs-CZ" sz="1500" dirty="0"/>
              <a:t>určení kritičnosti jevu, kvantifikace důsledků poruch (pouze FMECA),</a:t>
            </a:r>
          </a:p>
          <a:p>
            <a:pPr algn="just"/>
            <a:r>
              <a:rPr lang="cs-CZ" sz="1500" dirty="0"/>
              <a:t>stanovení pravděpodobnosti vzniku poruch (pouze FMECA).</a:t>
            </a:r>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16924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b="1" dirty="0"/>
              <a:t>Metoda FMEA a FMECA</a:t>
            </a:r>
          </a:p>
          <a:p>
            <a:pPr marL="0" indent="0">
              <a:buNone/>
            </a:pPr>
            <a:endParaRPr lang="cs-CZ" sz="1600" b="1" dirty="0"/>
          </a:p>
          <a:p>
            <a:pPr marL="0" indent="0">
              <a:buNone/>
            </a:pPr>
            <a:r>
              <a:rPr lang="cs-CZ" sz="1600" b="1" dirty="0"/>
              <a:t>Obě metody jsou zakončeny:</a:t>
            </a:r>
          </a:p>
          <a:p>
            <a:r>
              <a:rPr lang="cs-CZ" sz="1600" dirty="0"/>
              <a:t>vyšetření určitých kombinací vícenásobných poruch,</a:t>
            </a:r>
          </a:p>
          <a:p>
            <a:r>
              <a:rPr lang="cs-CZ" sz="1600" dirty="0"/>
              <a:t>doporučení na snížení pravděpodobnosti vzniku poruch a omezení jejich následků.</a:t>
            </a:r>
          </a:p>
          <a:p>
            <a:pPr marL="0" indent="0">
              <a:buNone/>
            </a:pPr>
            <a:endParaRPr lang="cs-CZ" sz="1600" dirty="0"/>
          </a:p>
          <a:p>
            <a:pPr marL="0" indent="0">
              <a:buNone/>
            </a:pPr>
            <a:r>
              <a:rPr lang="cs-CZ" sz="1600" dirty="0"/>
              <a:t>Při použití FMECA jsou </a:t>
            </a:r>
            <a:r>
              <a:rPr lang="cs-CZ" sz="1600" b="1" dirty="0"/>
              <a:t>poruchy (havárie)</a:t>
            </a:r>
            <a:r>
              <a:rPr lang="cs-CZ" sz="1600" dirty="0"/>
              <a:t> zařazovány podle pravděpodobnosti výskytu do kategorií:</a:t>
            </a:r>
            <a:br>
              <a:rPr lang="cs-CZ" sz="1600" dirty="0"/>
            </a:br>
            <a:r>
              <a:rPr lang="cs-CZ" sz="1600" dirty="0"/>
              <a:t>velmi nízká – nepravděpodobný, ale možný výskyt poruchy,</a:t>
            </a:r>
          </a:p>
          <a:p>
            <a:r>
              <a:rPr lang="cs-CZ" sz="1600" dirty="0"/>
              <a:t>nízká – málo pravděpodobný výskyt poruchy,</a:t>
            </a:r>
          </a:p>
          <a:p>
            <a:r>
              <a:rPr lang="cs-CZ" sz="1600" dirty="0"/>
              <a:t>střední – příležitostný výskyt poruchy,</a:t>
            </a:r>
          </a:p>
          <a:p>
            <a:r>
              <a:rPr lang="cs-CZ" sz="1600" dirty="0"/>
              <a:t>vysoká – pravděpodobný výskyt poruchy,</a:t>
            </a:r>
          </a:p>
          <a:p>
            <a:r>
              <a:rPr lang="cs-CZ" sz="1600" dirty="0"/>
              <a:t>velmi vysoká – častý výskyt poruchy.</a:t>
            </a:r>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28180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Metoda FMEA a FMECA</a:t>
            </a:r>
          </a:p>
          <a:p>
            <a:pPr marL="0" indent="0">
              <a:buNone/>
            </a:pPr>
            <a:endParaRPr lang="cs-CZ" sz="1800" b="1" dirty="0"/>
          </a:p>
          <a:p>
            <a:pPr marL="0" indent="0">
              <a:buNone/>
            </a:pPr>
            <a:r>
              <a:rPr lang="cs-CZ" sz="1800" dirty="0"/>
              <a:t>Obdobně i </a:t>
            </a:r>
            <a:r>
              <a:rPr lang="cs-CZ" sz="1800" b="1" dirty="0"/>
              <a:t>závažnost následků poruchy (havárie)</a:t>
            </a:r>
            <a:r>
              <a:rPr lang="cs-CZ" sz="1800" dirty="0"/>
              <a:t> je rozdělena do kategorií:</a:t>
            </a:r>
            <a:br>
              <a:rPr lang="cs-CZ" sz="1800" dirty="0"/>
            </a:br>
            <a:endParaRPr lang="cs-CZ" sz="1800" dirty="0"/>
          </a:p>
          <a:p>
            <a:r>
              <a:rPr lang="cs-CZ" sz="1800" dirty="0"/>
              <a:t>zanedbatelné škody, lidský život nebo zdraví by nebylo ohroženo, </a:t>
            </a:r>
          </a:p>
          <a:p>
            <a:r>
              <a:rPr lang="cs-CZ" sz="1800" dirty="0"/>
              <a:t>malé škody, ale zanedbatelně ohrožuje lidský život nebo zdraví,</a:t>
            </a:r>
          </a:p>
          <a:p>
            <a:r>
              <a:rPr lang="cs-CZ" sz="1800" dirty="0"/>
              <a:t>významné škody, ale zanedbatelně ohrožuje lidský život nebo zdraví,</a:t>
            </a:r>
          </a:p>
          <a:p>
            <a:r>
              <a:rPr lang="cs-CZ" sz="1800" dirty="0"/>
              <a:t>velice závažné škody, ohrožuje lidský život nebo zdraví,</a:t>
            </a:r>
          </a:p>
          <a:p>
            <a:r>
              <a:rPr lang="cs-CZ" sz="1800" dirty="0"/>
              <a:t>katastrofické škody, smrt nebo zranění člověka.</a:t>
            </a:r>
          </a:p>
          <a:p>
            <a:pPr marL="0" indent="0">
              <a:buNone/>
            </a:pPr>
            <a:br>
              <a:rPr lang="cs-CZ" sz="1800" dirty="0"/>
            </a:b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spTree>
    <p:extLst>
      <p:ext uri="{BB962C8B-B14F-4D97-AF65-F5344CB8AC3E}">
        <p14:creationId xmlns:p14="http://schemas.microsoft.com/office/powerpoint/2010/main" val="394060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Ministerstvo vnitra</a:t>
            </a:r>
          </a:p>
          <a:p>
            <a:r>
              <a:rPr lang="cs-CZ" sz="1800" dirty="0"/>
              <a:t>Výbor pro civilní národní plánování</a:t>
            </a:r>
          </a:p>
          <a:p>
            <a:r>
              <a:rPr lang="cs-CZ" sz="1800" dirty="0"/>
              <a:t>Ústřední krizový štáb</a:t>
            </a:r>
          </a:p>
          <a:p>
            <a:r>
              <a:rPr lang="cs-CZ" sz="1800" dirty="0"/>
              <a:t>Orgány kraje</a:t>
            </a:r>
          </a:p>
          <a:p>
            <a:r>
              <a:rPr lang="cs-CZ" sz="1800" dirty="0"/>
              <a:t>Orgány obce</a:t>
            </a:r>
          </a:p>
          <a:p>
            <a:r>
              <a:rPr lang="cs-CZ" sz="1800" dirty="0"/>
              <a:t>Krizové štáby krajů a obcí</a:t>
            </a:r>
          </a:p>
          <a:p>
            <a:pPr marL="0" indent="0">
              <a:buNone/>
            </a:pPr>
            <a:r>
              <a:rPr lang="cs-CZ" sz="1800" b="1" dirty="0"/>
              <a:t>Výkonné prvky</a:t>
            </a:r>
          </a:p>
          <a:p>
            <a:pPr lvl="1">
              <a:buFont typeface="Arial" panose="020B0604020202020204" pitchFamily="34" charset="0"/>
              <a:buChar char="•"/>
            </a:pPr>
            <a:r>
              <a:rPr lang="cs-CZ" sz="1800" dirty="0"/>
              <a:t>Ozbrojené síly ČR</a:t>
            </a:r>
          </a:p>
          <a:p>
            <a:pPr lvl="1">
              <a:buFont typeface="Arial" panose="020B0604020202020204" pitchFamily="34" charset="0"/>
              <a:buChar char="•"/>
            </a:pPr>
            <a:r>
              <a:rPr lang="cs-CZ" sz="1800" dirty="0"/>
              <a:t>Ozbrojené bezpečnostní sbory (Policie ČR)</a:t>
            </a:r>
          </a:p>
          <a:p>
            <a:pPr lvl="1">
              <a:buFont typeface="Arial" panose="020B0604020202020204" pitchFamily="34" charset="0"/>
              <a:buChar char="•"/>
            </a:pPr>
            <a:r>
              <a:rPr lang="cs-CZ" sz="1800" dirty="0"/>
              <a:t>Záchranné sbory</a:t>
            </a:r>
          </a:p>
          <a:p>
            <a:pPr lvl="1">
              <a:buFont typeface="Arial" panose="020B0604020202020204" pitchFamily="34" charset="0"/>
              <a:buChar char="•"/>
            </a:pPr>
            <a:r>
              <a:rPr lang="cs-CZ" sz="1800" dirty="0"/>
              <a:t>Záchranné služby</a:t>
            </a:r>
          </a:p>
          <a:p>
            <a:pPr lvl="1">
              <a:buFont typeface="Arial" panose="020B0604020202020204" pitchFamily="34" charset="0"/>
              <a:buChar char="•"/>
            </a:pPr>
            <a:r>
              <a:rPr lang="cs-CZ" sz="1800" dirty="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Metoda FMEA a FMECA</a:t>
            </a:r>
          </a:p>
          <a:p>
            <a:pPr marL="0" indent="0">
              <a:buNone/>
            </a:pPr>
            <a:r>
              <a:rPr lang="cs-CZ" sz="1800" dirty="0"/>
              <a:t>Pomocí těchto kategorií můžeme riziko poruchy (havárie) vyjádřit pomocí matice: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Hodnocení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518108"/>
            <a:ext cx="4819650" cy="1695450"/>
          </a:xfrm>
          <a:prstGeom prst="rect">
            <a:avLst/>
          </a:prstGeom>
        </p:spPr>
      </p:pic>
      <p:sp>
        <p:nvSpPr>
          <p:cNvPr id="4" name="Obdélník 3"/>
          <p:cNvSpPr/>
          <p:nvPr/>
        </p:nvSpPr>
        <p:spPr>
          <a:xfrm>
            <a:off x="431540" y="3327198"/>
            <a:ext cx="7452828" cy="1477328"/>
          </a:xfrm>
          <a:prstGeom prst="rect">
            <a:avLst/>
          </a:prstGeom>
        </p:spPr>
        <p:txBody>
          <a:bodyPr wrap="square">
            <a:spAutoFit/>
          </a:bodyPr>
          <a:lstStyle/>
          <a:p>
            <a:pPr marL="285750" indent="-285750" algn="just">
              <a:buFont typeface="Arial" panose="020B0604020202020204" pitchFamily="34" charset="0"/>
              <a:buChar char="•"/>
            </a:pPr>
            <a:r>
              <a:rPr lang="cs-CZ" dirty="0"/>
              <a:t>Jiným způsobem vyjádření rizikovosti poruchy (havárie) je použití porovnávací hodnoty rizika (PHR), která je funkčním vyjádřením rizika. PHR zohledňuje i bezpečnostní opatření na snížení rizik. Pro stanovení PHR se využívá verbálního vyjádření pravděpodobnosti poruchy, následků a opatření. Pro výpočet se používá následující vztah: </a:t>
            </a:r>
            <a:r>
              <a:rPr lang="cs-CZ" b="1" dirty="0"/>
              <a:t>PHR = A x B x C</a:t>
            </a:r>
            <a:endParaRPr lang="cs-CZ" dirty="0"/>
          </a:p>
        </p:txBody>
      </p:sp>
    </p:spTree>
    <p:extLst>
      <p:ext uri="{BB962C8B-B14F-4D97-AF65-F5344CB8AC3E}">
        <p14:creationId xmlns:p14="http://schemas.microsoft.com/office/powerpoint/2010/main" val="2929085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Strategie ošetření neboli snižování rizik je termín označující různé způsoby, jak snížit dopady rizika. Riziku se lze vyhnout, lze ho přenést, eliminovat, sdílet nebo snížit na přijatelnou mez. S existencí určitých rizik musíme vždy počítat a klíčovou otázkou je, jak lze to které riziko ošetřit tak, aby jeho dopady nebo pravděpodobnost toho, že nastane, byly minimální.</a:t>
            </a:r>
          </a:p>
          <a:p>
            <a:pPr marL="0" indent="0" algn="just">
              <a:buNone/>
            </a:pPr>
            <a:r>
              <a:rPr lang="cs-CZ" sz="1600" b="1" dirty="0"/>
              <a:t>Strategie ošetření nebo snižování rizik</a:t>
            </a:r>
          </a:p>
          <a:p>
            <a:pPr algn="just"/>
            <a:r>
              <a:rPr lang="cs-CZ" sz="1600" dirty="0"/>
              <a:t>Podstoupení nebo také retence rizika znamená, že neuděláme žádnou akci, protože pravděpodobnost nebo dopad rizika jsme schopni akceptovat. </a:t>
            </a:r>
          </a:p>
          <a:p>
            <a:pPr algn="just"/>
            <a:r>
              <a:rPr lang="cs-CZ" sz="1600" dirty="0"/>
              <a:t>Snížení, zmírnění či redukce rizika znamená, že pomocí opatření uděláme vše pro to, abychom odstranili jeho příčinu a riziko snížili na přijatelnou úroveň. </a:t>
            </a:r>
          </a:p>
          <a:p>
            <a:pPr algn="just"/>
            <a:r>
              <a:rPr lang="cs-CZ" sz="1600" dirty="0"/>
              <a:t>Přenesení nebo přesunutí rizika znamená, že jej přeneseme na jiný subjekt nebo osobu. V praxi to znamená buď zřízení pojištění (přesun rizika na pojišťovnu) nebo přesun rizika na jinou firmu například pomocí outsourcingu.</a:t>
            </a:r>
          </a:p>
          <a:p>
            <a:pPr algn="just"/>
            <a:r>
              <a:rPr lang="cs-CZ" sz="1600" dirty="0"/>
              <a:t>Vyhnutí se riziku znamená, že neuskutečníme záměr, tedy například nespustíme projekt nebo neuskutečníme obchod, a tím se riziku vyhneme.</a:t>
            </a:r>
          </a:p>
          <a:p>
            <a:pPr algn="just"/>
            <a:br>
              <a:rPr lang="cs-CZ" sz="1600" dirty="0"/>
            </a:b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Ošetření rizik</a:t>
            </a:r>
            <a:endParaRPr lang="cs-CZ" sz="1800" dirty="0"/>
          </a:p>
        </p:txBody>
      </p:sp>
    </p:spTree>
    <p:extLst>
      <p:ext uri="{BB962C8B-B14F-4D97-AF65-F5344CB8AC3E}">
        <p14:creationId xmlns:p14="http://schemas.microsoft.com/office/powerpoint/2010/main" val="29147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Vhodnost použití konkrétní strategie musíme vždy posuzovat podle situace a podle pravděpodobnosti a dopadů konkrétního rizika a také podle toho, jaké máme reálné možnosti riziko ošetřit jiným způsobem. </a:t>
            </a:r>
          </a:p>
          <a:p>
            <a:pPr algn="just"/>
            <a:r>
              <a:rPr lang="cs-CZ" sz="1800" dirty="0"/>
              <a:t>Například pokud na trhu neexistuje pojištění daného rizika, zcela logicky musíme tento způsob vyloučit a volíme jinou strategii. Každou z možností musíme umět použít ve vhodné situaci. </a:t>
            </a:r>
          </a:p>
          <a:p>
            <a:pPr algn="just"/>
            <a:r>
              <a:rPr lang="cs-CZ" sz="1800" dirty="0"/>
              <a:t>Je nutné znovu zdůraznit, že pokud se nerozhodneme od svých záměrů odstoupit, žádné riziko nelze zcela odstranit. Vždy bude v nějaké míře existovat a jen my musíme posoudit, jestli je pro nás přijatelné nebo ne.</a:t>
            </a:r>
            <a:br>
              <a:rPr lang="cs-CZ" sz="1800" dirty="0"/>
            </a:b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Ošetření rizik</a:t>
            </a:r>
            <a:endParaRPr lang="cs-CZ" sz="1800" dirty="0"/>
          </a:p>
        </p:txBody>
      </p:sp>
    </p:spTree>
    <p:extLst>
      <p:ext uri="{BB962C8B-B14F-4D97-AF65-F5344CB8AC3E}">
        <p14:creationId xmlns:p14="http://schemas.microsoft.com/office/powerpoint/2010/main" val="235562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Ústavní zákon č. 110/1998 Sb., o bezpečnosti České republiky, ve znění pozdějších předpisů</a:t>
            </a:r>
          </a:p>
          <a:p>
            <a:pPr algn="just"/>
            <a:r>
              <a:rPr lang="cs-CZ" sz="1700" dirty="0"/>
              <a:t>Zákon č. 238/2000 Sb., o Hasičském záchranném sboru České republiky a o změně některých zákonů, ve znění pozdějších předpisů</a:t>
            </a:r>
          </a:p>
          <a:p>
            <a:pPr algn="just"/>
            <a:r>
              <a:rPr lang="cs-CZ" sz="1700" dirty="0"/>
              <a:t>Zákon č. 239/2000 Sb., o integrovaném záchranném systému a o změně některých zákonů, ve znění pozdějších předpisů.</a:t>
            </a:r>
          </a:p>
          <a:p>
            <a:pPr algn="just"/>
            <a:r>
              <a:rPr lang="cs-CZ" sz="1700" dirty="0"/>
              <a:t>Zákon č. 240/2000 Sb., o krizovém řízení a o změně některých zákonů (krizový zákon), ve znění pozdějších předpisů</a:t>
            </a:r>
          </a:p>
          <a:p>
            <a:pPr algn="just"/>
            <a:r>
              <a:rPr lang="cs-CZ" sz="1700" dirty="0"/>
              <a:t>Zákon č. 241/2000 Sb., o hospodářských opatřeních pro krizové stavy a o změně některých souvisejících zákonů, ve znění pozdějších předpisů </a:t>
            </a:r>
          </a:p>
          <a:p>
            <a:pPr algn="just"/>
            <a:r>
              <a:rPr lang="cs-CZ" sz="1700" dirty="0"/>
              <a:t>Zákon č. 59/2006 Sb., o prevenci závažných havárií způsobených vybranými nebezpečnými chemickými látkami a chemickými přípravky </a:t>
            </a:r>
          </a:p>
          <a:p>
            <a:pPr algn="just"/>
            <a:r>
              <a:rPr lang="cs-CZ" sz="1700" dirty="0"/>
              <a:t>Zákon č. 254/2001 Sb., zákon o vodách a změně některých zákonů (vodní zákon), ve znění pozdějších předpisů.</a:t>
            </a:r>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3720</TotalTime>
  <Words>7724</Words>
  <Application>Microsoft Office PowerPoint</Application>
  <PresentationFormat>Předvádění na obrazovce (16:9)</PresentationFormat>
  <Paragraphs>608</Paragraphs>
  <Slides>82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82</vt:i4>
      </vt:variant>
    </vt:vector>
  </HeadingPairs>
  <TitlesOfParts>
    <vt:vector size="87"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lpstr>Rozložení rizika Risk management </vt:lpstr>
      <vt:lpstr>Riziko</vt:lpstr>
      <vt:lpstr>Klasifikace rizik</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Hodnocení rizika</vt:lpstr>
      <vt:lpstr>Ošetření rizik</vt:lpstr>
      <vt:lpstr>Ošetření rizik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428</cp:revision>
  <dcterms:created xsi:type="dcterms:W3CDTF">2016-07-06T15:42:34Z</dcterms:created>
  <dcterms:modified xsi:type="dcterms:W3CDTF">2023-11-30T13:37:10Z</dcterms:modified>
</cp:coreProperties>
</file>