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4"/>
  </p:notesMasterIdLst>
  <p:sldIdLst>
    <p:sldId id="256" r:id="rId2"/>
    <p:sldId id="274" r:id="rId3"/>
    <p:sldId id="259" r:id="rId4"/>
    <p:sldId id="280" r:id="rId5"/>
    <p:sldId id="295" r:id="rId6"/>
    <p:sldId id="296" r:id="rId7"/>
    <p:sldId id="273" r:id="rId8"/>
    <p:sldId id="265" r:id="rId9"/>
    <p:sldId id="272" r:id="rId10"/>
    <p:sldId id="266" r:id="rId11"/>
    <p:sldId id="289" r:id="rId12"/>
    <p:sldId id="267" r:id="rId13"/>
    <p:sldId id="268" r:id="rId14"/>
    <p:sldId id="298" r:id="rId15"/>
    <p:sldId id="275" r:id="rId16"/>
    <p:sldId id="269" r:id="rId17"/>
    <p:sldId id="281" r:id="rId18"/>
    <p:sldId id="277" r:id="rId19"/>
    <p:sldId id="292" r:id="rId20"/>
    <p:sldId id="293" r:id="rId21"/>
    <p:sldId id="294" r:id="rId22"/>
    <p:sldId id="276" r:id="rId23"/>
    <p:sldId id="270" r:id="rId24"/>
    <p:sldId id="271" r:id="rId25"/>
    <p:sldId id="282" r:id="rId26"/>
    <p:sldId id="283" r:id="rId27"/>
    <p:sldId id="263" r:id="rId28"/>
    <p:sldId id="284" r:id="rId29"/>
    <p:sldId id="288" r:id="rId30"/>
    <p:sldId id="287" r:id="rId31"/>
    <p:sldId id="290" r:id="rId32"/>
    <p:sldId id="291"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3" r:id="rId138"/>
    <p:sldId id="404" r:id="rId139"/>
    <p:sldId id="405" r:id="rId140"/>
    <p:sldId id="406" r:id="rId141"/>
    <p:sldId id="407" r:id="rId142"/>
    <p:sldId id="408" r:id="rId143"/>
    <p:sldId id="409" r:id="rId144"/>
    <p:sldId id="410" r:id="rId145"/>
    <p:sldId id="411" r:id="rId146"/>
    <p:sldId id="412" r:id="rId147"/>
    <p:sldId id="413" r:id="rId148"/>
    <p:sldId id="414" r:id="rId149"/>
    <p:sldId id="415" r:id="rId150"/>
    <p:sldId id="416" r:id="rId151"/>
    <p:sldId id="417" r:id="rId152"/>
    <p:sldId id="418" r:id="rId153"/>
    <p:sldId id="419" r:id="rId154"/>
    <p:sldId id="420" r:id="rId155"/>
    <p:sldId id="421" r:id="rId156"/>
    <p:sldId id="422" r:id="rId157"/>
    <p:sldId id="423" r:id="rId158"/>
    <p:sldId id="424" r:id="rId159"/>
    <p:sldId id="425" r:id="rId160"/>
    <p:sldId id="426" r:id="rId161"/>
    <p:sldId id="427" r:id="rId162"/>
    <p:sldId id="428" r:id="rId16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87" d="100"/>
          <a:sy n="87" d="100"/>
        </p:scale>
        <p:origin x="632"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09.11.2023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134</a:t>
            </a:fld>
            <a:endParaRPr lang="cs-CZ"/>
          </a:p>
        </p:txBody>
      </p:sp>
    </p:spTree>
    <p:extLst>
      <p:ext uri="{BB962C8B-B14F-4D97-AF65-F5344CB8AC3E}">
        <p14:creationId xmlns:p14="http://schemas.microsoft.com/office/powerpoint/2010/main" val="90284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146</a:t>
            </a:fld>
            <a:endParaRPr lang="cs-CZ"/>
          </a:p>
        </p:txBody>
      </p:sp>
    </p:spTree>
    <p:extLst>
      <p:ext uri="{BB962C8B-B14F-4D97-AF65-F5344CB8AC3E}">
        <p14:creationId xmlns:p14="http://schemas.microsoft.com/office/powerpoint/2010/main" val="2589415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147</a:t>
            </a:fld>
            <a:endParaRPr lang="cs-CZ"/>
          </a:p>
        </p:txBody>
      </p:sp>
    </p:spTree>
    <p:extLst>
      <p:ext uri="{BB962C8B-B14F-4D97-AF65-F5344CB8AC3E}">
        <p14:creationId xmlns:p14="http://schemas.microsoft.com/office/powerpoint/2010/main" val="802336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148</a:t>
            </a:fld>
            <a:endParaRPr lang="cs-CZ"/>
          </a:p>
        </p:txBody>
      </p:sp>
    </p:spTree>
    <p:extLst>
      <p:ext uri="{BB962C8B-B14F-4D97-AF65-F5344CB8AC3E}">
        <p14:creationId xmlns:p14="http://schemas.microsoft.com/office/powerpoint/2010/main" val="317061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149</a:t>
            </a:fld>
            <a:endParaRPr lang="cs-CZ"/>
          </a:p>
        </p:txBody>
      </p:sp>
    </p:spTree>
    <p:extLst>
      <p:ext uri="{BB962C8B-B14F-4D97-AF65-F5344CB8AC3E}">
        <p14:creationId xmlns:p14="http://schemas.microsoft.com/office/powerpoint/2010/main" val="275320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150</a:t>
            </a:fld>
            <a:endParaRPr lang="cs-CZ"/>
          </a:p>
        </p:txBody>
      </p:sp>
    </p:spTree>
    <p:extLst>
      <p:ext uri="{BB962C8B-B14F-4D97-AF65-F5344CB8AC3E}">
        <p14:creationId xmlns:p14="http://schemas.microsoft.com/office/powerpoint/2010/main" val="3974979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151</a:t>
            </a:fld>
            <a:endParaRPr lang="cs-CZ"/>
          </a:p>
        </p:txBody>
      </p:sp>
    </p:spTree>
    <p:extLst>
      <p:ext uri="{BB962C8B-B14F-4D97-AF65-F5344CB8AC3E}">
        <p14:creationId xmlns:p14="http://schemas.microsoft.com/office/powerpoint/2010/main" val="323953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152</a:t>
            </a:fld>
            <a:endParaRPr lang="cs-CZ"/>
          </a:p>
        </p:txBody>
      </p:sp>
    </p:spTree>
    <p:extLst>
      <p:ext uri="{BB962C8B-B14F-4D97-AF65-F5344CB8AC3E}">
        <p14:creationId xmlns:p14="http://schemas.microsoft.com/office/powerpoint/2010/main" val="6302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153</a:t>
            </a:fld>
            <a:endParaRPr lang="cs-CZ"/>
          </a:p>
        </p:txBody>
      </p:sp>
    </p:spTree>
    <p:extLst>
      <p:ext uri="{BB962C8B-B14F-4D97-AF65-F5344CB8AC3E}">
        <p14:creationId xmlns:p14="http://schemas.microsoft.com/office/powerpoint/2010/main" val="409715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154</a:t>
            </a:fld>
            <a:endParaRPr lang="cs-CZ"/>
          </a:p>
        </p:txBody>
      </p:sp>
    </p:spTree>
    <p:extLst>
      <p:ext uri="{BB962C8B-B14F-4D97-AF65-F5344CB8AC3E}">
        <p14:creationId xmlns:p14="http://schemas.microsoft.com/office/powerpoint/2010/main" val="1310126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155</a:t>
            </a:fld>
            <a:endParaRPr lang="cs-CZ"/>
          </a:p>
        </p:txBody>
      </p:sp>
    </p:spTree>
    <p:extLst>
      <p:ext uri="{BB962C8B-B14F-4D97-AF65-F5344CB8AC3E}">
        <p14:creationId xmlns:p14="http://schemas.microsoft.com/office/powerpoint/2010/main" val="177861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135</a:t>
            </a:fld>
            <a:endParaRPr lang="cs-CZ"/>
          </a:p>
        </p:txBody>
      </p:sp>
    </p:spTree>
    <p:extLst>
      <p:ext uri="{BB962C8B-B14F-4D97-AF65-F5344CB8AC3E}">
        <p14:creationId xmlns:p14="http://schemas.microsoft.com/office/powerpoint/2010/main" val="560762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156</a:t>
            </a:fld>
            <a:endParaRPr lang="cs-CZ"/>
          </a:p>
        </p:txBody>
      </p:sp>
    </p:spTree>
    <p:extLst>
      <p:ext uri="{BB962C8B-B14F-4D97-AF65-F5344CB8AC3E}">
        <p14:creationId xmlns:p14="http://schemas.microsoft.com/office/powerpoint/2010/main" val="1854608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157</a:t>
            </a:fld>
            <a:endParaRPr lang="cs-CZ"/>
          </a:p>
        </p:txBody>
      </p:sp>
    </p:spTree>
    <p:extLst>
      <p:ext uri="{BB962C8B-B14F-4D97-AF65-F5344CB8AC3E}">
        <p14:creationId xmlns:p14="http://schemas.microsoft.com/office/powerpoint/2010/main" val="4203687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158</a:t>
            </a:fld>
            <a:endParaRPr lang="cs-CZ"/>
          </a:p>
        </p:txBody>
      </p:sp>
    </p:spTree>
    <p:extLst>
      <p:ext uri="{BB962C8B-B14F-4D97-AF65-F5344CB8AC3E}">
        <p14:creationId xmlns:p14="http://schemas.microsoft.com/office/powerpoint/2010/main" val="379883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159</a:t>
            </a:fld>
            <a:endParaRPr lang="cs-CZ"/>
          </a:p>
        </p:txBody>
      </p:sp>
    </p:spTree>
    <p:extLst>
      <p:ext uri="{BB962C8B-B14F-4D97-AF65-F5344CB8AC3E}">
        <p14:creationId xmlns:p14="http://schemas.microsoft.com/office/powerpoint/2010/main" val="2727022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160</a:t>
            </a:fld>
            <a:endParaRPr lang="cs-CZ"/>
          </a:p>
        </p:txBody>
      </p:sp>
    </p:spTree>
    <p:extLst>
      <p:ext uri="{BB962C8B-B14F-4D97-AF65-F5344CB8AC3E}">
        <p14:creationId xmlns:p14="http://schemas.microsoft.com/office/powerpoint/2010/main" val="2678931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161</a:t>
            </a:fld>
            <a:endParaRPr lang="cs-CZ"/>
          </a:p>
        </p:txBody>
      </p:sp>
    </p:spTree>
    <p:extLst>
      <p:ext uri="{BB962C8B-B14F-4D97-AF65-F5344CB8AC3E}">
        <p14:creationId xmlns:p14="http://schemas.microsoft.com/office/powerpoint/2010/main" val="616402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162</a:t>
            </a:fld>
            <a:endParaRPr lang="cs-CZ"/>
          </a:p>
        </p:txBody>
      </p:sp>
    </p:spTree>
    <p:extLst>
      <p:ext uri="{BB962C8B-B14F-4D97-AF65-F5344CB8AC3E}">
        <p14:creationId xmlns:p14="http://schemas.microsoft.com/office/powerpoint/2010/main" val="398616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136</a:t>
            </a:fld>
            <a:endParaRPr lang="cs-CZ"/>
          </a:p>
        </p:txBody>
      </p:sp>
    </p:spTree>
    <p:extLst>
      <p:ext uri="{BB962C8B-B14F-4D97-AF65-F5344CB8AC3E}">
        <p14:creationId xmlns:p14="http://schemas.microsoft.com/office/powerpoint/2010/main" val="191093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137</a:t>
            </a:fld>
            <a:endParaRPr lang="cs-CZ"/>
          </a:p>
        </p:txBody>
      </p:sp>
    </p:spTree>
    <p:extLst>
      <p:ext uri="{BB962C8B-B14F-4D97-AF65-F5344CB8AC3E}">
        <p14:creationId xmlns:p14="http://schemas.microsoft.com/office/powerpoint/2010/main" val="196471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141</a:t>
            </a:fld>
            <a:endParaRPr lang="cs-CZ"/>
          </a:p>
        </p:txBody>
      </p:sp>
    </p:spTree>
    <p:extLst>
      <p:ext uri="{BB962C8B-B14F-4D97-AF65-F5344CB8AC3E}">
        <p14:creationId xmlns:p14="http://schemas.microsoft.com/office/powerpoint/2010/main" val="427495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142</a:t>
            </a:fld>
            <a:endParaRPr lang="cs-CZ"/>
          </a:p>
        </p:txBody>
      </p:sp>
    </p:spTree>
    <p:extLst>
      <p:ext uri="{BB962C8B-B14F-4D97-AF65-F5344CB8AC3E}">
        <p14:creationId xmlns:p14="http://schemas.microsoft.com/office/powerpoint/2010/main" val="2137488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143</a:t>
            </a:fld>
            <a:endParaRPr lang="cs-CZ"/>
          </a:p>
        </p:txBody>
      </p:sp>
    </p:spTree>
    <p:extLst>
      <p:ext uri="{BB962C8B-B14F-4D97-AF65-F5344CB8AC3E}">
        <p14:creationId xmlns:p14="http://schemas.microsoft.com/office/powerpoint/2010/main" val="230730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144</a:t>
            </a:fld>
            <a:endParaRPr lang="cs-CZ"/>
          </a:p>
        </p:txBody>
      </p:sp>
    </p:spTree>
    <p:extLst>
      <p:ext uri="{BB962C8B-B14F-4D97-AF65-F5344CB8AC3E}">
        <p14:creationId xmlns:p14="http://schemas.microsoft.com/office/powerpoint/2010/main" val="322757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145</a:t>
            </a:fld>
            <a:endParaRPr lang="cs-CZ"/>
          </a:p>
        </p:txBody>
      </p:sp>
    </p:spTree>
    <p:extLst>
      <p:ext uri="{BB962C8B-B14F-4D97-AF65-F5344CB8AC3E}">
        <p14:creationId xmlns:p14="http://schemas.microsoft.com/office/powerpoint/2010/main" val="109150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Strategická analýza interního prostředí</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Strategický management</a:t>
            </a:r>
          </a:p>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2. </a:t>
            </a:r>
            <a:r>
              <a:rPr lang="cs-CZ" sz="1400" dirty="0" err="1" smtClean="0">
                <a:solidFill>
                  <a:schemeClr val="bg1"/>
                </a:solidFill>
                <a:latin typeface="Times New Roman" panose="02020603050405020304" pitchFamily="18" charset="0"/>
                <a:cs typeface="Times New Roman" panose="02020603050405020304" pitchFamily="18" charset="0"/>
              </a:rPr>
              <a:t>tutorial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Metoda 7S dává jednotlivé faktory interního prostředí do souvislostí a jednotlivé faktory spojovat s ostatními do jednoho celku, kde každý faktor má určitý vliv na některé další:</a:t>
            </a:r>
          </a:p>
          <a:p>
            <a:pPr lvl="1" algn="just"/>
            <a:r>
              <a:rPr lang="cs-CZ" sz="1400" dirty="0"/>
              <a:t>analýza dosavadní</a:t>
            </a:r>
            <a:r>
              <a:rPr lang="cs-CZ" sz="1400" b="1" dirty="0"/>
              <a:t> strategie podniku (</a:t>
            </a:r>
            <a:r>
              <a:rPr lang="cs-CZ" sz="1400" dirty="0" err="1"/>
              <a:t>Strategy</a:t>
            </a:r>
            <a:r>
              <a:rPr lang="cs-CZ" sz="1400" dirty="0"/>
              <a:t>);</a:t>
            </a:r>
          </a:p>
          <a:p>
            <a:pPr lvl="1" algn="just"/>
            <a:r>
              <a:rPr lang="cs-CZ" sz="1400" dirty="0"/>
              <a:t>analýza </a:t>
            </a:r>
            <a:r>
              <a:rPr lang="cs-CZ" sz="1400" b="1" dirty="0"/>
              <a:t>struktury podniku (</a:t>
            </a:r>
            <a:r>
              <a:rPr lang="cs-CZ" sz="1400" dirty="0" err="1"/>
              <a:t>Structure</a:t>
            </a:r>
            <a:r>
              <a:rPr lang="cs-CZ" sz="1400" dirty="0"/>
              <a:t>);</a:t>
            </a:r>
          </a:p>
          <a:p>
            <a:pPr lvl="1" algn="just"/>
            <a:r>
              <a:rPr lang="cs-CZ" sz="1400" dirty="0"/>
              <a:t>analýza </a:t>
            </a:r>
            <a:r>
              <a:rPr lang="cs-CZ" sz="1400" b="1" dirty="0"/>
              <a:t>systému řízení </a:t>
            </a:r>
            <a:r>
              <a:rPr lang="cs-CZ" sz="1400" dirty="0"/>
              <a:t>(Systems);</a:t>
            </a:r>
          </a:p>
          <a:p>
            <a:pPr lvl="1" algn="just"/>
            <a:r>
              <a:rPr lang="cs-CZ" sz="1400" dirty="0"/>
              <a:t>analýza </a:t>
            </a:r>
            <a:r>
              <a:rPr lang="cs-CZ" sz="1400" b="1" dirty="0"/>
              <a:t>stylu vedení, styl manažerské práce </a:t>
            </a:r>
            <a:r>
              <a:rPr lang="cs-CZ" sz="1400" dirty="0"/>
              <a:t>(Style);</a:t>
            </a:r>
          </a:p>
          <a:p>
            <a:pPr lvl="1" algn="just"/>
            <a:r>
              <a:rPr lang="cs-CZ" sz="1400" dirty="0"/>
              <a:t>analýza </a:t>
            </a:r>
            <a:r>
              <a:rPr lang="cs-CZ" sz="1400" b="1" dirty="0"/>
              <a:t>sdílených hodnot (</a:t>
            </a:r>
            <a:r>
              <a:rPr lang="cs-CZ" sz="1400" dirty="0" err="1"/>
              <a:t>Shared</a:t>
            </a:r>
            <a:r>
              <a:rPr lang="cs-CZ" sz="1400" dirty="0"/>
              <a:t> </a:t>
            </a:r>
            <a:r>
              <a:rPr lang="cs-CZ" sz="1400" dirty="0" err="1"/>
              <a:t>Values</a:t>
            </a:r>
            <a:r>
              <a:rPr lang="cs-CZ" sz="1400" dirty="0"/>
              <a:t>);</a:t>
            </a:r>
          </a:p>
          <a:p>
            <a:pPr lvl="1" algn="just"/>
            <a:r>
              <a:rPr lang="cs-CZ" sz="1400" dirty="0"/>
              <a:t>analýza </a:t>
            </a:r>
            <a:r>
              <a:rPr lang="cs-CZ" sz="1400" b="1" dirty="0"/>
              <a:t>dovedností</a:t>
            </a:r>
            <a:r>
              <a:rPr lang="cs-CZ" sz="1400" dirty="0"/>
              <a:t> (</a:t>
            </a:r>
            <a:r>
              <a:rPr lang="cs-CZ" sz="1400" dirty="0" err="1"/>
              <a:t>Skills</a:t>
            </a:r>
            <a:r>
              <a:rPr lang="cs-CZ" sz="1400" dirty="0"/>
              <a:t>);</a:t>
            </a:r>
          </a:p>
          <a:p>
            <a:pPr lvl="1" algn="just"/>
            <a:r>
              <a:rPr lang="cs-CZ" sz="1400" dirty="0"/>
              <a:t>analýza </a:t>
            </a:r>
            <a:r>
              <a:rPr lang="cs-CZ" sz="1400" b="1" dirty="0"/>
              <a:t>zaměstnanců</a:t>
            </a:r>
            <a:r>
              <a:rPr lang="cs-CZ" sz="1400" dirty="0"/>
              <a:t> (</a:t>
            </a:r>
            <a:r>
              <a:rPr lang="cs-CZ" sz="1400" dirty="0" err="1"/>
              <a:t>Staff</a:t>
            </a:r>
            <a:r>
              <a:rPr lang="cs-CZ" sz="1400" dirty="0"/>
              <a:t>).</a:t>
            </a:r>
          </a:p>
          <a:p>
            <a:pPr algn="just"/>
            <a:r>
              <a:rPr lang="cs-CZ" sz="1600" dirty="0"/>
              <a:t>Faktory můžeme rozdělit na měkké a tvrdé. Mezi </a:t>
            </a:r>
            <a:r>
              <a:rPr lang="cs-CZ" sz="1600" b="1" dirty="0"/>
              <a:t>tvrdé S faktory </a:t>
            </a:r>
            <a:r>
              <a:rPr lang="cs-CZ" sz="1600" dirty="0"/>
              <a:t>patří struktura, strategie podniku a systémy řízení. Mezi </a:t>
            </a:r>
            <a:r>
              <a:rPr lang="cs-CZ" sz="1600" b="1" dirty="0"/>
              <a:t>měkké S faktory </a:t>
            </a:r>
            <a:r>
              <a:rPr lang="cs-CZ" sz="1600" dirty="0"/>
              <a:t>patří zaměstnanci, styl manažerské práce, schopnosti a sdílené hodnoty.</a:t>
            </a:r>
          </a:p>
          <a:p>
            <a:pPr algn="just"/>
            <a:r>
              <a:rPr lang="cs-CZ" sz="1600" dirty="0"/>
              <a:t>Je potřeba najít jednotlivé vazby a určit, o jaké faktory a vlivy se jedná, následně je pak podle potřeby pozměnit. </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Metoda 7S</a:t>
            </a:r>
          </a:p>
        </p:txBody>
      </p:sp>
    </p:spTree>
    <p:extLst>
      <p:ext uri="{BB962C8B-B14F-4D97-AF65-F5344CB8AC3E}">
        <p14:creationId xmlns:p14="http://schemas.microsoft.com/office/powerpoint/2010/main" val="28172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Rudý oceán </a:t>
            </a:r>
            <a:r>
              <a:rPr lang="cs-CZ" sz="1600" dirty="0"/>
              <a:t>symbolizuje dnes běžná odvětví, jejichž hranice jsou vymezeny a jejichž pravidla hry všichni znají. Podle toho, jak přitvrzuje konkurence na takovém trhu, stávají se </a:t>
            </a:r>
            <a:r>
              <a:rPr lang="cs-CZ" sz="1600" dirty="0" smtClean="0"/>
              <a:t>perspektivy </a:t>
            </a:r>
            <a:r>
              <a:rPr lang="cs-CZ" sz="1600" dirty="0"/>
              <a:t>růstu a získávání zisku pro podnik pochybnými. Novinky se stávají rychle </a:t>
            </a:r>
            <a:r>
              <a:rPr lang="cs-CZ" sz="1600" dirty="0" smtClean="0"/>
              <a:t>zbožím </a:t>
            </a:r>
            <a:r>
              <a:rPr lang="cs-CZ" sz="1600" dirty="0"/>
              <a:t>masové spotřeby, ale rostoucí konkurence zabarvuje vody tohoto podnikatelského oceánu krvavě rudou barvou</a:t>
            </a:r>
            <a:r>
              <a:rPr lang="cs-CZ" sz="1600" dirty="0" smtClean="0"/>
              <a:t>.</a:t>
            </a:r>
          </a:p>
          <a:p>
            <a:pPr lvl="0" algn="just"/>
            <a:endParaRPr lang="cs-CZ" sz="1600" dirty="0" smtClean="0"/>
          </a:p>
          <a:p>
            <a:pPr marL="0" lvl="0" indent="0" algn="just">
              <a:buNone/>
            </a:pPr>
            <a:r>
              <a:rPr lang="cs-CZ" sz="1600" i="1" dirty="0" smtClean="0"/>
              <a:t>Základní charakteristiky strategie rudého oceánu:</a:t>
            </a:r>
          </a:p>
          <a:p>
            <a:r>
              <a:rPr lang="cs-CZ" sz="1600" dirty="0"/>
              <a:t>konkurovat na existujícím trhu;</a:t>
            </a:r>
          </a:p>
          <a:p>
            <a:r>
              <a:rPr lang="cs-CZ" sz="1600" dirty="0"/>
              <a:t>porážet konkurenci;</a:t>
            </a:r>
          </a:p>
          <a:p>
            <a:r>
              <a:rPr lang="cs-CZ" sz="1600" dirty="0"/>
              <a:t>využívat existující poptávku;</a:t>
            </a:r>
          </a:p>
          <a:p>
            <a:r>
              <a:rPr lang="cs-CZ" sz="1600" dirty="0"/>
              <a:t>nalézat kompromis mezi kvalitou a cenou;</a:t>
            </a:r>
          </a:p>
          <a:p>
            <a:r>
              <a:rPr lang="cs-CZ" sz="1600" dirty="0"/>
              <a:t>adaptovat systém činností podniku v souladu s jeho strategickou volbou: jedinečná kvalita nebo nízká cena.</a:t>
            </a:r>
          </a:p>
          <a:p>
            <a:pPr lvl="0"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Strategie rudého a modrého oceánu I</a:t>
            </a:r>
            <a:endParaRPr lang="cs-CZ" dirty="0"/>
          </a:p>
        </p:txBody>
      </p:sp>
    </p:spTree>
    <p:extLst>
      <p:ext uri="{BB962C8B-B14F-4D97-AF65-F5344CB8AC3E}">
        <p14:creationId xmlns:p14="http://schemas.microsoft.com/office/powerpoint/2010/main" val="39191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smtClean="0"/>
              <a:t>Modrý </a:t>
            </a:r>
            <a:r>
              <a:rPr lang="cs-CZ" sz="1600" b="1" dirty="0"/>
              <a:t>oceán </a:t>
            </a:r>
            <a:r>
              <a:rPr lang="cs-CZ" sz="1600" dirty="0" smtClean="0"/>
              <a:t>představují </a:t>
            </a:r>
            <a:r>
              <a:rPr lang="cs-CZ" sz="1600" dirty="0"/>
              <a:t>nedotčené části trhu, které poskytují možnost neomezeného </a:t>
            </a:r>
            <a:r>
              <a:rPr lang="cs-CZ" sz="1600" dirty="0" smtClean="0"/>
              <a:t>růstu </a:t>
            </a:r>
            <a:r>
              <a:rPr lang="cs-CZ" sz="1600" dirty="0"/>
              <a:t>a vysokých zisků. Modrý oceán může představovat ještě neexistující odvětví, kde niko-mu nehrozí konkurence, a pravidla hry si můžete zformulovat sami. V tomto prostoru existuje dostatek možností pro rozvoj podniku, pro zvyšování zisku a pro rychlé tempo </a:t>
            </a:r>
            <a:r>
              <a:rPr lang="cs-CZ" sz="1600" dirty="0" smtClean="0"/>
              <a:t>růstu.</a:t>
            </a:r>
          </a:p>
          <a:p>
            <a:pPr lvl="0" algn="just"/>
            <a:endParaRPr lang="cs-CZ" sz="1600" dirty="0" smtClean="0"/>
          </a:p>
          <a:p>
            <a:pPr marL="0" lvl="0" indent="0" algn="just">
              <a:buNone/>
            </a:pPr>
            <a:r>
              <a:rPr lang="cs-CZ" sz="1600" i="1" dirty="0" smtClean="0"/>
              <a:t>Základní charakteristiky strategie modrého oceánu:</a:t>
            </a:r>
          </a:p>
          <a:p>
            <a:r>
              <a:rPr lang="cs-CZ" sz="1600" dirty="0"/>
              <a:t>vytvořit trh nezávislý na konkurenci;</a:t>
            </a:r>
          </a:p>
          <a:p>
            <a:r>
              <a:rPr lang="cs-CZ" sz="1600" dirty="0"/>
              <a:t>zbavovat se konkurence;</a:t>
            </a:r>
          </a:p>
          <a:p>
            <a:r>
              <a:rPr lang="cs-CZ" sz="1600" dirty="0"/>
              <a:t>formovat a využívat novou poptávku;</a:t>
            </a:r>
          </a:p>
          <a:p>
            <a:r>
              <a:rPr lang="cs-CZ" sz="1600" dirty="0"/>
              <a:t>upustit od kompromisů mezi kvalitou a cenou;</a:t>
            </a:r>
          </a:p>
          <a:p>
            <a:r>
              <a:rPr lang="cs-CZ" sz="1600" dirty="0"/>
              <a:t>přizpůsobit celý systém činností tomu, že nabídnete za nízkou cenu produkty, které mají jedinečnou kvalitu.</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Strategie rudého a modrého oceánu II</a:t>
            </a:r>
            <a:endParaRPr lang="cs-CZ" dirty="0"/>
          </a:p>
        </p:txBody>
      </p:sp>
    </p:spTree>
    <p:extLst>
      <p:ext uri="{BB962C8B-B14F-4D97-AF65-F5344CB8AC3E}">
        <p14:creationId xmlns:p14="http://schemas.microsoft.com/office/powerpoint/2010/main" val="6410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830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Strategie modrého oceánu</a:t>
            </a:r>
            <a:endParaRPr lang="cs-CZ" dirty="0"/>
          </a:p>
        </p:txBody>
      </p:sp>
      <p:sp>
        <p:nvSpPr>
          <p:cNvPr id="5" name="Rovnoramenný trojúhelník 4"/>
          <p:cNvSpPr/>
          <p:nvPr/>
        </p:nvSpPr>
        <p:spPr>
          <a:xfrm rot="10800000">
            <a:off x="2195736" y="1012975"/>
            <a:ext cx="4752528" cy="2166896"/>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597693" lon="21295394" rev="10747174"/>
              </a:camera>
              <a:lightRig rig="threePt" dir="t"/>
            </a:scene3d>
          </a:bodyPr>
          <a:lstStyle/>
          <a:p>
            <a:pPr algn="ctr"/>
            <a:r>
              <a:rPr lang="cs-CZ" dirty="0">
                <a:solidFill>
                  <a:srgbClr val="000000"/>
                </a:solidFill>
              </a:rPr>
              <a:t>náklady</a:t>
            </a:r>
          </a:p>
        </p:txBody>
      </p:sp>
      <p:sp>
        <p:nvSpPr>
          <p:cNvPr id="6" name="Rovnoramenný trojúhelník 5"/>
          <p:cNvSpPr/>
          <p:nvPr/>
        </p:nvSpPr>
        <p:spPr>
          <a:xfrm>
            <a:off x="2249742" y="1856470"/>
            <a:ext cx="4644516" cy="2691098"/>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000000"/>
                </a:solidFill>
              </a:rPr>
              <a:t>celkový vnímaný užitek zákazníkem</a:t>
            </a:r>
          </a:p>
        </p:txBody>
      </p:sp>
      <p:sp>
        <p:nvSpPr>
          <p:cNvPr id="8" name="Kosočtverec 7"/>
          <p:cNvSpPr/>
          <p:nvPr/>
        </p:nvSpPr>
        <p:spPr>
          <a:xfrm>
            <a:off x="3563888" y="1877440"/>
            <a:ext cx="2061227" cy="1431649"/>
          </a:xfrm>
          <a:prstGeom prst="diamon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hodnotná inovace</a:t>
            </a:r>
          </a:p>
        </p:txBody>
      </p:sp>
      <p:sp>
        <p:nvSpPr>
          <p:cNvPr id="9" name="Šipka nahoru 8"/>
          <p:cNvSpPr/>
          <p:nvPr/>
        </p:nvSpPr>
        <p:spPr>
          <a:xfrm>
            <a:off x="3275856" y="3427808"/>
            <a:ext cx="196307" cy="918102"/>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sz="1350"/>
          </a:p>
        </p:txBody>
      </p:sp>
      <p:sp>
        <p:nvSpPr>
          <p:cNvPr id="11" name="Šipka dolů 10"/>
          <p:cNvSpPr/>
          <p:nvPr/>
        </p:nvSpPr>
        <p:spPr>
          <a:xfrm>
            <a:off x="5409092" y="1202719"/>
            <a:ext cx="216023" cy="81009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sz="1350"/>
          </a:p>
        </p:txBody>
      </p:sp>
    </p:spTree>
    <p:extLst>
      <p:ext uri="{BB962C8B-B14F-4D97-AF65-F5344CB8AC3E}">
        <p14:creationId xmlns:p14="http://schemas.microsoft.com/office/powerpoint/2010/main" val="1750083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830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smtClean="0"/>
              <a:t>Strategie </a:t>
            </a:r>
            <a:r>
              <a:rPr lang="cs-CZ" sz="1600" b="1" dirty="0"/>
              <a:t>tržních vůdců, </a:t>
            </a:r>
            <a:r>
              <a:rPr lang="cs-CZ" sz="1600" dirty="0"/>
              <a:t>kdy podnik má dominantní postavení na trhu, které je ostatními účastníky trhu respektováno.</a:t>
            </a:r>
            <a:r>
              <a:rPr lang="cs-CZ" sz="1600" b="1" dirty="0"/>
              <a:t> </a:t>
            </a:r>
            <a:r>
              <a:rPr lang="cs-CZ" sz="1600" dirty="0"/>
              <a:t>Podnik a jeho aktivity představují určitý „orientační bod“ nejen pro konkurenty, ale i pro ostatní účastníky </a:t>
            </a:r>
            <a:r>
              <a:rPr lang="cs-CZ" sz="1600" dirty="0" smtClean="0"/>
              <a:t>trhu.</a:t>
            </a:r>
            <a:endParaRPr lang="cs-CZ" sz="1600" dirty="0"/>
          </a:p>
          <a:p>
            <a:pPr lvl="0" algn="just"/>
            <a:r>
              <a:rPr lang="cs-CZ" sz="1600" b="1" dirty="0"/>
              <a:t>Strategie tržních vyzyvatelů (pronásledovatelů), </a:t>
            </a:r>
            <a:r>
              <a:rPr lang="cs-CZ" sz="1600" dirty="0"/>
              <a:t>kterou využívají ty podniky, které zaujímají druhá místa za tržním vůdcem a snaží se získat vedoucí postavení na trhu a tak se stát novým vůdcem trhu.</a:t>
            </a:r>
          </a:p>
          <a:p>
            <a:pPr lvl="0" algn="just"/>
            <a:r>
              <a:rPr lang="cs-CZ" sz="1600" b="1" dirty="0"/>
              <a:t>Strategie tržních následovatelů, </a:t>
            </a:r>
            <a:r>
              <a:rPr lang="cs-CZ" sz="1600" dirty="0"/>
              <a:t>což jsou strategie podniků, které napodobují </a:t>
            </a:r>
            <a:r>
              <a:rPr lang="cs-CZ" sz="1600" dirty="0" smtClean="0"/>
              <a:t>produkty </a:t>
            </a:r>
            <a:r>
              <a:rPr lang="cs-CZ" sz="1600" dirty="0"/>
              <a:t>a postupy úspěšnějších konkurentů. Tím výrazně snižují své vlastní náklady, které by jinak musely věnovat na výzkum, vývoj, propagaci nových produktů. V podstatě se jedná o „dobrovolné následování“ </a:t>
            </a:r>
            <a:r>
              <a:rPr lang="cs-CZ" sz="1600" dirty="0" smtClean="0"/>
              <a:t>lepšího</a:t>
            </a:r>
            <a:r>
              <a:rPr lang="cs-CZ" sz="1600" b="1" dirty="0" smtClean="0"/>
              <a:t>.</a:t>
            </a:r>
            <a:endParaRPr lang="cs-CZ" sz="1600" dirty="0"/>
          </a:p>
          <a:p>
            <a:pPr algn="just"/>
            <a:r>
              <a:rPr lang="cs-CZ" sz="1600" b="1" dirty="0"/>
              <a:t>Strategie tržního troškaře</a:t>
            </a:r>
            <a:r>
              <a:rPr lang="cs-CZ" sz="1600" dirty="0"/>
              <a:t> představuje specializaci na obsazení různých mezer a zákoutí na trhu, které označujeme jako „výklenky“. Tyto podniky, často velmi specializované, sice mají malý podíl na trhu, ale ziskově mohou být velmi úspěšné, neboť pracují často s vysokou marží a znají dobře i potřeby svých zákazníků</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Business strategie podle P. </a:t>
            </a:r>
            <a:r>
              <a:rPr lang="cs-CZ" dirty="0" err="1" smtClean="0"/>
              <a:t>Kotlera</a:t>
            </a:r>
            <a:endParaRPr lang="cs-CZ" dirty="0"/>
          </a:p>
        </p:txBody>
      </p:sp>
    </p:spTree>
    <p:extLst>
      <p:ext uri="{BB962C8B-B14F-4D97-AF65-F5344CB8AC3E}">
        <p14:creationId xmlns:p14="http://schemas.microsoft.com/office/powerpoint/2010/main" val="34150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830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Strategie být</a:t>
            </a:r>
            <a:r>
              <a:rPr lang="cs-CZ" sz="1600" b="1" dirty="0"/>
              <a:t> „nejlevnější a nejmaximálnější“, </a:t>
            </a:r>
            <a:r>
              <a:rPr lang="cs-CZ" sz="1600" dirty="0"/>
              <a:t>která zabírá celý trh zákazníků a má nejen levné produkty, ale i v mnoha nabízených druzích.</a:t>
            </a:r>
          </a:p>
          <a:p>
            <a:pPr lvl="0" algn="just"/>
            <a:r>
              <a:rPr lang="cs-CZ" sz="1600" dirty="0"/>
              <a:t>Strategie „</a:t>
            </a:r>
            <a:r>
              <a:rPr lang="cs-CZ" sz="1600" b="1" dirty="0"/>
              <a:t>udeřit na konkurenci tam, kde není“, </a:t>
            </a:r>
            <a:r>
              <a:rPr lang="cs-CZ" sz="1600" dirty="0"/>
              <a:t>což představuje vyhledávání takových oblastí, které konkurence neobjevila. V podstatě se jedná opustit oblast označovanou v současnosti jako „krvavý oceán“ (oblast velké konkurence) a soustředit svou pozornost na tzv. „modrý oceán“ podnikání (oblast s žádnou nebo jen s malou konkurencí).</a:t>
            </a:r>
          </a:p>
          <a:p>
            <a:pPr algn="just"/>
            <a:r>
              <a:rPr lang="cs-CZ" sz="1600" dirty="0"/>
              <a:t>Strategie „</a:t>
            </a:r>
            <a:r>
              <a:rPr lang="cs-CZ" sz="1600" b="1" dirty="0"/>
              <a:t>nalézt a obsadit specializované tržní mezery“ </a:t>
            </a:r>
            <a:r>
              <a:rPr lang="cs-CZ" sz="1600" dirty="0"/>
              <a:t>si mohou dovolit takové podniky, které vlastní originální produkt nebo ojedinělé výrobní technologie, což jim zajistí dostatečný náskok i obranu před konkurencí</a:t>
            </a:r>
            <a:r>
              <a:rPr lang="cs-CZ" sz="1600" dirty="0" smtClean="0"/>
              <a:t>.</a:t>
            </a:r>
            <a:endParaRPr lang="cs-CZ" sz="1600" dirty="0"/>
          </a:p>
          <a:p>
            <a:pPr algn="just"/>
            <a:r>
              <a:rPr lang="cs-CZ" sz="1600" dirty="0"/>
              <a:t>Strategie, která dokáže měnit </a:t>
            </a:r>
            <a:r>
              <a:rPr lang="cs-CZ" sz="1600" b="1" dirty="0"/>
              <a:t>„ekonomické charakteristiky produktu, trhu i dokonce oboru“.</a:t>
            </a:r>
            <a:r>
              <a:rPr lang="cs-CZ" sz="1600" dirty="0"/>
              <a:t> Tato strategie je značně </a:t>
            </a:r>
            <a:r>
              <a:rPr lang="cs-CZ" sz="1600" b="1" dirty="0"/>
              <a:t>riziková</a:t>
            </a:r>
            <a:r>
              <a:rPr lang="cs-CZ" sz="1600" dirty="0"/>
              <a:t> a představuje určitou podobu </a:t>
            </a:r>
            <a:r>
              <a:rPr lang="cs-CZ" sz="1600" b="1" dirty="0"/>
              <a:t>inovační strategie</a:t>
            </a:r>
            <a:r>
              <a:rPr lang="cs-CZ" sz="1600" dirty="0"/>
              <a:t>, kterou si mohou dovolit podniky s rozvinutým výzkumem a vysoce odborným personálem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Business strategie podle P. </a:t>
            </a:r>
            <a:r>
              <a:rPr lang="cs-CZ" dirty="0" err="1" smtClean="0"/>
              <a:t>Druckera</a:t>
            </a:r>
            <a:endParaRPr lang="cs-CZ" dirty="0"/>
          </a:p>
        </p:txBody>
      </p:sp>
    </p:spTree>
    <p:extLst>
      <p:ext uri="{BB962C8B-B14F-4D97-AF65-F5344CB8AC3E}">
        <p14:creationId xmlns:p14="http://schemas.microsoft.com/office/powerpoint/2010/main" val="142390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Konfrontační strategie</a:t>
            </a:r>
            <a:endParaRPr lang="cs-CZ" sz="2200" dirty="0"/>
          </a:p>
        </p:txBody>
      </p:sp>
      <p:graphicFrame>
        <p:nvGraphicFramePr>
          <p:cNvPr id="5" name="Zástupný symbol pro obsah 3"/>
          <p:cNvGraphicFramePr>
            <a:graphicFrameLocks/>
          </p:cNvGraphicFramePr>
          <p:nvPr>
            <p:extLst/>
          </p:nvPr>
        </p:nvGraphicFramePr>
        <p:xfrm>
          <a:off x="683568" y="1203598"/>
          <a:ext cx="6696744" cy="2683542"/>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894514">
                <a:tc>
                  <a:txBody>
                    <a:bodyPr/>
                    <a:lstStyle/>
                    <a:p>
                      <a:endParaRPr lang="cs-CZ" sz="1800" dirty="0">
                        <a:solidFill>
                          <a:srgbClr val="000000"/>
                        </a:solidFill>
                      </a:endParaRPr>
                    </a:p>
                  </a:txBody>
                  <a:tcPr/>
                </a:tc>
                <a:tc>
                  <a:txBody>
                    <a:bodyPr/>
                    <a:lstStyle/>
                    <a:p>
                      <a:pPr algn="ctr"/>
                      <a:r>
                        <a:rPr lang="cs-CZ" sz="1800" dirty="0" smtClean="0">
                          <a:solidFill>
                            <a:srgbClr val="000000"/>
                          </a:solidFill>
                        </a:rPr>
                        <a:t>Přímá konfrontace</a:t>
                      </a:r>
                      <a:endParaRPr lang="cs-CZ" sz="1800" dirty="0">
                        <a:solidFill>
                          <a:srgbClr val="000000"/>
                        </a:solidFill>
                      </a:endParaRPr>
                    </a:p>
                  </a:txBody>
                  <a:tcPr anchor="ctr"/>
                </a:tc>
                <a:tc>
                  <a:txBody>
                    <a:bodyPr/>
                    <a:lstStyle/>
                    <a:p>
                      <a:pPr algn="ctr"/>
                      <a:r>
                        <a:rPr lang="cs-CZ" sz="1800" dirty="0" smtClean="0">
                          <a:solidFill>
                            <a:srgbClr val="000000"/>
                          </a:solidFill>
                        </a:rPr>
                        <a:t>Nepřímá konfrontace</a:t>
                      </a:r>
                      <a:endParaRPr lang="cs-CZ" sz="1800" dirty="0">
                        <a:solidFill>
                          <a:srgbClr val="000000"/>
                        </a:solidFill>
                      </a:endParaRPr>
                    </a:p>
                  </a:txBody>
                  <a:tcPr anchor="ctr"/>
                </a:tc>
                <a:extLst>
                  <a:ext uri="{0D108BD9-81ED-4DB2-BD59-A6C34878D82A}">
                    <a16:rowId xmlns:a16="http://schemas.microsoft.com/office/drawing/2014/main" val="10000"/>
                  </a:ext>
                </a:extLst>
              </a:tr>
              <a:tr h="894514">
                <a:tc>
                  <a:txBody>
                    <a:bodyPr/>
                    <a:lstStyle/>
                    <a:p>
                      <a:r>
                        <a:rPr lang="cs-CZ" sz="1800" dirty="0" smtClean="0">
                          <a:solidFill>
                            <a:srgbClr val="000000"/>
                          </a:solidFill>
                        </a:rPr>
                        <a:t>Silnější než konkurent</a:t>
                      </a:r>
                      <a:endParaRPr lang="cs-CZ" sz="1800" dirty="0">
                        <a:solidFill>
                          <a:srgbClr val="000000"/>
                        </a:solidFill>
                      </a:endParaRPr>
                    </a:p>
                  </a:txBody>
                  <a:tcPr anchor="ctr"/>
                </a:tc>
                <a:tc>
                  <a:txBody>
                    <a:bodyPr/>
                    <a:lstStyle/>
                    <a:p>
                      <a:pPr algn="ctr"/>
                      <a:r>
                        <a:rPr lang="cs-CZ" sz="1800" dirty="0" smtClean="0">
                          <a:solidFill>
                            <a:srgbClr val="000000"/>
                          </a:solidFill>
                        </a:rPr>
                        <a:t>Frontální útok</a:t>
                      </a:r>
                      <a:endParaRPr lang="cs-CZ" sz="1800" dirty="0">
                        <a:solidFill>
                          <a:srgbClr val="000000"/>
                        </a:solidFill>
                      </a:endParaRPr>
                    </a:p>
                  </a:txBody>
                  <a:tcPr anchor="ctr"/>
                </a:tc>
                <a:tc>
                  <a:txBody>
                    <a:bodyPr/>
                    <a:lstStyle/>
                    <a:p>
                      <a:pPr algn="ctr"/>
                      <a:r>
                        <a:rPr lang="cs-CZ" sz="1800" dirty="0" smtClean="0">
                          <a:solidFill>
                            <a:srgbClr val="000000"/>
                          </a:solidFill>
                        </a:rPr>
                        <a:t>Boční útok</a:t>
                      </a:r>
                      <a:endParaRPr lang="cs-CZ" sz="1800" dirty="0">
                        <a:solidFill>
                          <a:srgbClr val="000000"/>
                        </a:solidFill>
                      </a:endParaRPr>
                    </a:p>
                  </a:txBody>
                  <a:tcPr anchor="ctr"/>
                </a:tc>
                <a:extLst>
                  <a:ext uri="{0D108BD9-81ED-4DB2-BD59-A6C34878D82A}">
                    <a16:rowId xmlns:a16="http://schemas.microsoft.com/office/drawing/2014/main" val="10001"/>
                  </a:ext>
                </a:extLst>
              </a:tr>
              <a:tr h="894514">
                <a:tc>
                  <a:txBody>
                    <a:bodyPr/>
                    <a:lstStyle/>
                    <a:p>
                      <a:r>
                        <a:rPr lang="cs-CZ" sz="1800" dirty="0" smtClean="0">
                          <a:solidFill>
                            <a:srgbClr val="000000"/>
                          </a:solidFill>
                        </a:rPr>
                        <a:t>Slabší než konkurent</a:t>
                      </a:r>
                      <a:endParaRPr lang="cs-CZ" sz="1800" dirty="0">
                        <a:solidFill>
                          <a:srgbClr val="000000"/>
                        </a:solidFill>
                      </a:endParaRPr>
                    </a:p>
                  </a:txBody>
                  <a:tcPr anchor="ctr"/>
                </a:tc>
                <a:tc>
                  <a:txBody>
                    <a:bodyPr/>
                    <a:lstStyle/>
                    <a:p>
                      <a:pPr algn="ctr"/>
                      <a:r>
                        <a:rPr lang="cs-CZ" sz="1800" dirty="0" smtClean="0">
                          <a:solidFill>
                            <a:srgbClr val="000000"/>
                          </a:solidFill>
                        </a:rPr>
                        <a:t>Vplížení se</a:t>
                      </a:r>
                      <a:endParaRPr lang="cs-CZ" sz="1800" dirty="0">
                        <a:solidFill>
                          <a:srgbClr val="000000"/>
                        </a:solidFill>
                      </a:endParaRPr>
                    </a:p>
                  </a:txBody>
                  <a:tcPr anchor="ctr"/>
                </a:tc>
                <a:tc>
                  <a:txBody>
                    <a:bodyPr/>
                    <a:lstStyle/>
                    <a:p>
                      <a:pPr algn="ctr"/>
                      <a:r>
                        <a:rPr lang="cs-CZ" sz="1800" dirty="0" smtClean="0">
                          <a:solidFill>
                            <a:srgbClr val="000000"/>
                          </a:solidFill>
                        </a:rPr>
                        <a:t>Blesková válka</a:t>
                      </a:r>
                      <a:endParaRPr lang="cs-CZ" sz="1800" dirty="0">
                        <a:solidFill>
                          <a:srgbClr val="000000"/>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6912188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Typologie podnikových strategií - funkční strategie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12162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Funkční strategie představuje dopracování komplexní podnikové strategie do jednotlivých funkčních (dílčích) podnikových </a:t>
            </a:r>
            <a:r>
              <a:rPr lang="cs-CZ" sz="1600" dirty="0" smtClean="0"/>
              <a:t>činností</a:t>
            </a:r>
          </a:p>
          <a:p>
            <a:pPr algn="just"/>
            <a:r>
              <a:rPr lang="cs-CZ" sz="1600" dirty="0"/>
              <a:t>Mimo vertikální vazby ke komplexní podnikové strategii, kde musí funkční strategie respektovat plně prioritní cíle této strategie (strategické cíle podniku) jsou velmi důležité i horizontální vazby mezi jednotlivými funkčními strategiemi. </a:t>
            </a:r>
            <a:endParaRPr lang="cs-CZ" sz="1600" dirty="0" smtClean="0"/>
          </a:p>
          <a:p>
            <a:pPr marL="0" indent="0" algn="just">
              <a:buNone/>
            </a:pPr>
            <a:r>
              <a:rPr lang="cs-CZ" sz="1600" dirty="0" smtClean="0"/>
              <a:t>Zároveň </a:t>
            </a:r>
            <a:r>
              <a:rPr lang="cs-CZ" sz="1600" dirty="0"/>
              <a:t>musí funkční strategie splňovat následující předpoklady:</a:t>
            </a:r>
          </a:p>
          <a:p>
            <a:pPr lvl="0" algn="just"/>
            <a:r>
              <a:rPr lang="cs-CZ" sz="1600" dirty="0"/>
              <a:t>Funkční strategie musí vycházet z reality podniku, z jeho analýzy i analýzy vnějšího prostředí.</a:t>
            </a:r>
          </a:p>
          <a:p>
            <a:pPr lvl="0" algn="just"/>
            <a:r>
              <a:rPr lang="cs-CZ" sz="1600" dirty="0"/>
              <a:t>Tento druh strategií musí zajistit vzájemnou koordinovanost a návaznost mezi sebou a proto vyžadují podrobnou specifikaci a detailní zpracování.</a:t>
            </a:r>
          </a:p>
          <a:p>
            <a:pPr lvl="0" algn="just"/>
            <a:r>
              <a:rPr lang="cs-CZ" sz="1600" dirty="0"/>
              <a:t>Funkční strategie by měly vykazovat potřebnou pružnost, aby při nastalých změnách mohly být jak upraveny tak dále používány. Zároveň by měla být vnitřně konzistentní, jasná a co nejjednodušší</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Funkční strategie podniku I</a:t>
            </a:r>
            <a:endParaRPr lang="cs-CZ" dirty="0"/>
          </a:p>
        </p:txBody>
      </p:sp>
    </p:spTree>
    <p:extLst>
      <p:ext uri="{BB962C8B-B14F-4D97-AF65-F5344CB8AC3E}">
        <p14:creationId xmlns:p14="http://schemas.microsoft.com/office/powerpoint/2010/main" val="14080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Marketingová strategie</a:t>
            </a:r>
          </a:p>
          <a:p>
            <a:r>
              <a:rPr lang="cs-CZ" sz="1600" dirty="0" smtClean="0"/>
              <a:t>Výrobní strategie</a:t>
            </a:r>
            <a:endParaRPr lang="cs-CZ" sz="1600" dirty="0"/>
          </a:p>
          <a:p>
            <a:r>
              <a:rPr lang="cs-CZ" sz="1600" dirty="0" smtClean="0"/>
              <a:t>Zásobovací strategie</a:t>
            </a:r>
            <a:endParaRPr lang="cs-CZ" sz="1600" dirty="0"/>
          </a:p>
          <a:p>
            <a:r>
              <a:rPr lang="cs-CZ" sz="1600" dirty="0" smtClean="0"/>
              <a:t>Finanční strategie</a:t>
            </a:r>
            <a:endParaRPr lang="cs-CZ" sz="1600" dirty="0"/>
          </a:p>
          <a:p>
            <a:r>
              <a:rPr lang="cs-CZ" sz="1600" dirty="0"/>
              <a:t>Výzkumně-vývojová strategie</a:t>
            </a:r>
          </a:p>
          <a:p>
            <a:r>
              <a:rPr lang="cs-CZ" sz="1600" dirty="0"/>
              <a:t>Personální strategie </a:t>
            </a:r>
          </a:p>
          <a:p>
            <a:r>
              <a:rPr lang="cs-CZ" sz="1600" dirty="0"/>
              <a:t>Investiční strategie</a:t>
            </a:r>
          </a:p>
          <a:p>
            <a:r>
              <a:rPr lang="cs-CZ" sz="1600" dirty="0" smtClean="0"/>
              <a:t>Informační </a:t>
            </a:r>
            <a:r>
              <a:rPr lang="cs-CZ" sz="1600" dirty="0"/>
              <a:t>strategie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Strategie funkčních oblastí podniku</a:t>
            </a:r>
            <a:endParaRPr lang="cs-CZ" dirty="0"/>
          </a:p>
        </p:txBody>
      </p:sp>
    </p:spTree>
    <p:extLst>
      <p:ext uri="{BB962C8B-B14F-4D97-AF65-F5344CB8AC3E}">
        <p14:creationId xmlns:p14="http://schemas.microsoft.com/office/powerpoint/2010/main" val="42559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Marketingová strategie </a:t>
            </a:r>
            <a:r>
              <a:rPr lang="cs-CZ" sz="1600" dirty="0"/>
              <a:t>vychází z podnikové strategie, která udává koncept celkového chování organizace, stanoví cesty k dosažení poslání a cílů, určuje nezbytné činnosti a alokuje zdroje potřebné pro dosažení zamýšlených </a:t>
            </a:r>
            <a:r>
              <a:rPr lang="cs-CZ" sz="1600" dirty="0" smtClean="0"/>
              <a:t>záměrů.</a:t>
            </a:r>
            <a:endParaRPr lang="cs-CZ" sz="1600" dirty="0"/>
          </a:p>
          <a:p>
            <a:pPr algn="just"/>
            <a:r>
              <a:rPr lang="cs-CZ" sz="1600" dirty="0"/>
              <a:t>Základním úkolem procesu tvorby marketingové strategie je určení takové realizace a podnikatelského působení podniku na trhu, aby byl zajištěn dlouhodobý růst zisku a hodnoty podniku. </a:t>
            </a:r>
            <a:endParaRPr lang="cs-CZ" sz="1600" dirty="0" smtClean="0"/>
          </a:p>
          <a:p>
            <a:pPr algn="just"/>
            <a:r>
              <a:rPr lang="cs-CZ" sz="1600" dirty="0" smtClean="0"/>
              <a:t>Proces </a:t>
            </a:r>
            <a:r>
              <a:rPr lang="cs-CZ" sz="1600" dirty="0"/>
              <a:t>navrhování marketingové strategie vybírá cílový trh, určuje jednotlivé programy (nástroje marketingového mixu a základní operace s nimi) a vytváří konkurenční </a:t>
            </a:r>
            <a:r>
              <a:rPr lang="cs-CZ" sz="1600" dirty="0" smtClean="0"/>
              <a:t>výhodu.</a:t>
            </a:r>
          </a:p>
          <a:p>
            <a:pPr algn="just"/>
            <a:r>
              <a:rPr lang="cs-CZ" sz="1600" dirty="0"/>
              <a:t>Marketingová strategie představuje cestu k dosažení stanovených cílů a k tvorbě konkurenční </a:t>
            </a:r>
            <a:r>
              <a:rPr lang="cs-CZ" sz="1600" dirty="0" smtClean="0"/>
              <a:t>výhody.</a:t>
            </a:r>
          </a:p>
          <a:p>
            <a:pPr algn="just"/>
            <a:r>
              <a:rPr lang="cs-CZ" sz="1600" dirty="0"/>
              <a:t>Na základě stanovených cílů dochází k projektování, navržení plánu strategických marketingových operací, které vymezují a volí konkrétní optimální způsob dosažení </a:t>
            </a:r>
            <a:r>
              <a:rPr lang="cs-CZ" sz="1600" dirty="0" smtClean="0"/>
              <a:t>cílů.</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Marketingová strategie I</a:t>
            </a:r>
            <a:endParaRPr lang="cs-CZ" dirty="0"/>
          </a:p>
        </p:txBody>
      </p:sp>
    </p:spTree>
    <p:extLst>
      <p:ext uri="{BB962C8B-B14F-4D97-AF65-F5344CB8AC3E}">
        <p14:creationId xmlns:p14="http://schemas.microsoft.com/office/powerpoint/2010/main" val="165589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Metoda 7S</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75197"/>
            <a:ext cx="4968552" cy="3884785"/>
          </a:xfrm>
          <a:prstGeom prst="rect">
            <a:avLst/>
          </a:prstGeom>
        </p:spPr>
      </p:pic>
    </p:spTree>
    <p:extLst>
      <p:ext uri="{BB962C8B-B14F-4D97-AF65-F5344CB8AC3E}">
        <p14:creationId xmlns:p14="http://schemas.microsoft.com/office/powerpoint/2010/main" val="31952573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Komponenty marketingové strategie</a:t>
            </a:r>
            <a:endParaRPr lang="cs-CZ" dirty="0"/>
          </a:p>
        </p:txBody>
      </p:sp>
      <p:sp>
        <p:nvSpPr>
          <p:cNvPr id="2" name="Obdélník 1"/>
          <p:cNvSpPr/>
          <p:nvPr/>
        </p:nvSpPr>
        <p:spPr>
          <a:xfrm>
            <a:off x="3491880" y="2311071"/>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Marketingová strategie</a:t>
            </a:r>
            <a:endParaRPr lang="cs-CZ" sz="1600" dirty="0">
              <a:solidFill>
                <a:srgbClr val="000000"/>
              </a:solidFill>
            </a:endParaRPr>
          </a:p>
        </p:txBody>
      </p:sp>
      <p:sp>
        <p:nvSpPr>
          <p:cNvPr id="6" name="Obdélník 5"/>
          <p:cNvSpPr/>
          <p:nvPr/>
        </p:nvSpPr>
        <p:spPr>
          <a:xfrm>
            <a:off x="1763688" y="3784860"/>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Distribuční strategie</a:t>
            </a:r>
            <a:endParaRPr lang="cs-CZ" sz="1600" dirty="0">
              <a:solidFill>
                <a:srgbClr val="000000"/>
              </a:solidFill>
            </a:endParaRPr>
          </a:p>
        </p:txBody>
      </p:sp>
      <p:sp>
        <p:nvSpPr>
          <p:cNvPr id="7" name="Obdélník 6"/>
          <p:cNvSpPr/>
          <p:nvPr/>
        </p:nvSpPr>
        <p:spPr>
          <a:xfrm>
            <a:off x="283156" y="2959143"/>
            <a:ext cx="1624413" cy="7774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Informační zajištění marketingu</a:t>
            </a:r>
            <a:endParaRPr lang="cs-CZ" sz="1600" dirty="0">
              <a:solidFill>
                <a:srgbClr val="000000"/>
              </a:solidFill>
            </a:endParaRPr>
          </a:p>
        </p:txBody>
      </p:sp>
      <p:sp>
        <p:nvSpPr>
          <p:cNvPr id="8" name="Obdélník 7"/>
          <p:cNvSpPr/>
          <p:nvPr/>
        </p:nvSpPr>
        <p:spPr>
          <a:xfrm>
            <a:off x="6649360" y="2750565"/>
            <a:ext cx="145103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Komunikační strategie</a:t>
            </a:r>
            <a:endParaRPr lang="cs-CZ" sz="1600" dirty="0">
              <a:solidFill>
                <a:srgbClr val="000000"/>
              </a:solidFill>
            </a:endParaRPr>
          </a:p>
        </p:txBody>
      </p:sp>
      <p:sp>
        <p:nvSpPr>
          <p:cNvPr id="9" name="Obdélník 8"/>
          <p:cNvSpPr/>
          <p:nvPr/>
        </p:nvSpPr>
        <p:spPr>
          <a:xfrm>
            <a:off x="342278" y="1905583"/>
            <a:ext cx="1232520" cy="970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Finanční a materiálové zajištění marketingu</a:t>
            </a:r>
            <a:endParaRPr lang="cs-CZ" sz="1600" dirty="0">
              <a:solidFill>
                <a:srgbClr val="000000"/>
              </a:solidFill>
            </a:endParaRPr>
          </a:p>
        </p:txBody>
      </p:sp>
      <p:sp>
        <p:nvSpPr>
          <p:cNvPr id="11" name="Obdélník 10"/>
          <p:cNvSpPr/>
          <p:nvPr/>
        </p:nvSpPr>
        <p:spPr>
          <a:xfrm>
            <a:off x="6444208" y="1714923"/>
            <a:ext cx="172819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Strategie značky</a:t>
            </a:r>
            <a:endParaRPr lang="cs-CZ" sz="1600" dirty="0">
              <a:solidFill>
                <a:srgbClr val="000000"/>
              </a:solidFill>
            </a:endParaRPr>
          </a:p>
        </p:txBody>
      </p:sp>
      <p:sp>
        <p:nvSpPr>
          <p:cNvPr id="12" name="Obdélník 11"/>
          <p:cNvSpPr/>
          <p:nvPr/>
        </p:nvSpPr>
        <p:spPr>
          <a:xfrm>
            <a:off x="5181599" y="855589"/>
            <a:ext cx="1694657"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Hlavní cíle pro oblast marketingu</a:t>
            </a:r>
            <a:endParaRPr lang="cs-CZ" sz="1600" dirty="0">
              <a:solidFill>
                <a:srgbClr val="000000"/>
              </a:solidFill>
            </a:endParaRPr>
          </a:p>
        </p:txBody>
      </p:sp>
      <p:sp>
        <p:nvSpPr>
          <p:cNvPr id="13" name="Obdélník 12"/>
          <p:cNvSpPr/>
          <p:nvPr/>
        </p:nvSpPr>
        <p:spPr>
          <a:xfrm>
            <a:off x="2843808" y="817117"/>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Návaznost na business strategii</a:t>
            </a:r>
            <a:endParaRPr lang="cs-CZ" sz="1600" dirty="0">
              <a:solidFill>
                <a:srgbClr val="000000"/>
              </a:solidFill>
            </a:endParaRPr>
          </a:p>
        </p:txBody>
      </p:sp>
      <p:sp>
        <p:nvSpPr>
          <p:cNvPr id="14" name="Obdélník 13"/>
          <p:cNvSpPr/>
          <p:nvPr/>
        </p:nvSpPr>
        <p:spPr>
          <a:xfrm>
            <a:off x="1098445" y="1340243"/>
            <a:ext cx="1422689" cy="449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Lidské zdroje</a:t>
            </a:r>
            <a:endParaRPr lang="cs-CZ" sz="1600" dirty="0">
              <a:solidFill>
                <a:srgbClr val="000000"/>
              </a:solidFill>
            </a:endParaRPr>
          </a:p>
        </p:txBody>
      </p:sp>
      <p:sp>
        <p:nvSpPr>
          <p:cNvPr id="15" name="Obdélník 14"/>
          <p:cNvSpPr/>
          <p:nvPr/>
        </p:nvSpPr>
        <p:spPr>
          <a:xfrm>
            <a:off x="5466225" y="3759882"/>
            <a:ext cx="165385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Produktové strategie</a:t>
            </a:r>
            <a:endParaRPr lang="cs-CZ" sz="1600" dirty="0">
              <a:solidFill>
                <a:srgbClr val="000000"/>
              </a:solidFill>
            </a:endParaRP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Cenové strategie</a:t>
            </a:r>
            <a:endParaRPr lang="cs-CZ" sz="1600" dirty="0">
              <a:solidFill>
                <a:srgbClr val="000000"/>
              </a:solidFill>
            </a:endParaRPr>
          </a:p>
        </p:txBody>
      </p:sp>
      <p:cxnSp>
        <p:nvCxnSpPr>
          <p:cNvPr id="5" name="Přímá spojnice se šipkou 4"/>
          <p:cNvCxnSpPr/>
          <p:nvPr/>
        </p:nvCxnSpPr>
        <p:spPr>
          <a:xfrm>
            <a:off x="2195736" y="1802719"/>
            <a:ext cx="1296144" cy="54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1574798" y="2513692"/>
            <a:ext cx="19170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3"/>
          </p:cNvCxnSpPr>
          <p:nvPr/>
        </p:nvCxnSpPr>
        <p:spPr>
          <a:xfrm flipV="1">
            <a:off x="1943573" y="2859782"/>
            <a:ext cx="1548307" cy="42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987824" y="2984059"/>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1979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320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Strategie </a:t>
            </a:r>
            <a:r>
              <a:rPr lang="cs-CZ" sz="1600" b="1" dirty="0"/>
              <a:t>zaměřené na prvky marketingového mixu </a:t>
            </a:r>
            <a:r>
              <a:rPr lang="cs-CZ" sz="1600" dirty="0" smtClean="0"/>
              <a:t>neboli marketingové programy představují </a:t>
            </a:r>
            <a:r>
              <a:rPr lang="cs-CZ" sz="1600" dirty="0"/>
              <a:t>strategické operace s nástroji marketingového mixu ve vztahu k volbě a zpracování trhu. </a:t>
            </a:r>
            <a:endParaRPr lang="cs-CZ" sz="1600" dirty="0" smtClean="0"/>
          </a:p>
          <a:p>
            <a:pPr algn="just"/>
            <a:r>
              <a:rPr lang="cs-CZ" sz="1600" dirty="0" smtClean="0"/>
              <a:t>Marketingové </a:t>
            </a:r>
            <a:r>
              <a:rPr lang="cs-CZ" sz="1600" dirty="0"/>
              <a:t>programy jsou transformací zvolené marketingové strategie a určují, jakým způsobem se bude realizovat vybraná marketingová strategie.  </a:t>
            </a:r>
          </a:p>
          <a:p>
            <a:pPr algn="just"/>
            <a:r>
              <a:rPr lang="cs-CZ" sz="1600" dirty="0"/>
              <a:t>Marketingové programy se také nazývají poziční strategie, které ukazuje strategické umístění produktu v očích a mysli zákazníků a rozdílnost tohoto produktu oproti konkurentům. </a:t>
            </a:r>
            <a:r>
              <a:rPr lang="cs-CZ" sz="1600" dirty="0" smtClean="0"/>
              <a:t>Umístění </a:t>
            </a:r>
            <a:r>
              <a:rPr lang="cs-CZ" sz="1600" dirty="0"/>
              <a:t>ukazuje, jak si firma a její produkt přeje být vnímána v očích a myslích cílových zákazníků. Zákazníkovo umístění produktu ovlivňují akce, které jsou tvořeny j nástroji marketingového mixu</a:t>
            </a:r>
            <a:r>
              <a:rPr lang="cs-CZ" sz="1600" dirty="0" smtClean="0"/>
              <a:t>.</a:t>
            </a:r>
          </a:p>
          <a:p>
            <a:pPr algn="just"/>
            <a:r>
              <a:rPr lang="cs-CZ" sz="1600" i="1" dirty="0"/>
              <a:t>Mezi základní rozhodnutí</a:t>
            </a:r>
            <a:r>
              <a:rPr lang="cs-CZ" sz="1600" dirty="0"/>
              <a:t> při tvorbě marketingových programů patří:</a:t>
            </a:r>
          </a:p>
          <a:p>
            <a:pPr lvl="1" algn="just"/>
            <a:r>
              <a:rPr lang="cs-CZ" sz="1400" dirty="0"/>
              <a:t>Určení velikosti marketingových výdajů (marketingového rozpočtu) pro dosažení stanovených cílů.</a:t>
            </a:r>
          </a:p>
          <a:p>
            <a:pPr lvl="1" algn="just"/>
            <a:r>
              <a:rPr lang="cs-CZ" sz="1400" dirty="0"/>
              <a:t>Konkretizace nástrojů marketingového mixu.</a:t>
            </a:r>
          </a:p>
          <a:p>
            <a:pPr lvl="1" algn="just"/>
            <a:r>
              <a:rPr lang="cs-CZ" sz="1400" dirty="0"/>
              <a:t>Marketingová alokace zdrojů – rozdělení celkových výdajů mezi jednotlivé konkrétní nástroje marketingového mixu.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Marketingová strategie II</a:t>
            </a:r>
            <a:endParaRPr lang="cs-CZ" dirty="0"/>
          </a:p>
        </p:txBody>
      </p:sp>
    </p:spTree>
    <p:extLst>
      <p:ext uri="{BB962C8B-B14F-4D97-AF65-F5344CB8AC3E}">
        <p14:creationId xmlns:p14="http://schemas.microsoft.com/office/powerpoint/2010/main" val="364921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Řízení </a:t>
            </a:r>
            <a:r>
              <a:rPr lang="cs-CZ" sz="1600" dirty="0"/>
              <a:t>výroby zahrnuje v </a:t>
            </a:r>
            <a:r>
              <a:rPr lang="cs-CZ" sz="1600" dirty="0" smtClean="0"/>
              <a:t>podniku všechny řídící </a:t>
            </a:r>
            <a:r>
              <a:rPr lang="cs-CZ" sz="1600" dirty="0"/>
              <a:t>procesy a funkce </a:t>
            </a:r>
            <a:r>
              <a:rPr lang="cs-CZ" sz="1600" dirty="0" smtClean="0"/>
              <a:t>související s řízením </a:t>
            </a:r>
            <a:r>
              <a:rPr lang="cs-CZ" sz="1600" dirty="0"/>
              <a:t>výrobních </a:t>
            </a:r>
            <a:r>
              <a:rPr lang="cs-CZ" sz="1600" dirty="0" smtClean="0"/>
              <a:t>systémů a procesů. </a:t>
            </a:r>
          </a:p>
          <a:p>
            <a:pPr algn="just"/>
            <a:r>
              <a:rPr lang="cs-CZ" sz="1600" dirty="0" smtClean="0"/>
              <a:t>Řízení </a:t>
            </a:r>
            <a:r>
              <a:rPr lang="cs-CZ" sz="1600" dirty="0"/>
              <a:t>výroby je </a:t>
            </a:r>
            <a:r>
              <a:rPr lang="cs-CZ" sz="1600" dirty="0" smtClean="0"/>
              <a:t>těsně provázáno </a:t>
            </a:r>
            <a:r>
              <a:rPr lang="cs-CZ" sz="1600" dirty="0"/>
              <a:t>s </a:t>
            </a:r>
            <a:r>
              <a:rPr lang="cs-CZ" sz="1600" dirty="0" smtClean="0"/>
              <a:t>řízením ostatních </a:t>
            </a:r>
            <a:r>
              <a:rPr lang="cs-CZ" sz="1600" dirty="0"/>
              <a:t>oblastí podniku, v </a:t>
            </a:r>
            <a:r>
              <a:rPr lang="cs-CZ" sz="1600" dirty="0" smtClean="0"/>
              <a:t>oblasti </a:t>
            </a:r>
            <a:r>
              <a:rPr lang="cs-CZ" sz="1600" dirty="0"/>
              <a:t>marketingu, technické </a:t>
            </a:r>
            <a:r>
              <a:rPr lang="cs-CZ" sz="1600" dirty="0" smtClean="0"/>
              <a:t>přípravy </a:t>
            </a:r>
            <a:r>
              <a:rPr lang="cs-CZ" sz="1600" dirty="0"/>
              <a:t>výroby, s </a:t>
            </a:r>
            <a:r>
              <a:rPr lang="cs-CZ" sz="1600" dirty="0" smtClean="0"/>
              <a:t>materiálně technickým zabezpečením</a:t>
            </a:r>
            <a:r>
              <a:rPr lang="cs-CZ" sz="1600" dirty="0"/>
              <a:t>, </a:t>
            </a:r>
            <a:r>
              <a:rPr lang="cs-CZ" sz="1600" dirty="0" smtClean="0"/>
              <a:t>řízením </a:t>
            </a:r>
            <a:r>
              <a:rPr lang="cs-CZ" sz="1600" dirty="0"/>
              <a:t>jakosti a </a:t>
            </a:r>
            <a:r>
              <a:rPr lang="cs-CZ" sz="1600" dirty="0" smtClean="0"/>
              <a:t>řízením </a:t>
            </a:r>
            <a:r>
              <a:rPr lang="cs-CZ" sz="1600" dirty="0"/>
              <a:t>lidských </a:t>
            </a:r>
            <a:r>
              <a:rPr lang="cs-CZ" sz="1600" dirty="0" smtClean="0"/>
              <a:t>zdrojů.</a:t>
            </a:r>
            <a:endParaRPr lang="cs-CZ" sz="1600" dirty="0"/>
          </a:p>
          <a:p>
            <a:pPr algn="just"/>
            <a:r>
              <a:rPr lang="cs-CZ" sz="1600" dirty="0"/>
              <a:t>Výrobní </a:t>
            </a:r>
            <a:r>
              <a:rPr lang="cs-CZ" sz="1600" dirty="0" smtClean="0"/>
              <a:t>strategie je </a:t>
            </a:r>
            <a:r>
              <a:rPr lang="cs-CZ" sz="1600" dirty="0"/>
              <a:t>množina </a:t>
            </a:r>
            <a:r>
              <a:rPr lang="cs-CZ" sz="1600" dirty="0" smtClean="0"/>
              <a:t>cílů, plánů a </a:t>
            </a:r>
            <a:r>
              <a:rPr lang="cs-CZ" sz="1600" dirty="0"/>
              <a:t>politik, </a:t>
            </a:r>
            <a:r>
              <a:rPr lang="cs-CZ" sz="1600" dirty="0" smtClean="0"/>
              <a:t>konkretizujících </a:t>
            </a:r>
            <a:r>
              <a:rPr lang="cs-CZ" sz="1600" dirty="0"/>
              <a:t>pro oblast </a:t>
            </a:r>
            <a:r>
              <a:rPr lang="cs-CZ" sz="1600" dirty="0" smtClean="0"/>
              <a:t>výroby způsoby </a:t>
            </a:r>
            <a:r>
              <a:rPr lang="cs-CZ" sz="1600" dirty="0"/>
              <a:t>realizace </a:t>
            </a:r>
            <a:r>
              <a:rPr lang="cs-CZ" sz="1600" dirty="0" smtClean="0"/>
              <a:t>cílů vytyčených </a:t>
            </a:r>
            <a:r>
              <a:rPr lang="cs-CZ" sz="1600" dirty="0"/>
              <a:t>v celkové strategii </a:t>
            </a:r>
            <a:r>
              <a:rPr lang="cs-CZ" sz="1600" dirty="0" smtClean="0"/>
              <a:t>firmy</a:t>
            </a:r>
            <a:r>
              <a:rPr lang="cs-CZ" sz="1600" dirty="0"/>
              <a:t>. Za formulaci a </a:t>
            </a:r>
            <a:r>
              <a:rPr lang="cs-CZ" sz="1600" dirty="0" smtClean="0"/>
              <a:t>realizaci výrobní </a:t>
            </a:r>
            <a:r>
              <a:rPr lang="cs-CZ" sz="1600" dirty="0"/>
              <a:t>strategie zodpovídá výrobní </a:t>
            </a:r>
            <a:r>
              <a:rPr lang="cs-CZ" sz="1600" dirty="0" smtClean="0"/>
              <a:t>ředitel </a:t>
            </a:r>
            <a:r>
              <a:rPr lang="cs-CZ" sz="1600" dirty="0"/>
              <a:t>a jeho nejbližší </a:t>
            </a:r>
            <a:r>
              <a:rPr lang="cs-CZ" sz="1600" dirty="0" smtClean="0"/>
              <a:t>spolupracovníci.</a:t>
            </a:r>
          </a:p>
          <a:p>
            <a:pPr algn="just"/>
            <a:r>
              <a:rPr lang="cs-CZ" sz="1600" dirty="0"/>
              <a:t>Mezi </a:t>
            </a:r>
            <a:r>
              <a:rPr lang="cs-CZ" sz="1600" dirty="0" smtClean="0"/>
              <a:t>důležitá </a:t>
            </a:r>
            <a:r>
              <a:rPr lang="cs-CZ" sz="1600" dirty="0"/>
              <a:t>strategická rozhodnutí z </a:t>
            </a:r>
            <a:r>
              <a:rPr lang="cs-CZ" sz="1600" dirty="0" smtClean="0"/>
              <a:t>oblasti </a:t>
            </a:r>
            <a:r>
              <a:rPr lang="cs-CZ" sz="1600" dirty="0"/>
              <a:t>výrobní strategie </a:t>
            </a:r>
            <a:r>
              <a:rPr lang="cs-CZ" sz="1600" dirty="0" smtClean="0"/>
              <a:t>patří rovněž </a:t>
            </a:r>
            <a:r>
              <a:rPr lang="cs-CZ" sz="1600" dirty="0"/>
              <a:t>stanovení </a:t>
            </a:r>
            <a:r>
              <a:rPr lang="cs-CZ" sz="1600" dirty="0" smtClean="0"/>
              <a:t>rozsahu </a:t>
            </a:r>
            <a:r>
              <a:rPr lang="cs-CZ" sz="1600" dirty="0"/>
              <a:t>a </a:t>
            </a:r>
            <a:r>
              <a:rPr lang="cs-CZ" sz="1600" dirty="0" smtClean="0"/>
              <a:t>způsobu </a:t>
            </a:r>
            <a:r>
              <a:rPr lang="cs-CZ" sz="1600" dirty="0"/>
              <a:t>spolupráce s dodavateli a </a:t>
            </a:r>
            <a:r>
              <a:rPr lang="cs-CZ" sz="1600" dirty="0" smtClean="0"/>
              <a:t>odběrateli</a:t>
            </a:r>
            <a:r>
              <a:rPr lang="cs-CZ" sz="1600" dirty="0"/>
              <a:t>, </a:t>
            </a:r>
            <a:r>
              <a:rPr lang="cs-CZ" sz="1600" dirty="0" smtClean="0"/>
              <a:t>při zajišťování </a:t>
            </a:r>
            <a:r>
              <a:rPr lang="cs-CZ" sz="1600" dirty="0"/>
              <a:t>výrobních funkcí </a:t>
            </a:r>
            <a:r>
              <a:rPr lang="cs-CZ" sz="1600" dirty="0" smtClean="0"/>
              <a:t>formou </a:t>
            </a:r>
            <a:r>
              <a:rPr lang="cs-CZ" sz="1600" dirty="0"/>
              <a:t>využívání </a:t>
            </a:r>
            <a:r>
              <a:rPr lang="cs-CZ" sz="1600" dirty="0" smtClean="0"/>
              <a:t>kooperace a specializace.</a:t>
            </a:r>
          </a:p>
          <a:p>
            <a:pPr algn="just"/>
            <a:r>
              <a:rPr lang="cs-CZ" sz="1600" dirty="0" smtClean="0"/>
              <a:t>Důležitým </a:t>
            </a:r>
            <a:r>
              <a:rPr lang="cs-CZ" sz="1600" dirty="0"/>
              <a:t>hlediskem, které </a:t>
            </a:r>
            <a:r>
              <a:rPr lang="cs-CZ" sz="1600" dirty="0" smtClean="0"/>
              <a:t>musí </a:t>
            </a:r>
            <a:r>
              <a:rPr lang="cs-CZ" sz="1600" dirty="0"/>
              <a:t>výrobní strategie </a:t>
            </a:r>
            <a:r>
              <a:rPr lang="cs-CZ" sz="1600" dirty="0" smtClean="0"/>
              <a:t>zohledňovat</a:t>
            </a:r>
            <a:r>
              <a:rPr lang="cs-CZ" sz="1600" dirty="0"/>
              <a:t>, je aspekt </a:t>
            </a:r>
            <a:r>
              <a:rPr lang="cs-CZ" sz="1600" dirty="0" smtClean="0"/>
              <a:t>stability výroby</a:t>
            </a:r>
            <a:r>
              <a:rPr lang="cs-CZ" sz="1600" dirty="0"/>
              <a:t>. Výrobní systém musí být v </a:t>
            </a:r>
            <a:r>
              <a:rPr lang="cs-CZ" sz="1600" dirty="0" smtClean="0"/>
              <a:t>průběhu </a:t>
            </a:r>
            <a:r>
              <a:rPr lang="cs-CZ" sz="1600" dirty="0"/>
              <a:t>realizace výrobní </a:t>
            </a:r>
            <a:r>
              <a:rPr lang="cs-CZ" sz="1600" dirty="0" smtClean="0"/>
              <a:t>strategie </a:t>
            </a:r>
            <a:r>
              <a:rPr lang="cs-CZ" sz="1600" dirty="0"/>
              <a:t>schopen </a:t>
            </a:r>
            <a:r>
              <a:rPr lang="cs-CZ" sz="1600" dirty="0" smtClean="0"/>
              <a:t>eliminovat působení </a:t>
            </a:r>
            <a:r>
              <a:rPr lang="cs-CZ" sz="1600" dirty="0"/>
              <a:t>náhodných </a:t>
            </a:r>
            <a:r>
              <a:rPr lang="cs-CZ" sz="1600" dirty="0" smtClean="0"/>
              <a:t>vlivů (</a:t>
            </a:r>
            <a:r>
              <a:rPr lang="cs-CZ" sz="1600" dirty="0"/>
              <a:t>výpadky </a:t>
            </a:r>
            <a:r>
              <a:rPr lang="cs-CZ" sz="1600" dirty="0" smtClean="0"/>
              <a:t>strojů a zařízení</a:t>
            </a:r>
            <a:r>
              <a:rPr lang="cs-CZ" sz="1600" dirty="0"/>
              <a:t>, selhání lidí, výpadky </a:t>
            </a:r>
            <a:r>
              <a:rPr lang="cs-CZ" sz="1600" dirty="0" smtClean="0"/>
              <a:t>dodávek</a:t>
            </a:r>
            <a:r>
              <a:rPr lang="cs-CZ" sz="1600" dirty="0"/>
              <a:t>, živelní události).</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Výrobní strategie</a:t>
            </a:r>
            <a:endParaRPr lang="cs-CZ" dirty="0"/>
          </a:p>
        </p:txBody>
      </p:sp>
    </p:spTree>
    <p:extLst>
      <p:ext uri="{BB962C8B-B14F-4D97-AF65-F5344CB8AC3E}">
        <p14:creationId xmlns:p14="http://schemas.microsoft.com/office/powerpoint/2010/main" val="81501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Komponenty výrobní strategie</a:t>
            </a:r>
            <a:endParaRPr lang="cs-CZ" dirty="0"/>
          </a:p>
        </p:txBody>
      </p:sp>
      <p:sp>
        <p:nvSpPr>
          <p:cNvPr id="2" name="Obdélník 1"/>
          <p:cNvSpPr/>
          <p:nvPr/>
        </p:nvSpPr>
        <p:spPr>
          <a:xfrm>
            <a:off x="3491880" y="2311071"/>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Strategie řízení výroby</a:t>
            </a:r>
            <a:endParaRPr lang="cs-CZ" sz="1600" dirty="0">
              <a:solidFill>
                <a:srgbClr val="000000"/>
              </a:solidFill>
            </a:endParaRPr>
          </a:p>
        </p:txBody>
      </p:sp>
      <p:sp>
        <p:nvSpPr>
          <p:cNvPr id="6" name="Obdélník 5"/>
          <p:cNvSpPr/>
          <p:nvPr/>
        </p:nvSpPr>
        <p:spPr>
          <a:xfrm>
            <a:off x="1763688" y="3784860"/>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Stabilizační opatření</a:t>
            </a:r>
            <a:endParaRPr lang="cs-CZ" sz="1600" dirty="0">
              <a:solidFill>
                <a:srgbClr val="000000"/>
              </a:solidFill>
            </a:endParaRPr>
          </a:p>
        </p:txBody>
      </p:sp>
      <p:sp>
        <p:nvSpPr>
          <p:cNvPr id="7" name="Obdélník 6"/>
          <p:cNvSpPr/>
          <p:nvPr/>
        </p:nvSpPr>
        <p:spPr>
          <a:xfrm>
            <a:off x="863453" y="3074601"/>
            <a:ext cx="1080120" cy="419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Jakost </a:t>
            </a:r>
            <a:endParaRPr lang="cs-CZ" sz="1600" dirty="0">
              <a:solidFill>
                <a:srgbClr val="000000"/>
              </a:solidFill>
            </a:endParaRPr>
          </a:p>
        </p:txBody>
      </p:sp>
      <p:sp>
        <p:nvSpPr>
          <p:cNvPr id="8" name="Obdélník 7"/>
          <p:cNvSpPr/>
          <p:nvPr/>
        </p:nvSpPr>
        <p:spPr>
          <a:xfrm>
            <a:off x="6649361" y="2750565"/>
            <a:ext cx="124288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Uspořádání výroby</a:t>
            </a:r>
            <a:endParaRPr lang="cs-CZ" sz="1600" dirty="0">
              <a:solidFill>
                <a:srgbClr val="000000"/>
              </a:solidFill>
            </a:endParaRPr>
          </a:p>
        </p:txBody>
      </p:sp>
      <p:sp>
        <p:nvSpPr>
          <p:cNvPr id="9" name="Obdélník 8"/>
          <p:cNvSpPr/>
          <p:nvPr/>
        </p:nvSpPr>
        <p:spPr>
          <a:xfrm>
            <a:off x="342278" y="2043326"/>
            <a:ext cx="123252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Organizace výroby</a:t>
            </a:r>
            <a:endParaRPr lang="cs-CZ" sz="1600" dirty="0">
              <a:solidFill>
                <a:srgbClr val="000000"/>
              </a:solidFill>
            </a:endParaRPr>
          </a:p>
        </p:txBody>
      </p:sp>
      <p:sp>
        <p:nvSpPr>
          <p:cNvPr id="11" name="Obdélník 10"/>
          <p:cNvSpPr/>
          <p:nvPr/>
        </p:nvSpPr>
        <p:spPr>
          <a:xfrm>
            <a:off x="6444208" y="1714923"/>
            <a:ext cx="172819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Zabezpečení výrobních faktorů</a:t>
            </a:r>
            <a:endParaRPr lang="cs-CZ" sz="1600" dirty="0">
              <a:solidFill>
                <a:srgbClr val="000000"/>
              </a:solidFill>
            </a:endParaRPr>
          </a:p>
        </p:txBody>
      </p:sp>
      <p:sp>
        <p:nvSpPr>
          <p:cNvPr id="12" name="Obdélník 11"/>
          <p:cNvSpPr/>
          <p:nvPr/>
        </p:nvSpPr>
        <p:spPr>
          <a:xfrm>
            <a:off x="5181599" y="855589"/>
            <a:ext cx="1336949"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Uspokojování poptávky</a:t>
            </a:r>
            <a:endParaRPr lang="cs-CZ" sz="1600" dirty="0">
              <a:solidFill>
                <a:srgbClr val="000000"/>
              </a:solidFill>
            </a:endParaRPr>
          </a:p>
        </p:txBody>
      </p:sp>
      <p:sp>
        <p:nvSpPr>
          <p:cNvPr id="13" name="Obdélník 12"/>
          <p:cNvSpPr/>
          <p:nvPr/>
        </p:nvSpPr>
        <p:spPr>
          <a:xfrm>
            <a:off x="2843808" y="817117"/>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Návaznost na business strategii</a:t>
            </a:r>
            <a:endParaRPr lang="cs-CZ" sz="1600" dirty="0">
              <a:solidFill>
                <a:srgbClr val="000000"/>
              </a:solidFill>
            </a:endParaRPr>
          </a:p>
        </p:txBody>
      </p:sp>
      <p:sp>
        <p:nvSpPr>
          <p:cNvPr id="14" name="Obdélník 13"/>
          <p:cNvSpPr/>
          <p:nvPr/>
        </p:nvSpPr>
        <p:spPr>
          <a:xfrm>
            <a:off x="1098445" y="1340243"/>
            <a:ext cx="1422689" cy="449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Lidské zdroje</a:t>
            </a:r>
            <a:endParaRPr lang="cs-CZ" sz="1600" dirty="0">
              <a:solidFill>
                <a:srgbClr val="000000"/>
              </a:solidFill>
            </a:endParaRPr>
          </a:p>
        </p:txBody>
      </p:sp>
      <p:sp>
        <p:nvSpPr>
          <p:cNvPr id="15" name="Obdélník 14"/>
          <p:cNvSpPr/>
          <p:nvPr/>
        </p:nvSpPr>
        <p:spPr>
          <a:xfrm>
            <a:off x="5466225" y="3759882"/>
            <a:ext cx="165385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Plánování a řízení výroby</a:t>
            </a:r>
            <a:endParaRPr lang="cs-CZ" sz="1600" dirty="0">
              <a:solidFill>
                <a:srgbClr val="000000"/>
              </a:solidFill>
            </a:endParaRP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Přístup k řízení zásoby</a:t>
            </a:r>
            <a:endParaRPr lang="cs-CZ" sz="1600" dirty="0">
              <a:solidFill>
                <a:srgbClr val="000000"/>
              </a:solidFill>
            </a:endParaRPr>
          </a:p>
        </p:txBody>
      </p:sp>
      <p:cxnSp>
        <p:nvCxnSpPr>
          <p:cNvPr id="5" name="Přímá spojnice se šipkou 4"/>
          <p:cNvCxnSpPr/>
          <p:nvPr/>
        </p:nvCxnSpPr>
        <p:spPr>
          <a:xfrm>
            <a:off x="2195736" y="1802719"/>
            <a:ext cx="1296144" cy="54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1574798" y="2513692"/>
            <a:ext cx="19170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3"/>
          </p:cNvCxnSpPr>
          <p:nvPr/>
        </p:nvCxnSpPr>
        <p:spPr>
          <a:xfrm flipV="1">
            <a:off x="1943573" y="2859782"/>
            <a:ext cx="1548307" cy="42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987824" y="2984059"/>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177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Cílem </a:t>
            </a:r>
            <a:r>
              <a:rPr lang="cs-CZ" sz="1600" b="1" dirty="0"/>
              <a:t>zásobovací strategie </a:t>
            </a:r>
            <a:r>
              <a:rPr lang="cs-CZ" sz="1600" dirty="0"/>
              <a:t>je optimalizovat zásobu materiálu a surovin na úroveň, kdy jsou souhrnné náklady na skladování zásob a jejich doplňování minimální. </a:t>
            </a:r>
          </a:p>
          <a:p>
            <a:pPr algn="just"/>
            <a:r>
              <a:rPr lang="cs-CZ" sz="1600" dirty="0" smtClean="0"/>
              <a:t>Zásoby představují </a:t>
            </a:r>
            <a:r>
              <a:rPr lang="cs-CZ" sz="1600" dirty="0"/>
              <a:t>hlavní složku využití provozního </a:t>
            </a:r>
            <a:r>
              <a:rPr lang="cs-CZ" sz="1600" dirty="0" smtClean="0"/>
              <a:t>kapitálu podniku</a:t>
            </a:r>
            <a:r>
              <a:rPr lang="cs-CZ" sz="1600" dirty="0"/>
              <a:t>. </a:t>
            </a:r>
            <a:r>
              <a:rPr lang="cs-CZ" sz="1600" dirty="0" smtClean="0"/>
              <a:t>Cílem řízení </a:t>
            </a:r>
            <a:r>
              <a:rPr lang="cs-CZ" sz="1600" dirty="0"/>
              <a:t>stavu </a:t>
            </a:r>
            <a:r>
              <a:rPr lang="cs-CZ" sz="1600" dirty="0" smtClean="0"/>
              <a:t>zásob </a:t>
            </a:r>
            <a:r>
              <a:rPr lang="cs-CZ" sz="1600" dirty="0"/>
              <a:t>je proto zvyšovat rentabilitu podniku </a:t>
            </a:r>
            <a:r>
              <a:rPr lang="cs-CZ" sz="1600" dirty="0" smtClean="0"/>
              <a:t>prostřednictvím vhodnějšího </a:t>
            </a:r>
            <a:r>
              <a:rPr lang="cs-CZ" sz="1600" dirty="0"/>
              <a:t>modelu zásobování, </a:t>
            </a:r>
            <a:r>
              <a:rPr lang="cs-CZ" sz="1600" dirty="0" smtClean="0"/>
              <a:t>předvídat </a:t>
            </a:r>
            <a:r>
              <a:rPr lang="cs-CZ" sz="1600" dirty="0"/>
              <a:t>dopady podnikových strategií na výši stavu </a:t>
            </a:r>
            <a:r>
              <a:rPr lang="cs-CZ" sz="1600" dirty="0" smtClean="0"/>
              <a:t>zásob </a:t>
            </a:r>
            <a:r>
              <a:rPr lang="cs-CZ" sz="1600" dirty="0"/>
              <a:t>a minimalizovat celkové náklady </a:t>
            </a:r>
            <a:r>
              <a:rPr lang="cs-CZ" sz="1600" dirty="0" smtClean="0"/>
              <a:t>na </a:t>
            </a:r>
            <a:r>
              <a:rPr lang="cs-CZ" sz="1600" dirty="0"/>
              <a:t>logistické </a:t>
            </a:r>
            <a:r>
              <a:rPr lang="cs-CZ" sz="1600" dirty="0" smtClean="0"/>
              <a:t>činnosti</a:t>
            </a:r>
            <a:r>
              <a:rPr lang="cs-CZ" sz="1600" dirty="0"/>
              <a:t>. </a:t>
            </a:r>
            <a:r>
              <a:rPr lang="cs-CZ" sz="1600" dirty="0" smtClean="0"/>
              <a:t>Při </a:t>
            </a:r>
            <a:r>
              <a:rPr lang="cs-CZ" sz="1600" dirty="0"/>
              <a:t>formulaci </a:t>
            </a:r>
            <a:r>
              <a:rPr lang="cs-CZ" sz="1600" dirty="0" smtClean="0"/>
              <a:t>určité </a:t>
            </a:r>
            <a:r>
              <a:rPr lang="cs-CZ" sz="1600" dirty="0"/>
              <a:t>strategie zásobování je nutno </a:t>
            </a:r>
            <a:r>
              <a:rPr lang="cs-CZ" sz="1600" dirty="0" smtClean="0"/>
              <a:t>správně chápat </a:t>
            </a:r>
            <a:r>
              <a:rPr lang="cs-CZ" sz="1600" dirty="0"/>
              <a:t>úlohu </a:t>
            </a:r>
            <a:r>
              <a:rPr lang="cs-CZ" sz="1600" dirty="0" smtClean="0"/>
              <a:t>zásob </a:t>
            </a:r>
            <a:r>
              <a:rPr lang="cs-CZ" sz="1600" dirty="0"/>
              <a:t>ve </a:t>
            </a:r>
            <a:r>
              <a:rPr lang="cs-CZ" sz="1600" dirty="0" smtClean="0"/>
              <a:t>výrobě i údržbě.</a:t>
            </a:r>
          </a:p>
          <a:p>
            <a:pPr algn="just"/>
            <a:r>
              <a:rPr lang="cs-CZ" sz="1600" dirty="0"/>
              <a:t>Logistika zahrnuje komplex činností, jejichž kvalitní zajištění napomáhá k tvorbě hodnoty pro zákazníka a při optimálním řízení logistických procesů lze dosáhnout významných úspor nákladů. </a:t>
            </a:r>
          </a:p>
          <a:p>
            <a:pPr algn="just"/>
            <a:r>
              <a:rPr lang="cs-CZ" sz="1600" b="1" dirty="0"/>
              <a:t>Strategické řízení logistiky </a:t>
            </a:r>
            <a:r>
              <a:rPr lang="cs-CZ" sz="1600" dirty="0"/>
              <a:t>se tudíž zaměřuje na systémové aspekty logistiky, jako je forma a frekvence zajištění dodávek materiálových vstupů, zajištění technických podmínek skladování a distribuce vstupních materiálů a výstupní produkce podle podmínek požadovaných odvětvovými normami nebo </a:t>
            </a:r>
            <a:r>
              <a:rPr lang="cs-CZ" sz="1600" dirty="0" smtClean="0"/>
              <a:t>zákazníkem</a:t>
            </a:r>
            <a:r>
              <a:rPr lang="cs-CZ" sz="1600" dirty="0"/>
              <a:t>.</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Zásobovací a logistická strategie I</a:t>
            </a:r>
            <a:endParaRPr lang="cs-CZ" dirty="0"/>
          </a:p>
        </p:txBody>
      </p:sp>
    </p:spTree>
    <p:extLst>
      <p:ext uri="{BB962C8B-B14F-4D97-AF65-F5344CB8AC3E}">
        <p14:creationId xmlns:p14="http://schemas.microsoft.com/office/powerpoint/2010/main" val="388403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Logistická podpora má za úkol dopravit a správně rozmístit materiálové zdroje nutné pro výrobu a následně zajistit transport </a:t>
            </a:r>
            <a:r>
              <a:rPr lang="cs-CZ" sz="1600" dirty="0" smtClean="0"/>
              <a:t>vyrobené </a:t>
            </a:r>
            <a:r>
              <a:rPr lang="cs-CZ" sz="1600" dirty="0"/>
              <a:t>produkce k zákazníkovi. </a:t>
            </a:r>
            <a:endParaRPr lang="cs-CZ" sz="1600" dirty="0" smtClean="0"/>
          </a:p>
          <a:p>
            <a:pPr algn="just"/>
            <a:r>
              <a:rPr lang="cs-CZ" sz="1600" dirty="0"/>
              <a:t>S ohledem na požadavky zákazníka, rezistenci produktu vůči přepravním podmínkám, nákladům na logistické zajištění volí podniky formu přepravy a objem dodávky s cílem minimalizovat náklady při zachování požadované míry uspokojení zákazníka</a:t>
            </a:r>
            <a:endParaRPr lang="cs-CZ" sz="1600" dirty="0" smtClean="0"/>
          </a:p>
          <a:p>
            <a:pPr algn="just"/>
            <a:r>
              <a:rPr lang="cs-CZ" sz="1600" dirty="0"/>
              <a:t>Výstupem strategického plánu logistiky jsou způsoby a kontraktace zajištění dodávek vstupních materiálů, optimální způsob distribuce těchto vstupů na místo zpracování a zajištění distribuce finální produkce podle požadavků zákazníka. </a:t>
            </a:r>
            <a:endParaRPr lang="cs-CZ" sz="1600" dirty="0" smtClean="0"/>
          </a:p>
          <a:p>
            <a:pPr algn="just"/>
            <a:r>
              <a:rPr lang="cs-CZ" sz="1600" dirty="0" smtClean="0"/>
              <a:t>Součástí logistické strategie je i výběr </a:t>
            </a:r>
            <a:r>
              <a:rPr lang="cs-CZ" sz="1600" dirty="0"/>
              <a:t>způsobu  spedice vybavení skladů manipulační technikou a zjištění metodicky správného nakládání se vstupním materiálem, komponentami a finálními produkty. </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Zásobovací a logistická strategie II</a:t>
            </a:r>
            <a:endParaRPr lang="cs-CZ" dirty="0"/>
          </a:p>
        </p:txBody>
      </p:sp>
    </p:spTree>
    <p:extLst>
      <p:ext uri="{BB962C8B-B14F-4D97-AF65-F5344CB8AC3E}">
        <p14:creationId xmlns:p14="http://schemas.microsoft.com/office/powerpoint/2010/main" val="150178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Komponenty zásobovací a logistické strategie</a:t>
            </a:r>
            <a:endParaRPr lang="cs-CZ" dirty="0"/>
          </a:p>
        </p:txBody>
      </p:sp>
      <p:sp>
        <p:nvSpPr>
          <p:cNvPr id="2" name="Obdélník 1"/>
          <p:cNvSpPr/>
          <p:nvPr/>
        </p:nvSpPr>
        <p:spPr>
          <a:xfrm>
            <a:off x="3491880" y="2311071"/>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Strategie nákupu</a:t>
            </a:r>
            <a:endParaRPr lang="cs-CZ" sz="1600" dirty="0">
              <a:solidFill>
                <a:srgbClr val="000000"/>
              </a:solidFill>
            </a:endParaRPr>
          </a:p>
        </p:txBody>
      </p:sp>
      <p:sp>
        <p:nvSpPr>
          <p:cNvPr id="6" name="Obdélník 5"/>
          <p:cNvSpPr/>
          <p:nvPr/>
        </p:nvSpPr>
        <p:spPr>
          <a:xfrm>
            <a:off x="1763688" y="3784860"/>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Stabilita dodávek</a:t>
            </a:r>
            <a:endParaRPr lang="cs-CZ" sz="1600" dirty="0">
              <a:solidFill>
                <a:srgbClr val="000000"/>
              </a:solidFill>
            </a:endParaRPr>
          </a:p>
        </p:txBody>
      </p:sp>
      <p:sp>
        <p:nvSpPr>
          <p:cNvPr id="7" name="Obdélník 6"/>
          <p:cNvSpPr/>
          <p:nvPr/>
        </p:nvSpPr>
        <p:spPr>
          <a:xfrm>
            <a:off x="863453" y="3074601"/>
            <a:ext cx="1080120" cy="419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Jakost </a:t>
            </a:r>
            <a:endParaRPr lang="cs-CZ" sz="1600" dirty="0">
              <a:solidFill>
                <a:srgbClr val="000000"/>
              </a:solidFill>
            </a:endParaRPr>
          </a:p>
        </p:txBody>
      </p:sp>
      <p:sp>
        <p:nvSpPr>
          <p:cNvPr id="8" name="Obdélník 7"/>
          <p:cNvSpPr/>
          <p:nvPr/>
        </p:nvSpPr>
        <p:spPr>
          <a:xfrm>
            <a:off x="6649361" y="2750565"/>
            <a:ext cx="124288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Spolupráce s dodavateli</a:t>
            </a:r>
            <a:endParaRPr lang="cs-CZ" sz="1600" dirty="0">
              <a:solidFill>
                <a:srgbClr val="000000"/>
              </a:solidFill>
            </a:endParaRPr>
          </a:p>
        </p:txBody>
      </p:sp>
      <p:sp>
        <p:nvSpPr>
          <p:cNvPr id="9" name="Obdélník 8"/>
          <p:cNvSpPr/>
          <p:nvPr/>
        </p:nvSpPr>
        <p:spPr>
          <a:xfrm>
            <a:off x="342278" y="2043326"/>
            <a:ext cx="123252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Informační zabezpečení</a:t>
            </a:r>
            <a:endParaRPr lang="cs-CZ" sz="1600" dirty="0">
              <a:solidFill>
                <a:srgbClr val="000000"/>
              </a:solidFill>
            </a:endParaRPr>
          </a:p>
        </p:txBody>
      </p:sp>
      <p:sp>
        <p:nvSpPr>
          <p:cNvPr id="11" name="Obdélník 10"/>
          <p:cNvSpPr/>
          <p:nvPr/>
        </p:nvSpPr>
        <p:spPr>
          <a:xfrm>
            <a:off x="6444208" y="1714923"/>
            <a:ext cx="172819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Organizace nákupu</a:t>
            </a:r>
            <a:endParaRPr lang="cs-CZ" sz="1600" dirty="0">
              <a:solidFill>
                <a:srgbClr val="000000"/>
              </a:solidFill>
            </a:endParaRPr>
          </a:p>
        </p:txBody>
      </p:sp>
      <p:sp>
        <p:nvSpPr>
          <p:cNvPr id="12" name="Obdélník 11"/>
          <p:cNvSpPr/>
          <p:nvPr/>
        </p:nvSpPr>
        <p:spPr>
          <a:xfrm>
            <a:off x="5181599" y="855589"/>
            <a:ext cx="1838673"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Marketing nákupních činnosti</a:t>
            </a:r>
            <a:endParaRPr lang="cs-CZ" sz="1600" dirty="0">
              <a:solidFill>
                <a:srgbClr val="000000"/>
              </a:solidFill>
            </a:endParaRPr>
          </a:p>
        </p:txBody>
      </p:sp>
      <p:sp>
        <p:nvSpPr>
          <p:cNvPr id="13" name="Obdélník 12"/>
          <p:cNvSpPr/>
          <p:nvPr/>
        </p:nvSpPr>
        <p:spPr>
          <a:xfrm>
            <a:off x="2843808" y="817117"/>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Návaznost na business strategii</a:t>
            </a:r>
            <a:endParaRPr lang="cs-CZ" sz="1600" dirty="0">
              <a:solidFill>
                <a:srgbClr val="000000"/>
              </a:solidFill>
            </a:endParaRPr>
          </a:p>
        </p:txBody>
      </p:sp>
      <p:sp>
        <p:nvSpPr>
          <p:cNvPr id="14" name="Obdélník 13"/>
          <p:cNvSpPr/>
          <p:nvPr/>
        </p:nvSpPr>
        <p:spPr>
          <a:xfrm>
            <a:off x="1098445" y="1340243"/>
            <a:ext cx="1422689" cy="449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Lidské zdroje</a:t>
            </a:r>
            <a:endParaRPr lang="cs-CZ" sz="1600" dirty="0">
              <a:solidFill>
                <a:srgbClr val="000000"/>
              </a:solidFill>
            </a:endParaRPr>
          </a:p>
        </p:txBody>
      </p:sp>
      <p:sp>
        <p:nvSpPr>
          <p:cNvPr id="15" name="Obdélník 14"/>
          <p:cNvSpPr/>
          <p:nvPr/>
        </p:nvSpPr>
        <p:spPr>
          <a:xfrm>
            <a:off x="5466225" y="3759882"/>
            <a:ext cx="165385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Plánování a řízení nákupu</a:t>
            </a:r>
            <a:endParaRPr lang="cs-CZ" sz="1600" dirty="0">
              <a:solidFill>
                <a:srgbClr val="000000"/>
              </a:solidFill>
            </a:endParaRP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Zásoby</a:t>
            </a:r>
            <a:endParaRPr lang="cs-CZ" sz="1600" dirty="0">
              <a:solidFill>
                <a:srgbClr val="000000"/>
              </a:solidFill>
            </a:endParaRPr>
          </a:p>
        </p:txBody>
      </p:sp>
      <p:cxnSp>
        <p:nvCxnSpPr>
          <p:cNvPr id="5" name="Přímá spojnice se šipkou 4"/>
          <p:cNvCxnSpPr/>
          <p:nvPr/>
        </p:nvCxnSpPr>
        <p:spPr>
          <a:xfrm>
            <a:off x="2195736" y="1802719"/>
            <a:ext cx="1296144" cy="54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1574798" y="2513692"/>
            <a:ext cx="19170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3"/>
          </p:cNvCxnSpPr>
          <p:nvPr/>
        </p:nvCxnSpPr>
        <p:spPr>
          <a:xfrm flipV="1">
            <a:off x="1943573" y="2859782"/>
            <a:ext cx="1548307" cy="42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987824" y="2984059"/>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59409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Finanční </a:t>
            </a:r>
            <a:r>
              <a:rPr lang="cs-CZ" sz="1600" b="1" dirty="0" smtClean="0"/>
              <a:t>strategie </a:t>
            </a:r>
            <a:r>
              <a:rPr lang="cs-CZ" sz="1600" dirty="0" smtClean="0"/>
              <a:t>má </a:t>
            </a:r>
            <a:r>
              <a:rPr lang="cs-CZ" sz="1600" dirty="0"/>
              <a:t>průřezový charakter a tak proniká všemi funkčními strategiemi. Mezi její hlavní úkoly patří:</a:t>
            </a:r>
          </a:p>
          <a:p>
            <a:pPr lvl="1" algn="just"/>
            <a:r>
              <a:rPr lang="cs-CZ" sz="1600" dirty="0" smtClean="0"/>
              <a:t>zabezpečení </a:t>
            </a:r>
            <a:r>
              <a:rPr lang="cs-CZ" sz="1600" dirty="0"/>
              <a:t>finančních zdrojů potřebných pro realizaci strategických procesů,</a:t>
            </a:r>
          </a:p>
          <a:p>
            <a:pPr lvl="1" algn="just"/>
            <a:r>
              <a:rPr lang="cs-CZ" sz="1600" dirty="0" smtClean="0"/>
              <a:t>zajištění </a:t>
            </a:r>
            <a:r>
              <a:rPr lang="cs-CZ" sz="1600" dirty="0"/>
              <a:t>efektivního využívání finančních prostředků,</a:t>
            </a:r>
          </a:p>
          <a:p>
            <a:pPr lvl="1" algn="just"/>
            <a:r>
              <a:rPr lang="cs-CZ" sz="1600" dirty="0" smtClean="0"/>
              <a:t>rozhodnutí </a:t>
            </a:r>
            <a:r>
              <a:rPr lang="cs-CZ" sz="1600" dirty="0"/>
              <a:t>o použití zisku,</a:t>
            </a:r>
          </a:p>
          <a:p>
            <a:pPr lvl="1" algn="just"/>
            <a:r>
              <a:rPr lang="cs-CZ" sz="1600" dirty="0" smtClean="0"/>
              <a:t>hlídání </a:t>
            </a:r>
            <a:r>
              <a:rPr lang="cs-CZ" sz="1600" dirty="0"/>
              <a:t>úrovně zadluženosti</a:t>
            </a:r>
            <a:r>
              <a:rPr lang="cs-CZ" sz="1600" dirty="0" smtClean="0"/>
              <a:t>.</a:t>
            </a:r>
            <a:endParaRPr lang="cs-CZ" sz="1600" dirty="0"/>
          </a:p>
          <a:p>
            <a:pPr algn="just"/>
            <a:r>
              <a:rPr lang="cs-CZ" sz="1600" dirty="0"/>
              <a:t>Finanční strategii podniku je možné charakterizovat jako finanční rozhodování a finanční </a:t>
            </a:r>
            <a:r>
              <a:rPr lang="cs-CZ" sz="1600" dirty="0" smtClean="0"/>
              <a:t>postupy</a:t>
            </a:r>
            <a:r>
              <a:rPr lang="cs-CZ" sz="1600" dirty="0"/>
              <a:t>, kterými má být dosaženo strategických finančních </a:t>
            </a:r>
            <a:r>
              <a:rPr lang="cs-CZ" sz="1600" dirty="0" smtClean="0"/>
              <a:t>cílů.</a:t>
            </a:r>
            <a:endParaRPr lang="cs-CZ" sz="1600" dirty="0"/>
          </a:p>
          <a:p>
            <a:pPr algn="just"/>
            <a:r>
              <a:rPr lang="cs-CZ" sz="1600" dirty="0"/>
              <a:t>Finanční strategie tvoří nedílnou součást </a:t>
            </a:r>
            <a:r>
              <a:rPr lang="cs-CZ" sz="1600" dirty="0" smtClean="0"/>
              <a:t>finančního </a:t>
            </a:r>
            <a:r>
              <a:rPr lang="cs-CZ" sz="1600" dirty="0"/>
              <a:t>řízení </a:t>
            </a:r>
            <a:r>
              <a:rPr lang="cs-CZ" sz="1600" dirty="0" smtClean="0"/>
              <a:t>podniku</a:t>
            </a:r>
            <a:r>
              <a:rPr lang="cs-CZ" sz="1600" dirty="0"/>
              <a:t>, proto by </a:t>
            </a:r>
            <a:r>
              <a:rPr lang="cs-CZ" sz="1600" dirty="0" smtClean="0"/>
              <a:t>z ní </a:t>
            </a:r>
            <a:r>
              <a:rPr lang="cs-CZ" sz="1600" dirty="0"/>
              <a:t>měly vycházet veškeré finanční činnosti </a:t>
            </a:r>
            <a:r>
              <a:rPr lang="cs-CZ" sz="1600" dirty="0" smtClean="0"/>
              <a:t>dlouhodobého </a:t>
            </a:r>
            <a:r>
              <a:rPr lang="cs-CZ" sz="1600" dirty="0"/>
              <a:t>charakteru, zejména pak finanční plánování. Finanční strategii je pak nutné </a:t>
            </a:r>
            <a:r>
              <a:rPr lang="cs-CZ" sz="1600" dirty="0" smtClean="0"/>
              <a:t>upravovat</a:t>
            </a:r>
            <a:r>
              <a:rPr lang="cs-CZ" sz="1600" dirty="0"/>
              <a:t>, aktualizovat a řídit na základě změn ve vnějším finančním prostředí a výrazně </a:t>
            </a:r>
            <a:r>
              <a:rPr lang="cs-CZ" sz="1600" dirty="0" smtClean="0"/>
              <a:t>tak ovlivňovat finanční </a:t>
            </a:r>
            <a:r>
              <a:rPr lang="cs-CZ" sz="1600" dirty="0"/>
              <a:t>stabilitu podniku a přispívat </a:t>
            </a:r>
            <a:r>
              <a:rPr lang="cs-CZ" sz="1600" dirty="0" smtClean="0"/>
              <a:t>k růstu </a:t>
            </a:r>
            <a:r>
              <a:rPr lang="cs-CZ" sz="1600" dirty="0"/>
              <a:t>efektivnosti hospodaření podniku a </a:t>
            </a:r>
            <a:r>
              <a:rPr lang="cs-CZ" sz="1600" dirty="0" smtClean="0"/>
              <a:t>maximalizaci </a:t>
            </a:r>
            <a:r>
              <a:rPr lang="cs-CZ" sz="1600" dirty="0"/>
              <a:t>jeho tržní </a:t>
            </a:r>
            <a:r>
              <a:rPr lang="cs-CZ" sz="1600" dirty="0" smtClean="0"/>
              <a:t>hodnoty.</a:t>
            </a:r>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Finanční strategie I</a:t>
            </a:r>
            <a:endParaRPr lang="cs-CZ" dirty="0"/>
          </a:p>
        </p:txBody>
      </p:sp>
    </p:spTree>
    <p:extLst>
      <p:ext uri="{BB962C8B-B14F-4D97-AF65-F5344CB8AC3E}">
        <p14:creationId xmlns:p14="http://schemas.microsoft.com/office/powerpoint/2010/main" val="1317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Finanční strategie představuje páteř finančního managementu a zahrnuje veškeré činnosti spojené s efektivním financováním podnikatelských aktivit směřujících k naplnění podnikové strategie a základních cílů podniku. </a:t>
            </a:r>
          </a:p>
          <a:p>
            <a:pPr algn="just"/>
            <a:r>
              <a:rPr lang="cs-CZ" sz="1600" dirty="0"/>
              <a:t>Nezbytnou součástí finanční strategie je přitom řízení nákladů kapitálu a optimalizace kapitálové struktury jako nezbytného předpokladu výsledné efektivnosti podnikové činnosti. </a:t>
            </a:r>
            <a:endParaRPr lang="cs-CZ" sz="1600" dirty="0" smtClean="0"/>
          </a:p>
          <a:p>
            <a:pPr algn="just"/>
            <a:endParaRPr lang="cs-CZ" sz="1600" dirty="0"/>
          </a:p>
          <a:p>
            <a:pPr algn="just"/>
            <a:r>
              <a:rPr lang="cs-CZ" sz="1600" dirty="0" smtClean="0"/>
              <a:t>Finanční strategie pro SBU může mít následující strukturu:</a:t>
            </a:r>
          </a:p>
          <a:p>
            <a:pPr lvl="1" algn="just"/>
            <a:r>
              <a:rPr lang="cs-CZ" sz="1600" dirty="0" smtClean="0"/>
              <a:t>Objem a způsob zajištění finančních zdrojů na reprodukci výroby</a:t>
            </a:r>
          </a:p>
          <a:p>
            <a:pPr lvl="1" algn="just"/>
            <a:r>
              <a:rPr lang="cs-CZ" sz="1600" dirty="0" smtClean="0"/>
              <a:t>Vymezení proporcí nákladových položek a jejich vývoj</a:t>
            </a:r>
          </a:p>
          <a:p>
            <a:pPr lvl="1" algn="just"/>
            <a:r>
              <a:rPr lang="cs-CZ" sz="1600" dirty="0" smtClean="0"/>
              <a:t>Tvorba a použití zisku</a:t>
            </a:r>
          </a:p>
          <a:p>
            <a:pPr lvl="1" algn="just"/>
            <a:r>
              <a:rPr lang="cs-CZ" sz="1600" dirty="0" smtClean="0"/>
              <a:t>Dividendová politika</a:t>
            </a:r>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Finanční strategie II</a:t>
            </a:r>
            <a:endParaRPr lang="cs-CZ" dirty="0"/>
          </a:p>
        </p:txBody>
      </p:sp>
    </p:spTree>
    <p:extLst>
      <p:ext uri="{BB962C8B-B14F-4D97-AF65-F5344CB8AC3E}">
        <p14:creationId xmlns:p14="http://schemas.microsoft.com/office/powerpoint/2010/main" val="1243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Komponenty finanční strategie</a:t>
            </a:r>
            <a:endParaRPr lang="cs-CZ" dirty="0"/>
          </a:p>
        </p:txBody>
      </p:sp>
      <p:sp>
        <p:nvSpPr>
          <p:cNvPr id="2" name="Obdélník 1"/>
          <p:cNvSpPr/>
          <p:nvPr/>
        </p:nvSpPr>
        <p:spPr>
          <a:xfrm>
            <a:off x="3491880" y="2311071"/>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Finanční strategie</a:t>
            </a:r>
            <a:endParaRPr lang="cs-CZ" sz="1600" dirty="0">
              <a:solidFill>
                <a:srgbClr val="000000"/>
              </a:solidFill>
            </a:endParaRPr>
          </a:p>
        </p:txBody>
      </p:sp>
      <p:sp>
        <p:nvSpPr>
          <p:cNvPr id="11" name="Obdélník 10"/>
          <p:cNvSpPr/>
          <p:nvPr/>
        </p:nvSpPr>
        <p:spPr>
          <a:xfrm>
            <a:off x="6672262" y="1210892"/>
            <a:ext cx="1860177" cy="3096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smtClean="0">
                <a:solidFill>
                  <a:srgbClr val="000000"/>
                </a:solidFill>
              </a:rPr>
              <a:t>Organizační složky</a:t>
            </a:r>
          </a:p>
          <a:p>
            <a:pPr>
              <a:spcAft>
                <a:spcPts val="600"/>
              </a:spcAft>
            </a:pPr>
            <a:r>
              <a:rPr lang="cs-CZ" sz="1600" dirty="0" smtClean="0">
                <a:solidFill>
                  <a:srgbClr val="000000"/>
                </a:solidFill>
              </a:rPr>
              <a:t>Informační systém</a:t>
            </a:r>
          </a:p>
          <a:p>
            <a:pPr>
              <a:spcAft>
                <a:spcPts val="600"/>
              </a:spcAft>
            </a:pPr>
            <a:r>
              <a:rPr lang="cs-CZ" sz="1600" dirty="0" smtClean="0">
                <a:solidFill>
                  <a:srgbClr val="000000"/>
                </a:solidFill>
              </a:rPr>
              <a:t>Kontrolní mechanismy</a:t>
            </a:r>
          </a:p>
          <a:p>
            <a:pPr>
              <a:spcAft>
                <a:spcPts val="600"/>
              </a:spcAft>
            </a:pPr>
            <a:r>
              <a:rPr lang="cs-CZ" sz="1600" dirty="0" smtClean="0">
                <a:solidFill>
                  <a:srgbClr val="000000"/>
                </a:solidFill>
              </a:rPr>
              <a:t>Právní vztahy</a:t>
            </a:r>
          </a:p>
          <a:p>
            <a:pPr>
              <a:spcAft>
                <a:spcPts val="600"/>
              </a:spcAft>
            </a:pPr>
            <a:r>
              <a:rPr lang="cs-CZ" sz="1600" dirty="0" smtClean="0">
                <a:solidFill>
                  <a:srgbClr val="000000"/>
                </a:solidFill>
              </a:rPr>
              <a:t>Daně</a:t>
            </a:r>
          </a:p>
          <a:p>
            <a:pPr>
              <a:spcAft>
                <a:spcPts val="600"/>
              </a:spcAft>
            </a:pPr>
            <a:r>
              <a:rPr lang="cs-CZ" sz="1600" dirty="0" smtClean="0">
                <a:solidFill>
                  <a:srgbClr val="000000"/>
                </a:solidFill>
              </a:rPr>
              <a:t>Informační výstupy pro třetí osoby</a:t>
            </a:r>
          </a:p>
          <a:p>
            <a:pPr>
              <a:spcAft>
                <a:spcPts val="600"/>
              </a:spcAft>
            </a:pPr>
            <a:r>
              <a:rPr lang="cs-CZ" sz="1600" dirty="0" smtClean="0">
                <a:solidFill>
                  <a:srgbClr val="000000"/>
                </a:solidFill>
              </a:rPr>
              <a:t>Vzdělávání v oblasti financování</a:t>
            </a:r>
          </a:p>
          <a:p>
            <a:pPr algn="ctr"/>
            <a:endParaRPr lang="cs-CZ" sz="1600" dirty="0">
              <a:solidFill>
                <a:srgbClr val="000000"/>
              </a:solidFill>
            </a:endParaRPr>
          </a:p>
        </p:txBody>
      </p:sp>
      <p:sp>
        <p:nvSpPr>
          <p:cNvPr id="12" name="Obdélník 11"/>
          <p:cNvSpPr/>
          <p:nvPr/>
        </p:nvSpPr>
        <p:spPr>
          <a:xfrm>
            <a:off x="4732783" y="844043"/>
            <a:ext cx="1838673"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Tržní hodnota SBU</a:t>
            </a:r>
            <a:endParaRPr lang="cs-CZ" sz="1600" dirty="0">
              <a:solidFill>
                <a:srgbClr val="000000"/>
              </a:solidFill>
            </a:endParaRPr>
          </a:p>
        </p:txBody>
      </p:sp>
      <p:sp>
        <p:nvSpPr>
          <p:cNvPr id="13" name="Obdélník 12"/>
          <p:cNvSpPr/>
          <p:nvPr/>
        </p:nvSpPr>
        <p:spPr>
          <a:xfrm>
            <a:off x="2364579" y="840922"/>
            <a:ext cx="20162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Dividendy, hospodářský výsledek</a:t>
            </a:r>
            <a:endParaRPr lang="cs-CZ" sz="1600" dirty="0">
              <a:solidFill>
                <a:srgbClr val="000000"/>
              </a:solidFill>
            </a:endParaRPr>
          </a:p>
        </p:txBody>
      </p:sp>
      <p:sp>
        <p:nvSpPr>
          <p:cNvPr id="14" name="Obdélník 13"/>
          <p:cNvSpPr/>
          <p:nvPr/>
        </p:nvSpPr>
        <p:spPr>
          <a:xfrm>
            <a:off x="414286" y="855589"/>
            <a:ext cx="1785761" cy="3804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smtClean="0">
                <a:solidFill>
                  <a:srgbClr val="000000"/>
                </a:solidFill>
              </a:rPr>
              <a:t>Obecné složky</a:t>
            </a:r>
          </a:p>
          <a:p>
            <a:pPr>
              <a:spcAft>
                <a:spcPts val="600"/>
              </a:spcAft>
            </a:pPr>
            <a:r>
              <a:rPr lang="cs-CZ" sz="1600" dirty="0" smtClean="0">
                <a:solidFill>
                  <a:srgbClr val="000000"/>
                </a:solidFill>
              </a:rPr>
              <a:t>Investice</a:t>
            </a:r>
          </a:p>
          <a:p>
            <a:pPr>
              <a:spcAft>
                <a:spcPts val="600"/>
              </a:spcAft>
            </a:pPr>
            <a:r>
              <a:rPr lang="cs-CZ" sz="1600" dirty="0" smtClean="0">
                <a:solidFill>
                  <a:srgbClr val="000000"/>
                </a:solidFill>
              </a:rPr>
              <a:t>Interní zdroje financování</a:t>
            </a:r>
          </a:p>
          <a:p>
            <a:pPr>
              <a:spcAft>
                <a:spcPts val="600"/>
              </a:spcAft>
            </a:pPr>
            <a:r>
              <a:rPr lang="cs-CZ" sz="1600" dirty="0" smtClean="0">
                <a:solidFill>
                  <a:srgbClr val="000000"/>
                </a:solidFill>
              </a:rPr>
              <a:t>Externí zdroje financování</a:t>
            </a:r>
          </a:p>
          <a:p>
            <a:pPr>
              <a:spcAft>
                <a:spcPts val="600"/>
              </a:spcAft>
            </a:pPr>
            <a:r>
              <a:rPr lang="cs-CZ" sz="1600" dirty="0" smtClean="0">
                <a:solidFill>
                  <a:srgbClr val="000000"/>
                </a:solidFill>
              </a:rPr>
              <a:t>Řízení pohledávek a závazků</a:t>
            </a:r>
          </a:p>
          <a:p>
            <a:pPr>
              <a:spcAft>
                <a:spcPts val="600"/>
              </a:spcAft>
            </a:pPr>
            <a:r>
              <a:rPr lang="cs-CZ" sz="1600" dirty="0" smtClean="0">
                <a:solidFill>
                  <a:srgbClr val="000000"/>
                </a:solidFill>
              </a:rPr>
              <a:t>Řízení hotovosti</a:t>
            </a:r>
          </a:p>
          <a:p>
            <a:pPr>
              <a:spcAft>
                <a:spcPts val="600"/>
              </a:spcAft>
            </a:pPr>
            <a:r>
              <a:rPr lang="cs-CZ" sz="1600" dirty="0" smtClean="0">
                <a:solidFill>
                  <a:srgbClr val="000000"/>
                </a:solidFill>
              </a:rPr>
              <a:t>Finanční aspekty zásob a nedokončené výroby</a:t>
            </a:r>
          </a:p>
          <a:p>
            <a:pPr algn="ctr"/>
            <a:endParaRPr lang="cs-CZ" sz="1600" dirty="0">
              <a:solidFill>
                <a:srgbClr val="000000"/>
              </a:solidFill>
            </a:endParaRPr>
          </a:p>
        </p:txBody>
      </p:sp>
      <p:sp>
        <p:nvSpPr>
          <p:cNvPr id="15" name="Obdélník 14"/>
          <p:cNvSpPr/>
          <p:nvPr/>
        </p:nvSpPr>
        <p:spPr>
          <a:xfrm>
            <a:off x="4625826" y="3811600"/>
            <a:ext cx="165385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Náklady</a:t>
            </a:r>
            <a:endParaRPr lang="cs-CZ" sz="1600" dirty="0">
              <a:solidFill>
                <a:srgbClr val="000000"/>
              </a:solidFill>
            </a:endParaRPr>
          </a:p>
        </p:txBody>
      </p:sp>
      <p:sp>
        <p:nvSpPr>
          <p:cNvPr id="17" name="Obdélník 16"/>
          <p:cNvSpPr/>
          <p:nvPr/>
        </p:nvSpPr>
        <p:spPr>
          <a:xfrm>
            <a:off x="2761936" y="3809679"/>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Tržby</a:t>
            </a:r>
            <a:endParaRPr lang="cs-CZ" sz="1600" dirty="0">
              <a:solidFill>
                <a:srgbClr val="000000"/>
              </a:solidFill>
            </a:endParaRPr>
          </a:p>
        </p:txBody>
      </p:sp>
      <p:cxnSp>
        <p:nvCxnSpPr>
          <p:cNvPr id="25" name="Přímá spojnice se šipkou 24"/>
          <p:cNvCxnSpPr/>
          <p:nvPr/>
        </p:nvCxnSpPr>
        <p:spPr>
          <a:xfrm flipV="1">
            <a:off x="3635896"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625826" y="2976223"/>
            <a:ext cx="394556" cy="760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193891" y="1547334"/>
            <a:ext cx="826491" cy="750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stCxn id="14" idx="3"/>
          </p:cNvCxnSpPr>
          <p:nvPr/>
        </p:nvCxnSpPr>
        <p:spPr>
          <a:xfrm flipV="1">
            <a:off x="2200047" y="2499744"/>
            <a:ext cx="1291833" cy="258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582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 jednotlivých oblastech podnikových aktivit analyzuje vnitřní podmínky v podniku </a:t>
            </a:r>
            <a:r>
              <a:rPr lang="cs-CZ" sz="1600" b="1" dirty="0"/>
              <a:t>metoda „6M“, </a:t>
            </a:r>
            <a:r>
              <a:rPr lang="cs-CZ" sz="1600" dirty="0"/>
              <a:t>která má název odvozený od šesti slov začínajících v angličtině na „M“. Jedná se o následující složky analýzy:</a:t>
            </a:r>
          </a:p>
          <a:p>
            <a:pPr marL="0" indent="0" algn="just">
              <a:buNone/>
            </a:pPr>
            <a:endParaRPr lang="cs-CZ" sz="1600" dirty="0"/>
          </a:p>
          <a:p>
            <a:pPr lvl="0" algn="just"/>
            <a:r>
              <a:rPr lang="cs-CZ" sz="1600" b="1" dirty="0"/>
              <a:t>Management – </a:t>
            </a:r>
            <a:r>
              <a:rPr lang="cs-CZ" sz="1600" dirty="0"/>
              <a:t>analýza jednotlivých aktivit řízení podniku;</a:t>
            </a:r>
          </a:p>
          <a:p>
            <a:pPr lvl="0" algn="just"/>
            <a:r>
              <a:rPr lang="cs-CZ" sz="1600" b="1" dirty="0" err="1"/>
              <a:t>Machines</a:t>
            </a:r>
            <a:r>
              <a:rPr lang="cs-CZ" sz="1600" b="1" dirty="0"/>
              <a:t> –</a:t>
            </a:r>
            <a:r>
              <a:rPr lang="cs-CZ" sz="1600" dirty="0"/>
              <a:t> analýzy technického vybavení podniku a využívaných technologií;</a:t>
            </a:r>
          </a:p>
          <a:p>
            <a:pPr lvl="0" algn="just"/>
            <a:r>
              <a:rPr lang="cs-CZ" sz="1600" b="1" dirty="0" err="1"/>
              <a:t>Men</a:t>
            </a:r>
            <a:r>
              <a:rPr lang="cs-CZ" sz="1600" b="1" dirty="0"/>
              <a:t> –</a:t>
            </a:r>
            <a:r>
              <a:rPr lang="cs-CZ" sz="1600" dirty="0"/>
              <a:t> rozbor zaměstnaneckého obsazení podniku kvantitativně i kvalitativně;</a:t>
            </a:r>
          </a:p>
          <a:p>
            <a:pPr lvl="0" algn="just"/>
            <a:r>
              <a:rPr lang="cs-CZ" sz="1600" b="1" dirty="0"/>
              <a:t>Market –</a:t>
            </a:r>
            <a:r>
              <a:rPr lang="cs-CZ" sz="1600" dirty="0"/>
              <a:t> analýza uplatnění produktů na trhu a zjištění jejich konkurenceschopnosti;</a:t>
            </a:r>
          </a:p>
          <a:p>
            <a:pPr lvl="0" algn="just"/>
            <a:r>
              <a:rPr lang="cs-CZ" sz="1600" b="1" dirty="0" err="1"/>
              <a:t>Materials</a:t>
            </a:r>
            <a:r>
              <a:rPr lang="cs-CZ" sz="1600" b="1" dirty="0"/>
              <a:t> –</a:t>
            </a:r>
            <a:r>
              <a:rPr lang="cs-CZ" sz="1600" dirty="0"/>
              <a:t> zhodnocení surovinových vstupů, jejich kvality a nahraditelnosti;</a:t>
            </a:r>
          </a:p>
          <a:p>
            <a:pPr algn="just"/>
            <a:r>
              <a:rPr lang="cs-CZ" sz="1600" b="1" dirty="0"/>
              <a:t>Money –</a:t>
            </a:r>
            <a:r>
              <a:rPr lang="cs-CZ" sz="1600" dirty="0"/>
              <a:t> analýza všech oblastí finančního hospodaření včetně návratnosti investic.</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Metoda 6M</a:t>
            </a:r>
          </a:p>
        </p:txBody>
      </p:sp>
    </p:spTree>
    <p:extLst>
      <p:ext uri="{BB962C8B-B14F-4D97-AF65-F5344CB8AC3E}">
        <p14:creationId xmlns:p14="http://schemas.microsoft.com/office/powerpoint/2010/main" val="21045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Strategie výzkumu, vývoje a rozvoje </a:t>
            </a:r>
            <a:r>
              <a:rPr lang="cs-CZ" sz="1600" dirty="0"/>
              <a:t>je určujícím </a:t>
            </a:r>
            <a:r>
              <a:rPr lang="cs-CZ" sz="1600" dirty="0" smtClean="0"/>
              <a:t>prvkem </a:t>
            </a:r>
            <a:r>
              <a:rPr lang="cs-CZ" sz="1600" dirty="0"/>
              <a:t>pro stanovení a tempa firemních inovací. Je evidentní, že právě zaměření na specifický typ inovací do značné míry ovlivňuje schopnost podniku vytvářet konkurenční výhodu a zvyšovat tak nejen hodnotu podniku, ale rovněž pravděpodobnost jejího přežití. </a:t>
            </a:r>
          </a:p>
          <a:p>
            <a:pPr algn="just"/>
            <a:r>
              <a:rPr lang="cs-CZ" sz="1600" dirty="0"/>
              <a:t>Samotné plánování výzkumných aktivit je velmi náročné, neboť je spojeno s řadou nejistot, což vede k tomu, že řada rozvojových aktivit vůbec nedospěje k cíli, případně stanoveného cíle dosáhne za změněných podmínek. </a:t>
            </a:r>
            <a:endParaRPr lang="cs-CZ" sz="1600" dirty="0" smtClean="0"/>
          </a:p>
          <a:p>
            <a:pPr algn="just"/>
            <a:r>
              <a:rPr lang="cs-CZ" sz="1600" dirty="0" smtClean="0"/>
              <a:t>Formulace </a:t>
            </a:r>
            <a:r>
              <a:rPr lang="cs-CZ" sz="1600" dirty="0"/>
              <a:t>strategie výzkumu a vývoje je svým charakterem expertní činností, vyžadující kombinaci racionálních, empirických a intuitivních přístupů</a:t>
            </a:r>
            <a:r>
              <a:rPr lang="cs-CZ" sz="1600" dirty="0" smtClean="0"/>
              <a:t>.</a:t>
            </a:r>
            <a:endParaRPr lang="cs-CZ" sz="1600" dirty="0"/>
          </a:p>
          <a:p>
            <a:pPr algn="just"/>
            <a:r>
              <a:rPr lang="cs-CZ" sz="1600" dirty="0"/>
              <a:t>Výstupem strategického plánu výzkumu a vývoje je naplánování zásadních inovací a technických zlepšení, které se významným způsobem promítnou do zvýšení konkurenceschopnosti podniku. Součástí je i skladba nákladů potřebných pro zajištění výzkumných aktivit, včetně externích služeb. </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Výzkumně-vývojová strategie</a:t>
            </a:r>
            <a:endParaRPr lang="cs-CZ" dirty="0"/>
          </a:p>
        </p:txBody>
      </p:sp>
    </p:spTree>
    <p:extLst>
      <p:ext uri="{BB962C8B-B14F-4D97-AF65-F5344CB8AC3E}">
        <p14:creationId xmlns:p14="http://schemas.microsoft.com/office/powerpoint/2010/main" val="162170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Komponenty výzkumně-vývojové strategie</a:t>
            </a:r>
            <a:endParaRPr lang="cs-CZ" dirty="0"/>
          </a:p>
        </p:txBody>
      </p:sp>
      <p:sp>
        <p:nvSpPr>
          <p:cNvPr id="2" name="Obdélník 1"/>
          <p:cNvSpPr/>
          <p:nvPr/>
        </p:nvSpPr>
        <p:spPr>
          <a:xfrm>
            <a:off x="3491880" y="2268995"/>
            <a:ext cx="1368152" cy="6901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Strategie výzkumu a vývoje</a:t>
            </a:r>
            <a:endParaRPr lang="cs-CZ" sz="1600" dirty="0">
              <a:solidFill>
                <a:srgbClr val="000000"/>
              </a:solidFill>
            </a:endParaRPr>
          </a:p>
        </p:txBody>
      </p:sp>
      <p:sp>
        <p:nvSpPr>
          <p:cNvPr id="6" name="Obdélník 5"/>
          <p:cNvSpPr/>
          <p:nvPr/>
        </p:nvSpPr>
        <p:spPr>
          <a:xfrm>
            <a:off x="1259632" y="3784859"/>
            <a:ext cx="1872208" cy="738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Finanční zabezpečení výzkumu a vývoje</a:t>
            </a:r>
            <a:endParaRPr lang="cs-CZ" sz="1600" dirty="0">
              <a:solidFill>
                <a:srgbClr val="000000"/>
              </a:solidFill>
            </a:endParaRPr>
          </a:p>
        </p:txBody>
      </p:sp>
      <p:sp>
        <p:nvSpPr>
          <p:cNvPr id="8" name="Obdélník 7"/>
          <p:cNvSpPr/>
          <p:nvPr/>
        </p:nvSpPr>
        <p:spPr>
          <a:xfrm>
            <a:off x="6649360" y="2750565"/>
            <a:ext cx="17864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Základní cíle pro výzkum a vývoj</a:t>
            </a:r>
            <a:endParaRPr lang="cs-CZ" sz="1600" dirty="0">
              <a:solidFill>
                <a:srgbClr val="000000"/>
              </a:solidFill>
            </a:endParaRPr>
          </a:p>
        </p:txBody>
      </p:sp>
      <p:sp>
        <p:nvSpPr>
          <p:cNvPr id="9" name="Obdélník 8"/>
          <p:cNvSpPr/>
          <p:nvPr/>
        </p:nvSpPr>
        <p:spPr>
          <a:xfrm>
            <a:off x="315647" y="2457472"/>
            <a:ext cx="2141491" cy="845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Spolupráce s externími výzkumnými pracovišti a VŠ</a:t>
            </a:r>
            <a:endParaRPr lang="cs-CZ" sz="1600" dirty="0">
              <a:solidFill>
                <a:srgbClr val="000000"/>
              </a:solidFill>
            </a:endParaRPr>
          </a:p>
        </p:txBody>
      </p:sp>
      <p:sp>
        <p:nvSpPr>
          <p:cNvPr id="11" name="Obdélník 10"/>
          <p:cNvSpPr/>
          <p:nvPr/>
        </p:nvSpPr>
        <p:spPr>
          <a:xfrm>
            <a:off x="6444207" y="1714922"/>
            <a:ext cx="2186121" cy="798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Motivace výzkumných a vývojových pracovníků</a:t>
            </a:r>
            <a:endParaRPr lang="cs-CZ" sz="1600" dirty="0">
              <a:solidFill>
                <a:srgbClr val="000000"/>
              </a:solidFill>
            </a:endParaRPr>
          </a:p>
        </p:txBody>
      </p:sp>
      <p:sp>
        <p:nvSpPr>
          <p:cNvPr id="12" name="Obdélník 11"/>
          <p:cNvSpPr/>
          <p:nvPr/>
        </p:nvSpPr>
        <p:spPr>
          <a:xfrm>
            <a:off x="5181599" y="855588"/>
            <a:ext cx="1838673" cy="770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VTEI a informační podpora výzkumu a vývoje</a:t>
            </a:r>
            <a:endParaRPr lang="cs-CZ" sz="1600" dirty="0">
              <a:solidFill>
                <a:srgbClr val="000000"/>
              </a:solidFill>
            </a:endParaRPr>
          </a:p>
        </p:txBody>
      </p:sp>
      <p:sp>
        <p:nvSpPr>
          <p:cNvPr id="13" name="Obdélník 12"/>
          <p:cNvSpPr/>
          <p:nvPr/>
        </p:nvSpPr>
        <p:spPr>
          <a:xfrm>
            <a:off x="2843808" y="817117"/>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Návaznost na business strategii</a:t>
            </a:r>
            <a:endParaRPr lang="cs-CZ" sz="1600" dirty="0">
              <a:solidFill>
                <a:srgbClr val="000000"/>
              </a:solidFill>
            </a:endParaRPr>
          </a:p>
        </p:txBody>
      </p:sp>
      <p:sp>
        <p:nvSpPr>
          <p:cNvPr id="14" name="Obdélník 13"/>
          <p:cNvSpPr/>
          <p:nvPr/>
        </p:nvSpPr>
        <p:spPr>
          <a:xfrm>
            <a:off x="1098445" y="1340243"/>
            <a:ext cx="1422689" cy="449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Lidské zdroje</a:t>
            </a:r>
            <a:endParaRPr lang="cs-CZ" sz="1600" dirty="0">
              <a:solidFill>
                <a:srgbClr val="000000"/>
              </a:solidFill>
            </a:endParaRPr>
          </a:p>
        </p:txBody>
      </p:sp>
      <p:sp>
        <p:nvSpPr>
          <p:cNvPr id="15" name="Obdélník 14"/>
          <p:cNvSpPr/>
          <p:nvPr/>
        </p:nvSpPr>
        <p:spPr>
          <a:xfrm>
            <a:off x="5466225" y="3759882"/>
            <a:ext cx="2255377"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Materiální zabezpečení výzkumu a vývoje</a:t>
            </a:r>
            <a:endParaRPr lang="cs-CZ" sz="1600" dirty="0">
              <a:solidFill>
                <a:srgbClr val="000000"/>
              </a:solidFill>
            </a:endParaRP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Licenční politika</a:t>
            </a:r>
            <a:endParaRPr lang="cs-CZ" sz="1600" dirty="0">
              <a:solidFill>
                <a:srgbClr val="000000"/>
              </a:solidFill>
            </a:endParaRPr>
          </a:p>
        </p:txBody>
      </p:sp>
      <p:cxnSp>
        <p:nvCxnSpPr>
          <p:cNvPr id="5" name="Přímá spojnice se šipkou 4"/>
          <p:cNvCxnSpPr/>
          <p:nvPr/>
        </p:nvCxnSpPr>
        <p:spPr>
          <a:xfrm>
            <a:off x="2195736" y="1802719"/>
            <a:ext cx="1296144" cy="54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V="1">
            <a:off x="2457138" y="2750565"/>
            <a:ext cx="1078696" cy="239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987824" y="2984059"/>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0353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Strategie řízení lidských zdrojů, nebo také </a:t>
            </a:r>
            <a:r>
              <a:rPr lang="cs-CZ" sz="1600" b="1" dirty="0"/>
              <a:t>personální strategie</a:t>
            </a:r>
            <a:r>
              <a:rPr lang="cs-CZ" sz="1600" dirty="0"/>
              <a:t>, je v současné době, kdy jsou lidé v organizacích považování za největší bohatství organizace, za jednu z nejdůležitějších částí podnikové strategie. Strategická povaha řízení lidských zdrojů má přímou souvislost se stále sofistikovanějšími metodami produkce a s potřebou kvalifikovaného kapitálu, jehož výchova a vzdělání má také dlouhodobý charakter.</a:t>
            </a:r>
            <a:endParaRPr lang="cs-CZ" sz="1600" dirty="0" smtClean="0"/>
          </a:p>
          <a:p>
            <a:pPr algn="just"/>
            <a:r>
              <a:rPr lang="cs-CZ" sz="1600" dirty="0" smtClean="0"/>
              <a:t>Strategický </a:t>
            </a:r>
            <a:r>
              <a:rPr lang="cs-CZ" sz="1600" dirty="0"/>
              <a:t>plán řízení lidských </a:t>
            </a:r>
            <a:r>
              <a:rPr lang="cs-CZ" sz="1600" dirty="0" smtClean="0"/>
              <a:t>zdrojů </a:t>
            </a:r>
            <a:r>
              <a:rPr lang="cs-CZ" sz="1600" dirty="0"/>
              <a:t>odpovídá na otázku kolik pracovníků, v jaké věkové, generové, vzdělanostní a profesní struktuře bude zapotřebí pro splnění strategických cílů organizace. </a:t>
            </a:r>
            <a:endParaRPr lang="cs-CZ" sz="1600" dirty="0" smtClean="0"/>
          </a:p>
          <a:p>
            <a:pPr algn="just"/>
            <a:r>
              <a:rPr lang="cs-CZ" sz="1600" dirty="0" smtClean="0"/>
              <a:t>Výchozím </a:t>
            </a:r>
            <a:r>
              <a:rPr lang="cs-CZ" sz="1600" dirty="0"/>
              <a:t>bodem pro strategických plán lidských </a:t>
            </a:r>
            <a:r>
              <a:rPr lang="cs-CZ" sz="1600" dirty="0" smtClean="0"/>
              <a:t>zdrojů </a:t>
            </a:r>
            <a:r>
              <a:rPr lang="cs-CZ" sz="1600" dirty="0"/>
              <a:t>je analýza pracovních pozic a analýza disponibilních personálních zdrojů v organizaci. </a:t>
            </a:r>
            <a:endParaRPr lang="cs-CZ" sz="1600" dirty="0" smtClean="0"/>
          </a:p>
          <a:p>
            <a:pPr algn="just"/>
            <a:r>
              <a:rPr lang="cs-CZ" sz="1600" dirty="0" smtClean="0"/>
              <a:t>Základním </a:t>
            </a:r>
            <a:r>
              <a:rPr lang="cs-CZ" sz="1600" dirty="0"/>
              <a:t>informačním vstupem do strategického plánu lidských zdrojů jsou specifické požadavky jednotlivých úvarů na pracovní sílu. </a:t>
            </a:r>
          </a:p>
          <a:p>
            <a:pPr algn="just"/>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Personální strategie I</a:t>
            </a:r>
            <a:endParaRPr lang="cs-CZ" dirty="0"/>
          </a:p>
        </p:txBody>
      </p:sp>
    </p:spTree>
    <p:extLst>
      <p:ext uri="{BB962C8B-B14F-4D97-AF65-F5344CB8AC3E}">
        <p14:creationId xmlns:p14="http://schemas.microsoft.com/office/powerpoint/2010/main" val="427677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Potřeba plánování pracovníků a zvládnutí všech úkonů souvisejících s jejich řízením znamená pro podnik významnou konkurenční výhodu. Mnoho organizací se stává tzv. učícími se organizacemi, kde je na vzdělávání a rozvoj pracovníků kladen značný důraz a kromě znalostí a dovedností je cílem také budování firemní kultury. Ta pak tvoří rámec, v němž fungují i ostatní fáze řízení lidských zdrojů. </a:t>
            </a:r>
            <a:endParaRPr lang="cs-CZ" sz="1600" dirty="0" smtClean="0"/>
          </a:p>
          <a:p>
            <a:pPr algn="just"/>
            <a:r>
              <a:rPr lang="cs-CZ" sz="1600" dirty="0" smtClean="0"/>
              <a:t>Zajistit </a:t>
            </a:r>
            <a:r>
              <a:rPr lang="cs-CZ" sz="1600" dirty="0"/>
              <a:t>soulad těchto činností, resp. celé strategie řízení lidských zdrojů s ostatními procesy v podniku, to je velký úkol každého managementu, protože jen tak je možné v konkurenčním prostředí přežít a fungovat</a:t>
            </a:r>
            <a:r>
              <a:rPr lang="cs-CZ" sz="1600" dirty="0" smtClean="0"/>
              <a:t>.</a:t>
            </a:r>
            <a:endParaRPr lang="cs-CZ" sz="1600" dirty="0"/>
          </a:p>
          <a:p>
            <a:pPr algn="just"/>
            <a:r>
              <a:rPr lang="cs-CZ" sz="1600" dirty="0"/>
              <a:t>Strategické řízení lidských zdrojů je integrováno do strategie organizace a podporuje dosahování strategických cílů organizace</a:t>
            </a:r>
            <a:r>
              <a:rPr lang="cs-CZ" sz="1600" dirty="0" smtClean="0"/>
              <a:t>.</a:t>
            </a:r>
          </a:p>
          <a:p>
            <a:pPr algn="just"/>
            <a:r>
              <a:rPr lang="cs-CZ" sz="1600" dirty="0"/>
              <a:t>Strategické řízení lidských zdrojů je komplexní činnost, která navazuje na strategii organizace. Vymezuje běžné personální činnosti tak, aby svými výstupy podporovaly dosahování strategických cílů a vytváření přidané </a:t>
            </a:r>
            <a:r>
              <a:rPr lang="cs-CZ" sz="1600" dirty="0" smtClean="0"/>
              <a:t>hodnoty.</a:t>
            </a:r>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Personální strategie II</a:t>
            </a:r>
            <a:endParaRPr lang="cs-CZ" dirty="0"/>
          </a:p>
        </p:txBody>
      </p:sp>
    </p:spTree>
    <p:extLst>
      <p:ext uri="{BB962C8B-B14F-4D97-AF65-F5344CB8AC3E}">
        <p14:creationId xmlns:p14="http://schemas.microsoft.com/office/powerpoint/2010/main" val="1396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Hlavním cílem strategického řízení lidských zdrojů je formulovat postoj organizace k personálním záležitostem, což umožňuje a usnadňuje strategická rozhodnutí s cílem zabezpečit pro organizaci kvalifikované, oddané a motivované </a:t>
            </a:r>
            <a:r>
              <a:rPr lang="cs-CZ" sz="1600" dirty="0" smtClean="0"/>
              <a:t>pracovníky. </a:t>
            </a:r>
            <a:r>
              <a:rPr lang="cs-CZ" sz="1600" dirty="0"/>
              <a:t>Snahou je dosáhnout optimální rovnováhu mezi tvrdými a měkkými </a:t>
            </a:r>
            <a:r>
              <a:rPr lang="cs-CZ" sz="1600" dirty="0" smtClean="0"/>
              <a:t>prvky.</a:t>
            </a:r>
          </a:p>
          <a:p>
            <a:pPr algn="just"/>
            <a:r>
              <a:rPr lang="cs-CZ" sz="1600" dirty="0"/>
              <a:t>Typy strategií lidských zdrojů vychází z činnosti organizace, jejího předmětu činnosti, struktury, hierarchie a především hodnot. Některé strategie lidských zdrojů jsou detailní, rozpracovávají všechny části oblasti řízení lidských zdrojů, jiné jsou pouze obecnými proklamacemi. Lze rozlišit 2 základní typy strategií:</a:t>
            </a:r>
          </a:p>
          <a:p>
            <a:pPr lvl="1" algn="just"/>
            <a:r>
              <a:rPr lang="cs-CZ" sz="1600" dirty="0"/>
              <a:t>rámcové strategie – podle Armstronga a </a:t>
            </a:r>
            <a:r>
              <a:rPr lang="cs-CZ" sz="1600" dirty="0" err="1"/>
              <a:t>Taylora</a:t>
            </a:r>
            <a:r>
              <a:rPr lang="cs-CZ" sz="1600" dirty="0"/>
              <a:t> (2015) jsou rámcové strategie obecné záměry organizace v oblasti řízení a rozvoje pracovníků, Dvořáková a kol. (2012) charakterizuje tyto strategie jako komplexní strategie transformace (změny) vedoucí ke změně v organizaci a změně hodnot  a kultury;</a:t>
            </a:r>
          </a:p>
          <a:p>
            <a:pPr lvl="1" algn="just"/>
            <a:r>
              <a:rPr lang="cs-CZ" sz="1600" dirty="0"/>
              <a:t>specifické strategie jsou zaměřeny na určitou oblast personální činnosti a v čase je zde vidět změna vycházející z rozvoje řízení lidských zdrojů.</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Personální strategie III</a:t>
            </a:r>
            <a:endParaRPr lang="cs-CZ" dirty="0"/>
          </a:p>
        </p:txBody>
      </p:sp>
    </p:spTree>
    <p:extLst>
      <p:ext uri="{BB962C8B-B14F-4D97-AF65-F5344CB8AC3E}">
        <p14:creationId xmlns:p14="http://schemas.microsoft.com/office/powerpoint/2010/main" val="17047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Komponenty personální strategie</a:t>
            </a:r>
            <a:endParaRPr lang="cs-CZ" dirty="0"/>
          </a:p>
        </p:txBody>
      </p:sp>
      <p:sp>
        <p:nvSpPr>
          <p:cNvPr id="2" name="Obdélník 1"/>
          <p:cNvSpPr/>
          <p:nvPr/>
        </p:nvSpPr>
        <p:spPr>
          <a:xfrm>
            <a:off x="3491880" y="2268995"/>
            <a:ext cx="1368152" cy="6901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Personální strategie</a:t>
            </a:r>
            <a:endParaRPr lang="cs-CZ" sz="1600" dirty="0">
              <a:solidFill>
                <a:srgbClr val="000000"/>
              </a:solidFill>
            </a:endParaRPr>
          </a:p>
        </p:txBody>
      </p:sp>
      <p:sp>
        <p:nvSpPr>
          <p:cNvPr id="6" name="Obdélník 5"/>
          <p:cNvSpPr/>
          <p:nvPr/>
        </p:nvSpPr>
        <p:spPr>
          <a:xfrm>
            <a:off x="1009120" y="3585491"/>
            <a:ext cx="1872208" cy="738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Mzdový vývoj</a:t>
            </a:r>
            <a:endParaRPr lang="cs-CZ" sz="1600" dirty="0">
              <a:solidFill>
                <a:srgbClr val="000000"/>
              </a:solidFill>
            </a:endParaRPr>
          </a:p>
        </p:txBody>
      </p:sp>
      <p:sp>
        <p:nvSpPr>
          <p:cNvPr id="8" name="Obdélník 7"/>
          <p:cNvSpPr/>
          <p:nvPr/>
        </p:nvSpPr>
        <p:spPr>
          <a:xfrm>
            <a:off x="6649360" y="2750565"/>
            <a:ext cx="17864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Péče o pracovníky</a:t>
            </a:r>
            <a:endParaRPr lang="cs-CZ" sz="1600" dirty="0">
              <a:solidFill>
                <a:srgbClr val="000000"/>
              </a:solidFill>
            </a:endParaRPr>
          </a:p>
        </p:txBody>
      </p:sp>
      <p:sp>
        <p:nvSpPr>
          <p:cNvPr id="9" name="Obdélník 8"/>
          <p:cNvSpPr/>
          <p:nvPr/>
        </p:nvSpPr>
        <p:spPr>
          <a:xfrm>
            <a:off x="466797" y="1949073"/>
            <a:ext cx="1989594" cy="6045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Produktivita a mzdy</a:t>
            </a:r>
            <a:endParaRPr lang="cs-CZ" sz="1600" dirty="0">
              <a:solidFill>
                <a:srgbClr val="000000"/>
              </a:solidFill>
            </a:endParaRPr>
          </a:p>
        </p:txBody>
      </p:sp>
      <p:sp>
        <p:nvSpPr>
          <p:cNvPr id="11" name="Obdélník 10"/>
          <p:cNvSpPr/>
          <p:nvPr/>
        </p:nvSpPr>
        <p:spPr>
          <a:xfrm>
            <a:off x="6444207" y="1950165"/>
            <a:ext cx="2186121" cy="563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Motivace pracovníků</a:t>
            </a:r>
            <a:endParaRPr lang="cs-CZ" sz="1600" dirty="0">
              <a:solidFill>
                <a:srgbClr val="000000"/>
              </a:solidFill>
            </a:endParaRPr>
          </a:p>
        </p:txBody>
      </p:sp>
      <p:sp>
        <p:nvSpPr>
          <p:cNvPr id="12" name="Obdélník 11"/>
          <p:cNvSpPr/>
          <p:nvPr/>
        </p:nvSpPr>
        <p:spPr>
          <a:xfrm>
            <a:off x="5181599" y="855588"/>
            <a:ext cx="2054697" cy="770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Kvalifikační struktura</a:t>
            </a:r>
            <a:endParaRPr lang="cs-CZ" sz="1600" dirty="0">
              <a:solidFill>
                <a:srgbClr val="000000"/>
              </a:solidFill>
            </a:endParaRPr>
          </a:p>
        </p:txBody>
      </p:sp>
      <p:sp>
        <p:nvSpPr>
          <p:cNvPr id="13" name="Obdélník 12"/>
          <p:cNvSpPr/>
          <p:nvPr/>
        </p:nvSpPr>
        <p:spPr>
          <a:xfrm>
            <a:off x="2483768" y="829203"/>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Návaznost na business strategii</a:t>
            </a:r>
            <a:endParaRPr lang="cs-CZ" sz="1600" dirty="0">
              <a:solidFill>
                <a:srgbClr val="000000"/>
              </a:solidFill>
            </a:endParaRPr>
          </a:p>
        </p:txBody>
      </p:sp>
      <p:sp>
        <p:nvSpPr>
          <p:cNvPr id="15" name="Obdélník 14"/>
          <p:cNvSpPr/>
          <p:nvPr/>
        </p:nvSpPr>
        <p:spPr>
          <a:xfrm>
            <a:off x="5466225" y="3759882"/>
            <a:ext cx="2255377"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Bezpečnost a ochrana zdraví při práci</a:t>
            </a:r>
            <a:endParaRPr lang="cs-CZ" sz="1600" dirty="0">
              <a:solidFill>
                <a:srgbClr val="000000"/>
              </a:solidFill>
            </a:endParaRP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Firemní kultura</a:t>
            </a:r>
            <a:endParaRPr lang="cs-CZ" sz="1600" dirty="0">
              <a:solidFill>
                <a:srgbClr val="000000"/>
              </a:solidFill>
            </a:endParaRPr>
          </a:p>
        </p:txBody>
      </p:sp>
      <p:cxnSp>
        <p:nvCxnSpPr>
          <p:cNvPr id="19" name="Přímá spojnice se šipkou 18"/>
          <p:cNvCxnSpPr>
            <a:stCxn id="9" idx="3"/>
          </p:cNvCxnSpPr>
          <p:nvPr/>
        </p:nvCxnSpPr>
        <p:spPr>
          <a:xfrm>
            <a:off x="2456391" y="2251361"/>
            <a:ext cx="950131" cy="30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854680" y="2778578"/>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15916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Základním úkolem investičního </a:t>
            </a:r>
            <a:r>
              <a:rPr lang="cs-CZ" sz="1600" dirty="0" smtClean="0"/>
              <a:t>procesu, a potažmo </a:t>
            </a:r>
            <a:r>
              <a:rPr lang="cs-CZ" sz="1600" b="1" dirty="0" smtClean="0"/>
              <a:t>investiční strategie</a:t>
            </a:r>
            <a:r>
              <a:rPr lang="cs-CZ" sz="1600" dirty="0" smtClean="0"/>
              <a:t>, </a:t>
            </a:r>
            <a:r>
              <a:rPr lang="cs-CZ" sz="1600" dirty="0"/>
              <a:t>je zabezpečení strategických potřeb podniku, bez kterých by nebylo možné jeho správné fungování a prosperita v hospodářské soutěži s konkurenty. </a:t>
            </a:r>
            <a:endParaRPr lang="cs-CZ" sz="1600" dirty="0" smtClean="0"/>
          </a:p>
          <a:p>
            <a:pPr algn="just"/>
            <a:r>
              <a:rPr lang="cs-CZ" sz="1600" dirty="0"/>
              <a:t>Investiční strategii lze definovat jako soubor pravidel, chování, procesů a metod, které aktivnímu investorovi umožňují efektivní výběr investičních instrumentů. </a:t>
            </a:r>
            <a:endParaRPr lang="cs-CZ" sz="1600" dirty="0" smtClean="0"/>
          </a:p>
          <a:p>
            <a:pPr algn="just"/>
            <a:r>
              <a:rPr lang="cs-CZ" sz="1600" dirty="0"/>
              <a:t>Hlavní investiční strategie využívají nástroje a </a:t>
            </a:r>
            <a:r>
              <a:rPr lang="cs-CZ" sz="1600" dirty="0" smtClean="0"/>
              <a:t>techniky fundamentální analýzy</a:t>
            </a:r>
            <a:r>
              <a:rPr lang="cs-CZ" sz="1600" dirty="0"/>
              <a:t> </a:t>
            </a:r>
            <a:r>
              <a:rPr lang="cs-CZ" sz="1600" dirty="0" smtClean="0"/>
              <a:t>s </a:t>
            </a:r>
            <a:r>
              <a:rPr lang="cs-CZ" sz="1600" dirty="0"/>
              <a:t>cílem odhalit vnitřní nebo-</a:t>
            </a:r>
            <a:r>
              <a:rPr lang="cs-CZ" sz="1600" dirty="0" err="1"/>
              <a:t>li</a:t>
            </a:r>
            <a:r>
              <a:rPr lang="cs-CZ" sz="1600" dirty="0"/>
              <a:t> správnou hodnotu akcie. Pro odhad vnitřní hodnoty se používá </a:t>
            </a:r>
            <a:r>
              <a:rPr lang="cs-CZ" sz="1600" dirty="0" smtClean="0"/>
              <a:t>řada modelů, </a:t>
            </a:r>
            <a:r>
              <a:rPr lang="cs-CZ" sz="1600" dirty="0"/>
              <a:t>jako je dividendový diskontní model nebo EVA</a:t>
            </a:r>
            <a:r>
              <a:rPr lang="cs-CZ" sz="1600" dirty="0" smtClean="0"/>
              <a:t>.</a:t>
            </a:r>
          </a:p>
          <a:p>
            <a:pPr algn="just"/>
            <a:r>
              <a:rPr lang="cs-CZ" sz="1600" dirty="0"/>
              <a:t>Při výběru vhodného investičního instrumentu bereme v úvahu celou řadu různých kritérií a navíc těmto kritériím dáváme různou váhu. Mnoho kritérií má kvalitativní povahu, takže je téměř nemožné jejich vliv na investici změřit. Můžeme znát velikost zisku společnosti, ale problémy nastávají například při ocenění hodnoty značky nebo kvality managementu. Trhy jsou rovněž často pod vlivem emocí a sentimentů investorů a akcie tak nereflektují fundamentální faktory.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Investiční strategie I</a:t>
            </a:r>
            <a:endParaRPr lang="cs-CZ" dirty="0"/>
          </a:p>
        </p:txBody>
      </p:sp>
    </p:spTree>
    <p:extLst>
      <p:ext uri="{BB962C8B-B14F-4D97-AF65-F5344CB8AC3E}">
        <p14:creationId xmlns:p14="http://schemas.microsoft.com/office/powerpoint/2010/main" val="6922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Volba </a:t>
            </a:r>
            <a:r>
              <a:rPr lang="cs-CZ" sz="1600" dirty="0"/>
              <a:t>konkrétní investiční strategie potom závisí především na požadované výnosnosti při určité investorem akceptovatelné míře rizika.</a:t>
            </a:r>
            <a:endParaRPr lang="cs-CZ" sz="1600" dirty="0" smtClean="0"/>
          </a:p>
          <a:p>
            <a:pPr algn="just"/>
            <a:r>
              <a:rPr lang="cs-CZ" sz="1600" dirty="0" smtClean="0"/>
              <a:t>Valach </a:t>
            </a:r>
            <a:r>
              <a:rPr lang="cs-CZ" sz="1600" dirty="0"/>
              <a:t>(2006) rozlišuje několik typů investičních strategií. V rámci </a:t>
            </a:r>
            <a:r>
              <a:rPr lang="cs-CZ" sz="1600" i="1" dirty="0"/>
              <a:t>strategie maximalizace ročních výnosů </a:t>
            </a:r>
            <a:r>
              <a:rPr lang="cs-CZ" sz="1600" dirty="0"/>
              <a:t>investor dává přednost co nejvyšším ročním výnosům a nehledí na růst ceny investice či na její udržení. V případě této strategie přináší každoroční očekávaný vysoký dividendový výnos. </a:t>
            </a:r>
            <a:endParaRPr lang="cs-CZ" sz="1600" dirty="0" smtClean="0"/>
          </a:p>
          <a:p>
            <a:pPr algn="just"/>
            <a:r>
              <a:rPr lang="cs-CZ" sz="1600" dirty="0" smtClean="0"/>
              <a:t>Naopak</a:t>
            </a:r>
            <a:r>
              <a:rPr lang="cs-CZ" sz="1600" dirty="0"/>
              <a:t>, pokud investor </a:t>
            </a:r>
            <a:r>
              <a:rPr lang="cs-CZ" sz="1600" dirty="0" smtClean="0"/>
              <a:t>upřednostňuje </a:t>
            </a:r>
            <a:r>
              <a:rPr lang="cs-CZ" sz="1600" dirty="0"/>
              <a:t>investiční projekty, u kterých předpokládá co </a:t>
            </a:r>
            <a:r>
              <a:rPr lang="cs-CZ" sz="1600" dirty="0" smtClean="0"/>
              <a:t>největší </a:t>
            </a:r>
            <a:r>
              <a:rPr lang="cs-CZ" sz="1600" dirty="0"/>
              <a:t>zvýšení hodnoty původního investičního vkladu, hovoříme o </a:t>
            </a:r>
            <a:r>
              <a:rPr lang="cs-CZ" sz="1600" i="1" dirty="0"/>
              <a:t>strategii růstu ceny investice</a:t>
            </a:r>
            <a:r>
              <a:rPr lang="cs-CZ" sz="1600" dirty="0"/>
              <a:t>. </a:t>
            </a:r>
            <a:endParaRPr lang="cs-CZ" sz="1600" dirty="0" smtClean="0"/>
          </a:p>
          <a:p>
            <a:pPr algn="just"/>
            <a:r>
              <a:rPr lang="cs-CZ" sz="1600" dirty="0" smtClean="0"/>
              <a:t>Ideální </a:t>
            </a:r>
            <a:r>
              <a:rPr lang="cs-CZ" sz="1600" dirty="0"/>
              <a:t>kombinací obou uvedených přístupů je </a:t>
            </a:r>
            <a:r>
              <a:rPr lang="cs-CZ" sz="1600" i="1" dirty="0"/>
              <a:t>strategie růstu ceny investice spojená s maximálními ročními výnosy</a:t>
            </a:r>
            <a:r>
              <a:rPr lang="cs-CZ" sz="1600" dirty="0"/>
              <a:t>. Takováto strategie nejvíce přispívá k základnímu cíli podniku v oblasti investic</a:t>
            </a:r>
            <a:r>
              <a:rPr lang="cs-CZ" sz="1600" dirty="0" smtClean="0"/>
              <a:t>.</a:t>
            </a:r>
          </a:p>
          <a:p>
            <a:pPr algn="just"/>
            <a:r>
              <a:rPr lang="cs-CZ" sz="1600" i="1" dirty="0"/>
              <a:t>Pasivní strategie </a:t>
            </a:r>
            <a:r>
              <a:rPr lang="cs-CZ" sz="1600" dirty="0"/>
              <a:t>typu „kup a drž“ se vyznačují nižším očekávaným výnosem, nižším rizikem a minimalizací transakčních </a:t>
            </a:r>
            <a:r>
              <a:rPr lang="cs-CZ" sz="1600" dirty="0" smtClean="0"/>
              <a:t>nákladů. </a:t>
            </a:r>
            <a:r>
              <a:rPr lang="cs-CZ" sz="1600" i="1" dirty="0" smtClean="0"/>
              <a:t>Aktivní </a:t>
            </a:r>
            <a:r>
              <a:rPr lang="cs-CZ" sz="1600" i="1" dirty="0"/>
              <a:t>investiční strategie </a:t>
            </a:r>
            <a:r>
              <a:rPr lang="cs-CZ" sz="1600" dirty="0"/>
              <a:t>se zaměřuje na výběr a načasování investice za účelem maximalizace výnosu.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Investiční strategie II</a:t>
            </a:r>
            <a:endParaRPr lang="cs-CZ" dirty="0"/>
          </a:p>
        </p:txBody>
      </p:sp>
    </p:spTree>
    <p:extLst>
      <p:ext uri="{BB962C8B-B14F-4D97-AF65-F5344CB8AC3E}">
        <p14:creationId xmlns:p14="http://schemas.microsoft.com/office/powerpoint/2010/main" val="31148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Informační strategie podniku </a:t>
            </a:r>
            <a:r>
              <a:rPr lang="cs-CZ" sz="1600" dirty="0"/>
              <a:t>se zaměřuje na optimální podporu cílů podniku a podnikových procesů pomocí informačních technologií. </a:t>
            </a:r>
            <a:endParaRPr lang="cs-CZ" sz="1600" dirty="0" smtClean="0"/>
          </a:p>
          <a:p>
            <a:pPr algn="just"/>
            <a:r>
              <a:rPr lang="cs-CZ" sz="1600" dirty="0"/>
              <a:t>Informační strategie je součástí celého strategického řízení podniku, to znamená, že její řešení by mělo být </a:t>
            </a:r>
            <a:r>
              <a:rPr lang="cs-CZ" sz="1600" dirty="0" smtClean="0"/>
              <a:t>zejména </a:t>
            </a:r>
            <a:r>
              <a:rPr lang="cs-CZ" sz="1600" dirty="0"/>
              <a:t>záležitostí podnikových manažerů, nikoli samotných informatiků. </a:t>
            </a:r>
          </a:p>
          <a:p>
            <a:pPr algn="just"/>
            <a:r>
              <a:rPr lang="cs-CZ" sz="1600" dirty="0"/>
              <a:t>Informační strategie by měla uplatňovat standardní metody a měla by vést k vymezení a stanovení klíčových metrik výkonnosti a úspěšnosti podnikové informatiky. Podstatným předpokladem úspěšné realizace informační strategie je již na počátku jejího řešení stanovení, při jakých rozhodnutích a v jakých úlohách řízení informatiky bude využívána</a:t>
            </a:r>
            <a:r>
              <a:rPr lang="cs-CZ" sz="1600" dirty="0" smtClean="0"/>
              <a:t>.</a:t>
            </a:r>
          </a:p>
          <a:p>
            <a:pPr algn="just"/>
            <a:r>
              <a:rPr lang="cs-CZ" sz="1600" dirty="0"/>
              <a:t>Informační strategie musí vycházet z dobře zpracovaného plánu pro volbu informační technologie. Technologický plán tak zahrnuje technickou část a programové </a:t>
            </a:r>
            <a:r>
              <a:rPr lang="cs-CZ" sz="1600" dirty="0" smtClean="0"/>
              <a:t>zabezpečení.</a:t>
            </a:r>
            <a:endParaRPr lang="cs-CZ" sz="1600" dirty="0"/>
          </a:p>
          <a:p>
            <a:pPr algn="just"/>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Informační strategie I </a:t>
            </a:r>
            <a:endParaRPr lang="cs-CZ" dirty="0"/>
          </a:p>
        </p:txBody>
      </p:sp>
    </p:spTree>
    <p:extLst>
      <p:ext uri="{BB962C8B-B14F-4D97-AF65-F5344CB8AC3E}">
        <p14:creationId xmlns:p14="http://schemas.microsoft.com/office/powerpoint/2010/main" val="40757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Účelem </a:t>
            </a:r>
            <a:r>
              <a:rPr lang="cs-CZ" sz="1600" dirty="0"/>
              <a:t>informační strategie je formulovat základní koncept dalšího rozvoje informatiky, to znamená vymezit hlavní možnosti a úlohy v rozvoji podnikové informatiky po stránce obsahové, technologické i organizační. Informační strategie je koncipována tak, aby sloužila jako základní nástroj dlouhodobého řízení rozvoje a provozu informatiky a současně byla vstupem pro další dokumenty.</a:t>
            </a:r>
          </a:p>
          <a:p>
            <a:pPr algn="just"/>
            <a:endParaRPr lang="cs-CZ" sz="1600" dirty="0" smtClean="0"/>
          </a:p>
          <a:p>
            <a:pPr algn="just"/>
            <a:r>
              <a:rPr lang="cs-CZ" sz="1600" dirty="0" smtClean="0"/>
              <a:t>Informační </a:t>
            </a:r>
            <a:r>
              <a:rPr lang="cs-CZ" sz="1600" dirty="0"/>
              <a:t>strategie je kontinuální proces, který musí zajišťovat integritu na těchto úrovních:</a:t>
            </a:r>
          </a:p>
          <a:p>
            <a:pPr lvl="1" algn="just"/>
            <a:r>
              <a:rPr lang="cs-CZ" sz="1600" dirty="0"/>
              <a:t>integraci zakladatelské vize a její sdílení zaměstnanci</a:t>
            </a:r>
          </a:p>
          <a:p>
            <a:pPr lvl="1" algn="just"/>
            <a:r>
              <a:rPr lang="cs-CZ" sz="1600" dirty="0"/>
              <a:t>integraci podniku s okolím</a:t>
            </a:r>
          </a:p>
          <a:p>
            <a:pPr lvl="1" algn="just"/>
            <a:r>
              <a:rPr lang="cs-CZ" sz="1600" dirty="0"/>
              <a:t>integraci interních podnikových procesů</a:t>
            </a:r>
          </a:p>
          <a:p>
            <a:pPr lvl="1" algn="just"/>
            <a:r>
              <a:rPr lang="cs-CZ" sz="1600" dirty="0"/>
              <a:t>technologickou integraci</a:t>
            </a:r>
          </a:p>
          <a:p>
            <a:pPr lvl="1" algn="just"/>
            <a:r>
              <a:rPr lang="cs-CZ" sz="1600" dirty="0"/>
              <a:t>koordinující integraci</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Informační strategie II </a:t>
            </a:r>
            <a:endParaRPr lang="cs-CZ" dirty="0"/>
          </a:p>
        </p:txBody>
      </p:sp>
    </p:spTree>
    <p:extLst>
      <p:ext uri="{BB962C8B-B14F-4D97-AF65-F5344CB8AC3E}">
        <p14:creationId xmlns:p14="http://schemas.microsoft.com/office/powerpoint/2010/main" val="367685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Hodnocení zdrojů se používá pro zhodnocení situace podniku, jejích zdrojů a případného konkurenčního potenciálu nebo potenciálu zlepšení v dané oblasti nebo pro daný zdroj.</a:t>
            </a:r>
          </a:p>
          <a:p>
            <a:pPr algn="just"/>
            <a:r>
              <a:rPr lang="cs-CZ" sz="1600" dirty="0"/>
              <a:t>Pomocí metody VRIO se posuzují tyto zdroje:</a:t>
            </a:r>
          </a:p>
          <a:p>
            <a:pPr lvl="1" algn="just"/>
            <a:r>
              <a:rPr lang="cs-CZ" sz="1400" dirty="0"/>
              <a:t>Lidské zdroje</a:t>
            </a:r>
          </a:p>
          <a:p>
            <a:pPr lvl="1" algn="just"/>
            <a:r>
              <a:rPr lang="cs-CZ" sz="1400" dirty="0"/>
              <a:t>Finanční zdroje</a:t>
            </a:r>
          </a:p>
          <a:p>
            <a:pPr lvl="1" algn="just"/>
            <a:r>
              <a:rPr lang="cs-CZ" sz="1400" dirty="0"/>
              <a:t>Hmotné zdroje</a:t>
            </a:r>
          </a:p>
          <a:p>
            <a:pPr lvl="1" algn="just"/>
            <a:r>
              <a:rPr lang="cs-CZ" sz="1400" dirty="0"/>
              <a:t>Nehmotné zdroje</a:t>
            </a:r>
          </a:p>
          <a:p>
            <a:pPr algn="just"/>
            <a:r>
              <a:rPr lang="cs-CZ" sz="1600" dirty="0"/>
              <a:t>Jednotlivé zdroje jsou posuzovány z hlediska: </a:t>
            </a:r>
          </a:p>
          <a:p>
            <a:pPr lvl="1" algn="just"/>
            <a:r>
              <a:rPr lang="cs-CZ" sz="1400" b="1" dirty="0" err="1"/>
              <a:t>V</a:t>
            </a:r>
            <a:r>
              <a:rPr lang="cs-CZ" sz="1400" dirty="0" err="1"/>
              <a:t>alues</a:t>
            </a:r>
            <a:r>
              <a:rPr lang="cs-CZ" sz="1400" dirty="0"/>
              <a:t> – hodnota zdroje</a:t>
            </a:r>
          </a:p>
          <a:p>
            <a:pPr lvl="1" algn="just"/>
            <a:r>
              <a:rPr lang="cs-CZ" sz="1400" b="1" dirty="0" err="1"/>
              <a:t>R</a:t>
            </a:r>
            <a:r>
              <a:rPr lang="cs-CZ" sz="1400" dirty="0" err="1"/>
              <a:t>areness</a:t>
            </a:r>
            <a:r>
              <a:rPr lang="cs-CZ" sz="1400" dirty="0"/>
              <a:t> – vzácnost zdroje</a:t>
            </a:r>
          </a:p>
          <a:p>
            <a:pPr lvl="1" algn="just"/>
            <a:r>
              <a:rPr lang="cs-CZ" sz="1400" dirty="0" err="1"/>
              <a:t>Costly</a:t>
            </a:r>
            <a:r>
              <a:rPr lang="cs-CZ" sz="1400" dirty="0"/>
              <a:t> to </a:t>
            </a:r>
            <a:r>
              <a:rPr lang="cs-CZ" sz="1400" b="1" dirty="0" err="1"/>
              <a:t>I</a:t>
            </a:r>
            <a:r>
              <a:rPr lang="cs-CZ" sz="1400" dirty="0" err="1"/>
              <a:t>mitate</a:t>
            </a:r>
            <a:r>
              <a:rPr lang="cs-CZ" sz="1400" dirty="0"/>
              <a:t> – </a:t>
            </a:r>
            <a:r>
              <a:rPr lang="cs-CZ" sz="1400" dirty="0" err="1"/>
              <a:t>napodobitelnost</a:t>
            </a:r>
            <a:r>
              <a:rPr lang="cs-CZ" sz="1400" dirty="0"/>
              <a:t> zdroje</a:t>
            </a:r>
          </a:p>
          <a:p>
            <a:pPr lvl="1" algn="just"/>
            <a:r>
              <a:rPr lang="cs-CZ" sz="1400" b="1" dirty="0" err="1"/>
              <a:t>O</a:t>
            </a:r>
            <a:r>
              <a:rPr lang="cs-CZ" sz="1400" dirty="0" err="1"/>
              <a:t>rganization</a:t>
            </a:r>
            <a:r>
              <a:rPr lang="cs-CZ" sz="1400" dirty="0"/>
              <a:t> – schopnost organizovat zdroj</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Metoda VRIO</a:t>
            </a:r>
          </a:p>
        </p:txBody>
      </p:sp>
    </p:spTree>
    <p:extLst>
      <p:ext uri="{BB962C8B-B14F-4D97-AF65-F5344CB8AC3E}">
        <p14:creationId xmlns:p14="http://schemas.microsoft.com/office/powerpoint/2010/main" val="17452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Komponenty informační strategie</a:t>
            </a:r>
            <a:endParaRPr lang="cs-CZ" dirty="0"/>
          </a:p>
        </p:txBody>
      </p:sp>
      <p:sp>
        <p:nvSpPr>
          <p:cNvPr id="2" name="Obdélník 1"/>
          <p:cNvSpPr/>
          <p:nvPr/>
        </p:nvSpPr>
        <p:spPr>
          <a:xfrm>
            <a:off x="3491880" y="2311071"/>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Strategie IS/IT</a:t>
            </a:r>
            <a:endParaRPr lang="cs-CZ" sz="1600" dirty="0">
              <a:solidFill>
                <a:srgbClr val="000000"/>
              </a:solidFill>
            </a:endParaRPr>
          </a:p>
        </p:txBody>
      </p:sp>
      <p:sp>
        <p:nvSpPr>
          <p:cNvPr id="6" name="Obdélník 5"/>
          <p:cNvSpPr/>
          <p:nvPr/>
        </p:nvSpPr>
        <p:spPr>
          <a:xfrm>
            <a:off x="1098445" y="3784860"/>
            <a:ext cx="2033395"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Organizace a řízení informačních procesů</a:t>
            </a:r>
            <a:endParaRPr lang="cs-CZ" sz="1600" dirty="0">
              <a:solidFill>
                <a:srgbClr val="000000"/>
              </a:solidFill>
            </a:endParaRPr>
          </a:p>
        </p:txBody>
      </p:sp>
      <p:sp>
        <p:nvSpPr>
          <p:cNvPr id="7" name="Obdélník 6"/>
          <p:cNvSpPr/>
          <p:nvPr/>
        </p:nvSpPr>
        <p:spPr>
          <a:xfrm>
            <a:off x="863453" y="3074601"/>
            <a:ext cx="1080120" cy="419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Jakost </a:t>
            </a:r>
            <a:endParaRPr lang="cs-CZ" sz="1600" dirty="0">
              <a:solidFill>
                <a:srgbClr val="000000"/>
              </a:solidFill>
            </a:endParaRPr>
          </a:p>
        </p:txBody>
      </p:sp>
      <p:sp>
        <p:nvSpPr>
          <p:cNvPr id="8" name="Obdélník 7"/>
          <p:cNvSpPr/>
          <p:nvPr/>
        </p:nvSpPr>
        <p:spPr>
          <a:xfrm>
            <a:off x="6649361" y="2750565"/>
            <a:ext cx="124288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Finanční zabezpečení</a:t>
            </a:r>
            <a:endParaRPr lang="cs-CZ" sz="1600" dirty="0">
              <a:solidFill>
                <a:srgbClr val="000000"/>
              </a:solidFill>
            </a:endParaRPr>
          </a:p>
        </p:txBody>
      </p:sp>
      <p:sp>
        <p:nvSpPr>
          <p:cNvPr id="9" name="Obdélník 8"/>
          <p:cNvSpPr/>
          <p:nvPr/>
        </p:nvSpPr>
        <p:spPr>
          <a:xfrm>
            <a:off x="342278" y="2043326"/>
            <a:ext cx="123252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Bezpečnost a ochrana IS</a:t>
            </a:r>
            <a:endParaRPr lang="cs-CZ" sz="1600" dirty="0">
              <a:solidFill>
                <a:srgbClr val="000000"/>
              </a:solidFill>
            </a:endParaRPr>
          </a:p>
        </p:txBody>
      </p:sp>
      <p:sp>
        <p:nvSpPr>
          <p:cNvPr id="11" name="Obdélník 10"/>
          <p:cNvSpPr/>
          <p:nvPr/>
        </p:nvSpPr>
        <p:spPr>
          <a:xfrm>
            <a:off x="6444208" y="1714923"/>
            <a:ext cx="172819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Koncepce a filozofie IS</a:t>
            </a:r>
            <a:endParaRPr lang="cs-CZ" sz="1600" dirty="0">
              <a:solidFill>
                <a:srgbClr val="000000"/>
              </a:solidFill>
            </a:endParaRPr>
          </a:p>
        </p:txBody>
      </p:sp>
      <p:sp>
        <p:nvSpPr>
          <p:cNvPr id="12" name="Obdélník 11"/>
          <p:cNvSpPr/>
          <p:nvPr/>
        </p:nvSpPr>
        <p:spPr>
          <a:xfrm>
            <a:off x="5181599" y="855589"/>
            <a:ext cx="1838673"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Rozvojové záměry a cíle</a:t>
            </a:r>
            <a:endParaRPr lang="cs-CZ" sz="1600" dirty="0">
              <a:solidFill>
                <a:srgbClr val="000000"/>
              </a:solidFill>
            </a:endParaRPr>
          </a:p>
        </p:txBody>
      </p:sp>
      <p:sp>
        <p:nvSpPr>
          <p:cNvPr id="13" name="Obdélník 12"/>
          <p:cNvSpPr/>
          <p:nvPr/>
        </p:nvSpPr>
        <p:spPr>
          <a:xfrm>
            <a:off x="2843808" y="817117"/>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Návaznost na business strategii</a:t>
            </a:r>
            <a:endParaRPr lang="cs-CZ" sz="1600" dirty="0">
              <a:solidFill>
                <a:srgbClr val="000000"/>
              </a:solidFill>
            </a:endParaRPr>
          </a:p>
        </p:txBody>
      </p:sp>
      <p:sp>
        <p:nvSpPr>
          <p:cNvPr id="14" name="Obdélník 13"/>
          <p:cNvSpPr/>
          <p:nvPr/>
        </p:nvSpPr>
        <p:spPr>
          <a:xfrm>
            <a:off x="1098445" y="1340243"/>
            <a:ext cx="1422689" cy="449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Lidské zdroje</a:t>
            </a:r>
            <a:endParaRPr lang="cs-CZ" sz="1600" dirty="0">
              <a:solidFill>
                <a:srgbClr val="000000"/>
              </a:solidFill>
            </a:endParaRPr>
          </a:p>
        </p:txBody>
      </p:sp>
      <p:sp>
        <p:nvSpPr>
          <p:cNvPr id="15" name="Obdélník 14"/>
          <p:cNvSpPr/>
          <p:nvPr/>
        </p:nvSpPr>
        <p:spPr>
          <a:xfrm>
            <a:off x="5466225" y="3759882"/>
            <a:ext cx="165385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Materiální zabezpečení</a:t>
            </a:r>
            <a:endParaRPr lang="cs-CZ" sz="1600" dirty="0">
              <a:solidFill>
                <a:srgbClr val="000000"/>
              </a:solidFill>
            </a:endParaRP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Řízení rozvoje IS</a:t>
            </a:r>
            <a:endParaRPr lang="cs-CZ" sz="1600" dirty="0">
              <a:solidFill>
                <a:srgbClr val="000000"/>
              </a:solidFill>
            </a:endParaRPr>
          </a:p>
        </p:txBody>
      </p:sp>
      <p:cxnSp>
        <p:nvCxnSpPr>
          <p:cNvPr id="5" name="Přímá spojnice se šipkou 4"/>
          <p:cNvCxnSpPr/>
          <p:nvPr/>
        </p:nvCxnSpPr>
        <p:spPr>
          <a:xfrm>
            <a:off x="2195736" y="1802719"/>
            <a:ext cx="1296144" cy="54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1574798" y="2513692"/>
            <a:ext cx="19170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3"/>
          </p:cNvCxnSpPr>
          <p:nvPr/>
        </p:nvCxnSpPr>
        <p:spPr>
          <a:xfrm flipV="1">
            <a:off x="1943573" y="2859782"/>
            <a:ext cx="1548307" cy="42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987824" y="2984059"/>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08191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Strategie podniku musí zahrnovat strategie pro jednotlivé úrovně řízení včetně strategií základních funkčních oblastí podniku.</a:t>
            </a:r>
          </a:p>
          <a:p>
            <a:pPr algn="just"/>
            <a:r>
              <a:rPr lang="cs-CZ" sz="1600" dirty="0" smtClean="0"/>
              <a:t>Strategie na jednotlivých úrovních řízení a jednotlivých funkčních částí podniku musí vytvářet jednotný systém a navzájem se podporovat.</a:t>
            </a:r>
          </a:p>
          <a:p>
            <a:pPr algn="just"/>
            <a:r>
              <a:rPr lang="cs-CZ" sz="1600" dirty="0" smtClean="0"/>
              <a:t>Zvolené variantě strategie musí být obvykle přizpůsobena i organizační struktura podniku a systém řízení podniku.</a:t>
            </a:r>
          </a:p>
          <a:p>
            <a:pPr algn="just"/>
            <a:r>
              <a:rPr lang="cs-CZ" sz="1600" dirty="0" smtClean="0"/>
              <a:t>Strategie by měla rozvíjet dovednosti a kompetence podniku. </a:t>
            </a:r>
          </a:p>
          <a:p>
            <a:pPr algn="just"/>
            <a:r>
              <a:rPr lang="cs-CZ" sz="1600" dirty="0" smtClean="0"/>
              <a:t>Strategie by měla zahrnovat výběr vhodných manažerů na odpovídající odborné úrovni s adekvátními dovednostmi a znalostmi.</a:t>
            </a:r>
          </a:p>
          <a:p>
            <a:pPr algn="just"/>
            <a:r>
              <a:rPr lang="cs-CZ" sz="1600" dirty="0" smtClean="0"/>
              <a:t>Strategie musí zahrnovat také vzdělávání a rozvoj všech pracovníků.</a:t>
            </a:r>
          </a:p>
          <a:p>
            <a:pPr algn="just"/>
            <a:r>
              <a:rPr lang="cs-CZ" sz="1600" dirty="0" smtClean="0"/>
              <a:t>Strategie musí vytvářet pocit sounáležitosti pracovníků k podniku. </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smtClean="0"/>
              <a:t>Podmínky a předpoklady funkčních strategií</a:t>
            </a:r>
            <a:endParaRPr lang="cs-CZ" dirty="0"/>
          </a:p>
        </p:txBody>
      </p:sp>
    </p:spTree>
    <p:extLst>
      <p:ext uri="{BB962C8B-B14F-4D97-AF65-F5344CB8AC3E}">
        <p14:creationId xmlns:p14="http://schemas.microsoft.com/office/powerpoint/2010/main" val="83816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Typologie podnikových strategií - speciální strategie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15701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Speciální strategie tvoří podnikové strategie, které jsou sestavovány a využívány podnikatelskými subjekty za určitých </a:t>
            </a:r>
            <a:r>
              <a:rPr lang="cs-CZ" sz="1600" dirty="0" smtClean="0"/>
              <a:t>podmínek.</a:t>
            </a:r>
          </a:p>
          <a:p>
            <a:pPr algn="just"/>
            <a:r>
              <a:rPr lang="cs-CZ" sz="1600" dirty="0"/>
              <a:t>Nejčastěji jsou zde zařazovány </a:t>
            </a:r>
            <a:r>
              <a:rPr lang="cs-CZ" sz="1600" b="1" dirty="0"/>
              <a:t>strategie inovační a krizové</a:t>
            </a:r>
            <a:r>
              <a:rPr lang="cs-CZ" sz="1600" dirty="0"/>
              <a:t>. </a:t>
            </a:r>
            <a:endParaRPr lang="cs-CZ" sz="1600" dirty="0" smtClean="0"/>
          </a:p>
          <a:p>
            <a:pPr algn="just"/>
            <a:r>
              <a:rPr lang="cs-CZ" sz="1600" dirty="0" smtClean="0"/>
              <a:t>Přitom </a:t>
            </a:r>
            <a:r>
              <a:rPr lang="cs-CZ" sz="1600" dirty="0"/>
              <a:t>inovační strategie je nutno chápat jako velmi významnou a nosnou složku podnikání i jako častý předpoklad podnikatelského úspěchu. </a:t>
            </a:r>
            <a:endParaRPr lang="cs-CZ" sz="1600" dirty="0" smtClean="0"/>
          </a:p>
          <a:p>
            <a:pPr algn="just"/>
            <a:r>
              <a:rPr lang="cs-CZ" sz="1600" dirty="0" smtClean="0"/>
              <a:t>Naopak </a:t>
            </a:r>
            <a:r>
              <a:rPr lang="cs-CZ" sz="1600" dirty="0"/>
              <a:t>krizové strategie jsou vytvářeny v době nebezpečí výskytu krize, která by mohla ohrozit </a:t>
            </a:r>
            <a:r>
              <a:rPr lang="cs-CZ" sz="1600" dirty="0" smtClean="0"/>
              <a:t>podnik.</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Speciální strategie</a:t>
            </a:r>
            <a:endParaRPr lang="cs-CZ" dirty="0"/>
          </a:p>
        </p:txBody>
      </p:sp>
    </p:spTree>
    <p:extLst>
      <p:ext uri="{BB962C8B-B14F-4D97-AF65-F5344CB8AC3E}">
        <p14:creationId xmlns:p14="http://schemas.microsoft.com/office/powerpoint/2010/main" val="25273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128792" cy="266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Inovace je pojem spojený se změnou, s hlubokou významnou změnou, novinkou, která se může dotýkat různých oblastí života společnosti. </a:t>
            </a:r>
            <a:r>
              <a:rPr lang="cs-CZ" sz="1600" dirty="0" smtClean="0"/>
              <a:t>S</a:t>
            </a:r>
            <a:r>
              <a:rPr lang="cs-CZ" sz="1600" dirty="0"/>
              <a:t> pojmem inovace se nerozlučně pojí pojetí novosti, které umožňuje odlišovat inovace od současného stavu a porozumět spojení inovace s podnikavostí.</a:t>
            </a:r>
            <a:endParaRPr lang="cs-CZ" sz="1600" dirty="0" smtClean="0"/>
          </a:p>
          <a:p>
            <a:pPr algn="just"/>
            <a:r>
              <a:rPr lang="cs-CZ" sz="1600" dirty="0" smtClean="0"/>
              <a:t>Jak uvádí Veber a kol (2016) inovace představuje komplexní proces od nápadu přes vývoj až po realizaci a komercionalizaci. </a:t>
            </a:r>
          </a:p>
          <a:p>
            <a:pPr algn="just"/>
            <a:r>
              <a:rPr lang="cs-CZ" sz="1600" dirty="0" smtClean="0"/>
              <a:t>Podle </a:t>
            </a:r>
            <a:r>
              <a:rPr lang="cs-CZ" sz="1600" dirty="0" err="1" smtClean="0"/>
              <a:t>Druckera</a:t>
            </a:r>
            <a:r>
              <a:rPr lang="cs-CZ" sz="1600" dirty="0" smtClean="0"/>
              <a:t> (1993) inovace znamenají především systematické opuštění včerejška. A také znamenají systematické hledání příležitostí, znamenají ochotu organizačního zabezpečení podnikatelského ducha, úsilí o vytvoření nových oblastí podnikání a ne jen nových produktů nebo modifikací produktů starých.</a:t>
            </a:r>
          </a:p>
          <a:p>
            <a:pPr algn="just"/>
            <a:r>
              <a:rPr lang="cs-CZ" sz="1600" dirty="0" smtClean="0"/>
              <a:t>Podle Evropské komise je inovace definována jako „obnova a rozšíření škály výrobků a služeb a s mini spojených trhů, vytvoření nových metod výroby, dodávek a distribuce, zavedení změn řízení, organizace práce, pracovních podmínek a kvalifikace pracovní síly“.</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Podstata inovací</a:t>
            </a:r>
            <a:endParaRPr lang="cs-CZ" dirty="0"/>
          </a:p>
        </p:txBody>
      </p:sp>
    </p:spTree>
    <p:extLst>
      <p:ext uri="{BB962C8B-B14F-4D97-AF65-F5344CB8AC3E}">
        <p14:creationId xmlns:p14="http://schemas.microsoft.com/office/powerpoint/2010/main" val="284838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26657"/>
            <a:ext cx="8280920" cy="3168352"/>
          </a:xfrm>
          <a:prstGeom prst="rect">
            <a:avLst/>
          </a:prstGeom>
        </p:spPr>
        <p:txBody>
          <a:bodyPr>
            <a:noAutofit/>
          </a:bodyPr>
          <a:lstStyle/>
          <a:p>
            <a:pPr algn="just"/>
            <a:r>
              <a:rPr lang="cs-CZ" sz="1600" b="1" dirty="0" smtClean="0">
                <a:solidFill>
                  <a:srgbClr val="307871"/>
                </a:solidFill>
                <a:cs typeface="Times New Roman" panose="02020603050405020304" pitchFamily="18" charset="0"/>
              </a:rPr>
              <a:t>Oslo manuál (OECD 2005)</a:t>
            </a:r>
          </a:p>
          <a:p>
            <a:pPr lvl="1" algn="just"/>
            <a:r>
              <a:rPr lang="cs-CZ" sz="1600" dirty="0" smtClean="0">
                <a:solidFill>
                  <a:srgbClr val="307871"/>
                </a:solidFill>
                <a:cs typeface="Times New Roman" panose="02020603050405020304" pitchFamily="18" charset="0"/>
              </a:rPr>
              <a:t>Inovace produktu – </a:t>
            </a:r>
            <a:r>
              <a:rPr lang="cs-CZ" sz="1600" dirty="0" smtClean="0"/>
              <a:t>představuje </a:t>
            </a:r>
            <a:r>
              <a:rPr lang="cs-CZ" sz="1600" dirty="0"/>
              <a:t>využívání nových znalostí nebo technologií k zavedení nového zboží nebo služeb </a:t>
            </a:r>
            <a:r>
              <a:rPr lang="cs-CZ" sz="1600" dirty="0" smtClean="0"/>
              <a:t>nebo </a:t>
            </a:r>
            <a:r>
              <a:rPr lang="cs-CZ" sz="1600" dirty="0"/>
              <a:t>významně zlepšených s ohledem na jejich charakteristiky nebo zamýšlené užití (technicky zlepšené výrobky</a:t>
            </a:r>
            <a:r>
              <a:rPr lang="cs-CZ" sz="1600" dirty="0" smtClean="0"/>
              <a:t>).</a:t>
            </a:r>
            <a:endParaRPr lang="cs-CZ" sz="1600" dirty="0" smtClean="0">
              <a:solidFill>
                <a:srgbClr val="307871"/>
              </a:solidFill>
              <a:cs typeface="Times New Roman" panose="02020603050405020304" pitchFamily="18" charset="0"/>
            </a:endParaRPr>
          </a:p>
          <a:p>
            <a:pPr lvl="1" algn="just"/>
            <a:r>
              <a:rPr lang="cs-CZ" sz="1600" dirty="0" smtClean="0">
                <a:solidFill>
                  <a:srgbClr val="307871"/>
                </a:solidFill>
                <a:cs typeface="Times New Roman" panose="02020603050405020304" pitchFamily="18" charset="0"/>
              </a:rPr>
              <a:t>Inovace procesní – </a:t>
            </a:r>
            <a:r>
              <a:rPr lang="cs-CZ" sz="1600" dirty="0" smtClean="0"/>
              <a:t>představuje </a:t>
            </a:r>
            <a:r>
              <a:rPr lang="cs-CZ" sz="1600" dirty="0"/>
              <a:t>zavedení nových nebo významně zdokonalených výrobních metod, včetně metod dodání </a:t>
            </a:r>
            <a:r>
              <a:rPr lang="cs-CZ" sz="1600" dirty="0" smtClean="0"/>
              <a:t>výrobku. </a:t>
            </a:r>
            <a:endParaRPr lang="cs-CZ" sz="1600" dirty="0" smtClean="0">
              <a:solidFill>
                <a:srgbClr val="307871"/>
              </a:solidFill>
              <a:cs typeface="Times New Roman" panose="02020603050405020304" pitchFamily="18" charset="0"/>
            </a:endParaRPr>
          </a:p>
          <a:p>
            <a:pPr lvl="1" algn="just"/>
            <a:r>
              <a:rPr lang="cs-CZ" sz="1600" dirty="0" smtClean="0">
                <a:solidFill>
                  <a:srgbClr val="307871"/>
                </a:solidFill>
                <a:cs typeface="Times New Roman" panose="02020603050405020304" pitchFamily="18" charset="0"/>
              </a:rPr>
              <a:t>Marketingové inovace</a:t>
            </a:r>
            <a:r>
              <a:rPr lang="cs-CZ" sz="1600" dirty="0">
                <a:solidFill>
                  <a:srgbClr val="307871"/>
                </a:solidFill>
                <a:cs typeface="Times New Roman" panose="02020603050405020304" pitchFamily="18" charset="0"/>
              </a:rPr>
              <a:t> </a:t>
            </a:r>
            <a:r>
              <a:rPr lang="cs-CZ" sz="1600" dirty="0" smtClean="0">
                <a:solidFill>
                  <a:srgbClr val="307871"/>
                </a:solidFill>
                <a:cs typeface="Times New Roman" panose="02020603050405020304" pitchFamily="18" charset="0"/>
              </a:rPr>
              <a:t>– </a:t>
            </a:r>
            <a:r>
              <a:rPr lang="cs-CZ" sz="1600" dirty="0" smtClean="0"/>
              <a:t>představuje </a:t>
            </a:r>
            <a:r>
              <a:rPr lang="cs-CZ" sz="1600" dirty="0"/>
              <a:t>zavedení nových nebo inovovaných forem realizace marketingových aktivit </a:t>
            </a:r>
            <a:r>
              <a:rPr lang="cs-CZ" sz="1600" dirty="0" smtClean="0"/>
              <a:t>a </a:t>
            </a:r>
            <a:r>
              <a:rPr lang="cs-CZ" sz="1600" dirty="0"/>
              <a:t>využívání marketingových </a:t>
            </a:r>
            <a:r>
              <a:rPr lang="cs-CZ" sz="1600" dirty="0" smtClean="0"/>
              <a:t>metod.</a:t>
            </a:r>
            <a:endParaRPr lang="cs-CZ" sz="1600" dirty="0" smtClean="0">
              <a:solidFill>
                <a:srgbClr val="307871"/>
              </a:solidFill>
              <a:cs typeface="Times New Roman" panose="02020603050405020304" pitchFamily="18" charset="0"/>
            </a:endParaRPr>
          </a:p>
          <a:p>
            <a:pPr lvl="1" algn="just"/>
            <a:r>
              <a:rPr lang="cs-CZ" sz="1600" dirty="0" smtClean="0">
                <a:solidFill>
                  <a:srgbClr val="307871"/>
                </a:solidFill>
                <a:cs typeface="Times New Roman" panose="02020603050405020304" pitchFamily="18" charset="0"/>
              </a:rPr>
              <a:t>Organizační inovace – </a:t>
            </a:r>
            <a:r>
              <a:rPr lang="cs-CZ" sz="1600" dirty="0" smtClean="0"/>
              <a:t>jsou </a:t>
            </a:r>
            <a:r>
              <a:rPr lang="cs-CZ" sz="1600" dirty="0"/>
              <a:t>zaměřeny především na změny v oblasti dělby práce a řízení pracovníků uvnitř podniku, organizační změny </a:t>
            </a:r>
            <a:r>
              <a:rPr lang="cs-CZ" sz="1600" dirty="0" smtClean="0"/>
              <a:t>apod.</a:t>
            </a:r>
            <a:endParaRPr lang="cs-CZ" sz="1600" dirty="0" smtClean="0">
              <a:solidFill>
                <a:srgbClr val="307871"/>
              </a:solidFill>
              <a:cs typeface="Times New Roman" panose="02020603050405020304" pitchFamily="18" charset="0"/>
            </a:endParaRPr>
          </a:p>
          <a:p>
            <a:pPr algn="just"/>
            <a:r>
              <a:rPr lang="cs-CZ" sz="1600" b="1" dirty="0" smtClean="0">
                <a:solidFill>
                  <a:srgbClr val="307871"/>
                </a:solidFill>
                <a:cs typeface="Times New Roman" panose="02020603050405020304" pitchFamily="18" charset="0"/>
              </a:rPr>
              <a:t>Stupně inovací:</a:t>
            </a:r>
          </a:p>
          <a:p>
            <a:pPr lvl="1" algn="just"/>
            <a:r>
              <a:rPr lang="cs-CZ" sz="1600" dirty="0" smtClean="0">
                <a:solidFill>
                  <a:srgbClr val="307871"/>
                </a:solidFill>
                <a:cs typeface="Times New Roman" panose="02020603050405020304" pitchFamily="18" charset="0"/>
              </a:rPr>
              <a:t>Radikální inovace,</a:t>
            </a:r>
          </a:p>
          <a:p>
            <a:pPr lvl="1" algn="just"/>
            <a:r>
              <a:rPr lang="cs-CZ" sz="1600" dirty="0" smtClean="0">
                <a:solidFill>
                  <a:srgbClr val="307871"/>
                </a:solidFill>
                <a:cs typeface="Times New Roman" panose="02020603050405020304" pitchFamily="18" charset="0"/>
              </a:rPr>
              <a:t>Inkrementální inovace,</a:t>
            </a:r>
          </a:p>
          <a:p>
            <a:pPr lvl="1" algn="just"/>
            <a:r>
              <a:rPr lang="cs-CZ" sz="1600" dirty="0" smtClean="0">
                <a:solidFill>
                  <a:srgbClr val="307871"/>
                </a:solidFill>
                <a:cs typeface="Times New Roman" panose="02020603050405020304" pitchFamily="18" charset="0"/>
              </a:rPr>
              <a:t>Racionalizační inovace.</a:t>
            </a:r>
          </a:p>
        </p:txBody>
      </p:sp>
      <p:sp>
        <p:nvSpPr>
          <p:cNvPr id="6" name="Nadpis 5"/>
          <p:cNvSpPr>
            <a:spLocks noGrp="1"/>
          </p:cNvSpPr>
          <p:nvPr>
            <p:ph type="title"/>
          </p:nvPr>
        </p:nvSpPr>
        <p:spPr>
          <a:xfrm>
            <a:off x="179512" y="195486"/>
            <a:ext cx="3888432" cy="507703"/>
          </a:xfrm>
        </p:spPr>
        <p:txBody>
          <a:bodyPr/>
          <a:lstStyle/>
          <a:p>
            <a:r>
              <a:rPr lang="cs-CZ" dirty="0" smtClean="0"/>
              <a:t>Kategorizace inovací</a:t>
            </a:r>
            <a:endParaRPr lang="cs-CZ" dirty="0"/>
          </a:p>
        </p:txBody>
      </p:sp>
    </p:spTree>
    <p:extLst>
      <p:ext uri="{BB962C8B-B14F-4D97-AF65-F5344CB8AC3E}">
        <p14:creationId xmlns:p14="http://schemas.microsoft.com/office/powerpoint/2010/main" val="243035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05678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Inovační strategie by </a:t>
            </a:r>
            <a:r>
              <a:rPr lang="cs-CZ" sz="1600" b="1" dirty="0" smtClean="0"/>
              <a:t>měla především</a:t>
            </a:r>
            <a:r>
              <a:rPr lang="cs-CZ" sz="1600" b="1" dirty="0"/>
              <a:t>:</a:t>
            </a:r>
          </a:p>
          <a:p>
            <a:pPr lvl="0" algn="just"/>
            <a:r>
              <a:rPr lang="cs-CZ" sz="1600" dirty="0"/>
              <a:t>vysvětlit místo inovační strategie v celkové strategii podniku;</a:t>
            </a:r>
          </a:p>
          <a:p>
            <a:pPr lvl="0" algn="just"/>
            <a:r>
              <a:rPr lang="cs-CZ" sz="1600" dirty="0"/>
              <a:t>definovat portfolio inovací, typy a úrovně sledované podnikem;</a:t>
            </a:r>
          </a:p>
          <a:p>
            <a:pPr lvl="0" algn="just"/>
            <a:r>
              <a:rPr lang="cs-CZ" sz="1600" dirty="0"/>
              <a:t>určit priority, zdroje, časové rámce, zodpovědnosti, kritéria úspěšnosti inovace pro různé segmenty portfolia inovací;</a:t>
            </a:r>
          </a:p>
          <a:p>
            <a:pPr lvl="0" algn="just"/>
            <a:r>
              <a:rPr lang="cs-CZ" sz="1600" dirty="0"/>
              <a:t>vybudovat struktury pro řízení a provádění inovačních aktivit</a:t>
            </a:r>
            <a:r>
              <a:rPr lang="cs-CZ" sz="1600" dirty="0" smtClean="0"/>
              <a:t>.</a:t>
            </a:r>
          </a:p>
          <a:p>
            <a:pPr marL="0" lvl="0" indent="0" algn="just">
              <a:buNone/>
            </a:pPr>
            <a:endParaRPr lang="cs-CZ" sz="1600" dirty="0" smtClean="0"/>
          </a:p>
          <a:p>
            <a:pPr marL="0" lvl="0" indent="0" algn="just">
              <a:buNone/>
            </a:pPr>
            <a:r>
              <a:rPr lang="cs-CZ" sz="1600" b="1" dirty="0" smtClean="0"/>
              <a:t>Oblasti zájmu inovační strategie</a:t>
            </a:r>
          </a:p>
          <a:p>
            <a:pPr lvl="0" algn="just"/>
            <a:r>
              <a:rPr lang="cs-CZ" sz="1600" dirty="0"/>
              <a:t>vedení</a:t>
            </a:r>
            <a:r>
              <a:rPr lang="cs-CZ" sz="1600" dirty="0" smtClean="0"/>
              <a:t>; zdroje </a:t>
            </a:r>
            <a:r>
              <a:rPr lang="cs-CZ" sz="1600" dirty="0"/>
              <a:t>a jejich alokace</a:t>
            </a:r>
            <a:r>
              <a:rPr lang="cs-CZ" sz="1600" dirty="0" smtClean="0"/>
              <a:t>; hodnocení </a:t>
            </a:r>
            <a:r>
              <a:rPr lang="cs-CZ" sz="1600" dirty="0"/>
              <a:t>proveditelnosti, metriky výkonnosti</a:t>
            </a:r>
            <a:r>
              <a:rPr lang="cs-CZ" sz="1600" dirty="0" smtClean="0"/>
              <a:t>; klíčoví </a:t>
            </a:r>
            <a:r>
              <a:rPr lang="cs-CZ" sz="1600" dirty="0"/>
              <a:t>hráči, zodpovědnosti a pravomoci</a:t>
            </a:r>
            <a:r>
              <a:rPr lang="cs-CZ" sz="1600" dirty="0" smtClean="0"/>
              <a:t>; podnikatelský </a:t>
            </a:r>
            <a:r>
              <a:rPr lang="cs-CZ" sz="1600" dirty="0"/>
              <a:t>model</a:t>
            </a:r>
            <a:r>
              <a:rPr lang="cs-CZ" sz="1600" dirty="0" smtClean="0"/>
              <a:t>; metodiky </a:t>
            </a:r>
            <a:r>
              <a:rPr lang="cs-CZ" sz="1600" dirty="0"/>
              <a:t>a </a:t>
            </a:r>
            <a:r>
              <a:rPr lang="cs-CZ" sz="1600" dirty="0" smtClean="0"/>
              <a:t>postupy; organizační </a:t>
            </a:r>
            <a:r>
              <a:rPr lang="cs-CZ" sz="1600" dirty="0"/>
              <a:t>struktura</a:t>
            </a:r>
            <a:r>
              <a:rPr lang="cs-CZ" sz="1600" dirty="0" smtClean="0"/>
              <a:t>; podniková </a:t>
            </a:r>
            <a:r>
              <a:rPr lang="cs-CZ" sz="1600" dirty="0"/>
              <a:t>kultura</a:t>
            </a:r>
            <a:r>
              <a:rPr lang="cs-CZ" sz="1600" dirty="0" smtClean="0"/>
              <a:t>; řízení </a:t>
            </a:r>
            <a:r>
              <a:rPr lang="cs-CZ" sz="1600" dirty="0"/>
              <a:t>znalostí a ochrana duševního vlastnictví</a:t>
            </a:r>
            <a:r>
              <a:rPr lang="cs-CZ" sz="1600" dirty="0" smtClean="0"/>
              <a:t>; motivace </a:t>
            </a:r>
            <a:r>
              <a:rPr lang="cs-CZ" sz="1600" dirty="0"/>
              <a:t>a kontrola</a:t>
            </a:r>
            <a:r>
              <a:rPr lang="cs-CZ" sz="1600" dirty="0" smtClean="0"/>
              <a:t>; komercializace; udržitelnost </a:t>
            </a:r>
            <a:r>
              <a:rPr lang="cs-CZ" sz="1600" dirty="0"/>
              <a:t>na trhu.</a:t>
            </a:r>
          </a:p>
          <a:p>
            <a:pPr marL="0" lvl="0" indent="0" algn="just">
              <a:buNone/>
            </a:pPr>
            <a:endParaRPr lang="cs-CZ" sz="1600" dirty="0"/>
          </a:p>
        </p:txBody>
      </p:sp>
      <p:sp>
        <p:nvSpPr>
          <p:cNvPr id="6" name="Nadpis 5"/>
          <p:cNvSpPr>
            <a:spLocks noGrp="1"/>
          </p:cNvSpPr>
          <p:nvPr>
            <p:ph type="title"/>
          </p:nvPr>
        </p:nvSpPr>
        <p:spPr>
          <a:xfrm>
            <a:off x="179512" y="195486"/>
            <a:ext cx="5112568" cy="507703"/>
          </a:xfrm>
        </p:spPr>
        <p:txBody>
          <a:bodyPr/>
          <a:lstStyle/>
          <a:p>
            <a:r>
              <a:rPr lang="cs-CZ" dirty="0" smtClean="0"/>
              <a:t>Role a oblasti zájmu inovační strategie</a:t>
            </a:r>
            <a:endParaRPr lang="cs-CZ" dirty="0"/>
          </a:p>
        </p:txBody>
      </p:sp>
    </p:spTree>
    <p:extLst>
      <p:ext uri="{BB962C8B-B14F-4D97-AF65-F5344CB8AC3E}">
        <p14:creationId xmlns:p14="http://schemas.microsoft.com/office/powerpoint/2010/main" val="5917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703189"/>
            <a:ext cx="7632848"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Management inovací </a:t>
            </a:r>
            <a:r>
              <a:rPr lang="cs-CZ" sz="1600" dirty="0"/>
              <a:t>představuje podle Konečného (2001) budování organizace, která má schopnost učit se a inovovat, vyžaduje dovednost přenášet specializované znalosti a propojovat vzácné zdroje a schopnosti bez ohledu na hranice států. </a:t>
            </a:r>
            <a:endParaRPr lang="cs-CZ" sz="1600" dirty="0" smtClean="0"/>
          </a:p>
          <a:p>
            <a:pPr algn="just"/>
            <a:r>
              <a:rPr lang="cs-CZ" sz="1600" dirty="0" smtClean="0"/>
              <a:t>Podle </a:t>
            </a:r>
            <a:r>
              <a:rPr lang="cs-CZ" sz="1600" dirty="0"/>
              <a:t>Chobotové (2006) je management inovací procesem řízení inovací, které reaguje na potřeby zákazníka, ale také na potřeby výrobce. </a:t>
            </a:r>
            <a:endParaRPr lang="cs-CZ" sz="1600" dirty="0" smtClean="0"/>
          </a:p>
          <a:p>
            <a:pPr algn="just"/>
            <a:r>
              <a:rPr lang="cs-CZ" sz="1600" dirty="0" smtClean="0"/>
              <a:t>Podle </a:t>
            </a:r>
            <a:r>
              <a:rPr lang="cs-CZ" sz="1600" dirty="0"/>
              <a:t>Vebera et al. (2016) je management inovací pojmenování pro specifickou manažerskou disciplínu, která představuje komplex aktivit spojených s iniciací inovací až po jejich </a:t>
            </a:r>
            <a:r>
              <a:rPr lang="cs-CZ" sz="1600" dirty="0" smtClean="0"/>
              <a:t>uplatnění.</a:t>
            </a:r>
          </a:p>
          <a:p>
            <a:pPr algn="just"/>
            <a:r>
              <a:rPr lang="cs-CZ" sz="1600" dirty="0" smtClean="0"/>
              <a:t>Management </a:t>
            </a:r>
            <a:r>
              <a:rPr lang="cs-CZ" sz="1600" dirty="0"/>
              <a:t>inovací má charakter sekvenčního procesu. To znamená, že celý proces řízení inovací probíhá v několika fázích, které jsou svou podstatou totožné s procesem strategického řízení. Proces řízení inovací můžeme rozdělit do tří hlavních fází:</a:t>
            </a:r>
          </a:p>
          <a:p>
            <a:pPr marL="514350" lvl="0" indent="-514350" algn="just">
              <a:buFont typeface="+mj-lt"/>
              <a:buAutoNum type="arabicPeriod"/>
            </a:pPr>
            <a:r>
              <a:rPr lang="cs-CZ" sz="1600" dirty="0"/>
              <a:t>plánování inovací – náplní této části je strategická situační analýza a vymezení cílů inovace,</a:t>
            </a:r>
          </a:p>
          <a:p>
            <a:pPr marL="514350" lvl="0" indent="-514350" algn="just">
              <a:buFont typeface="+mj-lt"/>
              <a:buAutoNum type="arabicPeriod"/>
            </a:pPr>
            <a:r>
              <a:rPr lang="cs-CZ" sz="1600" dirty="0"/>
              <a:t>inovační strategie – v této části je vybírána adekvátní inovační strategie, </a:t>
            </a:r>
          </a:p>
          <a:p>
            <a:pPr marL="514350" indent="-514350" algn="just">
              <a:buFont typeface="+mj-lt"/>
              <a:buAutoNum type="arabicPeriod"/>
            </a:pPr>
            <a:r>
              <a:rPr lang="cs-CZ" sz="1600" dirty="0"/>
              <a:t>implementace strategie – dochází zde k implementaci a komercionalizaci inovace.</a:t>
            </a:r>
            <a:endParaRPr lang="cs-CZ" sz="1600" dirty="0" smtClean="0"/>
          </a:p>
          <a:p>
            <a:pPr marL="0" indent="0" algn="just">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Management inovací</a:t>
            </a:r>
            <a:endParaRPr lang="cs-CZ" dirty="0"/>
          </a:p>
        </p:txBody>
      </p:sp>
    </p:spTree>
    <p:extLst>
      <p:ext uri="{BB962C8B-B14F-4D97-AF65-F5344CB8AC3E}">
        <p14:creationId xmlns:p14="http://schemas.microsoft.com/office/powerpoint/2010/main" val="28345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3817" y="70945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Inovační strategii je možné charakterizovat jako koncepci, která umožní podniku odpovědět na otázku, jak by se mělo změnit chování organizace, aby bylo inovativní. </a:t>
            </a:r>
          </a:p>
          <a:p>
            <a:pPr algn="just"/>
            <a:r>
              <a:rPr lang="cs-CZ" sz="1600" dirty="0"/>
              <a:t>Inovační strategie je takový myšlenkový koncept, který umožňuje naplnit stanovené cíle v oblasti inovační politiky podniku a měl by být schopna vypořádat se s měnícím se podnikatelským prostředím.</a:t>
            </a:r>
          </a:p>
          <a:p>
            <a:pPr algn="just"/>
            <a:r>
              <a:rPr lang="cs-CZ" sz="1600" dirty="0"/>
              <a:t>Vlček inovační strategii definuje jako empirií inovační praxe prověřené, systémovým přístupem a teorií inovací podpořené a zdůvodněné, účelově koncipované postupy, metody a nástroje řízení komplexních inovačních akcí (Dvořák 2006). </a:t>
            </a:r>
          </a:p>
          <a:p>
            <a:pPr algn="just"/>
            <a:r>
              <a:rPr lang="cs-CZ" sz="1600" dirty="0"/>
              <a:t>Hrazdilová Bočková (2009) vymezuje inovační strategii jako vývojový proces, který začíná stanovením užitku pro zákazníka a končí definováním technologické náročnosti a jejího vnímání z pohledu výrobce. </a:t>
            </a:r>
          </a:p>
          <a:p>
            <a:pPr algn="just"/>
            <a:r>
              <a:rPr lang="cs-CZ" sz="1600" dirty="0"/>
              <a:t>Podle některých jiných autorů je inovační strategie skupina strategických rozhodnutí, která umožní realizovat inovační aktivity.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Inovační strategie I</a:t>
            </a:r>
            <a:endParaRPr lang="cs-CZ" dirty="0"/>
          </a:p>
        </p:txBody>
      </p:sp>
    </p:spTree>
    <p:extLst>
      <p:ext uri="{BB962C8B-B14F-4D97-AF65-F5344CB8AC3E}">
        <p14:creationId xmlns:p14="http://schemas.microsoft.com/office/powerpoint/2010/main" val="39977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756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Inovační </a:t>
            </a:r>
            <a:r>
              <a:rPr lang="cs-CZ" sz="1600" dirty="0"/>
              <a:t>strategie by měla, podle Vacka (2008) především:</a:t>
            </a:r>
          </a:p>
          <a:p>
            <a:pPr lvl="1" algn="just"/>
            <a:r>
              <a:rPr lang="cs-CZ" sz="1600" dirty="0"/>
              <a:t>vysvětlit místo inovační strategie v celkové strategii podniku;</a:t>
            </a:r>
          </a:p>
          <a:p>
            <a:pPr lvl="1" algn="just"/>
            <a:r>
              <a:rPr lang="cs-CZ" sz="1600" dirty="0"/>
              <a:t>definovat portfolio inovací, typy a úrovně sledované podnikem;</a:t>
            </a:r>
          </a:p>
          <a:p>
            <a:pPr lvl="1" algn="just"/>
            <a:r>
              <a:rPr lang="cs-CZ" sz="1600" dirty="0"/>
              <a:t>určit priority, zdroje, časové rámce, zodpovědnosti, kritéria úspěšnosti inovace pro různé segmenty portfolia inovací;</a:t>
            </a:r>
          </a:p>
          <a:p>
            <a:pPr lvl="1" algn="just"/>
            <a:r>
              <a:rPr lang="cs-CZ" sz="1600" dirty="0"/>
              <a:t>vybudovat struktury pro řízení a provádění inovačních aktivit</a:t>
            </a:r>
            <a:r>
              <a:rPr lang="cs-CZ" sz="1600" dirty="0" smtClean="0"/>
              <a:t>.</a:t>
            </a:r>
          </a:p>
          <a:p>
            <a:pPr lvl="1" algn="just"/>
            <a:endParaRPr lang="cs-CZ" sz="1600" dirty="0" smtClean="0"/>
          </a:p>
          <a:p>
            <a:pPr algn="just"/>
            <a:r>
              <a:rPr lang="cs-CZ" sz="1600" dirty="0"/>
              <a:t>Při tvorbě inovační strategie by měla být věnována pozornost především těmto oblastem (Vacek 2008</a:t>
            </a:r>
            <a:r>
              <a:rPr lang="cs-CZ" sz="1600" dirty="0" smtClean="0"/>
              <a:t>): vedení; zdroje </a:t>
            </a:r>
            <a:r>
              <a:rPr lang="cs-CZ" sz="1600" dirty="0"/>
              <a:t>a jejich alokace</a:t>
            </a:r>
            <a:r>
              <a:rPr lang="cs-CZ" sz="1600" dirty="0" smtClean="0"/>
              <a:t>; hodnocení </a:t>
            </a:r>
            <a:r>
              <a:rPr lang="cs-CZ" sz="1600" dirty="0"/>
              <a:t>proveditelnosti, metriky výkonnosti</a:t>
            </a:r>
            <a:r>
              <a:rPr lang="cs-CZ" sz="1600" dirty="0" smtClean="0"/>
              <a:t>; klíčoví </a:t>
            </a:r>
            <a:r>
              <a:rPr lang="cs-CZ" sz="1600" dirty="0"/>
              <a:t>hráči, zodpovědnosti a pravomoci</a:t>
            </a:r>
            <a:r>
              <a:rPr lang="cs-CZ" sz="1600" dirty="0" smtClean="0"/>
              <a:t>; podnikatelský </a:t>
            </a:r>
            <a:r>
              <a:rPr lang="cs-CZ" sz="1600" dirty="0"/>
              <a:t>model</a:t>
            </a:r>
            <a:r>
              <a:rPr lang="cs-CZ" sz="1600" dirty="0" smtClean="0"/>
              <a:t>; metodiky </a:t>
            </a:r>
            <a:r>
              <a:rPr lang="cs-CZ" sz="1600" dirty="0"/>
              <a:t>a postupy</a:t>
            </a:r>
            <a:r>
              <a:rPr lang="cs-CZ" sz="1600" dirty="0" smtClean="0"/>
              <a:t>; organizační </a:t>
            </a:r>
            <a:r>
              <a:rPr lang="cs-CZ" sz="1600" dirty="0"/>
              <a:t>struktura</a:t>
            </a:r>
            <a:r>
              <a:rPr lang="cs-CZ" sz="1600" dirty="0" smtClean="0"/>
              <a:t>; podniková </a:t>
            </a:r>
            <a:r>
              <a:rPr lang="cs-CZ" sz="1600" dirty="0"/>
              <a:t>kultura</a:t>
            </a:r>
            <a:r>
              <a:rPr lang="cs-CZ" sz="1600" dirty="0" smtClean="0"/>
              <a:t>; řízení </a:t>
            </a:r>
            <a:r>
              <a:rPr lang="cs-CZ" sz="1600" dirty="0"/>
              <a:t>znalostí a ochrana duševního vlastnictví</a:t>
            </a:r>
            <a:r>
              <a:rPr lang="cs-CZ" sz="1600" dirty="0" smtClean="0"/>
              <a:t>; motivace </a:t>
            </a:r>
            <a:r>
              <a:rPr lang="cs-CZ" sz="1600" dirty="0"/>
              <a:t>a kontrola</a:t>
            </a:r>
            <a:r>
              <a:rPr lang="cs-CZ" sz="1600" dirty="0" smtClean="0"/>
              <a:t>; komercializace; udržitelnost </a:t>
            </a:r>
            <a:r>
              <a:rPr lang="cs-CZ" sz="1600" dirty="0"/>
              <a:t>na trhu.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Inovační strategie II</a:t>
            </a:r>
            <a:endParaRPr lang="cs-CZ" dirty="0"/>
          </a:p>
        </p:txBody>
      </p:sp>
    </p:spTree>
    <p:extLst>
      <p:ext uri="{BB962C8B-B14F-4D97-AF65-F5344CB8AC3E}">
        <p14:creationId xmlns:p14="http://schemas.microsoft.com/office/powerpoint/2010/main" val="28759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Zdroje podniku</a:t>
            </a:r>
          </a:p>
        </p:txBody>
      </p:sp>
      <p:pic>
        <p:nvPicPr>
          <p:cNvPr id="5" name="Zástupný symbol pro obsah 3" descr="resource-based-view-model.png"/>
          <p:cNvPicPr>
            <a:picLocks noChangeAspect="1"/>
          </p:cNvPicPr>
          <p:nvPr/>
        </p:nvPicPr>
        <p:blipFill>
          <a:blip r:embed="rId2" cstate="print"/>
          <a:stretch>
            <a:fillRect/>
          </a:stretch>
        </p:blipFill>
        <p:spPr>
          <a:xfrm>
            <a:off x="1331640" y="810693"/>
            <a:ext cx="6264695" cy="3813792"/>
          </a:xfrm>
          <a:prstGeom prst="rect">
            <a:avLst/>
          </a:prstGeom>
        </p:spPr>
      </p:pic>
    </p:spTree>
    <p:extLst>
      <p:ext uri="{BB962C8B-B14F-4D97-AF65-F5344CB8AC3E}">
        <p14:creationId xmlns:p14="http://schemas.microsoft.com/office/powerpoint/2010/main" val="12762217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756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Podle Pitra (1997) je inovační strategie dlouhodobým programem, který zaměřuje vývoj nových výrobků do tří základních dimenzí: </a:t>
            </a:r>
          </a:p>
          <a:p>
            <a:pPr lvl="1" algn="just"/>
            <a:r>
              <a:rPr lang="cs-CZ" sz="1600" i="1" dirty="0"/>
              <a:t>výrobkově-technické</a:t>
            </a:r>
            <a:r>
              <a:rPr lang="cs-CZ" sz="1600" dirty="0"/>
              <a:t> – kde východiskem je hledání odpovědí na otázku: CO nabídnout, tj. které výsledky vědy a techniky je vhodné aplikovat při řešení nového produktu s ohledem na potřeby, přání a požadavky zákazníků;</a:t>
            </a:r>
          </a:p>
          <a:p>
            <a:pPr lvl="1" algn="just"/>
            <a:r>
              <a:rPr lang="cs-CZ" sz="1600" i="1" dirty="0"/>
              <a:t>obchodně-politické</a:t>
            </a:r>
            <a:r>
              <a:rPr lang="cs-CZ" sz="1600" dirty="0"/>
              <a:t> – hledá se odpověď na otázku: PRO KOHO jsou nové produkty určeny, tj. na které cílové trhy a na jaké skupiny zákazníků se má podnik prioritně zaměřit;</a:t>
            </a:r>
          </a:p>
          <a:p>
            <a:pPr lvl="1" algn="just"/>
            <a:r>
              <a:rPr lang="cs-CZ" sz="1600" i="1" dirty="0"/>
              <a:t>výrobně-technologické</a:t>
            </a:r>
            <a:r>
              <a:rPr lang="cs-CZ" sz="1600" dirty="0"/>
              <a:t> – hledá odpověď na otázku: JAK nové produkty vytvořit, tj. jaké výrobní technologie jsou pro vznik nového produktu nezbytné a jak jejich využití ovlivní podmínky proveditelnosti nového produktu.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Inovační strategie III</a:t>
            </a:r>
            <a:endParaRPr lang="cs-CZ" dirty="0"/>
          </a:p>
        </p:txBody>
      </p:sp>
    </p:spTree>
    <p:extLst>
      <p:ext uri="{BB962C8B-B14F-4D97-AF65-F5344CB8AC3E}">
        <p14:creationId xmlns:p14="http://schemas.microsoft.com/office/powerpoint/2010/main" val="317420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703189"/>
            <a:ext cx="7344816"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smtClean="0"/>
              <a:t>Na základě specifičnosti inovačních strategií pro každý podnik Pitra (1997) definoval pět základních typů inovačních strategií:</a:t>
            </a:r>
          </a:p>
          <a:p>
            <a:pPr algn="just"/>
            <a:r>
              <a:rPr lang="cs-CZ" sz="1600" b="1" dirty="0" smtClean="0"/>
              <a:t>Strategie opírající se o progresivnost technického řešení </a:t>
            </a:r>
            <a:r>
              <a:rPr lang="cs-CZ" sz="1600" dirty="0" smtClean="0"/>
              <a:t>– jedná se o strategii postavenou na vývoji produktů, které reflektují nejmodernější poznatky z vědy a techniky v daném oboru. Hlavním zájmem je výrobek, který musí být co nejmodernější, což potažmo vede k vysokým nákladů a nízké efektivnosti této strategie. Zcela je zde opomenut zákazník a jeho potřeby. Zákazníkům je nabízen produkt, o který zákazníci nemusí mít zájem. V tomto případě bývají často podceňovány marketingové aktivity.</a:t>
            </a:r>
          </a:p>
          <a:p>
            <a:pPr algn="just"/>
            <a:r>
              <a:rPr lang="cs-CZ" sz="1600" b="1" dirty="0"/>
              <a:t>Vyvážená strategie </a:t>
            </a:r>
            <a:r>
              <a:rPr lang="cs-CZ" sz="1600" dirty="0"/>
              <a:t>– tato strategie věnuje stejnou míru pozornosti aplikaci posledních výsledků vědeckotechnického rozvoje do nového produktu a pozornost potřebám a požadavkům zákazníků, tj. trhu. Takže se podnik nezaměřuje čistě na novost výrobků, ale aplikuje také řadu marketingových aktivit, aby zjistil, zda připravovaný produkt odpovídám potřebám trhu. Vyvážená pozornost oběma těmto stranám přináší vysokou míru efektivity a úspěch této strategie.</a:t>
            </a:r>
          </a:p>
          <a:p>
            <a:pPr marL="0" indent="0" algn="just">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0" y="195486"/>
            <a:ext cx="7956376" cy="507703"/>
          </a:xfrm>
        </p:spPr>
        <p:txBody>
          <a:bodyPr/>
          <a:lstStyle/>
          <a:p>
            <a:r>
              <a:rPr lang="cs-CZ" dirty="0" smtClean="0"/>
              <a:t>Typologie inovačních strategií – inovační strategie podle Pitra I</a:t>
            </a:r>
            <a:endParaRPr lang="cs-CZ" dirty="0"/>
          </a:p>
        </p:txBody>
      </p:sp>
    </p:spTree>
    <p:extLst>
      <p:ext uri="{BB962C8B-B14F-4D97-AF65-F5344CB8AC3E}">
        <p14:creationId xmlns:p14="http://schemas.microsoft.com/office/powerpoint/2010/main" val="23488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703189"/>
            <a:ext cx="7344816"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Strategie ověřených technických přístupů </a:t>
            </a:r>
            <a:r>
              <a:rPr lang="cs-CZ" sz="1600" dirty="0" smtClean="0"/>
              <a:t>– podniky</a:t>
            </a:r>
            <a:r>
              <a:rPr lang="cs-CZ" sz="1600" dirty="0"/>
              <a:t>, které aplikují tuto strategii, se orientují na jednoduchá a již osvědčená technická řešení. Podniky samy nevyvíjejí vlastní výzkumně-vývojové činnosti, ani neexperimentují s novými poznatky a technickými řešeními. Podniky v tomto případě sází na jistotu, a tím minimalizují riziko neúspěchu. Na druhé straně, tato strategie neumožňuje vytvářet dlouhodobě udržitelnou konkurenční </a:t>
            </a:r>
            <a:r>
              <a:rPr lang="cs-CZ" sz="1600" dirty="0" smtClean="0"/>
              <a:t>výhodu.</a:t>
            </a:r>
          </a:p>
          <a:p>
            <a:pPr algn="just"/>
            <a:r>
              <a:rPr lang="cs-CZ" sz="1600" b="1" dirty="0" smtClean="0"/>
              <a:t>Konzervativní strategie nízkého rozpočtu </a:t>
            </a:r>
            <a:r>
              <a:rPr lang="cs-CZ" sz="1600" dirty="0" smtClean="0"/>
              <a:t>– podniky </a:t>
            </a:r>
            <a:r>
              <a:rPr lang="cs-CZ" sz="1600" dirty="0"/>
              <a:t>v minimální míře věnují prostředky na vlastní výzkum a vývoj. V podstatě kopírují přístup vůdce v oboru. Tato strategie vede k velmi malému odlišení od ostatních podnikatelských subjektů v daném oboru. Vývoj nových výrobků odpovídá technickým a výrobním možnostem podniku a navazuje na koncepci předcházejících produktů. Nové produkty jsou určeny výhradně pro trhy, na kterých podnik již delší dobu působí. Podnik aplikací této strategie minimalizuje riziko a využívá osvědčené postupy. Strategie přináší očekávané pozitivní efekty, bez rizik, ale také bez výraznějších ekonomických přínosů.</a:t>
            </a:r>
            <a:endParaRPr lang="cs-CZ" sz="1600" dirty="0" smtClean="0"/>
          </a:p>
          <a:p>
            <a:pPr algn="just"/>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0" y="195486"/>
            <a:ext cx="8172400" cy="507703"/>
          </a:xfrm>
        </p:spPr>
        <p:txBody>
          <a:bodyPr/>
          <a:lstStyle/>
          <a:p>
            <a:r>
              <a:rPr lang="cs-CZ" dirty="0" smtClean="0"/>
              <a:t>Typologie inovačních strategií – inovační strategie podle Pitra II</a:t>
            </a:r>
            <a:endParaRPr lang="cs-CZ" dirty="0"/>
          </a:p>
        </p:txBody>
      </p:sp>
    </p:spTree>
    <p:extLst>
      <p:ext uri="{BB962C8B-B14F-4D97-AF65-F5344CB8AC3E}">
        <p14:creationId xmlns:p14="http://schemas.microsoft.com/office/powerpoint/2010/main" val="18381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413792" y="843558"/>
            <a:ext cx="7344816"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Strategie diverzifikovaných vysokých rozpočtů </a:t>
            </a:r>
            <a:r>
              <a:rPr lang="cs-CZ" sz="1600" dirty="0"/>
              <a:t>– tento přístup můžeme označit za chaotický. </a:t>
            </a:r>
            <a:endParaRPr lang="cs-CZ" sz="1600" dirty="0" smtClean="0"/>
          </a:p>
          <a:p>
            <a:pPr lvl="1" algn="just"/>
            <a:r>
              <a:rPr lang="cs-CZ" sz="1600" dirty="0" smtClean="0"/>
              <a:t>Výzkumné </a:t>
            </a:r>
            <a:r>
              <a:rPr lang="cs-CZ" sz="1600" dirty="0"/>
              <a:t>a vývojové aktivity v daném podniku probíhají neorganizovaně, chaoticky a nahodile. </a:t>
            </a:r>
            <a:endParaRPr lang="cs-CZ" sz="1600" dirty="0" smtClean="0"/>
          </a:p>
          <a:p>
            <a:pPr lvl="1" algn="just"/>
            <a:r>
              <a:rPr lang="cs-CZ" sz="1600" dirty="0" smtClean="0"/>
              <a:t>Vývoj </a:t>
            </a:r>
            <a:r>
              <a:rPr lang="cs-CZ" sz="1600" dirty="0"/>
              <a:t>nových produktů je izolovaný, bez vzájemné koordinace jednotlivých částí podniku. </a:t>
            </a:r>
            <a:endParaRPr lang="cs-CZ" sz="1600" dirty="0" smtClean="0"/>
          </a:p>
          <a:p>
            <a:pPr lvl="1" algn="just"/>
            <a:r>
              <a:rPr lang="cs-CZ" sz="1600" dirty="0" smtClean="0"/>
              <a:t>Chaotičnost </a:t>
            </a:r>
            <a:r>
              <a:rPr lang="cs-CZ" sz="1600" dirty="0"/>
              <a:t>těchto aktivit vede k vysokým nákladům, které jsou spojeny s vývojem nových produktů. </a:t>
            </a:r>
            <a:endParaRPr lang="cs-CZ" sz="1600" dirty="0" smtClean="0"/>
          </a:p>
          <a:p>
            <a:pPr lvl="1" algn="just"/>
            <a:r>
              <a:rPr lang="cs-CZ" sz="1600" dirty="0" smtClean="0"/>
              <a:t>Absence </a:t>
            </a:r>
            <a:r>
              <a:rPr lang="cs-CZ" sz="1600" dirty="0"/>
              <a:t>interní synergie, </a:t>
            </a:r>
            <a:r>
              <a:rPr lang="cs-CZ" sz="1600" dirty="0" err="1"/>
              <a:t>necílenost</a:t>
            </a:r>
            <a:r>
              <a:rPr lang="cs-CZ" sz="1600" dirty="0"/>
              <a:t> vývojového úsilí a chybějící respektování potřeb trhu je příčinou toho, že tento typ strategie patří k nejméně úspěšným.</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0" y="195486"/>
            <a:ext cx="8172400" cy="507703"/>
          </a:xfrm>
        </p:spPr>
        <p:txBody>
          <a:bodyPr/>
          <a:lstStyle/>
          <a:p>
            <a:r>
              <a:rPr lang="cs-CZ" dirty="0" smtClean="0"/>
              <a:t>Typologie inovačních strategií – inovační strategie podle Pitra III</a:t>
            </a:r>
            <a:endParaRPr lang="cs-CZ" dirty="0"/>
          </a:p>
        </p:txBody>
      </p:sp>
    </p:spTree>
    <p:extLst>
      <p:ext uri="{BB962C8B-B14F-4D97-AF65-F5344CB8AC3E}">
        <p14:creationId xmlns:p14="http://schemas.microsoft.com/office/powerpoint/2010/main" val="30879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843558"/>
            <a:ext cx="7416824"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a:t>
            </a:r>
            <a:r>
              <a:rPr lang="cs-CZ" sz="1600" dirty="0" smtClean="0"/>
              <a:t>ategorizace </a:t>
            </a:r>
            <a:r>
              <a:rPr lang="cs-CZ" sz="1600" dirty="0"/>
              <a:t>inovačních strategií vychází z posuzování užitku inovace pro zákazníka a vnímání inovace z pohledu výrobce. Na základě těchto dvou dimenzí byly vymezeny čtyři typy inovačních strategií (Hrazdilová Bočková 2009):</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sz="2000" dirty="0"/>
              <a:t>Typologie inovačních strategií – inovační strategie podle </a:t>
            </a:r>
            <a:r>
              <a:rPr lang="cs-CZ" sz="2000" dirty="0" smtClean="0"/>
              <a:t>stupně novosti I</a:t>
            </a:r>
            <a:endParaRPr lang="cs-CZ" sz="2000" dirty="0"/>
          </a:p>
        </p:txBody>
      </p:sp>
      <p:sp>
        <p:nvSpPr>
          <p:cNvPr id="2" name="Rectangle 15"/>
          <p:cNvSpPr>
            <a:spLocks noChangeArrowheads="1"/>
          </p:cNvSpPr>
          <p:nvPr/>
        </p:nvSpPr>
        <p:spPr bwMode="auto">
          <a:xfrm>
            <a:off x="1187624" y="14949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pSp>
        <p:nvGrpSpPr>
          <p:cNvPr id="4" name="Group 1"/>
          <p:cNvGrpSpPr>
            <a:grpSpLocks noChangeAspect="1"/>
          </p:cNvGrpSpPr>
          <p:nvPr/>
        </p:nvGrpSpPr>
        <p:grpSpPr bwMode="auto">
          <a:xfrm>
            <a:off x="1426411" y="1494838"/>
            <a:ext cx="5495925" cy="3118962"/>
            <a:chOff x="2353" y="-694"/>
            <a:chExt cx="6925" cy="4424"/>
          </a:xfrm>
        </p:grpSpPr>
        <p:sp>
          <p:nvSpPr>
            <p:cNvPr id="5" name="AutoShape 14"/>
            <p:cNvSpPr>
              <a:spLocks noChangeAspect="1" noChangeArrowheads="1" noTextEdit="1"/>
            </p:cNvSpPr>
            <p:nvPr/>
          </p:nvSpPr>
          <p:spPr bwMode="auto">
            <a:xfrm>
              <a:off x="2353" y="-290"/>
              <a:ext cx="6925" cy="40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1600"/>
            </a:p>
          </p:txBody>
        </p:sp>
        <p:sp>
          <p:nvSpPr>
            <p:cNvPr id="7" name="Rectangle 13"/>
            <p:cNvSpPr>
              <a:spLocks noChangeArrowheads="1"/>
            </p:cNvSpPr>
            <p:nvPr/>
          </p:nvSpPr>
          <p:spPr bwMode="auto">
            <a:xfrm>
              <a:off x="6241" y="322"/>
              <a:ext cx="1728" cy="10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Technické inovace</a:t>
              </a:r>
              <a:endParaRPr kumimoji="0" lang="cs-CZ" altLang="cs-CZ" sz="1600" b="0" i="0" u="none" strike="noStrike" cap="none" normalizeH="0" baseline="0" smtClean="0">
                <a:ln>
                  <a:noFill/>
                </a:ln>
                <a:solidFill>
                  <a:schemeClr val="tx1"/>
                </a:solidFill>
                <a:effectLst/>
              </a:endParaRPr>
            </a:p>
          </p:txBody>
        </p:sp>
        <p:sp>
          <p:nvSpPr>
            <p:cNvPr id="8" name="Rectangle 12"/>
            <p:cNvSpPr>
              <a:spLocks noChangeArrowheads="1"/>
            </p:cNvSpPr>
            <p:nvPr/>
          </p:nvSpPr>
          <p:spPr bwMode="auto">
            <a:xfrm>
              <a:off x="6241" y="1330"/>
              <a:ext cx="1728" cy="10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Radikální inovace </a:t>
              </a:r>
              <a:endParaRPr kumimoji="0" lang="cs-CZ" altLang="cs-CZ" sz="1600" b="0" i="0" u="none" strike="noStrike" cap="none" normalizeH="0" baseline="0" smtClean="0">
                <a:ln>
                  <a:noFill/>
                </a:ln>
                <a:solidFill>
                  <a:schemeClr val="tx1"/>
                </a:solidFill>
                <a:effectLst/>
              </a:endParaRPr>
            </a:p>
          </p:txBody>
        </p:sp>
        <p:sp>
          <p:nvSpPr>
            <p:cNvPr id="9" name="Rectangle 11"/>
            <p:cNvSpPr>
              <a:spLocks noChangeArrowheads="1"/>
            </p:cNvSpPr>
            <p:nvPr/>
          </p:nvSpPr>
          <p:spPr bwMode="auto">
            <a:xfrm>
              <a:off x="4513" y="1330"/>
              <a:ext cx="1728" cy="10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Aplikační inovace</a:t>
              </a:r>
              <a:endParaRPr kumimoji="0" lang="cs-CZ" altLang="cs-CZ" sz="1600" b="0" i="0" u="none" strike="noStrike" cap="none" normalizeH="0" baseline="0" smtClean="0">
                <a:ln>
                  <a:noFill/>
                </a:ln>
                <a:solidFill>
                  <a:schemeClr val="tx1"/>
                </a:solidFill>
                <a:effectLst/>
              </a:endParaRPr>
            </a:p>
          </p:txBody>
        </p:sp>
        <p:sp>
          <p:nvSpPr>
            <p:cNvPr id="10" name="Rectangle 10"/>
            <p:cNvSpPr>
              <a:spLocks noChangeArrowheads="1"/>
            </p:cNvSpPr>
            <p:nvPr/>
          </p:nvSpPr>
          <p:spPr bwMode="auto">
            <a:xfrm>
              <a:off x="4513" y="322"/>
              <a:ext cx="1728" cy="10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Inkrementální </a:t>
              </a:r>
              <a:endParaRPr kumimoji="0" lang="cs-CZ" altLang="cs-CZ" sz="1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inovace </a:t>
              </a:r>
              <a:endParaRPr kumimoji="0" lang="cs-CZ" altLang="cs-CZ" sz="1600" b="0" i="0" u="none" strike="noStrike" cap="none" normalizeH="0" baseline="0" smtClean="0">
                <a:ln>
                  <a:noFill/>
                </a:ln>
                <a:solidFill>
                  <a:schemeClr val="tx1"/>
                </a:solidFill>
                <a:effectLst/>
              </a:endParaRPr>
            </a:p>
          </p:txBody>
        </p:sp>
        <p:sp>
          <p:nvSpPr>
            <p:cNvPr id="11" name="Rectangle 9"/>
            <p:cNvSpPr>
              <a:spLocks noChangeArrowheads="1"/>
            </p:cNvSpPr>
            <p:nvPr/>
          </p:nvSpPr>
          <p:spPr bwMode="auto">
            <a:xfrm>
              <a:off x="3787" y="-262"/>
              <a:ext cx="85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malý</a:t>
              </a:r>
              <a:endParaRPr kumimoji="0" lang="cs-CZ" altLang="cs-CZ" sz="1600" b="0" i="0" u="none" strike="noStrike" cap="none" normalizeH="0" baseline="0" dirty="0" smtClean="0">
                <a:ln>
                  <a:noFill/>
                </a:ln>
                <a:solidFill>
                  <a:schemeClr val="tx1"/>
                </a:solidFill>
                <a:effectLst/>
              </a:endParaRPr>
            </a:p>
          </p:txBody>
        </p:sp>
        <p:sp>
          <p:nvSpPr>
            <p:cNvPr id="13" name="Rectangle 8"/>
            <p:cNvSpPr>
              <a:spLocks noChangeArrowheads="1"/>
            </p:cNvSpPr>
            <p:nvPr/>
          </p:nvSpPr>
          <p:spPr bwMode="auto">
            <a:xfrm>
              <a:off x="3636" y="2314"/>
              <a:ext cx="835"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velký</a:t>
              </a:r>
              <a:endParaRPr kumimoji="0" lang="cs-CZ" altLang="cs-CZ" sz="1600" b="0" i="0" u="none" strike="noStrike" cap="none" normalizeH="0" baseline="0" dirty="0" smtClean="0">
                <a:ln>
                  <a:noFill/>
                </a:ln>
                <a:solidFill>
                  <a:schemeClr val="tx1"/>
                </a:solidFill>
                <a:effectLst/>
              </a:endParaRPr>
            </a:p>
          </p:txBody>
        </p:sp>
        <p:sp>
          <p:nvSpPr>
            <p:cNvPr id="14" name="Rectangle 7"/>
            <p:cNvSpPr>
              <a:spLocks noChangeArrowheads="1"/>
            </p:cNvSpPr>
            <p:nvPr/>
          </p:nvSpPr>
          <p:spPr bwMode="auto">
            <a:xfrm>
              <a:off x="6673" y="2626"/>
              <a:ext cx="1008"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velký</a:t>
              </a:r>
              <a:endParaRPr kumimoji="0" lang="cs-CZ" altLang="cs-CZ" sz="1600" b="0" i="0" u="none" strike="noStrike" cap="none" normalizeH="0" baseline="0" smtClean="0">
                <a:ln>
                  <a:noFill/>
                </a:ln>
                <a:solidFill>
                  <a:schemeClr val="tx1"/>
                </a:solidFill>
                <a:effectLst/>
              </a:endParaRPr>
            </a:p>
          </p:txBody>
        </p:sp>
        <p:sp>
          <p:nvSpPr>
            <p:cNvPr id="15" name="Rectangle 6"/>
            <p:cNvSpPr>
              <a:spLocks noChangeArrowheads="1"/>
            </p:cNvSpPr>
            <p:nvPr/>
          </p:nvSpPr>
          <p:spPr bwMode="auto">
            <a:xfrm>
              <a:off x="4945" y="2626"/>
              <a:ext cx="1008"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malý</a:t>
              </a:r>
              <a:endParaRPr kumimoji="0" lang="cs-CZ" altLang="cs-CZ" sz="1600" b="0" i="0" u="none" strike="noStrike" cap="none" normalizeH="0" baseline="0" smtClean="0">
                <a:ln>
                  <a:noFill/>
                </a:ln>
                <a:solidFill>
                  <a:schemeClr val="tx1"/>
                </a:solidFill>
                <a:effectLst/>
              </a:endParaRPr>
            </a:p>
          </p:txBody>
        </p:sp>
        <p:sp>
          <p:nvSpPr>
            <p:cNvPr id="17" name="Line 5"/>
            <p:cNvSpPr>
              <a:spLocks noChangeShapeType="1"/>
            </p:cNvSpPr>
            <p:nvPr/>
          </p:nvSpPr>
          <p:spPr bwMode="auto">
            <a:xfrm>
              <a:off x="3793" y="322"/>
              <a:ext cx="1" cy="20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1600"/>
            </a:p>
          </p:txBody>
        </p:sp>
        <p:sp>
          <p:nvSpPr>
            <p:cNvPr id="18" name="Line 4"/>
            <p:cNvSpPr>
              <a:spLocks noChangeShapeType="1"/>
            </p:cNvSpPr>
            <p:nvPr/>
          </p:nvSpPr>
          <p:spPr bwMode="auto">
            <a:xfrm>
              <a:off x="4513" y="3058"/>
              <a:ext cx="345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1600"/>
            </a:p>
          </p:txBody>
        </p:sp>
        <p:sp>
          <p:nvSpPr>
            <p:cNvPr id="19" name="Text Box 3"/>
            <p:cNvSpPr txBox="1">
              <a:spLocks noChangeArrowheads="1"/>
            </p:cNvSpPr>
            <p:nvPr/>
          </p:nvSpPr>
          <p:spPr bwMode="auto">
            <a:xfrm>
              <a:off x="2869" y="-694"/>
              <a:ext cx="637" cy="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Stupeň inovace vnímaný zákazníky</a:t>
              </a:r>
              <a:endParaRPr kumimoji="0" lang="cs-CZ" altLang="cs-CZ" sz="1600" b="0" i="0" u="none" strike="noStrike" cap="none" normalizeH="0" baseline="0" dirty="0" smtClean="0">
                <a:ln>
                  <a:noFill/>
                </a:ln>
                <a:solidFill>
                  <a:schemeClr val="tx1"/>
                </a:solidFill>
                <a:effectLst/>
              </a:endParaRPr>
            </a:p>
          </p:txBody>
        </p:sp>
        <p:sp>
          <p:nvSpPr>
            <p:cNvPr id="20" name="Text Box 2"/>
            <p:cNvSpPr txBox="1">
              <a:spLocks noChangeArrowheads="1"/>
            </p:cNvSpPr>
            <p:nvPr/>
          </p:nvSpPr>
          <p:spPr bwMode="auto">
            <a:xfrm>
              <a:off x="4539" y="3135"/>
              <a:ext cx="3821"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Stupeň inovace vnímaný výrobcem</a:t>
              </a:r>
              <a:endParaRPr kumimoji="0" lang="cs-CZ" altLang="cs-CZ" sz="1600" b="0" i="0" u="none" strike="noStrike" cap="none" normalizeH="0" baseline="0" dirty="0" smtClean="0">
                <a:ln>
                  <a:noFill/>
                </a:ln>
                <a:solidFill>
                  <a:schemeClr val="tx1"/>
                </a:solidFill>
                <a:effectLst/>
              </a:endParaRPr>
            </a:p>
          </p:txBody>
        </p:sp>
      </p:grpSp>
    </p:spTree>
    <p:extLst>
      <p:ext uri="{BB962C8B-B14F-4D97-AF65-F5344CB8AC3E}">
        <p14:creationId xmlns:p14="http://schemas.microsoft.com/office/powerpoint/2010/main" val="418921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59532" y="843558"/>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Strategie </a:t>
            </a:r>
            <a:r>
              <a:rPr lang="cs-CZ" sz="1600" b="1" dirty="0" smtClean="0"/>
              <a:t>inkrementálních/přírůstkových </a:t>
            </a:r>
            <a:r>
              <a:rPr lang="cs-CZ" sz="1600" b="1" dirty="0"/>
              <a:t>inovací </a:t>
            </a:r>
            <a:r>
              <a:rPr lang="cs-CZ" sz="1600" dirty="0"/>
              <a:t>– jedná se o strategii, která od výrobce vyžaduje jen velmi malé nároky na novou technologii a zároveň z pohledu zákazníka přináší jen malé změny. </a:t>
            </a:r>
            <a:endParaRPr lang="cs-CZ" sz="1600" dirty="0" smtClean="0"/>
          </a:p>
          <a:p>
            <a:pPr algn="just"/>
            <a:r>
              <a:rPr lang="cs-CZ" sz="1600" dirty="0" smtClean="0"/>
              <a:t>Z</a:t>
            </a:r>
            <a:r>
              <a:rPr lang="cs-CZ" sz="1600" dirty="0"/>
              <a:t> výrobního hlediska jsou přírůstkové inovace málo riskantní, ale na druhé straně z obchodního hlediska představují poměrně vysoké riziko. </a:t>
            </a:r>
            <a:endParaRPr lang="cs-CZ" sz="1600" dirty="0" smtClean="0"/>
          </a:p>
          <a:p>
            <a:pPr algn="just"/>
            <a:r>
              <a:rPr lang="cs-CZ" sz="1600" dirty="0" smtClean="0"/>
              <a:t>Strategie </a:t>
            </a:r>
            <a:r>
              <a:rPr lang="cs-CZ" sz="1600" dirty="0"/>
              <a:t>přírůstkových inovací je poměrně vysoce efektivní v krátkém období. </a:t>
            </a:r>
            <a:endParaRPr lang="cs-CZ" sz="1600" dirty="0" smtClean="0"/>
          </a:p>
          <a:p>
            <a:pPr algn="just"/>
            <a:r>
              <a:rPr lang="cs-CZ" sz="1600" dirty="0" smtClean="0"/>
              <a:t>Z</a:t>
            </a:r>
            <a:r>
              <a:rPr lang="cs-CZ" sz="1600" dirty="0"/>
              <a:t> dlouhodobého pohledu strategie výrazně nepřispívá ke zlepšení konkurenční pozice podniku a vede k pohledu na podnik jako na imitátora bez vlastního potenciálu a </a:t>
            </a:r>
            <a:r>
              <a:rPr lang="cs-CZ" sz="1600" dirty="0" smtClean="0"/>
              <a:t>myšlenek.</a:t>
            </a:r>
          </a:p>
        </p:txBody>
      </p:sp>
      <p:sp>
        <p:nvSpPr>
          <p:cNvPr id="6" name="Nadpis 5"/>
          <p:cNvSpPr>
            <a:spLocks noGrp="1"/>
          </p:cNvSpPr>
          <p:nvPr>
            <p:ph type="title"/>
          </p:nvPr>
        </p:nvSpPr>
        <p:spPr>
          <a:xfrm>
            <a:off x="179512" y="195486"/>
            <a:ext cx="7776864" cy="507703"/>
          </a:xfrm>
        </p:spPr>
        <p:txBody>
          <a:bodyPr/>
          <a:lstStyle/>
          <a:p>
            <a:r>
              <a:rPr lang="cs-CZ" sz="2000" dirty="0"/>
              <a:t>Typologie inovačních strategií – inovační strategie podle </a:t>
            </a:r>
            <a:r>
              <a:rPr lang="cs-CZ" sz="2000" dirty="0" smtClean="0"/>
              <a:t>stupně novosti II</a:t>
            </a:r>
            <a:endParaRPr lang="cs-CZ" sz="2000" dirty="0"/>
          </a:p>
        </p:txBody>
      </p:sp>
      <p:sp>
        <p:nvSpPr>
          <p:cNvPr id="2" name="Rectangle 15"/>
          <p:cNvSpPr>
            <a:spLocks noChangeArrowheads="1"/>
          </p:cNvSpPr>
          <p:nvPr/>
        </p:nvSpPr>
        <p:spPr bwMode="auto">
          <a:xfrm>
            <a:off x="1187624" y="14949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7562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59532" y="9155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Strategie </a:t>
            </a:r>
            <a:r>
              <a:rPr lang="cs-CZ" sz="1600" b="1" dirty="0"/>
              <a:t>technických inovací </a:t>
            </a:r>
            <a:r>
              <a:rPr lang="cs-CZ" sz="1600" dirty="0"/>
              <a:t>– pro tuto strategii jsou typické významné technologické změny, které se především dotýkají technického zlepšení výrobků, ale zákazníkům nepřináší výrazné zvýšení užitku. </a:t>
            </a:r>
            <a:endParaRPr lang="cs-CZ" sz="1600" dirty="0" smtClean="0"/>
          </a:p>
          <a:p>
            <a:pPr algn="just"/>
            <a:r>
              <a:rPr lang="cs-CZ" sz="1600" dirty="0" smtClean="0"/>
              <a:t>Tento </a:t>
            </a:r>
            <a:r>
              <a:rPr lang="cs-CZ" sz="1600" dirty="0"/>
              <a:t>typ inovací je poměrně efektivní a vede ke zřetelné úspoře nákladů. </a:t>
            </a:r>
            <a:endParaRPr lang="cs-CZ" sz="1600" dirty="0" smtClean="0"/>
          </a:p>
          <a:p>
            <a:pPr algn="just"/>
            <a:r>
              <a:rPr lang="cs-CZ" sz="1600" dirty="0" smtClean="0"/>
              <a:t>Výzkum </a:t>
            </a:r>
            <a:r>
              <a:rPr lang="cs-CZ" sz="1600" dirty="0"/>
              <a:t>a vývoj je spojen s vysokými náklady a investicemi, které ale nepřinášejí odpovídající, očekávaných tržní úspěch. </a:t>
            </a:r>
            <a:endParaRPr lang="cs-CZ" sz="1600" dirty="0" smtClean="0"/>
          </a:p>
          <a:p>
            <a:pPr algn="just"/>
            <a:r>
              <a:rPr lang="cs-CZ" sz="1600" dirty="0" smtClean="0"/>
              <a:t>Vzhledem </a:t>
            </a:r>
            <a:r>
              <a:rPr lang="cs-CZ" sz="1600" dirty="0"/>
              <a:t>k vysoko míře investic a vysoké citlivosti zákazníků na cenovou úroveň produktů u těchto inovací, je nutné předpokládat návratnost investic v delším časovém horizontu. </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sz="2000" dirty="0"/>
              <a:t>Typologie inovačních strategií – inovační strategie podle </a:t>
            </a:r>
            <a:r>
              <a:rPr lang="cs-CZ" sz="2000" dirty="0" smtClean="0"/>
              <a:t>stupně novosti II</a:t>
            </a:r>
            <a:endParaRPr lang="cs-CZ" sz="2000" dirty="0"/>
          </a:p>
        </p:txBody>
      </p:sp>
      <p:sp>
        <p:nvSpPr>
          <p:cNvPr id="2" name="Rectangle 15"/>
          <p:cNvSpPr>
            <a:spLocks noChangeArrowheads="1"/>
          </p:cNvSpPr>
          <p:nvPr/>
        </p:nvSpPr>
        <p:spPr bwMode="auto">
          <a:xfrm>
            <a:off x="1187624" y="14949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4806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1600" b="1" dirty="0"/>
              <a:t>Strategie aplikačních inovací </a:t>
            </a:r>
            <a:r>
              <a:rPr lang="cs-CZ" sz="1600" dirty="0" smtClean="0"/>
              <a:t>– podstatou </a:t>
            </a:r>
            <a:r>
              <a:rPr lang="cs-CZ" sz="1600" dirty="0"/>
              <a:t>aplikačních inovací je využívání již existujících technologií pro vznik nových výrobků. </a:t>
            </a:r>
            <a:endParaRPr lang="cs-CZ" sz="1600" dirty="0" smtClean="0"/>
          </a:p>
          <a:p>
            <a:pPr lvl="0" algn="just"/>
            <a:r>
              <a:rPr lang="cs-CZ" sz="1600" dirty="0" smtClean="0"/>
              <a:t>Podnik </a:t>
            </a:r>
            <a:r>
              <a:rPr lang="cs-CZ" sz="1600" dirty="0"/>
              <a:t>nevyvíjí nové technologie, ale využívá již to co má a co je osvědčené. Tím minimalizuje výrobní rizika. </a:t>
            </a:r>
            <a:endParaRPr lang="cs-CZ" sz="1600" dirty="0" smtClean="0"/>
          </a:p>
          <a:p>
            <a:pPr lvl="0" algn="just"/>
            <a:r>
              <a:rPr lang="cs-CZ" sz="1600" dirty="0" smtClean="0"/>
              <a:t>Jedná </a:t>
            </a:r>
            <a:r>
              <a:rPr lang="cs-CZ" sz="1600" dirty="0"/>
              <a:t>se o inovace s nízkými náklady na vývoj a krátkou dobou návratnosti jednorázových nákladů. </a:t>
            </a:r>
            <a:endParaRPr lang="cs-CZ" sz="1600" dirty="0" smtClean="0"/>
          </a:p>
          <a:p>
            <a:pPr lvl="0" algn="just"/>
            <a:r>
              <a:rPr lang="cs-CZ" sz="1600" dirty="0" smtClean="0"/>
              <a:t>Ziskovost </a:t>
            </a:r>
            <a:r>
              <a:rPr lang="cs-CZ" sz="1600" dirty="0"/>
              <a:t>těchto inovací je poměrně vysoká, jelikož je primárně tato strategie zaměřená na rozvoj primárního trhu. </a:t>
            </a:r>
            <a:endParaRPr lang="cs-CZ" sz="1600" dirty="0" smtClean="0"/>
          </a:p>
          <a:p>
            <a:pPr lvl="0" algn="just"/>
            <a:r>
              <a:rPr lang="cs-CZ" sz="1600" dirty="0" smtClean="0"/>
              <a:t>Podnik </a:t>
            </a:r>
            <a:r>
              <a:rPr lang="cs-CZ" sz="1600" dirty="0"/>
              <a:t>klade větší důraz na kvalitní marketingové aktivity než na výzkumné a vývojové aktivity. </a:t>
            </a:r>
            <a:endParaRPr lang="cs-CZ" sz="1600" dirty="0" smtClean="0"/>
          </a:p>
          <a:p>
            <a:pPr lvl="0" algn="just"/>
            <a:r>
              <a:rPr lang="cs-CZ" sz="1600" dirty="0" smtClean="0"/>
              <a:t>Tato </a:t>
            </a:r>
            <a:r>
              <a:rPr lang="cs-CZ" sz="1600" dirty="0"/>
              <a:t>strategie má spíše krátkodobý charakter.</a:t>
            </a:r>
          </a:p>
          <a:p>
            <a:pPr algn="just"/>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920880" cy="507703"/>
          </a:xfrm>
        </p:spPr>
        <p:txBody>
          <a:bodyPr/>
          <a:lstStyle/>
          <a:p>
            <a:r>
              <a:rPr lang="cs-CZ" sz="2000" dirty="0"/>
              <a:t>Typologie inovačních strategií – inovační strategie podle </a:t>
            </a:r>
            <a:r>
              <a:rPr lang="cs-CZ" sz="2000" dirty="0" smtClean="0"/>
              <a:t>stupně novosti III</a:t>
            </a:r>
            <a:endParaRPr lang="cs-CZ" sz="2000" dirty="0"/>
          </a:p>
        </p:txBody>
      </p:sp>
      <p:sp>
        <p:nvSpPr>
          <p:cNvPr id="2" name="Rectangle 15"/>
          <p:cNvSpPr>
            <a:spLocks noChangeArrowheads="1"/>
          </p:cNvSpPr>
          <p:nvPr/>
        </p:nvSpPr>
        <p:spPr bwMode="auto">
          <a:xfrm>
            <a:off x="1187624" y="14949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19038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9155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1600" b="1" dirty="0" smtClean="0"/>
              <a:t>Strategie </a:t>
            </a:r>
            <a:r>
              <a:rPr lang="cs-CZ" sz="1600" b="1" dirty="0"/>
              <a:t>radikálních inovací </a:t>
            </a:r>
            <a:r>
              <a:rPr lang="cs-CZ" sz="1600" dirty="0"/>
              <a:t>– radikální </a:t>
            </a:r>
            <a:r>
              <a:rPr lang="cs-CZ" sz="1600" dirty="0" smtClean="0"/>
              <a:t>inovace vedou </a:t>
            </a:r>
            <a:r>
              <a:rPr lang="cs-CZ" sz="1600" dirty="0"/>
              <a:t>k největšímu růstu podílu na trhu a podílu na prodeji. </a:t>
            </a:r>
            <a:endParaRPr lang="cs-CZ" sz="1600" dirty="0" smtClean="0"/>
          </a:p>
          <a:p>
            <a:pPr lvl="0" algn="just"/>
            <a:r>
              <a:rPr lang="cs-CZ" sz="1600" dirty="0" smtClean="0"/>
              <a:t>Radikální </a:t>
            </a:r>
            <a:r>
              <a:rPr lang="cs-CZ" sz="1600" dirty="0"/>
              <a:t>inovace zahajují nové životní cykly produktů a jejich úspěšná implementace může zajistit vysokou návratnost investic. </a:t>
            </a:r>
            <a:endParaRPr lang="cs-CZ" sz="1600" dirty="0" smtClean="0"/>
          </a:p>
          <a:p>
            <a:pPr lvl="0" algn="just"/>
            <a:r>
              <a:rPr lang="cs-CZ" sz="1600" dirty="0" smtClean="0"/>
              <a:t>K</a:t>
            </a:r>
            <a:r>
              <a:rPr lang="cs-CZ" sz="1600" dirty="0"/>
              <a:t> jejich úspěchu je potřeba zajistit soulad mezi vnímáním inovace ze strany výrobce a vnímání inovace ze strany zákazníka. </a:t>
            </a:r>
            <a:endParaRPr lang="cs-CZ" sz="1600" dirty="0" smtClean="0"/>
          </a:p>
          <a:p>
            <a:pPr lvl="0" algn="just"/>
            <a:r>
              <a:rPr lang="cs-CZ" sz="1600" dirty="0" smtClean="0"/>
              <a:t>Radikální </a:t>
            </a:r>
            <a:r>
              <a:rPr lang="cs-CZ" sz="1600" dirty="0"/>
              <a:t>inovace vyžaduje nejen technické zabezpečení vývoje nového výrobku, ale také zajištění vhodných marketingových aktivit. </a:t>
            </a:r>
            <a:endParaRPr lang="cs-CZ" sz="1600" dirty="0" smtClean="0"/>
          </a:p>
          <a:p>
            <a:pPr lvl="0" algn="just"/>
            <a:r>
              <a:rPr lang="cs-CZ" sz="1600" dirty="0" smtClean="0"/>
              <a:t>Úspěšné </a:t>
            </a:r>
            <a:r>
              <a:rPr lang="cs-CZ" sz="1600" dirty="0"/>
              <a:t>zavedení radikální inovace vede k akceleraci rozvoje podniku a ke zvýšení konkurenceschopnosti podniku.</a:t>
            </a:r>
          </a:p>
          <a:p>
            <a:pPr algn="just"/>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920880" cy="507703"/>
          </a:xfrm>
        </p:spPr>
        <p:txBody>
          <a:bodyPr/>
          <a:lstStyle/>
          <a:p>
            <a:r>
              <a:rPr lang="cs-CZ" sz="2000" dirty="0"/>
              <a:t>Typologie inovačních strategií – inovační strategie podle </a:t>
            </a:r>
            <a:r>
              <a:rPr lang="cs-CZ" sz="2000" dirty="0" smtClean="0"/>
              <a:t>stupně novosti III</a:t>
            </a:r>
            <a:endParaRPr lang="cs-CZ" sz="2000" dirty="0"/>
          </a:p>
        </p:txBody>
      </p:sp>
      <p:sp>
        <p:nvSpPr>
          <p:cNvPr id="2" name="Rectangle 15"/>
          <p:cNvSpPr>
            <a:spLocks noChangeArrowheads="1"/>
          </p:cNvSpPr>
          <p:nvPr/>
        </p:nvSpPr>
        <p:spPr bwMode="auto">
          <a:xfrm>
            <a:off x="1187624" y="14949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146322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Podle </a:t>
            </a:r>
            <a:r>
              <a:rPr lang="cs-CZ" sz="1600" dirty="0" err="1"/>
              <a:t>Tidda</a:t>
            </a:r>
            <a:r>
              <a:rPr lang="cs-CZ" sz="1600" dirty="0"/>
              <a:t> et al. (2007) existují v přístupu k podnikovým inovačním strategiím dva základní </a:t>
            </a:r>
            <a:r>
              <a:rPr lang="cs-CZ" sz="1600" dirty="0" smtClean="0"/>
              <a:t>směry:</a:t>
            </a:r>
          </a:p>
          <a:p>
            <a:pPr algn="just"/>
            <a:r>
              <a:rPr lang="cs-CZ" sz="1600" b="1" dirty="0"/>
              <a:t>R</a:t>
            </a:r>
            <a:r>
              <a:rPr lang="cs-CZ" sz="1600" b="1" dirty="0" smtClean="0"/>
              <a:t>acionalistická </a:t>
            </a:r>
            <a:r>
              <a:rPr lang="cs-CZ" sz="1600" b="1" dirty="0"/>
              <a:t>inovační strategie </a:t>
            </a:r>
            <a:r>
              <a:rPr lang="cs-CZ" sz="1600" dirty="0"/>
              <a:t>je založena na racionálním rozhodnutí, které vychází a je postaveno na poznání současné </a:t>
            </a:r>
            <a:r>
              <a:rPr lang="cs-CZ" sz="1600" dirty="0" smtClean="0"/>
              <a:t>situace. </a:t>
            </a:r>
          </a:p>
          <a:p>
            <a:pPr algn="just"/>
            <a:r>
              <a:rPr lang="cs-CZ" sz="1600" dirty="0" smtClean="0"/>
              <a:t>Jedná </a:t>
            </a:r>
            <a:r>
              <a:rPr lang="cs-CZ" sz="1600" dirty="0"/>
              <a:t>se v podstatě o lineární model racionálního postup: zhodnoť – rozhodni – </a:t>
            </a:r>
            <a:r>
              <a:rPr lang="cs-CZ" sz="1600" dirty="0" smtClean="0"/>
              <a:t>proveď.</a:t>
            </a:r>
          </a:p>
          <a:p>
            <a:pPr algn="just"/>
            <a:r>
              <a:rPr lang="cs-CZ" sz="1600" dirty="0" smtClean="0"/>
              <a:t>Je z</a:t>
            </a:r>
            <a:r>
              <a:rPr lang="cs-CZ" sz="1600" dirty="0"/>
              <a:t> velké míry ovlivněna armádní praxí, ostatně jako celý strategický management, kde se strategie sestávala ze tří kroků: popis a analýza prostředí; stanovení postupu; realizace stanoveného postupu. </a:t>
            </a:r>
            <a:endParaRPr lang="cs-CZ" sz="1600" dirty="0" smtClean="0"/>
          </a:p>
          <a:p>
            <a:pPr algn="just"/>
            <a:r>
              <a:rPr lang="cs-CZ" sz="1600" dirty="0"/>
              <a:t>Odpůrci racionalistické strategie hovoří o tom, že je tento přístup rigidní a nepružný především v podmínkách kontinuálních a výrazných změn podnikatelského prostředí. Tyto argumenty ovšem nemusí být důvodem odmítnutí principu racionality v procesu řízení inovací</a:t>
            </a:r>
            <a:r>
              <a:rPr lang="cs-CZ" sz="1600" dirty="0" smtClean="0"/>
              <a:t>.</a:t>
            </a:r>
          </a:p>
          <a:p>
            <a:pPr algn="just"/>
            <a:endParaRPr lang="cs-CZ" sz="1600" dirty="0" smtClean="0"/>
          </a:p>
          <a:p>
            <a:pPr marL="0" indent="0" algn="just">
              <a:buNone/>
            </a:pPr>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sz="2000" dirty="0"/>
              <a:t>Typologie inovačních strategií – inovační strategie podle </a:t>
            </a:r>
            <a:r>
              <a:rPr lang="cs-CZ" sz="2000" dirty="0" err="1" smtClean="0"/>
              <a:t>Tidda</a:t>
            </a:r>
            <a:r>
              <a:rPr lang="cs-CZ" sz="2000" dirty="0" smtClean="0"/>
              <a:t> I</a:t>
            </a:r>
            <a:endParaRPr lang="cs-CZ" sz="2000" dirty="0"/>
          </a:p>
        </p:txBody>
      </p:sp>
    </p:spTree>
    <p:extLst>
      <p:ext uri="{BB962C8B-B14F-4D97-AF65-F5344CB8AC3E}">
        <p14:creationId xmlns:p14="http://schemas.microsoft.com/office/powerpoint/2010/main" val="223340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Aplikace metody VRIO</a:t>
            </a:r>
          </a:p>
        </p:txBody>
      </p:sp>
      <p:sp>
        <p:nvSpPr>
          <p:cNvPr id="5" name="Kosočtverec 4"/>
          <p:cNvSpPr/>
          <p:nvPr/>
        </p:nvSpPr>
        <p:spPr>
          <a:xfrm>
            <a:off x="1221147" y="1551324"/>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a:t>
            </a:r>
          </a:p>
        </p:txBody>
      </p:sp>
      <p:sp>
        <p:nvSpPr>
          <p:cNvPr id="6" name="Kosočtverec 5"/>
          <p:cNvSpPr/>
          <p:nvPr/>
        </p:nvSpPr>
        <p:spPr>
          <a:xfrm>
            <a:off x="2773488" y="1553817"/>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R</a:t>
            </a:r>
          </a:p>
        </p:txBody>
      </p:sp>
      <p:sp>
        <p:nvSpPr>
          <p:cNvPr id="7" name="Kosočtverec 6"/>
          <p:cNvSpPr/>
          <p:nvPr/>
        </p:nvSpPr>
        <p:spPr>
          <a:xfrm>
            <a:off x="4139952" y="1490352"/>
            <a:ext cx="972108" cy="950034"/>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I</a:t>
            </a:r>
          </a:p>
        </p:txBody>
      </p:sp>
      <p:sp>
        <p:nvSpPr>
          <p:cNvPr id="8" name="Kosočtverec 7"/>
          <p:cNvSpPr/>
          <p:nvPr/>
        </p:nvSpPr>
        <p:spPr>
          <a:xfrm>
            <a:off x="5530688" y="1456728"/>
            <a:ext cx="864096" cy="972108"/>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a:t>
            </a:r>
          </a:p>
        </p:txBody>
      </p:sp>
      <p:sp>
        <p:nvSpPr>
          <p:cNvPr id="9" name="Obdélník 8"/>
          <p:cNvSpPr/>
          <p:nvPr/>
        </p:nvSpPr>
        <p:spPr>
          <a:xfrm>
            <a:off x="6943310" y="1612774"/>
            <a:ext cx="1593854" cy="78454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Dlouhodobá konkurenční výhoda</a:t>
            </a:r>
          </a:p>
        </p:txBody>
      </p:sp>
      <p:sp>
        <p:nvSpPr>
          <p:cNvPr id="11" name="Obdélník 10"/>
          <p:cNvSpPr/>
          <p:nvPr/>
        </p:nvSpPr>
        <p:spPr>
          <a:xfrm>
            <a:off x="1039687" y="2854481"/>
            <a:ext cx="1342892"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nevýhoda</a:t>
            </a:r>
          </a:p>
        </p:txBody>
      </p:sp>
      <p:sp>
        <p:nvSpPr>
          <p:cNvPr id="12" name="Obdélník 11"/>
          <p:cNvSpPr/>
          <p:nvPr/>
        </p:nvSpPr>
        <p:spPr>
          <a:xfrm>
            <a:off x="2562368" y="2880451"/>
            <a:ext cx="1368015"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parita</a:t>
            </a:r>
          </a:p>
        </p:txBody>
      </p:sp>
      <p:sp>
        <p:nvSpPr>
          <p:cNvPr id="13" name="Obdélník 12"/>
          <p:cNvSpPr/>
          <p:nvPr/>
        </p:nvSpPr>
        <p:spPr>
          <a:xfrm>
            <a:off x="4027981" y="2880451"/>
            <a:ext cx="1383123" cy="72063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4" name="Obdélník 13"/>
          <p:cNvSpPr/>
          <p:nvPr/>
        </p:nvSpPr>
        <p:spPr>
          <a:xfrm>
            <a:off x="5508702" y="2866796"/>
            <a:ext cx="1351254" cy="713066"/>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5" name="Šipka dolů 14"/>
          <p:cNvSpPr/>
          <p:nvPr/>
        </p:nvSpPr>
        <p:spPr>
          <a:xfrm>
            <a:off x="1487594" y="2513390"/>
            <a:ext cx="223539"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lů 16"/>
          <p:cNvSpPr/>
          <p:nvPr/>
        </p:nvSpPr>
        <p:spPr>
          <a:xfrm>
            <a:off x="3147807" y="2497881"/>
            <a:ext cx="245064"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8" name="Šipka dolů 17"/>
          <p:cNvSpPr/>
          <p:nvPr/>
        </p:nvSpPr>
        <p:spPr>
          <a:xfrm>
            <a:off x="4564718" y="2513390"/>
            <a:ext cx="223305"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Šipka dolů 18"/>
          <p:cNvSpPr/>
          <p:nvPr/>
        </p:nvSpPr>
        <p:spPr>
          <a:xfrm>
            <a:off x="5872403" y="2513390"/>
            <a:ext cx="199681"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0" name="Šipka doprava 19"/>
          <p:cNvSpPr/>
          <p:nvPr/>
        </p:nvSpPr>
        <p:spPr>
          <a:xfrm>
            <a:off x="2187130" y="1923679"/>
            <a:ext cx="479610"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1" name="Šipka doprava 20"/>
          <p:cNvSpPr/>
          <p:nvPr/>
        </p:nvSpPr>
        <p:spPr>
          <a:xfrm>
            <a:off x="3744333" y="1897532"/>
            <a:ext cx="311880" cy="160303"/>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2" name="Šipka doprava 21"/>
          <p:cNvSpPr/>
          <p:nvPr/>
        </p:nvSpPr>
        <p:spPr>
          <a:xfrm>
            <a:off x="5166066" y="1923679"/>
            <a:ext cx="295992"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3" name="Šipka doprava 22"/>
          <p:cNvSpPr/>
          <p:nvPr/>
        </p:nvSpPr>
        <p:spPr>
          <a:xfrm flipV="1">
            <a:off x="6463414" y="1897531"/>
            <a:ext cx="396542" cy="16030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406854515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07618" y="9155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Inkrementální </a:t>
            </a:r>
            <a:r>
              <a:rPr lang="cs-CZ" sz="1600" b="1" dirty="0"/>
              <a:t>strategie</a:t>
            </a:r>
            <a:r>
              <a:rPr lang="cs-CZ" sz="1600" dirty="0"/>
              <a:t>, bývá označována také jako přírůstková, je založena na poznání, že nemůžeme dokonale poznat a pochopit změny, které probíhají v podnikatelském </a:t>
            </a:r>
            <a:r>
              <a:rPr lang="cs-CZ" sz="1600" dirty="0" smtClean="0"/>
              <a:t>prostředí. </a:t>
            </a:r>
          </a:p>
          <a:p>
            <a:pPr algn="just"/>
            <a:r>
              <a:rPr lang="cs-CZ" sz="1600" dirty="0"/>
              <a:t>Využití inkrementální strategie je efektivnější především v podmínkách hlubokých a kontinuálních změn v podnikatelském prostředí. V těchto podmínkách je potřeba vysoká míra flexibility rozhodování a řízení.</a:t>
            </a:r>
          </a:p>
          <a:p>
            <a:pPr algn="just"/>
            <a:r>
              <a:rPr lang="cs-CZ" sz="1600" dirty="0" smtClean="0"/>
              <a:t>Z</a:t>
            </a:r>
            <a:r>
              <a:rPr lang="cs-CZ" sz="1600" dirty="0"/>
              <a:t> těchto důvodů musí být podnik připraven svoji strategii přizpůsobovat v návaznosti na nové informace a poznatky, které se snaží získávat. </a:t>
            </a:r>
            <a:endParaRPr lang="cs-CZ" sz="1600" dirty="0" smtClean="0"/>
          </a:p>
          <a:p>
            <a:pPr algn="just"/>
            <a:r>
              <a:rPr lang="cs-CZ" sz="1600" dirty="0"/>
              <a:t>A proto </a:t>
            </a:r>
            <a:r>
              <a:rPr lang="cs-CZ" sz="1600" dirty="0" smtClean="0"/>
              <a:t>se navrhuje </a:t>
            </a:r>
            <a:r>
              <a:rPr lang="cs-CZ" sz="1600" dirty="0"/>
              <a:t>efektivnější postup, a to tento:</a:t>
            </a:r>
          </a:p>
          <a:p>
            <a:pPr lvl="1" algn="just"/>
            <a:r>
              <a:rPr lang="cs-CZ" sz="1600" dirty="0"/>
              <a:t>Provádět záměrné kroky/změny směrem ke stanovenému cíli.</a:t>
            </a:r>
          </a:p>
          <a:p>
            <a:pPr lvl="1" algn="just"/>
            <a:r>
              <a:rPr lang="cs-CZ" sz="1600" dirty="0"/>
              <a:t>Měření a hodnocení účinků provedených kroků/změn.</a:t>
            </a:r>
          </a:p>
          <a:p>
            <a:pPr lvl="1" algn="just"/>
            <a:r>
              <a:rPr lang="cs-CZ" sz="1600" dirty="0"/>
              <a:t>Úprava/přizpůsobení cíle a rozhodnutí o dalším kroku/změně.</a:t>
            </a:r>
          </a:p>
          <a:p>
            <a:pPr algn="just"/>
            <a:endParaRPr lang="cs-CZ" sz="1600" dirty="0" smtClean="0"/>
          </a:p>
          <a:p>
            <a:pPr marL="0" indent="0" algn="just">
              <a:buNone/>
            </a:pPr>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sz="2000" dirty="0"/>
              <a:t>Typologie inovačních strategií – inovační strategie podle </a:t>
            </a:r>
            <a:r>
              <a:rPr lang="cs-CZ" sz="2000" dirty="0" err="1" smtClean="0"/>
              <a:t>Tidda</a:t>
            </a:r>
            <a:r>
              <a:rPr lang="cs-CZ" sz="2000" dirty="0" smtClean="0"/>
              <a:t> II</a:t>
            </a:r>
            <a:endParaRPr lang="cs-CZ" sz="2000" dirty="0"/>
          </a:p>
        </p:txBody>
      </p:sp>
    </p:spTree>
    <p:extLst>
      <p:ext uri="{BB962C8B-B14F-4D97-AF65-F5344CB8AC3E}">
        <p14:creationId xmlns:p14="http://schemas.microsoft.com/office/powerpoint/2010/main" val="404804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9155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Michal </a:t>
            </a:r>
            <a:r>
              <a:rPr lang="cs-CZ" sz="1600" dirty="0"/>
              <a:t>Porter propojuje ve svém pojetí inovační strategii s celkovou strategií podniku. Propojuje tedy technologické strategie podniku s její tržní a konkurenční </a:t>
            </a:r>
            <a:r>
              <a:rPr lang="cs-CZ" sz="1600" dirty="0" smtClean="0"/>
              <a:t>pozicí. Podnik se rozhoduje mezi dvěma hlavními tržními strategiemi:</a:t>
            </a:r>
          </a:p>
          <a:p>
            <a:pPr algn="just"/>
            <a:r>
              <a:rPr lang="cs-CZ" sz="1600" dirty="0"/>
              <a:t>V případě </a:t>
            </a:r>
            <a:r>
              <a:rPr lang="cs-CZ" sz="1600" b="1" dirty="0"/>
              <a:t>inovačního vůdcovství</a:t>
            </a:r>
            <a:r>
              <a:rPr lang="cs-CZ" sz="1600" dirty="0"/>
              <a:t> se podnik zaměřuje na to, aby byl první na trhu, na základě své vedoucí technologické pozice. Tato situace je podmíněna silnou angažovaností podniku v oblasti kreativity a přebírání </a:t>
            </a:r>
            <a:r>
              <a:rPr lang="cs-CZ" sz="1600" dirty="0" smtClean="0"/>
              <a:t>rizika a existencí </a:t>
            </a:r>
            <a:r>
              <a:rPr lang="cs-CZ" sz="1600" dirty="0"/>
              <a:t>úzké vazby mezi zdroji relevantních znalostí a potřebami zákazníků</a:t>
            </a:r>
            <a:r>
              <a:rPr lang="cs-CZ" sz="1600" dirty="0" smtClean="0"/>
              <a:t>.</a:t>
            </a:r>
          </a:p>
          <a:p>
            <a:pPr algn="just"/>
            <a:r>
              <a:rPr lang="cs-CZ" sz="1600" dirty="0"/>
              <a:t>V pozici </a:t>
            </a:r>
            <a:r>
              <a:rPr lang="cs-CZ" sz="1600" b="1" dirty="0"/>
              <a:t>inovačního následovnictví</a:t>
            </a:r>
            <a:r>
              <a:rPr lang="cs-CZ" sz="1600" dirty="0"/>
              <a:t> se podnik rozhodne vstoupit na trh později, často na základě napodobení </a:t>
            </a:r>
            <a:r>
              <a:rPr lang="cs-CZ" sz="1600" dirty="0" smtClean="0"/>
              <a:t>inovačního </a:t>
            </a:r>
            <a:r>
              <a:rPr lang="cs-CZ" sz="1600" dirty="0"/>
              <a:t>vůdce. Aby bylo možné tento přístup realizovat, tak je potřeba, aby byl podnik silný v oblasti konkurenční analýzy a inteligence, reverzního </a:t>
            </a:r>
            <a:r>
              <a:rPr lang="cs-CZ" sz="1600" dirty="0" err="1"/>
              <a:t>inženýringu</a:t>
            </a:r>
            <a:r>
              <a:rPr lang="cs-CZ" sz="1600" dirty="0"/>
              <a:t> a také v oblasti snižování nákladů a schopnosti učení se aplikace nových poznatků do výroby.</a:t>
            </a:r>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sz="2200" dirty="0"/>
              <a:t>Typologie inovačních strategií – inovační strategie podle </a:t>
            </a:r>
            <a:r>
              <a:rPr lang="cs-CZ" sz="2200" dirty="0" err="1" smtClean="0"/>
              <a:t>Portera</a:t>
            </a:r>
            <a:endParaRPr lang="cs-CZ" sz="2200" dirty="0"/>
          </a:p>
        </p:txBody>
      </p:sp>
    </p:spTree>
    <p:extLst>
      <p:ext uri="{BB962C8B-B14F-4D97-AF65-F5344CB8AC3E}">
        <p14:creationId xmlns:p14="http://schemas.microsoft.com/office/powerpoint/2010/main" val="256548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9155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Krize</a:t>
            </a:r>
            <a:r>
              <a:rPr lang="cs-CZ" sz="1600" dirty="0"/>
              <a:t> je složitá situace, v níž je významným způsobem narušena rovnováha mezi základními charakteristikami systému (narušeno je poslání, filozofie, hodnoty, cíle, styl fungování systému) na jedné straně a postojem okolního prostředí k danému systému na straně druhé.</a:t>
            </a:r>
          </a:p>
          <a:p>
            <a:pPr algn="just"/>
            <a:r>
              <a:rPr lang="cs-CZ" sz="1600" dirty="0"/>
              <a:t>Krize je vyjádření rozporů, které vznikají mezi fungováním a rozvojem, jako např. rozpory mezi používanou novou technologií a vzděláním zaměstnanců.  </a:t>
            </a:r>
          </a:p>
          <a:p>
            <a:pPr algn="just"/>
            <a:r>
              <a:rPr lang="cs-CZ" sz="1600" dirty="0"/>
              <a:t>Krize může zasáhnout jakýkoliv subjekt bez ohledu na jeho velikost. V krizi se může ocitnout jedinec, organizace, politická strana, společnost, světadíl, celá naše zeměkoule. </a:t>
            </a:r>
            <a:endParaRPr lang="cs-CZ" sz="1600" dirty="0" smtClean="0"/>
          </a:p>
          <a:p>
            <a:pPr algn="just"/>
            <a:r>
              <a:rPr lang="cs-CZ" sz="1600" dirty="0" smtClean="0"/>
              <a:t>Krizi </a:t>
            </a:r>
            <a:r>
              <a:rPr lang="cs-CZ" sz="1600" dirty="0"/>
              <a:t>jedince, organizace a společnosti si každý dovede představit a zároveň je schopen pochopit proces možného vyvedení z této krize.  </a:t>
            </a:r>
            <a:endParaRPr lang="cs-CZ" sz="1600" dirty="0" smtClean="0"/>
          </a:p>
          <a:p>
            <a:pPr algn="just"/>
            <a:r>
              <a:rPr lang="cs-CZ" sz="1600" dirty="0" smtClean="0"/>
              <a:t>Za </a:t>
            </a:r>
            <a:r>
              <a:rPr lang="cs-CZ" sz="1600" dirty="0"/>
              <a:t>krizi obecně lze považovat cokoli, co v sobě obsahuje potenciál významně ovlivnit či dokonce ohrozit integritu a životaschopnost podniku</a:t>
            </a:r>
            <a:r>
              <a:rPr lang="cs-CZ" sz="1600" dirty="0" smtClean="0"/>
              <a:t>.</a:t>
            </a:r>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smtClean="0"/>
              <a:t>Podstata krize</a:t>
            </a:r>
            <a:endParaRPr lang="cs-CZ" dirty="0"/>
          </a:p>
        </p:txBody>
      </p:sp>
    </p:spTree>
    <p:extLst>
      <p:ext uri="{BB962C8B-B14F-4D97-AF65-F5344CB8AC3E}">
        <p14:creationId xmlns:p14="http://schemas.microsoft.com/office/powerpoint/2010/main" val="29080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9155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Krizové strategie jsou produktem krizového řízení, které nastupuje v době výskytu krizových situací ohrožujících podnik. Představují strategické postupy, jejichž cílem je zamezit možnosti vzniku krize nebo v případě, kdy krize nastala redukovat rozsah škodlivých dopadů a časově omezit působení krize. </a:t>
            </a:r>
            <a:endParaRPr lang="cs-CZ" sz="1600" dirty="0" smtClean="0"/>
          </a:p>
          <a:p>
            <a:pPr algn="just"/>
            <a:endParaRPr lang="cs-CZ" sz="1600" dirty="0" smtClean="0"/>
          </a:p>
          <a:p>
            <a:pPr algn="just"/>
            <a:r>
              <a:rPr lang="cs-CZ" sz="1600" dirty="0" smtClean="0"/>
              <a:t>V</a:t>
            </a:r>
            <a:r>
              <a:rPr lang="cs-CZ" sz="1600" dirty="0"/>
              <a:t> podstatě tvoří krizová strategie soustavu na sebe navazujících opatření, kam patří:</a:t>
            </a:r>
          </a:p>
          <a:p>
            <a:pPr lvl="1" algn="just"/>
            <a:r>
              <a:rPr lang="cs-CZ" sz="1600" dirty="0"/>
              <a:t>identifikace krizových ohnisek;</a:t>
            </a:r>
          </a:p>
          <a:p>
            <a:pPr lvl="1" algn="just"/>
            <a:r>
              <a:rPr lang="cs-CZ" sz="1600" dirty="0"/>
              <a:t>vytváření krizového štábu a jeho výcvik;</a:t>
            </a:r>
          </a:p>
          <a:p>
            <a:pPr lvl="1" algn="just"/>
            <a:r>
              <a:rPr lang="cs-CZ" sz="1600" dirty="0"/>
              <a:t>tvorbu krizových scénářů;</a:t>
            </a:r>
          </a:p>
          <a:p>
            <a:pPr lvl="1" algn="just"/>
            <a:r>
              <a:rPr lang="cs-CZ" sz="1600" dirty="0"/>
              <a:t>organizování krizových opatření tak, aby podnik nebyl ohrožen, pokud krize se vyskytne;</a:t>
            </a:r>
          </a:p>
          <a:p>
            <a:pPr lvl="1" algn="just"/>
            <a:r>
              <a:rPr lang="cs-CZ" sz="1600" dirty="0"/>
              <a:t>připravit se na </a:t>
            </a:r>
            <a:r>
              <a:rPr lang="cs-CZ" sz="1600" dirty="0" err="1"/>
              <a:t>pokrizové</a:t>
            </a:r>
            <a:r>
              <a:rPr lang="cs-CZ" sz="1600" dirty="0"/>
              <a:t> období.</a:t>
            </a:r>
          </a:p>
        </p:txBody>
      </p:sp>
      <p:sp>
        <p:nvSpPr>
          <p:cNvPr id="6" name="Nadpis 5"/>
          <p:cNvSpPr>
            <a:spLocks noGrp="1"/>
          </p:cNvSpPr>
          <p:nvPr>
            <p:ph type="title"/>
          </p:nvPr>
        </p:nvSpPr>
        <p:spPr>
          <a:xfrm>
            <a:off x="179512" y="195486"/>
            <a:ext cx="7344816" cy="507703"/>
          </a:xfrm>
        </p:spPr>
        <p:txBody>
          <a:bodyPr/>
          <a:lstStyle/>
          <a:p>
            <a:r>
              <a:rPr lang="cs-CZ" dirty="0" smtClean="0"/>
              <a:t>Krizové strategie</a:t>
            </a:r>
            <a:endParaRPr lang="cs-CZ" dirty="0"/>
          </a:p>
        </p:txBody>
      </p:sp>
    </p:spTree>
    <p:extLst>
      <p:ext uri="{BB962C8B-B14F-4D97-AF65-F5344CB8AC3E}">
        <p14:creationId xmlns:p14="http://schemas.microsoft.com/office/powerpoint/2010/main" val="360441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9155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Podnikové </a:t>
            </a:r>
            <a:r>
              <a:rPr lang="cs-CZ" sz="1600" dirty="0"/>
              <a:t>krize mohou být vyvolány jak vlivem okolí podniku, tak vnitřními podmínkami podnikatelského subjektu (rozpory uvnitř podniku). </a:t>
            </a:r>
            <a:endParaRPr lang="cs-CZ" sz="1600" dirty="0" smtClean="0"/>
          </a:p>
          <a:p>
            <a:pPr algn="just"/>
            <a:r>
              <a:rPr lang="cs-CZ" sz="1600" dirty="0"/>
              <a:t>Úkolem strategie je připravit podnik na všechny situace, které s vysokou pravděpodobností mohou nastat. Proto je životně nezbytné tyto situace předvídat</a:t>
            </a:r>
            <a:r>
              <a:rPr lang="cs-CZ" sz="1600" dirty="0" smtClean="0"/>
              <a:t>.</a:t>
            </a:r>
          </a:p>
          <a:p>
            <a:pPr algn="just"/>
            <a:r>
              <a:rPr lang="cs-CZ" sz="1600" dirty="0"/>
              <a:t>Aby krizové řízení bylo skutečně souhrnem systematizovaných procesů a kroků, nikoliv jen výčtem dílčích změn, má krizový management nezastupitelnou roli ve stanovení krizové strategie podniku a její implementaci. </a:t>
            </a:r>
            <a:endParaRPr lang="cs-CZ" sz="1600" dirty="0" smtClean="0"/>
          </a:p>
          <a:p>
            <a:pPr algn="just"/>
            <a:endParaRPr lang="cs-CZ" sz="1600" dirty="0" smtClean="0"/>
          </a:p>
          <a:p>
            <a:pPr algn="just"/>
            <a:r>
              <a:rPr lang="cs-CZ" sz="1600" dirty="0" smtClean="0"/>
              <a:t>Krizové </a:t>
            </a:r>
            <a:r>
              <a:rPr lang="cs-CZ" sz="1600" dirty="0"/>
              <a:t>strategie musí řešit dva základní, následující problémy:</a:t>
            </a:r>
          </a:p>
          <a:p>
            <a:pPr lvl="1" algn="just"/>
            <a:r>
              <a:rPr lang="cs-CZ" sz="1600" dirty="0"/>
              <a:t>Jak krizi předcházet a v případě jejího vzniku krizi přežít.</a:t>
            </a:r>
          </a:p>
          <a:p>
            <a:pPr lvl="1" algn="just"/>
            <a:r>
              <a:rPr lang="cs-CZ" sz="1600" dirty="0"/>
              <a:t>Jak využít v budoucnu pozitivní přínosy krize tak, aby podnik mohl zvyšovat svou výkonnost a tím si zlepšil nebo upevnil svou pozici na trhu.</a:t>
            </a:r>
          </a:p>
          <a:p>
            <a:pPr marL="457200" lvl="1" indent="0" algn="just">
              <a:buNone/>
            </a:pPr>
            <a:endParaRPr lang="cs-CZ" sz="1600" dirty="0"/>
          </a:p>
        </p:txBody>
      </p:sp>
      <p:sp>
        <p:nvSpPr>
          <p:cNvPr id="6" name="Nadpis 5"/>
          <p:cNvSpPr>
            <a:spLocks noGrp="1"/>
          </p:cNvSpPr>
          <p:nvPr>
            <p:ph type="title"/>
          </p:nvPr>
        </p:nvSpPr>
        <p:spPr>
          <a:xfrm>
            <a:off x="179512" y="195486"/>
            <a:ext cx="7344816" cy="507703"/>
          </a:xfrm>
        </p:spPr>
        <p:txBody>
          <a:bodyPr/>
          <a:lstStyle/>
          <a:p>
            <a:r>
              <a:rPr lang="cs-CZ" dirty="0" smtClean="0"/>
              <a:t>Poslání krizové strategie</a:t>
            </a:r>
            <a:endParaRPr lang="cs-CZ" dirty="0"/>
          </a:p>
        </p:txBody>
      </p:sp>
    </p:spTree>
    <p:extLst>
      <p:ext uri="{BB962C8B-B14F-4D97-AF65-F5344CB8AC3E}">
        <p14:creationId xmlns:p14="http://schemas.microsoft.com/office/powerpoint/2010/main" val="14311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771550"/>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buNone/>
            </a:pPr>
            <a:r>
              <a:rPr lang="cs-CZ" sz="1600" b="1" dirty="0" smtClean="0"/>
              <a:t>Strategie </a:t>
            </a:r>
            <a:r>
              <a:rPr lang="cs-CZ" sz="1600" b="1" dirty="0"/>
              <a:t>likvidace ohnisek podnikové krize</a:t>
            </a:r>
            <a:r>
              <a:rPr lang="cs-CZ" sz="1600" dirty="0"/>
              <a:t> vede k zamezení krize dostatečnými investicemi nebo opuštěním konkrétní podnikatelské oblasti, kde je nebezpečí výskytu krizových situací</a:t>
            </a:r>
            <a:r>
              <a:rPr lang="cs-CZ" sz="1600" dirty="0" smtClean="0"/>
              <a:t>.</a:t>
            </a:r>
          </a:p>
          <a:p>
            <a:pPr marL="357188" lvl="1" indent="-357188" algn="just">
              <a:buFont typeface="Arial" panose="020B0604020202020204" pitchFamily="34" charset="0"/>
              <a:buChar char="•"/>
            </a:pPr>
            <a:r>
              <a:rPr lang="cs-CZ" sz="1600" dirty="0" smtClean="0"/>
              <a:t>Zdroj </a:t>
            </a:r>
            <a:r>
              <a:rPr lang="cs-CZ" sz="1600" dirty="0"/>
              <a:t>možné krize je eliminovaný nebo přemístěný do jiného prostoru, kde může způsobit podstatně menší škody. </a:t>
            </a:r>
            <a:endParaRPr lang="cs-CZ" sz="1600" dirty="0" smtClean="0"/>
          </a:p>
          <a:p>
            <a:pPr marL="357188" lvl="1" indent="-357188" algn="just">
              <a:buFont typeface="Arial" panose="020B0604020202020204" pitchFamily="34" charset="0"/>
              <a:buChar char="•"/>
            </a:pPr>
            <a:r>
              <a:rPr lang="cs-CZ" sz="1600" dirty="0" smtClean="0"/>
              <a:t>Takové </a:t>
            </a:r>
            <a:r>
              <a:rPr lang="cs-CZ" sz="1600" dirty="0"/>
              <a:t>řešení si většinou vyžaduje </a:t>
            </a:r>
            <a:endParaRPr lang="cs-CZ" sz="1600" dirty="0" smtClean="0"/>
          </a:p>
          <a:p>
            <a:pPr marL="642937" lvl="2" indent="-285750" algn="just">
              <a:buFontTx/>
              <a:buChar char="-"/>
            </a:pPr>
            <a:r>
              <a:rPr lang="cs-CZ" sz="1600" dirty="0"/>
              <a:t>d</a:t>
            </a:r>
            <a:r>
              <a:rPr lang="cs-CZ" sz="1600" dirty="0" smtClean="0"/>
              <a:t>odatečné </a:t>
            </a:r>
            <a:r>
              <a:rPr lang="cs-CZ" sz="1600" dirty="0"/>
              <a:t>investiční náklady (např. přemístění provozu do méně obývaných oblastí</a:t>
            </a:r>
            <a:r>
              <a:rPr lang="cs-CZ" sz="1600" dirty="0" smtClean="0"/>
              <a:t>);</a:t>
            </a:r>
          </a:p>
          <a:p>
            <a:pPr marL="642937" lvl="2" indent="-285750" algn="just">
              <a:buFontTx/>
              <a:buChar char="-"/>
            </a:pPr>
            <a:r>
              <a:rPr lang="cs-CZ" sz="1600" dirty="0" smtClean="0"/>
              <a:t>přijetí </a:t>
            </a:r>
            <a:r>
              <a:rPr lang="cs-CZ" sz="1600" dirty="0"/>
              <a:t>bezpečnostních opatření (např. vybudování ochranných staveb</a:t>
            </a:r>
            <a:r>
              <a:rPr lang="cs-CZ" sz="1600" dirty="0" smtClean="0"/>
              <a:t>);</a:t>
            </a:r>
          </a:p>
          <a:p>
            <a:pPr marL="642937" lvl="2" indent="-285750" algn="just">
              <a:buFontTx/>
              <a:buChar char="-"/>
            </a:pPr>
            <a:r>
              <a:rPr lang="cs-CZ" sz="1600" dirty="0"/>
              <a:t>změny technologie, její modernizace a </a:t>
            </a:r>
            <a:r>
              <a:rPr lang="cs-CZ" sz="1600" dirty="0" smtClean="0"/>
              <a:t>zkvalitnění;</a:t>
            </a:r>
          </a:p>
          <a:p>
            <a:pPr marL="642937" lvl="2" indent="-285750" algn="just">
              <a:buFontTx/>
              <a:buChar char="-"/>
            </a:pPr>
            <a:r>
              <a:rPr lang="cs-CZ" sz="1600" dirty="0"/>
              <a:t>vhodná racionální </a:t>
            </a:r>
            <a:r>
              <a:rPr lang="cs-CZ" sz="1600" dirty="0" smtClean="0"/>
              <a:t>politika;</a:t>
            </a:r>
          </a:p>
          <a:p>
            <a:pPr marL="642937" lvl="2" indent="-285750" algn="just">
              <a:buFontTx/>
              <a:buChar char="-"/>
            </a:pPr>
            <a:r>
              <a:rPr lang="cs-CZ" sz="1600" dirty="0"/>
              <a:t>informování lidí o politické situaci, vysvětlování problémů </a:t>
            </a:r>
            <a:r>
              <a:rPr lang="cs-CZ" sz="1600" dirty="0" smtClean="0"/>
              <a:t>apod.</a:t>
            </a:r>
          </a:p>
          <a:p>
            <a:pPr marL="357187" lvl="2" indent="0" algn="just">
              <a:buNone/>
            </a:pPr>
            <a:endParaRPr lang="cs-CZ" sz="1600" dirty="0" smtClean="0"/>
          </a:p>
          <a:p>
            <a:pPr marL="714375" lvl="2" indent="-357188" algn="just"/>
            <a:endParaRPr lang="cs-CZ" sz="1600" dirty="0" smtClean="0"/>
          </a:p>
          <a:p>
            <a:pPr marL="714375" lvl="2" indent="-357188" algn="just"/>
            <a:endParaRPr lang="cs-CZ" sz="1600" dirty="0"/>
          </a:p>
          <a:p>
            <a:pPr marL="457200" lvl="1" indent="0" algn="just">
              <a:buNone/>
            </a:pPr>
            <a:endParaRPr lang="cs-CZ" sz="1600" dirty="0"/>
          </a:p>
        </p:txBody>
      </p:sp>
      <p:sp>
        <p:nvSpPr>
          <p:cNvPr id="6" name="Nadpis 5"/>
          <p:cNvSpPr>
            <a:spLocks noGrp="1"/>
          </p:cNvSpPr>
          <p:nvPr>
            <p:ph type="title"/>
          </p:nvPr>
        </p:nvSpPr>
        <p:spPr>
          <a:xfrm>
            <a:off x="179512" y="195486"/>
            <a:ext cx="7344816" cy="507703"/>
          </a:xfrm>
        </p:spPr>
        <p:txBody>
          <a:bodyPr/>
          <a:lstStyle/>
          <a:p>
            <a:r>
              <a:rPr lang="cs-CZ" dirty="0" smtClean="0"/>
              <a:t>Funkční krizové strategie I</a:t>
            </a:r>
            <a:endParaRPr lang="cs-CZ" dirty="0"/>
          </a:p>
        </p:txBody>
      </p:sp>
    </p:spTree>
    <p:extLst>
      <p:ext uri="{BB962C8B-B14F-4D97-AF65-F5344CB8AC3E}">
        <p14:creationId xmlns:p14="http://schemas.microsoft.com/office/powerpoint/2010/main" val="306442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buNone/>
            </a:pPr>
            <a:r>
              <a:rPr lang="cs-CZ" sz="1600" b="1" dirty="0"/>
              <a:t>Strategie odvrácení krize </a:t>
            </a:r>
            <a:r>
              <a:rPr lang="cs-CZ" sz="1600" dirty="0"/>
              <a:t>představuje postup, kdy na základě trvalého sledování možností vzniku krize budeme realizovat včasné protikrizová opatření. </a:t>
            </a:r>
            <a:endParaRPr lang="cs-CZ" sz="1600" dirty="0" smtClean="0"/>
          </a:p>
          <a:p>
            <a:pPr marL="0" lvl="1" indent="0" algn="just">
              <a:buNone/>
            </a:pPr>
            <a:r>
              <a:rPr lang="cs-CZ" sz="1600" dirty="0" smtClean="0"/>
              <a:t>Tato </a:t>
            </a:r>
            <a:r>
              <a:rPr lang="cs-CZ" sz="1600" dirty="0"/>
              <a:t>strategie bývá úspěšná zejména při pomalu se vyvíjejících krizích, které včas oznamuje výskyt </a:t>
            </a:r>
            <a:r>
              <a:rPr lang="cs-CZ" sz="1600" dirty="0" smtClean="0"/>
              <a:t>symptomů. </a:t>
            </a:r>
          </a:p>
          <a:p>
            <a:pPr marL="0" lvl="1" indent="0" algn="just">
              <a:buNone/>
            </a:pPr>
            <a:r>
              <a:rPr lang="cs-CZ" sz="1600" dirty="0" smtClean="0"/>
              <a:t>V případě této strategie se realizují tato opatření:</a:t>
            </a:r>
          </a:p>
          <a:p>
            <a:pPr marL="357188" lvl="1" indent="-357188" algn="just">
              <a:buFont typeface="Arial" panose="020B0604020202020204" pitchFamily="34" charset="0"/>
              <a:buChar char="•"/>
            </a:pPr>
            <a:r>
              <a:rPr lang="cs-CZ" sz="1600" dirty="0"/>
              <a:t>trvalé monitorování ohniska a vyhodnocování úrovně rizikových </a:t>
            </a:r>
            <a:r>
              <a:rPr lang="cs-CZ" sz="1600" dirty="0" smtClean="0"/>
              <a:t>faktorů;</a:t>
            </a:r>
            <a:endParaRPr lang="cs-CZ" sz="1600" dirty="0"/>
          </a:p>
          <a:p>
            <a:pPr marL="357188" lvl="1" indent="-357188" algn="just">
              <a:buFont typeface="Arial" panose="020B0604020202020204" pitchFamily="34" charset="0"/>
              <a:buChar char="•"/>
            </a:pPr>
            <a:r>
              <a:rPr lang="cs-CZ" sz="1600" dirty="0"/>
              <a:t>účinné snižování úrovně rizikových </a:t>
            </a:r>
            <a:r>
              <a:rPr lang="cs-CZ" sz="1600" dirty="0" smtClean="0"/>
              <a:t>faktorů;</a:t>
            </a:r>
            <a:endParaRPr lang="cs-CZ" sz="1600" dirty="0"/>
          </a:p>
          <a:p>
            <a:pPr marL="357188" lvl="1" indent="-357188" algn="just">
              <a:buFont typeface="Arial" panose="020B0604020202020204" pitchFamily="34" charset="0"/>
              <a:buChar char="•"/>
            </a:pPr>
            <a:r>
              <a:rPr lang="cs-CZ" sz="1600" dirty="0"/>
              <a:t>uplatnění ochranných opatření (např. speciální technologie</a:t>
            </a:r>
            <a:r>
              <a:rPr lang="cs-CZ" sz="1600" dirty="0" smtClean="0"/>
              <a:t>);</a:t>
            </a:r>
            <a:endParaRPr lang="cs-CZ" sz="1600" dirty="0"/>
          </a:p>
          <a:p>
            <a:pPr marL="357188" lvl="1" indent="-357188" algn="just">
              <a:buFont typeface="Arial" panose="020B0604020202020204" pitchFamily="34" charset="0"/>
              <a:buChar char="•"/>
            </a:pPr>
            <a:r>
              <a:rPr lang="cs-CZ" sz="1600" dirty="0"/>
              <a:t>demonstrace </a:t>
            </a:r>
            <a:r>
              <a:rPr lang="cs-CZ" sz="1600" dirty="0" smtClean="0"/>
              <a:t>síly;</a:t>
            </a:r>
            <a:endParaRPr lang="cs-CZ" sz="1600" dirty="0"/>
          </a:p>
          <a:p>
            <a:pPr marL="357188" lvl="1" indent="-357188" algn="just">
              <a:buFont typeface="Arial" panose="020B0604020202020204" pitchFamily="34" charset="0"/>
              <a:buChar char="•"/>
            </a:pPr>
            <a:r>
              <a:rPr lang="cs-CZ" sz="1600" dirty="0"/>
              <a:t>okamžitá změna sociální </a:t>
            </a:r>
            <a:r>
              <a:rPr lang="cs-CZ" sz="1600" dirty="0" smtClean="0"/>
              <a:t>politiky.</a:t>
            </a:r>
            <a:endParaRPr lang="cs-CZ" sz="1600" dirty="0"/>
          </a:p>
          <a:p>
            <a:pPr marL="357188" lvl="1" indent="-357188" algn="just">
              <a:buFont typeface="Arial" panose="020B0604020202020204" pitchFamily="34" charset="0"/>
              <a:buChar char="•"/>
            </a:pPr>
            <a:endParaRPr lang="cs-CZ" sz="1600" dirty="0"/>
          </a:p>
          <a:p>
            <a:pPr marL="457200" lvl="1" indent="0" algn="just">
              <a:buNone/>
            </a:pPr>
            <a:endParaRPr lang="cs-CZ" sz="1600" dirty="0"/>
          </a:p>
        </p:txBody>
      </p:sp>
      <p:sp>
        <p:nvSpPr>
          <p:cNvPr id="6" name="Nadpis 5"/>
          <p:cNvSpPr>
            <a:spLocks noGrp="1"/>
          </p:cNvSpPr>
          <p:nvPr>
            <p:ph type="title"/>
          </p:nvPr>
        </p:nvSpPr>
        <p:spPr>
          <a:xfrm>
            <a:off x="179512" y="195486"/>
            <a:ext cx="7344816" cy="507703"/>
          </a:xfrm>
        </p:spPr>
        <p:txBody>
          <a:bodyPr/>
          <a:lstStyle/>
          <a:p>
            <a:r>
              <a:rPr lang="cs-CZ" dirty="0" smtClean="0"/>
              <a:t>Funkční krizové strategie II</a:t>
            </a:r>
            <a:endParaRPr lang="cs-CZ" dirty="0"/>
          </a:p>
        </p:txBody>
      </p:sp>
    </p:spTree>
    <p:extLst>
      <p:ext uri="{BB962C8B-B14F-4D97-AF65-F5344CB8AC3E}">
        <p14:creationId xmlns:p14="http://schemas.microsoft.com/office/powerpoint/2010/main" val="25343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703189"/>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buNone/>
            </a:pPr>
            <a:r>
              <a:rPr lang="cs-CZ" sz="1600" b="1" dirty="0"/>
              <a:t>Strategie zvládnutí krize </a:t>
            </a:r>
            <a:r>
              <a:rPr lang="cs-CZ" sz="1600" dirty="0"/>
              <a:t>představuje včasnou a rychlou reakci managementu na vznik krize. Představuje často použití i netradičních postupů a metod. </a:t>
            </a:r>
            <a:endParaRPr lang="cs-CZ" sz="1600" dirty="0" smtClean="0"/>
          </a:p>
          <a:p>
            <a:pPr marL="357188" lvl="1" indent="-357188" algn="just">
              <a:buFont typeface="Arial" panose="020B0604020202020204" pitchFamily="34" charset="0"/>
              <a:buChar char="•"/>
            </a:pPr>
            <a:r>
              <a:rPr lang="cs-CZ" sz="1600" dirty="0" smtClean="0"/>
              <a:t>Je </a:t>
            </a:r>
            <a:r>
              <a:rPr lang="cs-CZ" sz="1600" dirty="0"/>
              <a:t>výhodná při řešení rychle se vyvíjejících krizí a při jejich nečekaném výskytu</a:t>
            </a:r>
            <a:r>
              <a:rPr lang="cs-CZ" sz="1600" dirty="0" smtClean="0"/>
              <a:t>.</a:t>
            </a:r>
          </a:p>
          <a:p>
            <a:pPr lvl="0"/>
            <a:r>
              <a:rPr lang="cs-CZ" sz="1600" dirty="0"/>
              <a:t>postup podle dopředu zpracovaného plánu činnosti</a:t>
            </a:r>
          </a:p>
          <a:p>
            <a:pPr lvl="0"/>
            <a:r>
              <a:rPr lang="cs-CZ" sz="1600" dirty="0"/>
              <a:t>okamžité nasazení sil a prostředků záchranného systému</a:t>
            </a:r>
          </a:p>
          <a:p>
            <a:pPr lvl="0"/>
            <a:r>
              <a:rPr lang="cs-CZ" sz="1600" dirty="0"/>
              <a:t>využití vnitřních rezerv</a:t>
            </a:r>
          </a:p>
          <a:p>
            <a:pPr lvl="0"/>
            <a:r>
              <a:rPr lang="cs-CZ" sz="1600" dirty="0"/>
              <a:t>organizace zvláštního režimu v prostoru vzniku krize</a:t>
            </a:r>
          </a:p>
          <a:p>
            <a:pPr marL="357188" lvl="1" indent="-357188" algn="just">
              <a:buFont typeface="Arial" panose="020B0604020202020204" pitchFamily="34" charset="0"/>
              <a:buChar char="•"/>
            </a:pPr>
            <a:endParaRPr lang="cs-CZ" sz="1600" dirty="0"/>
          </a:p>
          <a:p>
            <a:pPr marL="457200" lvl="1" indent="0" algn="just">
              <a:buNone/>
            </a:pPr>
            <a:endParaRPr lang="cs-CZ" sz="1600" dirty="0"/>
          </a:p>
        </p:txBody>
      </p:sp>
      <p:sp>
        <p:nvSpPr>
          <p:cNvPr id="6" name="Nadpis 5"/>
          <p:cNvSpPr>
            <a:spLocks noGrp="1"/>
          </p:cNvSpPr>
          <p:nvPr>
            <p:ph type="title"/>
          </p:nvPr>
        </p:nvSpPr>
        <p:spPr>
          <a:xfrm>
            <a:off x="179512" y="195486"/>
            <a:ext cx="7344816" cy="507703"/>
          </a:xfrm>
        </p:spPr>
        <p:txBody>
          <a:bodyPr/>
          <a:lstStyle/>
          <a:p>
            <a:r>
              <a:rPr lang="cs-CZ" dirty="0" smtClean="0"/>
              <a:t>Funkční krizové strategie III</a:t>
            </a:r>
            <a:endParaRPr lang="cs-CZ" dirty="0"/>
          </a:p>
        </p:txBody>
      </p:sp>
      <p:sp>
        <p:nvSpPr>
          <p:cNvPr id="4" name="Zástupný symbol pro obsah 2"/>
          <p:cNvSpPr txBox="1">
            <a:spLocks/>
          </p:cNvSpPr>
          <p:nvPr/>
        </p:nvSpPr>
        <p:spPr>
          <a:xfrm>
            <a:off x="323528" y="27157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buNone/>
            </a:pPr>
            <a:r>
              <a:rPr lang="cs-CZ" sz="1600" b="1" dirty="0" smtClean="0"/>
              <a:t>Strategie </a:t>
            </a:r>
            <a:r>
              <a:rPr lang="cs-CZ" sz="1600" b="1" dirty="0"/>
              <a:t>využití krizových poznatků, </a:t>
            </a:r>
            <a:r>
              <a:rPr lang="cs-CZ" sz="1600" dirty="0"/>
              <a:t>což je strategie, která je využitelná po úspěšném přežití krizové situace, kdy je do podnikové komplexní strategie zabudován nový systém strategického řízení vycházející ze získaných znalostí</a:t>
            </a:r>
            <a:r>
              <a:rPr lang="cs-CZ" sz="1600" dirty="0" smtClean="0"/>
              <a:t>.</a:t>
            </a:r>
          </a:p>
          <a:p>
            <a:pPr lvl="0" algn="just"/>
            <a:r>
              <a:rPr lang="cs-CZ" sz="1600" dirty="0"/>
              <a:t>vyhodnocení průběhu a přípravy závěrů a poučení do budoucnosti</a:t>
            </a:r>
          </a:p>
          <a:p>
            <a:pPr algn="just"/>
            <a:r>
              <a:rPr lang="cs-CZ" sz="1600" dirty="0"/>
              <a:t> </a:t>
            </a:r>
            <a:r>
              <a:rPr lang="cs-CZ" sz="1600" dirty="0" smtClean="0"/>
              <a:t>korekce </a:t>
            </a:r>
            <a:r>
              <a:rPr lang="cs-CZ" sz="1600" dirty="0"/>
              <a:t>systému zabezpečení</a:t>
            </a:r>
          </a:p>
          <a:p>
            <a:pPr algn="just"/>
            <a:r>
              <a:rPr lang="cs-CZ" sz="1600" dirty="0"/>
              <a:t> </a:t>
            </a:r>
            <a:r>
              <a:rPr lang="cs-CZ" sz="1600" dirty="0" smtClean="0"/>
              <a:t>zkvalitnění </a:t>
            </a:r>
            <a:r>
              <a:rPr lang="cs-CZ" sz="1600" dirty="0"/>
              <a:t>technologie, generační posun</a:t>
            </a:r>
          </a:p>
          <a:p>
            <a:pPr algn="just"/>
            <a:r>
              <a:rPr lang="cs-CZ" sz="1600" dirty="0"/>
              <a:t> </a:t>
            </a:r>
            <a:r>
              <a:rPr lang="cs-CZ" sz="1600" dirty="0" smtClean="0"/>
              <a:t>poukázání </a:t>
            </a:r>
            <a:r>
              <a:rPr lang="cs-CZ" sz="1600" dirty="0"/>
              <a:t>na význam krizového managementu</a:t>
            </a:r>
          </a:p>
          <a:p>
            <a:pPr marL="357188" lvl="1" indent="-357188" algn="just">
              <a:buFont typeface="Arial" panose="020B0604020202020204" pitchFamily="34" charset="0"/>
              <a:buChar char="•"/>
            </a:pPr>
            <a:endParaRPr lang="cs-CZ" sz="1600" dirty="0"/>
          </a:p>
          <a:p>
            <a:pPr marL="457200" lvl="1" indent="0" algn="just">
              <a:buNone/>
            </a:pPr>
            <a:endParaRPr lang="cs-CZ" sz="1600" dirty="0"/>
          </a:p>
        </p:txBody>
      </p:sp>
    </p:spTree>
    <p:extLst>
      <p:ext uri="{BB962C8B-B14F-4D97-AF65-F5344CB8AC3E}">
        <p14:creationId xmlns:p14="http://schemas.microsoft.com/office/powerpoint/2010/main" val="289421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344816" cy="507703"/>
          </a:xfrm>
        </p:spPr>
        <p:txBody>
          <a:bodyPr/>
          <a:lstStyle/>
          <a:p>
            <a:r>
              <a:rPr lang="cs-CZ" dirty="0" smtClean="0"/>
              <a:t>Krizová matice pro určení krizové strategie</a:t>
            </a:r>
            <a:endParaRPr lang="cs-CZ" dirty="0"/>
          </a:p>
        </p:txBody>
      </p:sp>
      <p:graphicFrame>
        <p:nvGraphicFramePr>
          <p:cNvPr id="2" name="Tabulka 1"/>
          <p:cNvGraphicFramePr>
            <a:graphicFrameLocks noGrp="1"/>
          </p:cNvGraphicFramePr>
          <p:nvPr>
            <p:extLst/>
          </p:nvPr>
        </p:nvGraphicFramePr>
        <p:xfrm>
          <a:off x="467544" y="1083960"/>
          <a:ext cx="7344815" cy="3134493"/>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263250196"/>
                    </a:ext>
                  </a:extLst>
                </a:gridCol>
                <a:gridCol w="792088">
                  <a:extLst>
                    <a:ext uri="{9D8B030D-6E8A-4147-A177-3AD203B41FA5}">
                      <a16:colId xmlns:a16="http://schemas.microsoft.com/office/drawing/2014/main" val="1261925478"/>
                    </a:ext>
                  </a:extLst>
                </a:gridCol>
                <a:gridCol w="1440160">
                  <a:extLst>
                    <a:ext uri="{9D8B030D-6E8A-4147-A177-3AD203B41FA5}">
                      <a16:colId xmlns:a16="http://schemas.microsoft.com/office/drawing/2014/main" val="1352170576"/>
                    </a:ext>
                  </a:extLst>
                </a:gridCol>
                <a:gridCol w="1728192">
                  <a:extLst>
                    <a:ext uri="{9D8B030D-6E8A-4147-A177-3AD203B41FA5}">
                      <a16:colId xmlns:a16="http://schemas.microsoft.com/office/drawing/2014/main" val="4288260733"/>
                    </a:ext>
                  </a:extLst>
                </a:gridCol>
                <a:gridCol w="1656183">
                  <a:extLst>
                    <a:ext uri="{9D8B030D-6E8A-4147-A177-3AD203B41FA5}">
                      <a16:colId xmlns:a16="http://schemas.microsoft.com/office/drawing/2014/main" val="3862451049"/>
                    </a:ext>
                  </a:extLst>
                </a:gridCol>
              </a:tblGrid>
              <a:tr h="445996">
                <a:tc rowSpan="5">
                  <a:txBody>
                    <a:bodyPr/>
                    <a:lstStyle/>
                    <a:p>
                      <a:pPr algn="ctr">
                        <a:spcAft>
                          <a:spcPts val="0"/>
                        </a:spcAft>
                      </a:pPr>
                      <a:r>
                        <a:rPr lang="cs-CZ" sz="1600" dirty="0">
                          <a:solidFill>
                            <a:srgbClr val="002060"/>
                          </a:solidFill>
                          <a:effectLst/>
                        </a:rPr>
                        <a:t>   </a:t>
                      </a:r>
                      <a:r>
                        <a:rPr lang="cs-CZ" sz="1600" dirty="0" smtClean="0">
                          <a:solidFill>
                            <a:srgbClr val="002060"/>
                          </a:solidFill>
                          <a:effectLst/>
                        </a:rPr>
                        <a:t>Pravděpodobnost </a:t>
                      </a:r>
                      <a:r>
                        <a:rPr lang="cs-CZ" sz="1600" dirty="0">
                          <a:solidFill>
                            <a:srgbClr val="002060"/>
                          </a:solidFill>
                          <a:effectLst/>
                        </a:rPr>
                        <a:t>vzniku krize v definovaném čase</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nchor="ctr"/>
                </a:tc>
                <a:tc>
                  <a:txBody>
                    <a:bodyPr/>
                    <a:lstStyle/>
                    <a:p>
                      <a:pPr algn="just">
                        <a:spcAft>
                          <a:spcPts val="0"/>
                        </a:spcAft>
                      </a:pPr>
                      <a:r>
                        <a:rPr lang="cs-CZ" sz="1600">
                          <a:solidFill>
                            <a:srgbClr val="002060"/>
                          </a:solidFill>
                          <a:effectLst/>
                        </a:rPr>
                        <a:t> </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tc>
                <a:tc gridSpan="3">
                  <a:txBody>
                    <a:bodyPr/>
                    <a:lstStyle/>
                    <a:p>
                      <a:pPr algn="ctr">
                        <a:spcAft>
                          <a:spcPts val="0"/>
                        </a:spcAft>
                      </a:pPr>
                      <a:r>
                        <a:rPr lang="cs-CZ" sz="1600" dirty="0">
                          <a:solidFill>
                            <a:srgbClr val="002060"/>
                          </a:solidFill>
                          <a:effectLst/>
                        </a:rPr>
                        <a:t>Účinky na organizaci</a:t>
                      </a:r>
                    </a:p>
                    <a:p>
                      <a:pPr algn="ctr">
                        <a:spcAft>
                          <a:spcPts val="0"/>
                        </a:spcAft>
                      </a:pPr>
                      <a:r>
                        <a:rPr lang="cs-CZ" sz="1600" dirty="0">
                          <a:solidFill>
                            <a:srgbClr val="002060"/>
                          </a:solidFill>
                          <a:effectLst/>
                        </a:rPr>
                        <a:t> </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49328781"/>
                  </a:ext>
                </a:extLst>
              </a:tr>
              <a:tr h="222998">
                <a:tc vMerge="1">
                  <a:txBody>
                    <a:bodyPr/>
                    <a:lstStyle/>
                    <a:p>
                      <a:endParaRPr lang="cs-CZ"/>
                    </a:p>
                  </a:txBody>
                  <a:tcPr/>
                </a:tc>
                <a:tc>
                  <a:txBody>
                    <a:bodyPr/>
                    <a:lstStyle/>
                    <a:p>
                      <a:pPr algn="just">
                        <a:spcAft>
                          <a:spcPts val="0"/>
                        </a:spcAft>
                      </a:pPr>
                      <a:r>
                        <a:rPr lang="cs-CZ" sz="1600" dirty="0">
                          <a:solidFill>
                            <a:srgbClr val="002060"/>
                          </a:solidFill>
                          <a:effectLst/>
                        </a:rPr>
                        <a:t> </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tc>
                <a:tc>
                  <a:txBody>
                    <a:bodyPr/>
                    <a:lstStyle/>
                    <a:p>
                      <a:pPr algn="ctr">
                        <a:spcAft>
                          <a:spcPts val="0"/>
                        </a:spcAft>
                      </a:pPr>
                      <a:r>
                        <a:rPr lang="cs-CZ" sz="1600">
                          <a:solidFill>
                            <a:srgbClr val="002060"/>
                          </a:solidFill>
                          <a:effectLst/>
                        </a:rPr>
                        <a:t>negativní</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tc>
                <a:tc>
                  <a:txBody>
                    <a:bodyPr/>
                    <a:lstStyle/>
                    <a:p>
                      <a:pPr algn="ctr">
                        <a:spcAft>
                          <a:spcPts val="0"/>
                        </a:spcAft>
                      </a:pPr>
                      <a:r>
                        <a:rPr lang="cs-CZ" sz="1600">
                          <a:solidFill>
                            <a:srgbClr val="002060"/>
                          </a:solidFill>
                          <a:effectLst/>
                        </a:rPr>
                        <a:t>ohrožující existenci</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tc>
                <a:tc>
                  <a:txBody>
                    <a:bodyPr/>
                    <a:lstStyle/>
                    <a:p>
                      <a:pPr algn="ctr">
                        <a:spcAft>
                          <a:spcPts val="0"/>
                        </a:spcAft>
                      </a:pPr>
                      <a:r>
                        <a:rPr lang="cs-CZ" sz="1600">
                          <a:solidFill>
                            <a:srgbClr val="002060"/>
                          </a:solidFill>
                          <a:effectLst/>
                        </a:rPr>
                        <a:t>zničující</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tc>
                <a:extLst>
                  <a:ext uri="{0D108BD9-81ED-4DB2-BD59-A6C34878D82A}">
                    <a16:rowId xmlns:a16="http://schemas.microsoft.com/office/drawing/2014/main" val="155812560"/>
                  </a:ext>
                </a:extLst>
              </a:tr>
              <a:tr h="800991">
                <a:tc vMerge="1">
                  <a:txBody>
                    <a:bodyPr/>
                    <a:lstStyle/>
                    <a:p>
                      <a:endParaRPr lang="cs-CZ"/>
                    </a:p>
                  </a:txBody>
                  <a:tcPr/>
                </a:tc>
                <a:tc>
                  <a:txBody>
                    <a:bodyPr/>
                    <a:lstStyle/>
                    <a:p>
                      <a:pPr algn="ctr">
                        <a:spcBef>
                          <a:spcPts val="1200"/>
                        </a:spcBef>
                        <a:spcAft>
                          <a:spcPts val="0"/>
                        </a:spcAft>
                      </a:pPr>
                      <a:r>
                        <a:rPr lang="cs-CZ" sz="1600" dirty="0">
                          <a:solidFill>
                            <a:srgbClr val="002060"/>
                          </a:solidFill>
                          <a:effectLst/>
                        </a:rPr>
                        <a:t>vysoká</a:t>
                      </a:r>
                    </a:p>
                    <a:p>
                      <a:pPr algn="ctr">
                        <a:spcBef>
                          <a:spcPts val="1200"/>
                        </a:spcBef>
                        <a:spcAft>
                          <a:spcPts val="0"/>
                        </a:spcAft>
                      </a:pPr>
                      <a:r>
                        <a:rPr lang="cs-CZ" sz="1600" dirty="0">
                          <a:solidFill>
                            <a:srgbClr val="002060"/>
                          </a:solidFill>
                          <a:effectLst/>
                        </a:rPr>
                        <a:t> </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tc>
                <a:tc>
                  <a:txBody>
                    <a:bodyPr/>
                    <a:lstStyle/>
                    <a:p>
                      <a:pPr algn="ctr">
                        <a:spcAft>
                          <a:spcPts val="0"/>
                        </a:spcAft>
                      </a:pPr>
                      <a:r>
                        <a:rPr lang="cs-CZ" sz="1600" dirty="0">
                          <a:solidFill>
                            <a:srgbClr val="002060"/>
                          </a:solidFill>
                          <a:effectLst/>
                        </a:rPr>
                        <a:t>Alternativní</a:t>
                      </a:r>
                    </a:p>
                    <a:p>
                      <a:pPr algn="ctr">
                        <a:spcAft>
                          <a:spcPts val="0"/>
                        </a:spcAft>
                      </a:pPr>
                      <a:r>
                        <a:rPr lang="cs-CZ" sz="1600" dirty="0">
                          <a:solidFill>
                            <a:srgbClr val="002060"/>
                          </a:solidFill>
                          <a:effectLst/>
                        </a:rPr>
                        <a:t>plány</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nchor="ctr"/>
                </a:tc>
                <a:tc>
                  <a:txBody>
                    <a:bodyPr/>
                    <a:lstStyle/>
                    <a:p>
                      <a:pPr algn="ctr">
                        <a:spcAft>
                          <a:spcPts val="0"/>
                        </a:spcAft>
                      </a:pPr>
                      <a:r>
                        <a:rPr lang="cs-CZ" sz="1600">
                          <a:solidFill>
                            <a:srgbClr val="002060"/>
                          </a:solidFill>
                          <a:effectLst/>
                        </a:rPr>
                        <a:t>Odstranění ohniska krize</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nchor="ctr"/>
                </a:tc>
                <a:tc>
                  <a:txBody>
                    <a:bodyPr/>
                    <a:lstStyle/>
                    <a:p>
                      <a:pPr algn="ctr">
                        <a:spcAft>
                          <a:spcPts val="0"/>
                        </a:spcAft>
                      </a:pPr>
                      <a:r>
                        <a:rPr lang="cs-CZ" sz="1600">
                          <a:solidFill>
                            <a:srgbClr val="002060"/>
                          </a:solidFill>
                          <a:effectLst/>
                        </a:rPr>
                        <a:t>Odstranění ohniska krize</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nchor="ctr"/>
                </a:tc>
                <a:extLst>
                  <a:ext uri="{0D108BD9-81ED-4DB2-BD59-A6C34878D82A}">
                    <a16:rowId xmlns:a16="http://schemas.microsoft.com/office/drawing/2014/main" val="3382100129"/>
                  </a:ext>
                </a:extLst>
              </a:tr>
              <a:tr h="800991">
                <a:tc vMerge="1">
                  <a:txBody>
                    <a:bodyPr/>
                    <a:lstStyle/>
                    <a:p>
                      <a:endParaRPr lang="cs-CZ"/>
                    </a:p>
                  </a:txBody>
                  <a:tcPr/>
                </a:tc>
                <a:tc>
                  <a:txBody>
                    <a:bodyPr/>
                    <a:lstStyle/>
                    <a:p>
                      <a:pPr algn="ctr">
                        <a:spcBef>
                          <a:spcPts val="1200"/>
                        </a:spcBef>
                        <a:spcAft>
                          <a:spcPts val="0"/>
                        </a:spcAft>
                      </a:pPr>
                      <a:r>
                        <a:rPr lang="cs-CZ" sz="1600">
                          <a:solidFill>
                            <a:srgbClr val="002060"/>
                          </a:solidFill>
                          <a:effectLst/>
                        </a:rPr>
                        <a:t>střední</a:t>
                      </a:r>
                    </a:p>
                    <a:p>
                      <a:pPr algn="ctr">
                        <a:spcBef>
                          <a:spcPts val="1200"/>
                        </a:spcBef>
                        <a:spcAft>
                          <a:spcPts val="0"/>
                        </a:spcAft>
                      </a:pPr>
                      <a:r>
                        <a:rPr lang="cs-CZ" sz="1600">
                          <a:solidFill>
                            <a:srgbClr val="002060"/>
                          </a:solidFill>
                          <a:effectLst/>
                        </a:rPr>
                        <a:t> </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tc>
                <a:tc>
                  <a:txBody>
                    <a:bodyPr/>
                    <a:lstStyle/>
                    <a:p>
                      <a:pPr algn="ctr">
                        <a:spcAft>
                          <a:spcPts val="0"/>
                        </a:spcAft>
                      </a:pPr>
                      <a:r>
                        <a:rPr lang="cs-CZ" sz="1600" dirty="0">
                          <a:solidFill>
                            <a:srgbClr val="002060"/>
                          </a:solidFill>
                          <a:effectLst/>
                        </a:rPr>
                        <a:t>Odstranění problému</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nchor="ctr"/>
                </a:tc>
                <a:tc>
                  <a:txBody>
                    <a:bodyPr/>
                    <a:lstStyle/>
                    <a:p>
                      <a:pPr algn="ctr">
                        <a:spcAft>
                          <a:spcPts val="0"/>
                        </a:spcAft>
                      </a:pPr>
                      <a:r>
                        <a:rPr lang="cs-CZ" sz="1600">
                          <a:solidFill>
                            <a:srgbClr val="002060"/>
                          </a:solidFill>
                          <a:effectLst/>
                        </a:rPr>
                        <a:t>Alternativní plány</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nchor="ctr"/>
                </a:tc>
                <a:tc>
                  <a:txBody>
                    <a:bodyPr/>
                    <a:lstStyle/>
                    <a:p>
                      <a:pPr algn="ctr">
                        <a:spcAft>
                          <a:spcPts val="0"/>
                        </a:spcAft>
                      </a:pPr>
                      <a:r>
                        <a:rPr lang="cs-CZ" sz="1600">
                          <a:solidFill>
                            <a:srgbClr val="002060"/>
                          </a:solidFill>
                          <a:effectLst/>
                        </a:rPr>
                        <a:t>Odstranění ohniska krize</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nchor="ctr"/>
                </a:tc>
                <a:extLst>
                  <a:ext uri="{0D108BD9-81ED-4DB2-BD59-A6C34878D82A}">
                    <a16:rowId xmlns:a16="http://schemas.microsoft.com/office/drawing/2014/main" val="2319407852"/>
                  </a:ext>
                </a:extLst>
              </a:tr>
              <a:tr h="800991">
                <a:tc vMerge="1">
                  <a:txBody>
                    <a:bodyPr/>
                    <a:lstStyle/>
                    <a:p>
                      <a:endParaRPr lang="cs-CZ"/>
                    </a:p>
                  </a:txBody>
                  <a:tcPr/>
                </a:tc>
                <a:tc>
                  <a:txBody>
                    <a:bodyPr/>
                    <a:lstStyle/>
                    <a:p>
                      <a:pPr algn="ctr">
                        <a:spcBef>
                          <a:spcPts val="1200"/>
                        </a:spcBef>
                        <a:spcAft>
                          <a:spcPts val="0"/>
                        </a:spcAft>
                      </a:pPr>
                      <a:r>
                        <a:rPr lang="cs-CZ" sz="1600">
                          <a:solidFill>
                            <a:srgbClr val="002060"/>
                          </a:solidFill>
                          <a:effectLst/>
                        </a:rPr>
                        <a:t>nízká</a:t>
                      </a:r>
                    </a:p>
                    <a:p>
                      <a:pPr algn="ctr">
                        <a:spcBef>
                          <a:spcPts val="1200"/>
                        </a:spcBef>
                        <a:spcAft>
                          <a:spcPts val="0"/>
                        </a:spcAft>
                      </a:pPr>
                      <a:r>
                        <a:rPr lang="cs-CZ" sz="1600">
                          <a:solidFill>
                            <a:srgbClr val="002060"/>
                          </a:solidFill>
                          <a:effectLst/>
                        </a:rPr>
                        <a:t> </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tc>
                <a:tc>
                  <a:txBody>
                    <a:bodyPr/>
                    <a:lstStyle/>
                    <a:p>
                      <a:pPr algn="ctr">
                        <a:spcAft>
                          <a:spcPts val="0"/>
                        </a:spcAft>
                      </a:pPr>
                      <a:r>
                        <a:rPr lang="cs-CZ" sz="1600" dirty="0">
                          <a:solidFill>
                            <a:srgbClr val="002060"/>
                          </a:solidFill>
                          <a:effectLst/>
                        </a:rPr>
                        <a:t>Odstranění problému</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nchor="ctr"/>
                </a:tc>
                <a:tc>
                  <a:txBody>
                    <a:bodyPr/>
                    <a:lstStyle/>
                    <a:p>
                      <a:pPr algn="ctr">
                        <a:spcAft>
                          <a:spcPts val="0"/>
                        </a:spcAft>
                      </a:pPr>
                      <a:r>
                        <a:rPr lang="cs-CZ" sz="1600">
                          <a:solidFill>
                            <a:srgbClr val="002060"/>
                          </a:solidFill>
                          <a:effectLst/>
                        </a:rPr>
                        <a:t>Alternativní plány</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nchor="ctr"/>
                </a:tc>
                <a:tc>
                  <a:txBody>
                    <a:bodyPr/>
                    <a:lstStyle/>
                    <a:p>
                      <a:pPr algn="ctr">
                        <a:spcAft>
                          <a:spcPts val="0"/>
                        </a:spcAft>
                      </a:pPr>
                      <a:r>
                        <a:rPr lang="cs-CZ" sz="1600" dirty="0">
                          <a:solidFill>
                            <a:srgbClr val="002060"/>
                          </a:solidFill>
                          <a:effectLst/>
                        </a:rPr>
                        <a:t>Odstranění ohniska krize</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400" marR="21400" marT="0" marB="0" anchor="ctr"/>
                </a:tc>
                <a:extLst>
                  <a:ext uri="{0D108BD9-81ED-4DB2-BD59-A6C34878D82A}">
                    <a16:rowId xmlns:a16="http://schemas.microsoft.com/office/drawing/2014/main" val="3613095490"/>
                  </a:ext>
                </a:extLst>
              </a:tr>
            </a:tbl>
          </a:graphicData>
        </a:graphic>
      </p:graphicFrame>
    </p:spTree>
    <p:extLst>
      <p:ext uri="{BB962C8B-B14F-4D97-AF65-F5344CB8AC3E}">
        <p14:creationId xmlns:p14="http://schemas.microsoft.com/office/powerpoint/2010/main" val="341468083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704355"/>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Odstranění problémů</a:t>
            </a:r>
            <a:r>
              <a:rPr lang="cs-CZ" sz="1600" dirty="0"/>
              <a:t> spíše nepravděpodobných a pouze slabě ovlivňujících postavení podniku. S krizovou situací se podnik vyrovná díky svému dobrému image a flexibilitě, tedy pružné a rychlé reakci (</a:t>
            </a:r>
            <a:r>
              <a:rPr lang="cs-CZ" sz="1600" dirty="0" err="1"/>
              <a:t>trouble</a:t>
            </a:r>
            <a:r>
              <a:rPr lang="cs-CZ" sz="1600" dirty="0"/>
              <a:t> </a:t>
            </a:r>
            <a:r>
              <a:rPr lang="cs-CZ" sz="1600" dirty="0" err="1"/>
              <a:t>shooting</a:t>
            </a:r>
            <a:r>
              <a:rPr lang="cs-CZ" sz="1600" dirty="0"/>
              <a:t>).</a:t>
            </a:r>
          </a:p>
          <a:p>
            <a:pPr lvl="0" algn="just"/>
            <a:r>
              <a:rPr lang="cs-CZ" sz="1600" b="1" dirty="0"/>
              <a:t>Omezení celkového ohrožení podniku přípravou alternativních plánů</a:t>
            </a:r>
            <a:r>
              <a:rPr lang="cs-CZ" sz="1600" dirty="0"/>
              <a:t> pro zvládnutí krizových situací, které jsou spíše nepravděpodobné nebo průměrně pravděpodobné a ohrožují existenci podniku. Celkové ohrožení lze snížit:</a:t>
            </a:r>
          </a:p>
          <a:p>
            <a:pPr lvl="1" algn="just"/>
            <a:r>
              <a:rPr lang="cs-CZ" sz="1600" dirty="0"/>
              <a:t>včasným rozeznáním krizového vývoje na základě výsledků stanovených indikátorů,</a:t>
            </a:r>
          </a:p>
          <a:p>
            <a:pPr lvl="1" algn="just"/>
            <a:r>
              <a:rPr lang="cs-CZ" sz="1600" dirty="0"/>
              <a:t>zamezením eskalace krize, tzn. jejímu dalšímu stupňování prostřednictvím podpory vývoje nových výrobků, zabezpečením finančních prostředků, provedením změny investičních plánů, apod.,</a:t>
            </a:r>
          </a:p>
          <a:p>
            <a:pPr lvl="1" algn="just"/>
            <a:r>
              <a:rPr lang="cs-CZ" sz="1600" dirty="0"/>
              <a:t>rychlou realizací předem připravených alternativních plánů.</a:t>
            </a:r>
          </a:p>
          <a:p>
            <a:pPr algn="just"/>
            <a:r>
              <a:rPr lang="cs-CZ" sz="1600" b="1" dirty="0"/>
              <a:t>Odstranění ohnisek potenciálních krizí,</a:t>
            </a:r>
            <a:r>
              <a:rPr lang="cs-CZ" sz="1600" dirty="0"/>
              <a:t> které mohou být pro podnik zcela zničující, a to formou dodatečných investic, nebo naopak opuštěním výrobků či procesů ohrožených krizí.</a:t>
            </a:r>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smtClean="0"/>
              <a:t>Krizové strategie z krizové matice</a:t>
            </a:r>
            <a:endParaRPr lang="cs-CZ" dirty="0"/>
          </a:p>
        </p:txBody>
      </p:sp>
    </p:spTree>
    <p:extLst>
      <p:ext uri="{BB962C8B-B14F-4D97-AF65-F5344CB8AC3E}">
        <p14:creationId xmlns:p14="http://schemas.microsoft.com/office/powerpoint/2010/main" val="37765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t>EFQM Model Excelence – sebehodnocení výkonnosti organizace na základě devíti kritérií.</a:t>
            </a:r>
          </a:p>
          <a:p>
            <a:r>
              <a:rPr lang="cs-CZ" sz="1400" dirty="0"/>
              <a:t>Účel modelu:</a:t>
            </a:r>
          </a:p>
          <a:p>
            <a:pPr lvl="1"/>
            <a:r>
              <a:rPr lang="cs-CZ" sz="1400" dirty="0"/>
              <a:t>Sebehodnocení – určení silných stránek – zlepšování</a:t>
            </a:r>
          </a:p>
          <a:p>
            <a:pPr lvl="1"/>
            <a:r>
              <a:rPr lang="cs-CZ" sz="1400" dirty="0"/>
              <a:t>Hledání směrů dalšího rozvoje a zdokonalování</a:t>
            </a:r>
          </a:p>
          <a:p>
            <a:pPr lvl="1"/>
            <a:r>
              <a:rPr lang="cs-CZ" sz="1400" dirty="0"/>
              <a:t>Oceňování podniků – Evropská cena za jakost</a:t>
            </a:r>
          </a:p>
          <a:p>
            <a:pPr lvl="1"/>
            <a:r>
              <a:rPr lang="cs-CZ" sz="1400" dirty="0"/>
              <a:t>Posuzování vývoje v čase</a:t>
            </a:r>
          </a:p>
          <a:p>
            <a:r>
              <a:rPr lang="cs-CZ" sz="1400" dirty="0"/>
              <a:t>Kritéria:</a:t>
            </a:r>
          </a:p>
          <a:p>
            <a:pPr lvl="1"/>
            <a:r>
              <a:rPr lang="cs-CZ" sz="1400" dirty="0"/>
              <a:t>Vedení</a:t>
            </a:r>
          </a:p>
          <a:p>
            <a:pPr lvl="1"/>
            <a:r>
              <a:rPr lang="cs-CZ" sz="1400" dirty="0"/>
              <a:t>Strategie a plánování</a:t>
            </a:r>
          </a:p>
          <a:p>
            <a:pPr lvl="1"/>
            <a:r>
              <a:rPr lang="cs-CZ" sz="1400" dirty="0"/>
              <a:t>Zaměstnanci</a:t>
            </a:r>
          </a:p>
          <a:p>
            <a:pPr lvl="1"/>
            <a:r>
              <a:rPr lang="cs-CZ" sz="1400" dirty="0"/>
              <a:t>Partnerství a zdroje</a:t>
            </a:r>
          </a:p>
          <a:p>
            <a:pPr lvl="1"/>
            <a:r>
              <a:rPr lang="cs-CZ" sz="1400" dirty="0"/>
              <a:t>Výsledky zákazníci</a:t>
            </a:r>
          </a:p>
          <a:p>
            <a:pPr lvl="1"/>
            <a:r>
              <a:rPr lang="cs-CZ" sz="1400" dirty="0"/>
              <a:t>Výsledky zaměstnanci</a:t>
            </a:r>
          </a:p>
          <a:p>
            <a:pPr lvl="1"/>
            <a:r>
              <a:rPr lang="cs-CZ" sz="1400" dirty="0"/>
              <a:t>Výsledky společnost</a:t>
            </a:r>
          </a:p>
          <a:p>
            <a:pPr lvl="1"/>
            <a:r>
              <a:rPr lang="cs-CZ" sz="1400" dirty="0"/>
              <a:t>Klíčové výsledky výkonnosti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Model EFQM</a:t>
            </a:r>
          </a:p>
        </p:txBody>
      </p:sp>
    </p:spTree>
    <p:extLst>
      <p:ext uri="{BB962C8B-B14F-4D97-AF65-F5344CB8AC3E}">
        <p14:creationId xmlns:p14="http://schemas.microsoft.com/office/powerpoint/2010/main" val="23622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704355"/>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Revitalizační strategie</a:t>
            </a:r>
            <a:r>
              <a:rPr lang="cs-CZ" sz="1600" dirty="0"/>
              <a:t> vedoucí k obnovení upadajícího podnikového portfolia. Jsou vhodné v situacích, kdy příčinou krize podniku je nekompetentní vedení, nadměrná expanze, nedostatečná finanční kontrola, nová konkurence, snížení poptávky apod. </a:t>
            </a:r>
            <a:r>
              <a:rPr lang="cs-CZ" sz="1600" dirty="0" smtClean="0"/>
              <a:t>K</a:t>
            </a:r>
            <a:r>
              <a:rPr lang="cs-CZ" sz="1600" dirty="0"/>
              <a:t> revitalizačním strategiím můžeme přiřadit:</a:t>
            </a:r>
          </a:p>
          <a:p>
            <a:pPr lvl="1" algn="just"/>
            <a:r>
              <a:rPr lang="cs-CZ" sz="1600" b="1" dirty="0"/>
              <a:t>Strategii zvratu</a:t>
            </a:r>
            <a:r>
              <a:rPr lang="cs-CZ" sz="1600" dirty="0"/>
              <a:t> (</a:t>
            </a:r>
            <a:r>
              <a:rPr lang="cs-CZ" sz="1600" dirty="0" err="1"/>
              <a:t>turnaround</a:t>
            </a:r>
            <a:r>
              <a:rPr lang="cs-CZ" sz="1600" dirty="0"/>
              <a:t>), zaměřenou na obnovu ztrátových oblastí podnikání a jejich vrácení do ziskové pozice (snižování nákladů, zvyšování produktivity práce apod.).</a:t>
            </a:r>
          </a:p>
          <a:p>
            <a:pPr lvl="1" algn="just"/>
            <a:r>
              <a:rPr lang="cs-CZ" sz="1600" b="1" dirty="0"/>
              <a:t>Strategii redukce</a:t>
            </a:r>
            <a:r>
              <a:rPr lang="cs-CZ" sz="1600" dirty="0"/>
              <a:t> (</a:t>
            </a:r>
            <a:r>
              <a:rPr lang="cs-CZ" sz="1600" dirty="0" err="1"/>
              <a:t>retrenchment</a:t>
            </a:r>
            <a:r>
              <a:rPr lang="cs-CZ" sz="1600" dirty="0"/>
              <a:t>), jež představuje zúžení diverzifikace činnosti podniku, jelikož management nedokáže účinně řídit příliš rozsáhlé portfolio aktivit, či některé oblasti podnikání nejsou již dlouhodobě výnosné a spotřebovávají zdroje nezbytné pro jiné části portfolia.</a:t>
            </a:r>
          </a:p>
          <a:p>
            <a:pPr lvl="1" algn="just"/>
            <a:r>
              <a:rPr lang="cs-CZ" sz="1600" b="1" dirty="0"/>
              <a:t>Strategii restrukturalizace portfolia</a:t>
            </a:r>
            <a:r>
              <a:rPr lang="cs-CZ" sz="1600" dirty="0"/>
              <a:t>, která reaguje na nepříznivou pozici velké části podnikatelských aktivit, vznik nového atraktivního odvětví, zásadní změnu představ vedení podniku o cílech a předmětu podnikání vůbec nebo na příležitost výhodné akvizice.</a:t>
            </a:r>
          </a:p>
          <a:p>
            <a:pPr algn="just"/>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smtClean="0"/>
              <a:t>Revitalizační krizové strategie podle </a:t>
            </a:r>
            <a:r>
              <a:rPr lang="cs-CZ" dirty="0" err="1" smtClean="0"/>
              <a:t>Slávika</a:t>
            </a:r>
            <a:r>
              <a:rPr lang="cs-CZ" dirty="0" smtClean="0"/>
              <a:t> (1997)</a:t>
            </a:r>
            <a:endParaRPr lang="cs-CZ" dirty="0"/>
          </a:p>
        </p:txBody>
      </p:sp>
    </p:spTree>
    <p:extLst>
      <p:ext uri="{BB962C8B-B14F-4D97-AF65-F5344CB8AC3E}">
        <p14:creationId xmlns:p14="http://schemas.microsoft.com/office/powerpoint/2010/main" val="373962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1059582"/>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Útlumové strategie </a:t>
            </a:r>
            <a:r>
              <a:rPr lang="cs-CZ" sz="1600" dirty="0"/>
              <a:t>jsou výsledkem dlouhodobě neefektivní činnosti podniku, jenž končí svou podnikatelskou činnost. Můžeme k nim zařadit:</a:t>
            </a:r>
          </a:p>
          <a:p>
            <a:pPr lvl="1" algn="just"/>
            <a:r>
              <a:rPr lang="cs-CZ" sz="1600" b="1" dirty="0" err="1"/>
              <a:t>Deinvestiční</a:t>
            </a:r>
            <a:r>
              <a:rPr lang="cs-CZ" sz="1600" b="1" dirty="0"/>
              <a:t> strategie </a:t>
            </a:r>
            <a:r>
              <a:rPr lang="cs-CZ" sz="1600" dirty="0"/>
              <a:t>(</a:t>
            </a:r>
            <a:r>
              <a:rPr lang="cs-CZ" sz="1600" dirty="0" err="1"/>
              <a:t>divestace</a:t>
            </a:r>
            <a:r>
              <a:rPr lang="cs-CZ" sz="1600" dirty="0"/>
              <a:t>) představující prodej majetku, podniku nebo jeho části jinému subjektu. </a:t>
            </a:r>
            <a:r>
              <a:rPr lang="cs-CZ" sz="1600" dirty="0" smtClean="0"/>
              <a:t>Cílem </a:t>
            </a:r>
            <a:r>
              <a:rPr lang="cs-CZ" sz="1600" dirty="0" err="1" smtClean="0"/>
              <a:t>deinvestiční</a:t>
            </a:r>
            <a:r>
              <a:rPr lang="cs-CZ" sz="1600" dirty="0" smtClean="0"/>
              <a:t> strategie je postupné snižování investic až jejich úplná eliminace v souvislosti s ukončením podnikání nebo změnou podnikatelského záměru.</a:t>
            </a:r>
            <a:endParaRPr lang="cs-CZ" sz="1600" dirty="0"/>
          </a:p>
          <a:p>
            <a:pPr lvl="1" algn="just"/>
            <a:r>
              <a:rPr lang="cs-CZ" sz="1600" b="1" dirty="0"/>
              <a:t>Likvidační strategie</a:t>
            </a:r>
            <a:r>
              <a:rPr lang="cs-CZ" sz="1600" dirty="0"/>
              <a:t>, v jejichž důsledku dochází ke zrušení podniku</a:t>
            </a:r>
            <a:r>
              <a:rPr lang="cs-CZ" sz="1600" dirty="0" smtClean="0"/>
              <a:t>. Cílem likvidační strategie je ukončení podnikatelské činnosti s co nejnižšími náklady a největšími výhodami pro podnik.</a:t>
            </a:r>
            <a:endParaRPr lang="cs-CZ" sz="1600" dirty="0"/>
          </a:p>
          <a:p>
            <a:pPr algn="just"/>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smtClean="0"/>
              <a:t>Útlumové krizové strategie podle </a:t>
            </a:r>
            <a:r>
              <a:rPr lang="cs-CZ" dirty="0" err="1" smtClean="0"/>
              <a:t>Slávika</a:t>
            </a:r>
            <a:r>
              <a:rPr lang="cs-CZ" dirty="0" smtClean="0"/>
              <a:t> (1997)</a:t>
            </a:r>
            <a:endParaRPr lang="cs-CZ" dirty="0"/>
          </a:p>
        </p:txBody>
      </p:sp>
    </p:spTree>
    <p:extLst>
      <p:ext uri="{BB962C8B-B14F-4D97-AF65-F5344CB8AC3E}">
        <p14:creationId xmlns:p14="http://schemas.microsoft.com/office/powerpoint/2010/main" val="54275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Význam </a:t>
            </a:r>
            <a:r>
              <a:rPr lang="cs-CZ" sz="1600" b="1" dirty="0" smtClean="0"/>
              <a:t>strategického krizového </a:t>
            </a:r>
            <a:r>
              <a:rPr lang="cs-CZ" sz="1600" b="1" dirty="0"/>
              <a:t>plánování spočívá zejména v:</a:t>
            </a:r>
            <a:endParaRPr lang="cs-CZ" sz="1600" dirty="0"/>
          </a:p>
          <a:p>
            <a:pPr lvl="0" algn="just"/>
            <a:r>
              <a:rPr lang="cs-CZ" sz="1600" dirty="0"/>
              <a:t>připravenosti na možné krizové situace – scénáře a plány,</a:t>
            </a:r>
          </a:p>
          <a:p>
            <a:pPr lvl="0" algn="just"/>
            <a:r>
              <a:rPr lang="cs-CZ" sz="1600" dirty="0"/>
              <a:t>jasném vymezení rolí (pravomoc, odpovědnost) – tvorba krizového týmu,</a:t>
            </a:r>
          </a:p>
          <a:p>
            <a:pPr lvl="0" algn="just"/>
            <a:r>
              <a:rPr lang="cs-CZ" sz="1600" dirty="0"/>
              <a:t>včasné reakci na vzniklou krizovou situaci – načasování kroků operativního řízení,</a:t>
            </a:r>
          </a:p>
          <a:p>
            <a:pPr lvl="0" algn="just"/>
            <a:r>
              <a:rPr lang="cs-CZ" sz="1600" dirty="0"/>
              <a:t>minimalizaci dopadů krizové situace – např. diverzifikace rizika,</a:t>
            </a:r>
          </a:p>
          <a:p>
            <a:pPr lvl="0" algn="just"/>
            <a:r>
              <a:rPr lang="cs-CZ" sz="1600" dirty="0"/>
              <a:t>zajištění ochrany lidí, majetku a životního prostředí,</a:t>
            </a:r>
          </a:p>
          <a:p>
            <a:pPr lvl="0" algn="just"/>
            <a:r>
              <a:rPr lang="cs-CZ" sz="1600" dirty="0"/>
              <a:t>usnadnění splnění dalších regulačních požadavků vyplývajících z platných právních norem – sledování legislativy ve fázi přípravy a schvalování,</a:t>
            </a:r>
          </a:p>
          <a:p>
            <a:pPr lvl="0" algn="just"/>
            <a:r>
              <a:rPr lang="cs-CZ" sz="1600" dirty="0"/>
              <a:t>připravenosti na práci s médii,</a:t>
            </a:r>
          </a:p>
          <a:p>
            <a:pPr lvl="0" algn="just"/>
            <a:r>
              <a:rPr lang="cs-CZ" sz="1600" dirty="0"/>
              <a:t>zvýšení schopnosti vyvést podnik z krize a zabezpečit obnovu klíčových podnikových činností – situační analýzy, identifikace rizik a nápravná opatření,</a:t>
            </a:r>
          </a:p>
          <a:p>
            <a:pPr algn="just"/>
            <a:r>
              <a:rPr lang="cs-CZ" sz="1600" dirty="0"/>
              <a:t>zlepšení podnikové pověsti, reputace, image</a:t>
            </a:r>
            <a:r>
              <a:rPr lang="cs-CZ" sz="1600" dirty="0" smtClean="0"/>
              <a:t>.</a:t>
            </a:r>
            <a:endParaRPr lang="cs-CZ" sz="1600" dirty="0"/>
          </a:p>
          <a:p>
            <a:pPr algn="just"/>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smtClean="0"/>
              <a:t>Strategické krizové plánování</a:t>
            </a:r>
            <a:endParaRPr lang="cs-CZ" dirty="0"/>
          </a:p>
        </p:txBody>
      </p:sp>
    </p:spTree>
    <p:extLst>
      <p:ext uri="{BB962C8B-B14F-4D97-AF65-F5344CB8AC3E}">
        <p14:creationId xmlns:p14="http://schemas.microsoft.com/office/powerpoint/2010/main" val="193400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Model EFQM</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06649"/>
            <a:ext cx="6480720" cy="3781325"/>
          </a:xfrm>
          <a:prstGeom prst="rect">
            <a:avLst/>
          </a:prstGeom>
        </p:spPr>
      </p:pic>
    </p:spTree>
    <p:extLst>
      <p:ext uri="{BB962C8B-B14F-4D97-AF65-F5344CB8AC3E}">
        <p14:creationId xmlns:p14="http://schemas.microsoft.com/office/powerpoint/2010/main" val="382268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CAF společný hodnotící rámec – zjednodušená verze EFQM určená pro organizace veřejného sektoru.</a:t>
            </a:r>
          </a:p>
          <a:p>
            <a:pPr>
              <a:buNone/>
            </a:pPr>
            <a:endParaRPr lang="cs-CZ" sz="1600" dirty="0"/>
          </a:p>
          <a:p>
            <a:r>
              <a:rPr lang="cs-CZ" sz="1600" dirty="0"/>
              <a:t>Cíle modelu:</a:t>
            </a:r>
          </a:p>
          <a:p>
            <a:pPr lvl="1"/>
            <a:r>
              <a:rPr lang="cs-CZ" sz="1600" dirty="0"/>
              <a:t>Seznámit veřejnou správu s principy TQM</a:t>
            </a:r>
          </a:p>
          <a:p>
            <a:pPr lvl="1"/>
            <a:r>
              <a:rPr lang="cs-CZ" sz="1600" dirty="0"/>
              <a:t>Usnadňovat sebehodnocení organizace veřejného sektoru</a:t>
            </a:r>
          </a:p>
          <a:p>
            <a:pPr lvl="1"/>
            <a:r>
              <a:rPr lang="cs-CZ" sz="1600" dirty="0"/>
              <a:t>Působit jako most pro různé modely řízení kvality</a:t>
            </a:r>
          </a:p>
          <a:p>
            <a:pPr lvl="1"/>
            <a:r>
              <a:rPr lang="cs-CZ" sz="1600" dirty="0"/>
              <a:t>Usnadnit srovnání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Model CAF</a:t>
            </a:r>
          </a:p>
        </p:txBody>
      </p:sp>
    </p:spTree>
    <p:extLst>
      <p:ext uri="{BB962C8B-B14F-4D97-AF65-F5344CB8AC3E}">
        <p14:creationId xmlns:p14="http://schemas.microsoft.com/office/powerpoint/2010/main" val="39830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Velmi významná z pohledu interní analýzy je </a:t>
            </a:r>
            <a:r>
              <a:rPr lang="cs-CZ" sz="1600" b="1" dirty="0"/>
              <a:t>finanční analýza. </a:t>
            </a:r>
            <a:r>
              <a:rPr lang="cs-CZ" sz="1600" dirty="0"/>
              <a:t>Finanční analýza slouží k:</a:t>
            </a:r>
          </a:p>
          <a:p>
            <a:pPr lvl="1"/>
            <a:r>
              <a:rPr lang="cs-CZ" sz="1400" dirty="0"/>
              <a:t>Rozhodování managementu </a:t>
            </a:r>
          </a:p>
          <a:p>
            <a:pPr lvl="1"/>
            <a:r>
              <a:rPr lang="cs-CZ" sz="1400" dirty="0"/>
              <a:t>Spojení s účetnictvím a finančním řízením podniku</a:t>
            </a:r>
          </a:p>
          <a:p>
            <a:pPr lvl="1"/>
            <a:r>
              <a:rPr lang="cs-CZ" sz="1400" dirty="0"/>
              <a:t>Poznat finanční zdraví podniku</a:t>
            </a:r>
          </a:p>
          <a:p>
            <a:pPr lvl="1"/>
            <a:r>
              <a:rPr lang="cs-CZ" sz="1400" dirty="0"/>
              <a:t>Identifikace slabin vedoucích k možným problémům</a:t>
            </a:r>
          </a:p>
          <a:p>
            <a:pPr lvl="1"/>
            <a:r>
              <a:rPr lang="cs-CZ" sz="1400" dirty="0"/>
              <a:t>Komplexní posouzení majetkové a finanční situace podniku</a:t>
            </a:r>
          </a:p>
          <a:p>
            <a:pPr lvl="1"/>
            <a:r>
              <a:rPr lang="cs-CZ" sz="1400" dirty="0"/>
              <a:t>Zhodnocení finanční situace podniku</a:t>
            </a:r>
          </a:p>
          <a:p>
            <a:pPr marL="457200" lvl="1" indent="0">
              <a:buNone/>
            </a:pPr>
            <a:endParaRPr lang="cs-CZ" sz="1400" dirty="0"/>
          </a:p>
          <a:p>
            <a:pPr algn="just"/>
            <a:r>
              <a:rPr lang="cs-CZ" sz="1600" b="1" dirty="0"/>
              <a:t>Finanční analýza </a:t>
            </a:r>
            <a:r>
              <a:rPr lang="cs-CZ" sz="1600" dirty="0"/>
              <a:t>kde sledujeme především následující základní oblasti:</a:t>
            </a:r>
          </a:p>
          <a:p>
            <a:pPr lvl="1" algn="just"/>
            <a:r>
              <a:rPr lang="cs-CZ" sz="1400" b="1" dirty="0"/>
              <a:t>oblast finanční stability - (</a:t>
            </a:r>
            <a:r>
              <a:rPr lang="cs-CZ" sz="1400" dirty="0"/>
              <a:t>ukazatelé zadluženosti a dluhové schopnosti podniku);</a:t>
            </a:r>
          </a:p>
          <a:p>
            <a:pPr lvl="1" algn="just"/>
            <a:r>
              <a:rPr lang="cs-CZ" sz="1400" b="1" dirty="0"/>
              <a:t>oblast rentability – </a:t>
            </a:r>
            <a:r>
              <a:rPr lang="cs-CZ" sz="1400" dirty="0"/>
              <a:t>získání informovanosti o vývoji ziskovosti podniku;</a:t>
            </a:r>
          </a:p>
          <a:p>
            <a:pPr lvl="1" algn="just"/>
            <a:r>
              <a:rPr lang="cs-CZ" sz="1400" b="1" dirty="0"/>
              <a:t>oblast řízení aktiv – </a:t>
            </a:r>
            <a:r>
              <a:rPr lang="cs-CZ" sz="1400" dirty="0"/>
              <a:t>poskytnutí přehledu o efektivnosti hospodaření podniku se svými aktivy;</a:t>
            </a:r>
          </a:p>
          <a:p>
            <a:pPr lvl="1" algn="just"/>
            <a:r>
              <a:rPr lang="cs-CZ" sz="1400" b="1" dirty="0"/>
              <a:t>oblast tržní hodnoty podniku – </a:t>
            </a:r>
            <a:r>
              <a:rPr lang="cs-CZ" sz="1400" dirty="0"/>
              <a:t>přehled o tržním ocenění podniku a jeho vývoji.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Finanční analýza</a:t>
            </a:r>
          </a:p>
        </p:txBody>
      </p:sp>
    </p:spTree>
    <p:extLst>
      <p:ext uri="{BB962C8B-B14F-4D97-AF65-F5344CB8AC3E}">
        <p14:creationId xmlns:p14="http://schemas.microsoft.com/office/powerpoint/2010/main" val="364225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Interní prostředí podniku, nazývané často jako mikroprostředí, z pohledu podnikatelského prostředí představují podle </a:t>
            </a:r>
            <a:r>
              <a:rPr lang="cs-CZ" sz="1600" dirty="0" err="1"/>
              <a:t>Kroona</a:t>
            </a:r>
            <a:r>
              <a:rPr lang="cs-CZ" sz="1600" dirty="0"/>
              <a:t> (1990, 67) schopnosti podniku, které by měla být zdůrazněny, vyzdviženy. </a:t>
            </a:r>
          </a:p>
          <a:p>
            <a:pPr algn="just"/>
            <a:r>
              <a:rPr lang="cs-CZ" sz="1600" dirty="0"/>
              <a:t>Interní prostředí podniku můžeme označit jako organizační úroveň podnikatelského prostředí, jelikož se týká čistě podniku jako organizace. </a:t>
            </a:r>
          </a:p>
          <a:p>
            <a:pPr algn="just"/>
            <a:r>
              <a:rPr lang="cs-CZ" sz="1600" dirty="0"/>
              <a:t>Faktory nebo také síly, které ovlivňují realizaci podnikatelských aktivit a směřují do prostředí podniku, můžeme rozdělit do dvou skupin, a to na faktory strategické a faktory organizační. Všechny tyto faktory jsou plně pod kontrolou podniku a zájmových skupin. </a:t>
            </a:r>
          </a:p>
          <a:p>
            <a:pPr algn="just"/>
            <a:r>
              <a:rPr lang="cs-CZ" sz="1600" dirty="0"/>
              <a:t>Samozřejmě, že významným a nepomíjitelný faktorem tohoto prostředí je finanční hospodaření podniku a celková ekonomika podniku. </a:t>
            </a:r>
          </a:p>
          <a:p>
            <a:pPr algn="just"/>
            <a:r>
              <a:rPr lang="cs-CZ" sz="1600" dirty="0"/>
              <a:t>Ke strategickým faktorům patří především strategie podniku, organizační struktura podniku a konkurenceschopnost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Interní prostředí podniku</a:t>
            </a:r>
          </a:p>
        </p:txBody>
      </p:sp>
    </p:spTree>
    <p:extLst>
      <p:ext uri="{BB962C8B-B14F-4D97-AF65-F5344CB8AC3E}">
        <p14:creationId xmlns:p14="http://schemas.microsoft.com/office/powerpoint/2010/main" val="253222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Elementární metody FA</a:t>
            </a:r>
          </a:p>
          <a:p>
            <a:pPr lvl="1"/>
            <a:r>
              <a:rPr lang="cs-CZ" sz="1600" i="1" dirty="0"/>
              <a:t>Analýza absolutních ukazatelů </a:t>
            </a:r>
            <a:r>
              <a:rPr lang="cs-CZ" sz="1600" dirty="0"/>
              <a:t>– horizontální analýza, vertikální analýza</a:t>
            </a:r>
          </a:p>
          <a:p>
            <a:pPr lvl="1"/>
            <a:r>
              <a:rPr lang="cs-CZ" sz="1600" i="1" dirty="0"/>
              <a:t>Analýza poměrových ukazatelů </a:t>
            </a:r>
            <a:r>
              <a:rPr lang="cs-CZ" sz="1600" dirty="0"/>
              <a:t>– rentability, aktivity, zadluženosti, likvidity</a:t>
            </a:r>
          </a:p>
          <a:p>
            <a:pPr lvl="1">
              <a:buNone/>
            </a:pPr>
            <a:endParaRPr lang="cs-CZ" sz="1600" dirty="0"/>
          </a:p>
          <a:p>
            <a:r>
              <a:rPr lang="cs-CZ" sz="1600" b="1" dirty="0"/>
              <a:t>Analýza soustavy ukazatelů</a:t>
            </a:r>
          </a:p>
          <a:p>
            <a:pPr lvl="1"/>
            <a:r>
              <a:rPr lang="cs-CZ" sz="1600" i="1" dirty="0"/>
              <a:t>Soustavy hierarchicky uspořádaných ukazatelů – </a:t>
            </a:r>
            <a:r>
              <a:rPr lang="cs-CZ" sz="1600" dirty="0" err="1"/>
              <a:t>Du</a:t>
            </a:r>
            <a:r>
              <a:rPr lang="cs-CZ" sz="1600" dirty="0"/>
              <a:t> Pont pyramidový  rozklad</a:t>
            </a:r>
          </a:p>
          <a:p>
            <a:pPr lvl="1"/>
            <a:r>
              <a:rPr lang="cs-CZ" sz="1600" i="1" dirty="0"/>
              <a:t>Bankrotní (predikční) modely </a:t>
            </a:r>
            <a:r>
              <a:rPr lang="cs-CZ" sz="1600" dirty="0"/>
              <a:t>– </a:t>
            </a:r>
            <a:r>
              <a:rPr lang="cs-CZ" sz="1600" dirty="0" err="1"/>
              <a:t>Altamonovo</a:t>
            </a:r>
            <a:r>
              <a:rPr lang="cs-CZ" sz="1600" dirty="0"/>
              <a:t> Z-skóre, </a:t>
            </a:r>
            <a:r>
              <a:rPr lang="cs-CZ" sz="1600" dirty="0" err="1"/>
              <a:t>Tafflerův</a:t>
            </a:r>
            <a:r>
              <a:rPr lang="cs-CZ" sz="1600" dirty="0"/>
              <a:t> model, model IN Index důvěryhodnosti, </a:t>
            </a:r>
            <a:r>
              <a:rPr lang="cs-CZ" sz="1600" dirty="0" err="1"/>
              <a:t>Beermanova</a:t>
            </a:r>
            <a:r>
              <a:rPr lang="cs-CZ" sz="1600" dirty="0"/>
              <a:t> diskriminační funkce</a:t>
            </a:r>
          </a:p>
          <a:p>
            <a:pPr lvl="1"/>
            <a:r>
              <a:rPr lang="cs-CZ" sz="1600" i="1" dirty="0"/>
              <a:t>Bonitní (diagnostické) modely </a:t>
            </a:r>
            <a:r>
              <a:rPr lang="cs-CZ" sz="1600" dirty="0"/>
              <a:t>– </a:t>
            </a:r>
            <a:r>
              <a:rPr lang="cs-CZ" sz="1600" dirty="0" err="1"/>
              <a:t>Tamariho</a:t>
            </a:r>
            <a:r>
              <a:rPr lang="cs-CZ" sz="1600" dirty="0"/>
              <a:t> model, </a:t>
            </a:r>
            <a:r>
              <a:rPr lang="cs-CZ" sz="1600" dirty="0" err="1"/>
              <a:t>Kralickův</a:t>
            </a:r>
            <a:r>
              <a:rPr lang="cs-CZ" sz="1600" dirty="0"/>
              <a:t> </a:t>
            </a:r>
            <a:r>
              <a:rPr lang="cs-CZ" sz="1600" dirty="0" err="1"/>
              <a:t>Quicktest</a:t>
            </a:r>
            <a:endParaRPr lang="cs-CZ" sz="1600" dirty="0"/>
          </a:p>
          <a:p>
            <a:pPr marL="0" lv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Metody finanční analýzy</a:t>
            </a:r>
          </a:p>
        </p:txBody>
      </p:sp>
    </p:spTree>
    <p:extLst>
      <p:ext uri="{BB962C8B-B14F-4D97-AF65-F5344CB8AC3E}">
        <p14:creationId xmlns:p14="http://schemas.microsoft.com/office/powerpoint/2010/main" val="28522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SWOT analýza</a:t>
            </a:r>
            <a:r>
              <a:rPr lang="cs-CZ" sz="1600" dirty="0"/>
              <a:t> představuje univerzální analytickou metodu, která sleduje:</a:t>
            </a:r>
          </a:p>
          <a:p>
            <a:pPr algn="just"/>
            <a:r>
              <a:rPr lang="cs-CZ" sz="1600" dirty="0"/>
              <a:t>silné (</a:t>
            </a:r>
            <a:r>
              <a:rPr lang="cs-CZ" sz="1600" dirty="0" err="1"/>
              <a:t>strengths</a:t>
            </a:r>
            <a:r>
              <a:rPr lang="cs-CZ" sz="1600" dirty="0"/>
              <a:t>) a slabé (</a:t>
            </a:r>
            <a:r>
              <a:rPr lang="cs-CZ" sz="1600" dirty="0" err="1"/>
              <a:t>weaknesses</a:t>
            </a:r>
            <a:r>
              <a:rPr lang="cs-CZ" sz="1600" dirty="0"/>
              <a:t>) stránky podniku jako charakteristiky vnitřních poměrů </a:t>
            </a:r>
          </a:p>
          <a:p>
            <a:pPr algn="just"/>
            <a:r>
              <a:rPr lang="cs-CZ" sz="1600" dirty="0"/>
              <a:t>charakteristiku okolí podniku v podobě příležitostí (</a:t>
            </a:r>
            <a:r>
              <a:rPr lang="cs-CZ" sz="1600" dirty="0" err="1"/>
              <a:t>opportunities</a:t>
            </a:r>
            <a:r>
              <a:rPr lang="cs-CZ" sz="1600" dirty="0"/>
              <a:t>) a hrozeb (</a:t>
            </a:r>
            <a:r>
              <a:rPr lang="cs-CZ" sz="1600" dirty="0" err="1"/>
              <a:t>threates</a:t>
            </a:r>
            <a:r>
              <a:rPr lang="cs-CZ" sz="1600" dirty="0"/>
              <a:t>).</a:t>
            </a:r>
          </a:p>
          <a:p>
            <a:pPr marL="0" lvl="0" indent="0" algn="just">
              <a:buNone/>
            </a:pPr>
            <a:endParaRPr lang="cs-CZ" sz="1600" dirty="0"/>
          </a:p>
          <a:p>
            <a:pPr algn="just"/>
            <a:r>
              <a:rPr lang="cs-CZ" sz="1600" dirty="0"/>
              <a:t>Základní filosofická myšlenka této metody je v tom, že všechny jevy a procesy ovlivňující podnik mohou působit jak pozitivně (posun žádoucím směrem) tak negativně (oddálení od směru, kterým lze dosáhnout cíle).</a:t>
            </a:r>
          </a:p>
          <a:p>
            <a:pPr algn="just"/>
            <a:r>
              <a:rPr lang="cs-CZ" sz="1600" dirty="0"/>
              <a:t>Její podstatou je identifikovat klíčové silné a slabé stránky </a:t>
            </a:r>
            <a:r>
              <a:rPr lang="cs-CZ" sz="1600" b="1" dirty="0"/>
              <a:t>uvnitř</a:t>
            </a:r>
            <a:r>
              <a:rPr lang="cs-CZ" sz="1600" dirty="0"/>
              <a:t>, tedy v čem je organizace (nebo její část) dobrá a v čem špatná. Stejně tak je důležité znát klíčové příležitosti a hrozby, které se nacházejí </a:t>
            </a:r>
            <a:r>
              <a:rPr lang="cs-CZ" sz="1600" b="1" dirty="0"/>
              <a:t>vně</a:t>
            </a:r>
            <a:r>
              <a:rPr lang="cs-CZ" sz="1600" dirty="0"/>
              <a:t>, v okolí podniku.</a:t>
            </a:r>
          </a:p>
          <a:p>
            <a:pPr algn="just"/>
            <a:r>
              <a:rPr lang="cs-CZ" sz="1600" dirty="0"/>
              <a:t>Autorem SWOT analýzy je Albert </a:t>
            </a:r>
            <a:r>
              <a:rPr lang="cs-CZ" sz="1600" dirty="0" err="1"/>
              <a:t>Humphrey</a:t>
            </a:r>
            <a:r>
              <a:rPr lang="cs-CZ" sz="1600" dirty="0"/>
              <a:t>, který ji navrhl v šedesátých letech 20. století.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SWOT analýza</a:t>
            </a:r>
          </a:p>
        </p:txBody>
      </p:sp>
    </p:spTree>
    <p:extLst>
      <p:ext uri="{BB962C8B-B14F-4D97-AF65-F5344CB8AC3E}">
        <p14:creationId xmlns:p14="http://schemas.microsoft.com/office/powerpoint/2010/main" val="24223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Produktové (portfoliové) metody slouží k hodnocení portfolia nabízených produktů, značek, produktových řad apod. </a:t>
            </a:r>
          </a:p>
          <a:p>
            <a:pPr algn="just"/>
            <a:r>
              <a:rPr lang="cs-CZ" sz="1600" dirty="0"/>
              <a:t>Cílem těchto metod je zhodnocení jednotlivých produktů z pohledu finančního a investičního a rozhodnutí o budoucích investicích/</a:t>
            </a:r>
            <a:r>
              <a:rPr lang="cs-CZ" sz="1600" dirty="0" err="1"/>
              <a:t>neinvesticích</a:t>
            </a:r>
            <a:r>
              <a:rPr lang="cs-CZ" sz="1600" dirty="0"/>
              <a:t> do jednotlivých produktů nebo značek.</a:t>
            </a:r>
          </a:p>
          <a:p>
            <a:pPr algn="just"/>
            <a:endParaRPr lang="cs-CZ" sz="1600" dirty="0"/>
          </a:p>
          <a:p>
            <a:pPr marL="0" indent="0" algn="just">
              <a:buNone/>
            </a:pPr>
            <a:r>
              <a:rPr lang="cs-CZ" sz="1600" dirty="0"/>
              <a:t>K produktovým (</a:t>
            </a:r>
            <a:r>
              <a:rPr lang="cs-CZ" sz="1600" dirty="0" err="1"/>
              <a:t>portofliovým</a:t>
            </a:r>
            <a:r>
              <a:rPr lang="cs-CZ" sz="1600" dirty="0"/>
              <a:t>) metodám bývají zařazovány nejčastěji tyto metody:</a:t>
            </a:r>
          </a:p>
          <a:p>
            <a:pPr algn="just"/>
            <a:r>
              <a:rPr lang="cs-CZ" sz="1600" dirty="0" err="1"/>
              <a:t>Druckerova</a:t>
            </a:r>
            <a:r>
              <a:rPr lang="cs-CZ" sz="1600" dirty="0"/>
              <a:t> klasifikace produktů</a:t>
            </a:r>
          </a:p>
          <a:p>
            <a:pPr algn="just"/>
            <a:r>
              <a:rPr lang="cs-CZ" sz="1600" dirty="0"/>
              <a:t>ABC analýza</a:t>
            </a:r>
          </a:p>
          <a:p>
            <a:pPr algn="just"/>
            <a:r>
              <a:rPr lang="cs-CZ" sz="1600" dirty="0"/>
              <a:t>BCG matice</a:t>
            </a:r>
          </a:p>
          <a:p>
            <a:pPr algn="just"/>
            <a:r>
              <a:rPr lang="cs-CZ" sz="1600" dirty="0"/>
              <a:t>GE matice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Produktové (portfoliové) analytické metody</a:t>
            </a:r>
          </a:p>
        </p:txBody>
      </p:sp>
    </p:spTree>
    <p:extLst>
      <p:ext uri="{BB962C8B-B14F-4D97-AF65-F5344CB8AC3E}">
        <p14:creationId xmlns:p14="http://schemas.microsoft.com/office/powerpoint/2010/main" val="329074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945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None/>
            </a:pPr>
            <a:r>
              <a:rPr lang="cs-CZ" sz="1400" b="1" dirty="0"/>
              <a:t>Produkty snadno hodnotitelné </a:t>
            </a:r>
            <a:endParaRPr lang="cs-CZ" sz="1400" dirty="0"/>
          </a:p>
          <a:p>
            <a:r>
              <a:rPr lang="cs-CZ" sz="1400" dirty="0"/>
              <a:t>Dnešní živitelé mají nejvýznamnější podíl na produkci a zajišťují většinu podnikového zisku, nacházejí se v etapě zralosti. </a:t>
            </a:r>
          </a:p>
          <a:p>
            <a:r>
              <a:rPr lang="cs-CZ" sz="1400" dirty="0"/>
              <a:t>Zítřejší živitelé jsou už v současné době úspěšné, ale ještě nedosáhli hlavního růstu. </a:t>
            </a:r>
          </a:p>
          <a:p>
            <a:r>
              <a:rPr lang="cs-CZ" sz="1400" dirty="0"/>
              <a:t>Výnosné speciality jsou produkty s úzkým zaměřením přinášejícím vysoký zisk. </a:t>
            </a:r>
          </a:p>
          <a:p>
            <a:r>
              <a:rPr lang="cs-CZ" sz="1400" dirty="0"/>
              <a:t>Vývojové produkty jsou produkty v etapě vývoje nebo zavádění. </a:t>
            </a:r>
          </a:p>
          <a:p>
            <a:r>
              <a:rPr lang="cs-CZ" sz="1400" dirty="0"/>
              <a:t>Nezdary jsou produkty, o které nemá trh zájem. </a:t>
            </a:r>
          </a:p>
          <a:p>
            <a:pPr marL="109728" indent="0">
              <a:buNone/>
            </a:pPr>
            <a:r>
              <a:rPr lang="cs-CZ" sz="1400" b="1" dirty="0"/>
              <a:t>Problémové produkty </a:t>
            </a:r>
            <a:endParaRPr lang="cs-CZ" sz="1400" dirty="0"/>
          </a:p>
          <a:p>
            <a:r>
              <a:rPr lang="cs-CZ" sz="1400" dirty="0"/>
              <a:t>Včerejší živitelé jsou produkty s vysokým podílem na trhu a s malým přínosem zisku, náklady na jejich udržení jsou vysoké. </a:t>
            </a:r>
          </a:p>
          <a:p>
            <a:r>
              <a:rPr lang="cs-CZ" sz="1400" dirty="0"/>
              <a:t>Produkty vyžadující rekonstrukci jsou zajímavé produkty s určitým nedostatkem. </a:t>
            </a:r>
          </a:p>
          <a:p>
            <a:r>
              <a:rPr lang="cs-CZ" sz="1400" dirty="0" err="1"/>
              <a:t>Přespecializovaný</a:t>
            </a:r>
            <a:r>
              <a:rPr lang="cs-CZ" sz="1400" dirty="0"/>
              <a:t> produkt je produkt uspokojující speciální potřeby zvláštních zákazníků. </a:t>
            </a:r>
          </a:p>
          <a:p>
            <a:r>
              <a:rPr lang="cs-CZ" sz="1400" dirty="0"/>
              <a:t>Neoprávněná specialita je specialita, o kterou nikdo nemá zájem a zákazník nechce za ni platit. </a:t>
            </a:r>
          </a:p>
          <a:p>
            <a:r>
              <a:rPr lang="cs-CZ" sz="1400" dirty="0"/>
              <a:t>Ego – investice jsou vedením prosazené produkty, které nebyly úspěšné. </a:t>
            </a:r>
          </a:p>
          <a:p>
            <a:r>
              <a:rPr lang="cs-CZ" sz="1400" dirty="0"/>
              <a:t>Popelky jsou produkty, které mohou na trhu uspět, ale nedostaly příležitost se uplatnit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err="1"/>
              <a:t>Druckerova</a:t>
            </a:r>
            <a:r>
              <a:rPr lang="cs-CZ" dirty="0"/>
              <a:t> klasifikace produktů</a:t>
            </a:r>
          </a:p>
        </p:txBody>
      </p:sp>
    </p:spTree>
    <p:extLst>
      <p:ext uri="{BB962C8B-B14F-4D97-AF65-F5344CB8AC3E}">
        <p14:creationId xmlns:p14="http://schemas.microsoft.com/office/powerpoint/2010/main" val="33493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ABC analýza </a:t>
            </a:r>
            <a:r>
              <a:rPr lang="cs-CZ" sz="1600" dirty="0"/>
              <a:t>(nebo také P – Q analýza, </a:t>
            </a:r>
            <a:r>
              <a:rPr lang="cs-CZ" sz="1600" dirty="0" err="1"/>
              <a:t>Paretto</a:t>
            </a:r>
            <a:r>
              <a:rPr lang="cs-CZ" sz="1600" dirty="0"/>
              <a:t> analýza) klasifikuje produkty podle míry jejich příspěvku na celkovém zisku. Tato metoda vychází z </a:t>
            </a:r>
            <a:r>
              <a:rPr lang="cs-CZ" sz="1600" dirty="0" err="1"/>
              <a:t>Parettova</a:t>
            </a:r>
            <a:r>
              <a:rPr lang="cs-CZ" sz="1600" dirty="0"/>
              <a:t> principu 80/20. Jednotlivé produkty dělí do tří skupin:</a:t>
            </a:r>
          </a:p>
          <a:p>
            <a:pPr algn="just"/>
            <a:endParaRPr lang="cs-CZ" sz="1600" dirty="0"/>
          </a:p>
          <a:p>
            <a:pPr algn="just"/>
            <a:r>
              <a:rPr lang="cs-CZ" sz="1600" dirty="0"/>
              <a:t>Produkty typu A – produkty velmi důležité, tvoří asi 15% sortimentu a podílejí se na zisku až 80% </a:t>
            </a:r>
          </a:p>
          <a:p>
            <a:pPr algn="just"/>
            <a:endParaRPr lang="cs-CZ" sz="1600" dirty="0"/>
          </a:p>
          <a:p>
            <a:pPr algn="just"/>
            <a:r>
              <a:rPr lang="cs-CZ" sz="1600" dirty="0"/>
              <a:t>Produkty typu B – produkty důležité, tvoří asi 20% sortimentu a podílejí se na zisku 20%</a:t>
            </a:r>
          </a:p>
          <a:p>
            <a:pPr algn="just"/>
            <a:endParaRPr lang="cs-CZ" sz="1600" dirty="0"/>
          </a:p>
          <a:p>
            <a:pPr algn="just"/>
            <a:r>
              <a:rPr lang="cs-CZ" sz="1600" dirty="0"/>
              <a:t>Produkty typu C – produkt méně důležité, tvoří asi 70% sortimentu a podílejí se na zisku asi 15 %.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ABC analýza</a:t>
            </a:r>
          </a:p>
        </p:txBody>
      </p:sp>
    </p:spTree>
    <p:extLst>
      <p:ext uri="{BB962C8B-B14F-4D97-AF65-F5344CB8AC3E}">
        <p14:creationId xmlns:p14="http://schemas.microsoft.com/office/powerpoint/2010/main" val="13708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ABC analýza</a:t>
            </a:r>
          </a:p>
        </p:txBody>
      </p:sp>
      <p:pic>
        <p:nvPicPr>
          <p:cNvPr id="4" name="Obrázek 3"/>
          <p:cNvPicPr>
            <a:picLocks noChangeAspect="1"/>
          </p:cNvPicPr>
          <p:nvPr/>
        </p:nvPicPr>
        <p:blipFill>
          <a:blip r:embed="rId2"/>
          <a:stretch>
            <a:fillRect/>
          </a:stretch>
        </p:blipFill>
        <p:spPr>
          <a:xfrm>
            <a:off x="683569" y="843558"/>
            <a:ext cx="6864994" cy="3888432"/>
          </a:xfrm>
          <a:prstGeom prst="rect">
            <a:avLst/>
          </a:prstGeom>
        </p:spPr>
      </p:pic>
    </p:spTree>
    <p:extLst>
      <p:ext uri="{BB962C8B-B14F-4D97-AF65-F5344CB8AC3E}">
        <p14:creationId xmlns:p14="http://schemas.microsoft.com/office/powerpoint/2010/main" val="322060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BCG matice </a:t>
            </a:r>
            <a:r>
              <a:rPr lang="cs-CZ" sz="1600" dirty="0"/>
              <a:t>(matice společnosti Boston </a:t>
            </a:r>
            <a:r>
              <a:rPr lang="cs-CZ" sz="1600" dirty="0" err="1"/>
              <a:t>Consulting</a:t>
            </a:r>
            <a:r>
              <a:rPr lang="cs-CZ" sz="1600" dirty="0"/>
              <a:t> Group) rozděluje produkty do čtyř základních kategorií na základě:</a:t>
            </a:r>
          </a:p>
          <a:p>
            <a:pPr lvl="1" algn="just"/>
            <a:r>
              <a:rPr lang="cs-CZ" sz="1600" i="1" dirty="0"/>
              <a:t>relativního podílu na trhu </a:t>
            </a:r>
            <a:r>
              <a:rPr lang="cs-CZ" sz="1600" dirty="0"/>
              <a:t>(udává poměr tržeb podniku k tržbám nejvýznamnějšího konkurenta v odvětví, hranice mezi nízkým a vysokým podílem je 1)</a:t>
            </a:r>
            <a:endParaRPr lang="cs-CZ" sz="1600" i="1" dirty="0"/>
          </a:p>
          <a:p>
            <a:pPr lvl="1" algn="just"/>
            <a:r>
              <a:rPr lang="cs-CZ" sz="1600" i="1" dirty="0"/>
              <a:t>tempa růstu trhu </a:t>
            </a:r>
            <a:r>
              <a:rPr lang="cs-CZ" sz="1600" dirty="0"/>
              <a:t>(měří v ročních přírůstcích tržby z prodeje daného produktu, hranice mezi nízkým a vysokým tempem je 10%)</a:t>
            </a:r>
          </a:p>
          <a:p>
            <a:pPr algn="just"/>
            <a:r>
              <a:rPr lang="cs-CZ" sz="1600" dirty="0"/>
              <a:t>Matice podává přehled o prodejnosti produktů, úspěšnosti jednotlivých závodů – divizí nebo o podnikatelské vhodnosti jednotlivých územních celků (regionů, států). Lze rozhodnout o jejich osudu, neboť z jejich postavení (názvu) je zřejmé, které lze vyřadit a které produkty, závody, územní celky je možné podržet v portfoliu, případně je rozvíjet.</a:t>
            </a:r>
          </a:p>
          <a:p>
            <a:pPr algn="just"/>
            <a:r>
              <a:rPr lang="cs-CZ" sz="1600" dirty="0"/>
              <a:t>Tento model se používá pro dlouhodobé plánování investiční činnosti na 5 a více let s cílem optimalizace tvorby zisku ze sortimentu jako celku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BCG matice</a:t>
            </a:r>
          </a:p>
        </p:txBody>
      </p:sp>
    </p:spTree>
    <p:extLst>
      <p:ext uri="{BB962C8B-B14F-4D97-AF65-F5344CB8AC3E}">
        <p14:creationId xmlns:p14="http://schemas.microsoft.com/office/powerpoint/2010/main" val="15392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BCG matice</a:t>
            </a:r>
          </a:p>
        </p:txBody>
      </p:sp>
      <p:pic>
        <p:nvPicPr>
          <p:cNvPr id="8" name="Obrázek 7"/>
          <p:cNvPicPr>
            <a:picLocks noChangeAspect="1"/>
          </p:cNvPicPr>
          <p:nvPr/>
        </p:nvPicPr>
        <p:blipFill>
          <a:blip r:embed="rId2"/>
          <a:stretch>
            <a:fillRect/>
          </a:stretch>
        </p:blipFill>
        <p:spPr>
          <a:xfrm>
            <a:off x="611560" y="1131590"/>
            <a:ext cx="7056784" cy="3312368"/>
          </a:xfrm>
          <a:prstGeom prst="rect">
            <a:avLst/>
          </a:prstGeom>
        </p:spPr>
      </p:pic>
    </p:spTree>
    <p:extLst>
      <p:ext uri="{BB962C8B-B14F-4D97-AF65-F5344CB8AC3E}">
        <p14:creationId xmlns:p14="http://schemas.microsoft.com/office/powerpoint/2010/main" val="4053345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Dojné krávy</a:t>
            </a:r>
            <a:r>
              <a:rPr lang="cs-CZ" sz="1600" dirty="0"/>
              <a:t> jsou takové produkty, podnikové divize nebo územní celky, které mají vysoký podíl na pomalu rostoucích trzích a produkují stálý hotovostní tok.</a:t>
            </a:r>
          </a:p>
          <a:p>
            <a:pPr lvl="0" algn="just"/>
            <a:r>
              <a:rPr lang="cs-CZ" sz="1600" b="1" dirty="0"/>
              <a:t>Hvězdy - </a:t>
            </a:r>
            <a:r>
              <a:rPr lang="cs-CZ" sz="1600" dirty="0"/>
              <a:t>mají vysoký relativní podíl na rychle rostoucích trzích, ale vyžadují stálou finanční dotaci, aby získaly silnou pozici na trhu. Tím by bylo dosaženo možnosti v budoucnu mít vysoké zisky.</a:t>
            </a:r>
          </a:p>
          <a:p>
            <a:pPr lvl="0" algn="just"/>
            <a:r>
              <a:rPr lang="cs-CZ" sz="1600" b="1" dirty="0"/>
              <a:t>Otazníky (</a:t>
            </a:r>
            <a:r>
              <a:rPr lang="cs-CZ" sz="1600" dirty="0"/>
              <a:t>někdy označované jako </a:t>
            </a:r>
            <a:r>
              <a:rPr lang="cs-CZ" sz="1600" b="1" dirty="0"/>
              <a:t>divoké kočky</a:t>
            </a:r>
            <a:r>
              <a:rPr lang="cs-CZ" sz="1600" dirty="0"/>
              <a:t>) jsou charakteristické nízkým relativním uplatněním na rychle rostoucím trhu (nebo v rámci zisku podniku) a vyžadují pro svůj růst stálou finanční dotaci. Přitom není přesně jasno, zda budou, či nebudou přínosem.</a:t>
            </a:r>
          </a:p>
          <a:p>
            <a:pPr algn="just"/>
            <a:r>
              <a:rPr lang="cs-CZ" sz="1600" b="1" dirty="0"/>
              <a:t>Psi (</a:t>
            </a:r>
            <a:r>
              <a:rPr lang="cs-CZ" sz="1600" dirty="0"/>
              <a:t>někdy označovaní jako </a:t>
            </a:r>
            <a:r>
              <a:rPr lang="cs-CZ" sz="1600" b="1" dirty="0"/>
              <a:t>bídní psi</a:t>
            </a:r>
            <a:r>
              <a:rPr lang="cs-CZ" sz="1600" dirty="0"/>
              <a:t>) jsou charakterizováni slabou soutěžní pozici, ztrátou případně nízce rostoucími přínosy, bez perspektivy. Při jejích ponechání v rámci podnikových aktivit se mohou stát finanční pastí kvůli své slabosti.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BCG matice – typy produktů</a:t>
            </a:r>
          </a:p>
        </p:txBody>
      </p:sp>
    </p:spTree>
    <p:extLst>
      <p:ext uri="{BB962C8B-B14F-4D97-AF65-F5344CB8AC3E}">
        <p14:creationId xmlns:p14="http://schemas.microsoft.com/office/powerpoint/2010/main" val="87278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GE matice je matice multikriteriálního charakteru.</a:t>
            </a:r>
          </a:p>
          <a:p>
            <a:pPr lvl="0" algn="just"/>
            <a:r>
              <a:rPr lang="cs-CZ" sz="1600" dirty="0"/>
              <a:t>GE matice zhodnocuje produkty na základě souhrnných faktorů atraktivnosti trhu a konkurenční pozice. </a:t>
            </a:r>
            <a:r>
              <a:rPr lang="cs-CZ" sz="1600" i="1" dirty="0"/>
              <a:t>Faktor atraktivnosti trhu </a:t>
            </a:r>
            <a:r>
              <a:rPr lang="cs-CZ" sz="1600" dirty="0"/>
              <a:t>je vyjádřen dílčími faktory jako jsou tržní růst, velikost trhu, kvalita trhu, náročnost a dostupnost trhů, situace v okolí firmy a další. </a:t>
            </a:r>
            <a:r>
              <a:rPr lang="cs-CZ" sz="1600" i="1" dirty="0"/>
              <a:t>Faktor konkurenční pozice </a:t>
            </a:r>
            <a:r>
              <a:rPr lang="cs-CZ" sz="1600" dirty="0"/>
              <a:t>je vyjádřen faktory relativní tržní podíl, relativní výrobní kapacita, relativní schopnost managementu, relativní vývojový potenciál a další.</a:t>
            </a:r>
          </a:p>
          <a:p>
            <a:pPr lvl="0" algn="just"/>
            <a:r>
              <a:rPr lang="cs-CZ" sz="1600" dirty="0"/>
              <a:t>Určitou modifikací matice GE je </a:t>
            </a:r>
            <a:r>
              <a:rPr lang="cs-CZ" sz="1600" dirty="0" err="1"/>
              <a:t>Hofferova</a:t>
            </a:r>
            <a:r>
              <a:rPr lang="cs-CZ" sz="1600" dirty="0"/>
              <a:t> matice, která srovnává pozici podniku na trhu s vývojovým stádiem produktu této firmy. </a:t>
            </a:r>
          </a:p>
          <a:p>
            <a:pPr lvl="0" algn="just"/>
            <a:r>
              <a:rPr lang="cs-CZ" sz="1600" dirty="0"/>
              <a:t>Naopak Patel – Youngová matice využívá srovnání mezi konkurenční pozicí podniku a vývojovým stadiem oboru (zralosti oboru). Tato matice nám snadno umožňuje stanovit strategii podniku a tak usměrnit podnikovou aktivitu v daném oboru potřebným směrem.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GE matice (Matice General Electric)</a:t>
            </a:r>
          </a:p>
        </p:txBody>
      </p:sp>
    </p:spTree>
    <p:extLst>
      <p:ext uri="{BB962C8B-B14F-4D97-AF65-F5344CB8AC3E}">
        <p14:creationId xmlns:p14="http://schemas.microsoft.com/office/powerpoint/2010/main" val="38396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Prvky interního prostředí podniku</a:t>
            </a:r>
          </a:p>
        </p:txBody>
      </p:sp>
      <p:sp>
        <p:nvSpPr>
          <p:cNvPr id="5" name="Obdélník 4"/>
          <p:cNvSpPr/>
          <p:nvPr/>
        </p:nvSpPr>
        <p:spPr>
          <a:xfrm>
            <a:off x="827584" y="987574"/>
            <a:ext cx="1566174"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Zdroje</a:t>
            </a:r>
          </a:p>
        </p:txBody>
      </p:sp>
      <p:sp>
        <p:nvSpPr>
          <p:cNvPr id="6" name="Obdélník 5"/>
          <p:cNvSpPr/>
          <p:nvPr/>
        </p:nvSpPr>
        <p:spPr>
          <a:xfrm>
            <a:off x="832580" y="2237626"/>
            <a:ext cx="162018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Klíčové kompetence</a:t>
            </a:r>
          </a:p>
        </p:txBody>
      </p:sp>
      <p:sp>
        <p:nvSpPr>
          <p:cNvPr id="7" name="Obdélník 6"/>
          <p:cNvSpPr/>
          <p:nvPr/>
        </p:nvSpPr>
        <p:spPr>
          <a:xfrm>
            <a:off x="827584" y="3546611"/>
            <a:ext cx="16201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Schopnosti</a:t>
            </a:r>
          </a:p>
        </p:txBody>
      </p:sp>
      <p:sp>
        <p:nvSpPr>
          <p:cNvPr id="8" name="Obdélník 7"/>
          <p:cNvSpPr/>
          <p:nvPr/>
        </p:nvSpPr>
        <p:spPr>
          <a:xfrm>
            <a:off x="3295950" y="2296560"/>
            <a:ext cx="1134126"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Aktivity </a:t>
            </a:r>
          </a:p>
        </p:txBody>
      </p:sp>
      <p:sp>
        <p:nvSpPr>
          <p:cNvPr id="9" name="Obdélník 8"/>
          <p:cNvSpPr/>
          <p:nvPr/>
        </p:nvSpPr>
        <p:spPr>
          <a:xfrm>
            <a:off x="4860032" y="2296560"/>
            <a:ext cx="1368152"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výhoda</a:t>
            </a:r>
          </a:p>
        </p:txBody>
      </p:sp>
      <p:sp>
        <p:nvSpPr>
          <p:cNvPr id="11" name="Obdélník 10"/>
          <p:cNvSpPr/>
          <p:nvPr/>
        </p:nvSpPr>
        <p:spPr>
          <a:xfrm>
            <a:off x="6732240" y="2296560"/>
            <a:ext cx="108012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Výkon </a:t>
            </a:r>
          </a:p>
        </p:txBody>
      </p:sp>
      <p:sp>
        <p:nvSpPr>
          <p:cNvPr id="12" name="Šipka dolů 11"/>
          <p:cNvSpPr/>
          <p:nvPr/>
        </p:nvSpPr>
        <p:spPr>
          <a:xfrm>
            <a:off x="1602212" y="1757697"/>
            <a:ext cx="139625" cy="432679"/>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Šipka nahoru 12"/>
          <p:cNvSpPr/>
          <p:nvPr/>
        </p:nvSpPr>
        <p:spPr>
          <a:xfrm flipH="1">
            <a:off x="1602212" y="2998638"/>
            <a:ext cx="139625" cy="489039"/>
          </a:xfrm>
          <a:prstGeom prst="up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Šipka doprava 13"/>
          <p:cNvSpPr/>
          <p:nvPr/>
        </p:nvSpPr>
        <p:spPr>
          <a:xfrm>
            <a:off x="2655806" y="2613310"/>
            <a:ext cx="548042"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Šipka doprava 14"/>
          <p:cNvSpPr/>
          <p:nvPr/>
        </p:nvSpPr>
        <p:spPr>
          <a:xfrm>
            <a:off x="4464005" y="2604106"/>
            <a:ext cx="339796"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prava 16"/>
          <p:cNvSpPr/>
          <p:nvPr/>
        </p:nvSpPr>
        <p:spPr>
          <a:xfrm flipV="1">
            <a:off x="6296613" y="2604106"/>
            <a:ext cx="367197" cy="16526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2320992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GE matice (Matice General </a:t>
            </a:r>
            <a:r>
              <a:rPr lang="cs-CZ" dirty="0" err="1"/>
              <a:t>Electrics</a:t>
            </a:r>
            <a:r>
              <a:rPr lang="cs-CZ" dirty="0"/>
              <a:t>)</a:t>
            </a:r>
          </a:p>
        </p:txBody>
      </p:sp>
      <p:pic>
        <p:nvPicPr>
          <p:cNvPr id="14" name="Obrázek 13"/>
          <p:cNvPicPr>
            <a:picLocks noChangeAspect="1"/>
          </p:cNvPicPr>
          <p:nvPr/>
        </p:nvPicPr>
        <p:blipFill>
          <a:blip r:embed="rId2"/>
          <a:stretch>
            <a:fillRect/>
          </a:stretch>
        </p:blipFill>
        <p:spPr>
          <a:xfrm>
            <a:off x="1187624" y="816387"/>
            <a:ext cx="5616624" cy="3826545"/>
          </a:xfrm>
          <a:prstGeom prst="rect">
            <a:avLst/>
          </a:prstGeom>
        </p:spPr>
      </p:pic>
    </p:spTree>
    <p:extLst>
      <p:ext uri="{BB962C8B-B14F-4D97-AF65-F5344CB8AC3E}">
        <p14:creationId xmlns:p14="http://schemas.microsoft.com/office/powerpoint/2010/main" val="2299976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t>Dimenzi atraktivita trhu</a:t>
            </a:r>
            <a:r>
              <a:rPr lang="cs-CZ" sz="1600" dirty="0"/>
              <a:t> tvoří tyto faktory:</a:t>
            </a:r>
          </a:p>
          <a:p>
            <a:pPr lvl="0"/>
            <a:r>
              <a:rPr lang="cs-CZ" sz="1600" dirty="0"/>
              <a:t>velikost trhu a míra jeho růstu;</a:t>
            </a:r>
          </a:p>
          <a:p>
            <a:pPr lvl="0"/>
            <a:r>
              <a:rPr lang="cs-CZ" sz="1600" dirty="0"/>
              <a:t>očekávané a historické ziskové marže dosahované ve sledovaném odvětví;</a:t>
            </a:r>
          </a:p>
          <a:p>
            <a:pPr lvl="0"/>
            <a:r>
              <a:rPr lang="cs-CZ" sz="1600" dirty="0"/>
              <a:t>intenzita konkurence a charakter odběratelů (možnost vzniku úspor z rozsahu);</a:t>
            </a:r>
          </a:p>
          <a:p>
            <a:pPr lvl="0"/>
            <a:r>
              <a:rPr lang="cs-CZ" sz="1600" dirty="0"/>
              <a:t>bariéry vstupu do odvětví a výstupu z něj;</a:t>
            </a:r>
          </a:p>
          <a:p>
            <a:pPr lvl="0"/>
            <a:r>
              <a:rPr lang="cs-CZ" sz="1600" dirty="0"/>
              <a:t>požadavky na technologii a s ní spojený potřebný kapitál;</a:t>
            </a:r>
          </a:p>
          <a:p>
            <a:pPr lvl="0"/>
            <a:r>
              <a:rPr lang="cs-CZ" sz="1600" dirty="0"/>
              <a:t>příležitosti a ohrožení, která jsou spojena s daným odvětvím.</a:t>
            </a:r>
          </a:p>
          <a:p>
            <a:pPr marL="0" indent="0">
              <a:buNone/>
            </a:pPr>
            <a:r>
              <a:rPr lang="cs-CZ" sz="1600" b="1" dirty="0"/>
              <a:t>Dimenzi konkurenční pozice podniku (síla podniku) </a:t>
            </a:r>
            <a:r>
              <a:rPr lang="cs-CZ" sz="1600" dirty="0"/>
              <a:t>tvoří následující faktory:</a:t>
            </a:r>
          </a:p>
          <a:p>
            <a:pPr lvl="0"/>
            <a:r>
              <a:rPr lang="cs-CZ" sz="1600" dirty="0"/>
              <a:t>relativní podíl podniku na trhu;</a:t>
            </a:r>
          </a:p>
          <a:p>
            <a:pPr lvl="0"/>
            <a:r>
              <a:rPr lang="cs-CZ" sz="1600" dirty="0"/>
              <a:t>zisková marže podniku ve srovnání s konkurenty;</a:t>
            </a:r>
          </a:p>
          <a:p>
            <a:pPr lvl="0"/>
            <a:r>
              <a:rPr lang="cs-CZ" sz="1600" dirty="0"/>
              <a:t>schopnost podniku konkurovat v ceně a kvalitě;</a:t>
            </a:r>
          </a:p>
          <a:p>
            <a:pPr lvl="0"/>
            <a:r>
              <a:rPr lang="cs-CZ" sz="1600" dirty="0"/>
              <a:t>znalost trhu, zákazníků a technologické možnosti reagovat na jejich požadavky;</a:t>
            </a:r>
          </a:p>
          <a:p>
            <a:pPr lvl="0"/>
            <a:r>
              <a:rPr lang="cs-CZ" sz="1600" dirty="0"/>
              <a:t>kvalita podnikového managementu.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GE matice - dimenze</a:t>
            </a:r>
          </a:p>
        </p:txBody>
      </p:sp>
    </p:spTree>
    <p:extLst>
      <p:ext uri="{BB962C8B-B14F-4D97-AF65-F5344CB8AC3E}">
        <p14:creationId xmlns:p14="http://schemas.microsoft.com/office/powerpoint/2010/main" val="408893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16167"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1 – chráněné postavení, chránit a udržovat pozice</a:t>
            </a:r>
          </a:p>
          <a:p>
            <a:pPr lvl="0" algn="just"/>
            <a:r>
              <a:rPr lang="cs-CZ" sz="1600" dirty="0"/>
              <a:t>2 – investovat a budovat, investovat výběrově do rozvoje</a:t>
            </a:r>
          </a:p>
          <a:p>
            <a:pPr lvl="0" algn="just"/>
            <a:r>
              <a:rPr lang="cs-CZ" sz="1600" dirty="0"/>
              <a:t>3 – budovat selektivně, investovat uváženě</a:t>
            </a:r>
          </a:p>
          <a:p>
            <a:pPr lvl="0" algn="just"/>
            <a:r>
              <a:rPr lang="cs-CZ" sz="1600" dirty="0"/>
              <a:t>4 – budovat selektivně, investovat selektivně</a:t>
            </a:r>
          </a:p>
          <a:p>
            <a:pPr lvl="0" algn="just"/>
            <a:r>
              <a:rPr lang="cs-CZ" sz="1600" dirty="0"/>
              <a:t>5 – výběrovost/aktivity směřovat k výnosům, výběrově investovat</a:t>
            </a:r>
          </a:p>
          <a:p>
            <a:pPr lvl="0" algn="just"/>
            <a:r>
              <a:rPr lang="cs-CZ" sz="1600" dirty="0"/>
              <a:t>6 – omezeně expandovat nebo sklízet, omezit rozvoj</a:t>
            </a:r>
          </a:p>
          <a:p>
            <a:pPr lvl="0" algn="just"/>
            <a:r>
              <a:rPr lang="cs-CZ" sz="1600" dirty="0"/>
              <a:t>7 – chránit a znovu se soustředit, chránit a přehodnocovat</a:t>
            </a:r>
          </a:p>
          <a:p>
            <a:pPr lvl="0" algn="just"/>
            <a:r>
              <a:rPr lang="cs-CZ" sz="1600" dirty="0"/>
              <a:t>8 – směřovat k výnosům, omezit rozvoj</a:t>
            </a:r>
          </a:p>
          <a:p>
            <a:pPr lvl="0" algn="just"/>
            <a:r>
              <a:rPr lang="cs-CZ" sz="1600" dirty="0"/>
              <a:t>9 – zbavovat se, sklízet</a:t>
            </a:r>
          </a:p>
          <a:p>
            <a:pPr marL="0" indent="0" algn="just">
              <a:buNone/>
            </a:pPr>
            <a:r>
              <a:rPr lang="cs-CZ" sz="1600" dirty="0"/>
              <a:t>Model vymezuje tři </a:t>
            </a:r>
            <a:r>
              <a:rPr lang="cs-CZ" sz="1600" b="1" i="1" dirty="0"/>
              <a:t>základní oblasti z pohledu výhodnosti investování</a:t>
            </a:r>
            <a:r>
              <a:rPr lang="cs-CZ" sz="1600" dirty="0"/>
              <a:t>:</a:t>
            </a:r>
          </a:p>
          <a:p>
            <a:pPr lvl="0" algn="just"/>
            <a:r>
              <a:rPr lang="cs-CZ" sz="1600" dirty="0"/>
              <a:t>Pole 1, 2, 4 jsou z pohledu dalších </a:t>
            </a:r>
            <a:r>
              <a:rPr lang="cs-CZ" sz="1600" i="1" dirty="0"/>
              <a:t>investic výhodné a mají zelenou</a:t>
            </a:r>
            <a:r>
              <a:rPr lang="cs-CZ" sz="1600" dirty="0"/>
              <a:t>. Trh je atraktivní a podnik má dostatek zdrojů pro získání výhodné postavení.</a:t>
            </a:r>
          </a:p>
          <a:p>
            <a:pPr lvl="0" algn="just"/>
            <a:r>
              <a:rPr lang="cs-CZ" sz="1600" dirty="0"/>
              <a:t>Pole 6, 8, 9 jsou z pohledu </a:t>
            </a:r>
            <a:r>
              <a:rPr lang="cs-CZ" sz="1600" i="1" dirty="0"/>
              <a:t>investic nevýhodné a spíše investice omezit</a:t>
            </a:r>
            <a:r>
              <a:rPr lang="cs-CZ" sz="1600" dirty="0"/>
              <a:t>.</a:t>
            </a:r>
          </a:p>
          <a:p>
            <a:pPr lvl="0" algn="just"/>
            <a:r>
              <a:rPr lang="cs-CZ" sz="1600" dirty="0"/>
              <a:t>Pole 3, 5, 7 tvoří produkty, u kterých se musí </a:t>
            </a:r>
            <a:r>
              <a:rPr lang="cs-CZ" sz="1600" i="1" dirty="0"/>
              <a:t>pečlivě zvážit míra investic</a:t>
            </a:r>
            <a:r>
              <a:rPr lang="cs-CZ" sz="1600" dirty="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GE matice – jednotlivá pole</a:t>
            </a:r>
          </a:p>
        </p:txBody>
      </p:sp>
    </p:spTree>
    <p:extLst>
      <p:ext uri="{BB962C8B-B14F-4D97-AF65-F5344CB8AC3E}">
        <p14:creationId xmlns:p14="http://schemas.microsoft.com/office/powerpoint/2010/main" val="74901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Strategická analýza </a:t>
            </a:r>
            <a:r>
              <a:rPr lang="cs-CZ" sz="4000" b="1">
                <a:solidFill>
                  <a:schemeClr val="bg1"/>
                </a:solidFill>
                <a:latin typeface="Times New Roman" panose="02020603050405020304" pitchFamily="18" charset="0"/>
                <a:cs typeface="Times New Roman" panose="02020603050405020304" pitchFamily="18" charset="0"/>
              </a:rPr>
              <a:t>syntetického charakteru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193377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Syntetické metody propojují vliv faktorů externího prostředí a vliv faktorů interní prostředí podniku. Cílem těchto metod je nalézt optimální směr činnosti podniku tak, aby podnik respektoval prostředí, ve kterém působí, a zároveň zdroje, které má k dispozici.</a:t>
            </a:r>
          </a:p>
          <a:p>
            <a:endParaRPr lang="cs-CZ" sz="1600" dirty="0"/>
          </a:p>
          <a:p>
            <a:r>
              <a:rPr lang="cs-CZ" sz="1600" dirty="0"/>
              <a:t>Konfrontační SWOT analýza</a:t>
            </a:r>
          </a:p>
          <a:p>
            <a:r>
              <a:rPr lang="cs-CZ" sz="1600" dirty="0"/>
              <a:t>Matice IFE, EFE, IE</a:t>
            </a:r>
          </a:p>
          <a:p>
            <a:r>
              <a:rPr lang="cs-CZ" sz="1600" dirty="0"/>
              <a:t>Matice QSPM</a:t>
            </a:r>
          </a:p>
          <a:p>
            <a:r>
              <a:rPr lang="cs-CZ" sz="1600" dirty="0"/>
              <a:t>SPACE analýza</a:t>
            </a:r>
          </a:p>
          <a:p>
            <a:r>
              <a:rPr lang="cs-CZ" sz="1600" dirty="0"/>
              <a:t>Dynamická strategická rozvaha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Metody syntetického charakteru</a:t>
            </a:r>
          </a:p>
        </p:txBody>
      </p:sp>
    </p:spTree>
    <p:extLst>
      <p:ext uri="{BB962C8B-B14F-4D97-AF65-F5344CB8AC3E}">
        <p14:creationId xmlns:p14="http://schemas.microsoft.com/office/powerpoint/2010/main" val="245632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SWOT analýza</a:t>
            </a:r>
            <a:r>
              <a:rPr lang="cs-CZ" sz="1600" dirty="0"/>
              <a:t> představuje analýzu, která sleduje silné (</a:t>
            </a:r>
            <a:r>
              <a:rPr lang="cs-CZ" sz="1600" dirty="0" err="1"/>
              <a:t>strengths</a:t>
            </a:r>
            <a:r>
              <a:rPr lang="cs-CZ" sz="1600" dirty="0"/>
              <a:t>) a slabé (</a:t>
            </a:r>
            <a:r>
              <a:rPr lang="cs-CZ" sz="1600" dirty="0" err="1"/>
              <a:t>weaknesses</a:t>
            </a:r>
            <a:r>
              <a:rPr lang="cs-CZ" sz="1600" dirty="0"/>
              <a:t>) stránky podniku jako charakteristiky vnitřních poměrů a charakteristiku okolí podniku v podobě příležitostí (</a:t>
            </a:r>
            <a:r>
              <a:rPr lang="cs-CZ" sz="1600" dirty="0" err="1"/>
              <a:t>opportunities</a:t>
            </a:r>
            <a:r>
              <a:rPr lang="cs-CZ" sz="1600" dirty="0"/>
              <a:t>) a hrozeb (</a:t>
            </a:r>
            <a:r>
              <a:rPr lang="cs-CZ" sz="1600" dirty="0" err="1"/>
              <a:t>threates</a:t>
            </a:r>
            <a:r>
              <a:rPr lang="cs-CZ" sz="1600" dirty="0"/>
              <a:t>). </a:t>
            </a:r>
          </a:p>
          <a:p>
            <a:pPr algn="just"/>
            <a:r>
              <a:rPr lang="cs-CZ" sz="1600" dirty="0"/>
              <a:t>Konfrontací a kombinací těchto čtyř hodnocených faktorů je možno zobrazit čtyři základní strategické směry, které se stávají základem zvolené podnikové strategie. </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a:t>Konfrontační SWOT analýza (TOWS, WOTS matice) </a:t>
            </a:r>
          </a:p>
        </p:txBody>
      </p:sp>
      <p:pic>
        <p:nvPicPr>
          <p:cNvPr id="5" name="Obrázek 4" descr="SWOT.jpg"/>
          <p:cNvPicPr/>
          <p:nvPr/>
        </p:nvPicPr>
        <p:blipFill>
          <a:blip r:embed="rId2" cstate="print"/>
          <a:stretch>
            <a:fillRect/>
          </a:stretch>
        </p:blipFill>
        <p:spPr>
          <a:xfrm>
            <a:off x="1187624" y="2571750"/>
            <a:ext cx="6048672" cy="2016224"/>
          </a:xfrm>
          <a:prstGeom prst="rect">
            <a:avLst/>
          </a:prstGeom>
        </p:spPr>
      </p:pic>
    </p:spTree>
    <p:extLst>
      <p:ext uri="{BB962C8B-B14F-4D97-AF65-F5344CB8AC3E}">
        <p14:creationId xmlns:p14="http://schemas.microsoft.com/office/powerpoint/2010/main" val="126475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Strategie WO – „hledání“, </a:t>
            </a:r>
            <a:r>
              <a:rPr lang="cs-CZ" sz="1600" dirty="0"/>
              <a:t>která sleduje překonání slabých stránek prostřednictvím maximálního využití příležitostí. Tato strategie přitom představuje výrazné změny v chování podniku.</a:t>
            </a:r>
          </a:p>
          <a:p>
            <a:pPr lvl="0" algn="just"/>
            <a:endParaRPr lang="cs-CZ" sz="1600" dirty="0"/>
          </a:p>
          <a:p>
            <a:pPr lvl="0" algn="just"/>
            <a:r>
              <a:rPr lang="cs-CZ" sz="1600" b="1" dirty="0"/>
              <a:t>Strategie SO – „využití“ </a:t>
            </a:r>
            <a:r>
              <a:rPr lang="cs-CZ" sz="1600" dirty="0"/>
              <a:t>je ofenzivní strategie, agresivně růstově orientovaná která představuje postup z pozice síly, neboť podnik je dostatečně silný k využití příležitostí.</a:t>
            </a:r>
          </a:p>
          <a:p>
            <a:pPr lvl="0" algn="just"/>
            <a:endParaRPr lang="cs-CZ" sz="1600" dirty="0"/>
          </a:p>
          <a:p>
            <a:pPr lvl="0" algn="just"/>
            <a:r>
              <a:rPr lang="cs-CZ" sz="1600" b="1" dirty="0"/>
              <a:t>Strategie ST – „konfrontace“ </a:t>
            </a:r>
            <a:r>
              <a:rPr lang="cs-CZ" sz="1600" dirty="0"/>
              <a:t>představuje potřebu včas určit hrozby a přeměnit je využitím silných stránek v příležitosti nebo jejich vliv na podnik zmírnit.</a:t>
            </a:r>
          </a:p>
          <a:p>
            <a:pPr lvl="0" algn="just"/>
            <a:endParaRPr lang="cs-CZ" sz="1600" dirty="0"/>
          </a:p>
          <a:p>
            <a:pPr lvl="0" algn="just"/>
            <a:r>
              <a:rPr lang="cs-CZ" sz="1600" b="1" dirty="0"/>
              <a:t>Strategie WT – „vyhýbání“ – </a:t>
            </a:r>
            <a:r>
              <a:rPr lang="cs-CZ" sz="1600" dirty="0"/>
              <a:t>má vždy charakter defenzivní, vycházející z realizace kompromisů a opuštění určitých pozic.</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a:t>Strategické přístupy konfrontační SWOT analýzy</a:t>
            </a:r>
          </a:p>
        </p:txBody>
      </p:sp>
    </p:spTree>
    <p:extLst>
      <p:ext uri="{BB962C8B-B14F-4D97-AF65-F5344CB8AC3E}">
        <p14:creationId xmlns:p14="http://schemas.microsoft.com/office/powerpoint/2010/main" val="26582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Může být silně </a:t>
            </a:r>
            <a:r>
              <a:rPr lang="cs-CZ" sz="1600" b="1" dirty="0"/>
              <a:t>subjektivní</a:t>
            </a:r>
            <a:r>
              <a:rPr lang="cs-CZ" sz="1600" dirty="0"/>
              <a:t> ovlivněna svým tvůrcem. Proto je vhodné využít při její tvorbě kolektivní přístup. </a:t>
            </a:r>
          </a:p>
          <a:p>
            <a:pPr lvl="0" algn="just"/>
            <a:r>
              <a:rPr lang="cs-CZ" sz="1600" dirty="0"/>
              <a:t>Plně </a:t>
            </a:r>
            <a:r>
              <a:rPr lang="cs-CZ" sz="1600" b="1" dirty="0"/>
              <a:t>nerespektuje proměnlivost</a:t>
            </a:r>
            <a:r>
              <a:rPr lang="cs-CZ" sz="1600" dirty="0"/>
              <a:t> současného světa. V tomto případě je nutno chápat rozdělení na kladné a záporné vlivy jako záležitost proměnlivou a proto rozdělení na „dobré, příznivé vlivy“ a „zlé, méně příznivé vlivy“ může být přechodné. </a:t>
            </a:r>
          </a:p>
          <a:p>
            <a:pPr lvl="0" algn="just"/>
            <a:r>
              <a:rPr lang="cs-CZ" sz="1600" dirty="0"/>
              <a:t>Je </a:t>
            </a:r>
            <a:r>
              <a:rPr lang="cs-CZ" sz="1600" b="1" dirty="0"/>
              <a:t>statická</a:t>
            </a:r>
            <a:r>
              <a:rPr lang="cs-CZ" sz="1600" dirty="0"/>
              <a:t> neboť podává informace na klady a zápory dneška, případně, které přicházejí ze včerejška. Při tvorbě strategie je však nutno uvažovat o budoucnosti a v tomto směru není progresivní.</a:t>
            </a:r>
          </a:p>
          <a:p>
            <a:pPr lvl="0" algn="just"/>
            <a:r>
              <a:rPr lang="cs-CZ" sz="1600" dirty="0"/>
              <a:t>Je ji možno považovat za </a:t>
            </a:r>
            <a:r>
              <a:rPr lang="cs-CZ" sz="1600" b="1" dirty="0"/>
              <a:t>konservativní </a:t>
            </a:r>
            <a:r>
              <a:rPr lang="cs-CZ" sz="1600" dirty="0"/>
              <a:t>(málo dynamickou), neboť vychází z toho, co v přítomnosti existuje a to se snaží zlepšit, zdokonalit, případně využít nebo odstranit. Primárně však nehledá nová řešení nebo hlubší inovaci řešitelských přístupů.</a:t>
            </a:r>
          </a:p>
          <a:p>
            <a:pPr marL="0" lvl="0"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a:t>Problémy spojené s využitím SWOT analýzy</a:t>
            </a:r>
          </a:p>
        </p:txBody>
      </p:sp>
    </p:spTree>
    <p:extLst>
      <p:ext uri="{BB962C8B-B14F-4D97-AF65-F5344CB8AC3E}">
        <p14:creationId xmlns:p14="http://schemas.microsoft.com/office/powerpoint/2010/main" val="372932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IFE </a:t>
            </a:r>
            <a:r>
              <a:rPr lang="cs-CZ" sz="1600" dirty="0"/>
              <a:t>se zaměřuje na hodnocení faktorů interního prostředí společnosti. </a:t>
            </a:r>
          </a:p>
          <a:p>
            <a:pPr algn="just"/>
            <a:r>
              <a:rPr lang="cs-CZ" sz="1600" dirty="0"/>
              <a:t>Při sestavování Matice IFE můžeme pracovat se stejnými faktory jako v případě SWOT analýzy.</a:t>
            </a:r>
          </a:p>
          <a:p>
            <a:pPr algn="just"/>
            <a:r>
              <a:rPr lang="cs-CZ" sz="1600" dirty="0"/>
              <a:t>K sestavení matice IFE je potřeba nejdříve přiřadit jednotlivým faktorům váhu (odpovídající významu daného faktoru) v rozsahu 0,0 – 1,0. Čím faktor získá vyšší váhu, tím je jeho význam vyšší. </a:t>
            </a:r>
          </a:p>
          <a:p>
            <a:pPr algn="just"/>
            <a:r>
              <a:rPr lang="cs-CZ" sz="1600" dirty="0"/>
              <a:t>Poté je potřeba jednotlivé faktory ohodnotit pomocí čtyř stupňů: 4 (významná silná stránka), 3 (méně důležitá silná stránka), 2 (méně důležitá slabá stránka), 1 (významná slabá stránka). </a:t>
            </a:r>
          </a:p>
          <a:p>
            <a:pPr algn="just"/>
            <a:r>
              <a:rPr lang="cs-CZ" sz="1600" dirty="0"/>
              <a:t>Konečné hodnocení je realizováno na základě součinu váhy a vlivu, čímž vzniká celkové vážené hodnocení interních faktorů.</a:t>
            </a: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a:t>Matice IFE (</a:t>
            </a:r>
            <a:r>
              <a:rPr lang="cs-CZ" dirty="0" err="1"/>
              <a:t>Internal</a:t>
            </a:r>
            <a:r>
              <a:rPr lang="cs-CZ" dirty="0"/>
              <a:t> </a:t>
            </a:r>
            <a:r>
              <a:rPr lang="cs-CZ" dirty="0" err="1"/>
              <a:t>Forces</a:t>
            </a:r>
            <a:r>
              <a:rPr lang="cs-CZ" dirty="0"/>
              <a:t> </a:t>
            </a:r>
            <a:r>
              <a:rPr lang="cs-CZ" dirty="0" err="1"/>
              <a:t>Evaluation</a:t>
            </a:r>
            <a:r>
              <a:rPr lang="cs-CZ" dirty="0"/>
              <a:t>)</a:t>
            </a:r>
          </a:p>
        </p:txBody>
      </p:sp>
    </p:spTree>
    <p:extLst>
      <p:ext uri="{BB962C8B-B14F-4D97-AF65-F5344CB8AC3E}">
        <p14:creationId xmlns:p14="http://schemas.microsoft.com/office/powerpoint/2010/main" val="119004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Příklad matice IFE</a:t>
            </a:r>
          </a:p>
        </p:txBody>
      </p:sp>
      <p:graphicFrame>
        <p:nvGraphicFramePr>
          <p:cNvPr id="2" name="Tabulka 1"/>
          <p:cNvGraphicFramePr>
            <a:graphicFrameLocks noGrp="1"/>
          </p:cNvGraphicFramePr>
          <p:nvPr>
            <p:extLst/>
          </p:nvPr>
        </p:nvGraphicFramePr>
        <p:xfrm>
          <a:off x="467544" y="806421"/>
          <a:ext cx="7059430" cy="3974066"/>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3098144064"/>
                    </a:ext>
                  </a:extLst>
                </a:gridCol>
                <a:gridCol w="2736304">
                  <a:extLst>
                    <a:ext uri="{9D8B030D-6E8A-4147-A177-3AD203B41FA5}">
                      <a16:colId xmlns:a16="http://schemas.microsoft.com/office/drawing/2014/main" val="2014639790"/>
                    </a:ext>
                  </a:extLst>
                </a:gridCol>
                <a:gridCol w="648072">
                  <a:extLst>
                    <a:ext uri="{9D8B030D-6E8A-4147-A177-3AD203B41FA5}">
                      <a16:colId xmlns:a16="http://schemas.microsoft.com/office/drawing/2014/main" val="3782781230"/>
                    </a:ext>
                  </a:extLst>
                </a:gridCol>
                <a:gridCol w="504056">
                  <a:extLst>
                    <a:ext uri="{9D8B030D-6E8A-4147-A177-3AD203B41FA5}">
                      <a16:colId xmlns:a16="http://schemas.microsoft.com/office/drawing/2014/main" val="1842474383"/>
                    </a:ext>
                  </a:extLst>
                </a:gridCol>
                <a:gridCol w="2522926">
                  <a:extLst>
                    <a:ext uri="{9D8B030D-6E8A-4147-A177-3AD203B41FA5}">
                      <a16:colId xmlns:a16="http://schemas.microsoft.com/office/drawing/2014/main" val="2621898215"/>
                    </a:ext>
                  </a:extLst>
                </a:gridCol>
              </a:tblGrid>
              <a:tr h="300789">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0550885"/>
                  </a:ext>
                </a:extLst>
              </a:tr>
              <a:tr h="300789">
                <a:tc rowSpan="4">
                  <a:txBody>
                    <a:bodyPr/>
                    <a:lstStyle/>
                    <a:p>
                      <a:pPr marL="71755" marR="71755" algn="ctr">
                        <a:lnSpc>
                          <a:spcPct val="150000"/>
                        </a:lnSpc>
                        <a:spcAft>
                          <a:spcPts val="0"/>
                        </a:spcAft>
                      </a:pPr>
                      <a:r>
                        <a:rPr lang="cs-CZ" sz="1400">
                          <a:solidFill>
                            <a:srgbClr val="000000"/>
                          </a:solidFill>
                          <a:effectLst/>
                        </a:rPr>
                        <a:t>Silné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Moderní prostředí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0,05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390541125"/>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Výše školného</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244748763"/>
                  </a:ext>
                </a:extLst>
              </a:tr>
              <a:tr h="300789">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Marketing školy</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62069418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Spolupráce se školami</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38188011"/>
                  </a:ext>
                </a:extLst>
              </a:tr>
              <a:tr h="30078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silné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1,55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095980806"/>
                  </a:ext>
                </a:extLst>
              </a:tr>
              <a:tr h="300789">
                <a:tc rowSpan="4">
                  <a:txBody>
                    <a:bodyPr/>
                    <a:lstStyle/>
                    <a:p>
                      <a:pPr marL="71755" marR="71755" algn="ctr">
                        <a:lnSpc>
                          <a:spcPct val="150000"/>
                        </a:lnSpc>
                        <a:spcAft>
                          <a:spcPts val="0"/>
                        </a:spcAft>
                      </a:pPr>
                      <a:r>
                        <a:rPr lang="cs-CZ" sz="1400">
                          <a:solidFill>
                            <a:srgbClr val="000000"/>
                          </a:solidFill>
                          <a:effectLst/>
                        </a:rPr>
                        <a:t>Slabé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Fluktuace zaměstnanců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351724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Jméno školy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392686"/>
                  </a:ext>
                </a:extLst>
              </a:tr>
              <a:tr h="33565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Neexistence magisterského studia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993008322"/>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Všeobecná profilace</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263128"/>
                  </a:ext>
                </a:extLst>
              </a:tr>
              <a:tr h="30674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slabé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2245022"/>
                  </a:ext>
                </a:extLst>
              </a:tr>
              <a:tr h="438011">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1,0</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2,3</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210821910"/>
                  </a:ext>
                </a:extLst>
              </a:tr>
            </a:tbl>
          </a:graphicData>
        </a:graphic>
      </p:graphicFrame>
    </p:spTree>
    <p:extLst>
      <p:ext uri="{BB962C8B-B14F-4D97-AF65-F5344CB8AC3E}">
        <p14:creationId xmlns:p14="http://schemas.microsoft.com/office/powerpoint/2010/main" val="347661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Hmotné zdroje </a:t>
            </a:r>
            <a:r>
              <a:rPr lang="cs-CZ" sz="1600" dirty="0"/>
              <a:t>(viditelné, fyzické atributy)</a:t>
            </a:r>
          </a:p>
          <a:p>
            <a:pPr lvl="1"/>
            <a:r>
              <a:rPr lang="cs-CZ" sz="1600" dirty="0"/>
              <a:t>Kapitál</a:t>
            </a:r>
          </a:p>
          <a:p>
            <a:pPr lvl="1"/>
            <a:r>
              <a:rPr lang="cs-CZ" sz="1600" dirty="0"/>
              <a:t>Lidé,</a:t>
            </a:r>
          </a:p>
          <a:p>
            <a:pPr lvl="1"/>
            <a:r>
              <a:rPr lang="cs-CZ" sz="1600" dirty="0"/>
              <a:t>Budovy, stroje, zařízení…</a:t>
            </a:r>
          </a:p>
          <a:p>
            <a:pPr lvl="1"/>
            <a:endParaRPr lang="cs-CZ" sz="1600" dirty="0"/>
          </a:p>
          <a:p>
            <a:r>
              <a:rPr lang="cs-CZ" sz="1600" b="1" dirty="0"/>
              <a:t>Nehmotné zdroje </a:t>
            </a:r>
            <a:r>
              <a:rPr lang="cs-CZ" sz="1600" dirty="0"/>
              <a:t>(neviditelné, bez fyzických atributů)</a:t>
            </a:r>
          </a:p>
          <a:p>
            <a:pPr lvl="1"/>
            <a:r>
              <a:rPr lang="cs-CZ" sz="1600" dirty="0"/>
              <a:t>Podniková kultura</a:t>
            </a:r>
          </a:p>
          <a:p>
            <a:pPr lvl="1"/>
            <a:r>
              <a:rPr lang="cs-CZ" sz="1600" dirty="0"/>
              <a:t>Know-how</a:t>
            </a:r>
          </a:p>
          <a:p>
            <a:pPr lvl="1"/>
            <a:r>
              <a:rPr lang="cs-CZ" sz="1600" dirty="0"/>
              <a:t>Znalosti</a:t>
            </a:r>
          </a:p>
          <a:p>
            <a:pPr lvl="1"/>
            <a:r>
              <a:rPr lang="cs-CZ" sz="1600" dirty="0"/>
              <a:t>Reputace</a:t>
            </a:r>
          </a:p>
          <a:p>
            <a:pPr lvl="1"/>
            <a:r>
              <a:rPr lang="cs-CZ" sz="1600" dirty="0"/>
              <a:t>Duševní vlastnictví (patenty, značky, design…)…</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Zdroje podniku</a:t>
            </a:r>
          </a:p>
        </p:txBody>
      </p:sp>
    </p:spTree>
    <p:extLst>
      <p:ext uri="{BB962C8B-B14F-4D97-AF65-F5344CB8AC3E}">
        <p14:creationId xmlns:p14="http://schemas.microsoft.com/office/powerpoint/2010/main" val="10439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Zjištěné celkové vážené ohodnocení hodnotí interní pozici podniku vůči strategickému záměru. </a:t>
            </a:r>
          </a:p>
          <a:p>
            <a:pPr algn="just"/>
            <a:r>
              <a:rPr lang="cs-CZ" sz="1600" dirty="0"/>
              <a:t>Silné interní pozici s vysokou nadějností splnění strategického záměru odpovídá ohodnocení 4. </a:t>
            </a:r>
          </a:p>
          <a:p>
            <a:pPr algn="just"/>
            <a:r>
              <a:rPr lang="cs-CZ" sz="1600" dirty="0"/>
              <a:t>Slabou interní pozici vůči ambicím strategického záměru charakterizuje ohodnocení 1 a průměrné interní síle podniku odpovídá ohodnocení 2,5.</a:t>
            </a:r>
          </a:p>
          <a:p>
            <a:pPr algn="just"/>
            <a:r>
              <a:rPr lang="cs-CZ" sz="1600" dirty="0"/>
              <a:t>Silná pozice znamená, že strategický záměr se může opřít o velmi silné interní prostředí, slabá interní pozice naopak znamená, že firma není připravena strategický záměr v celé šíři realizovat, resp. vzhledem k podstupovanému riziku je výhodnější zaměřit strategii primárně na posílení interního prostředí.</a:t>
            </a:r>
          </a:p>
          <a:p>
            <a:pPr marL="0" indent="0" algn="just">
              <a:buNone/>
            </a:pP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a:t>Matice IFE (</a:t>
            </a:r>
            <a:r>
              <a:rPr lang="cs-CZ" dirty="0" err="1"/>
              <a:t>Internal</a:t>
            </a:r>
            <a:r>
              <a:rPr lang="cs-CZ" dirty="0"/>
              <a:t> </a:t>
            </a:r>
            <a:r>
              <a:rPr lang="cs-CZ" dirty="0" err="1"/>
              <a:t>Forces</a:t>
            </a:r>
            <a:r>
              <a:rPr lang="cs-CZ" dirty="0"/>
              <a:t> </a:t>
            </a:r>
            <a:r>
              <a:rPr lang="cs-CZ" dirty="0" err="1"/>
              <a:t>Evaluation</a:t>
            </a:r>
            <a:r>
              <a:rPr lang="cs-CZ" dirty="0"/>
              <a:t>)</a:t>
            </a:r>
          </a:p>
        </p:txBody>
      </p:sp>
    </p:spTree>
    <p:extLst>
      <p:ext uri="{BB962C8B-B14F-4D97-AF65-F5344CB8AC3E}">
        <p14:creationId xmlns:p14="http://schemas.microsoft.com/office/powerpoint/2010/main" val="41252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EFE </a:t>
            </a:r>
            <a:r>
              <a:rPr lang="cs-CZ" sz="1600" dirty="0"/>
              <a:t>se zabývá hodnocením externího prostředí podniku, tzn. hodnocením vlivu makroprostředí a tržního prostředí. </a:t>
            </a:r>
          </a:p>
          <a:p>
            <a:pPr algn="just"/>
            <a:r>
              <a:rPr lang="cs-CZ" sz="1600" dirty="0"/>
              <a:t>Při sestavování Matice EFE, stejně jako u Matice IFE, můžeme pracovat se stejnými faktory jako v případě SWOT analýzy.</a:t>
            </a:r>
          </a:p>
          <a:p>
            <a:pPr algn="just"/>
            <a:r>
              <a:rPr lang="cs-CZ" sz="1600" dirty="0"/>
              <a:t>Při sestavování matice EFE se postupuje obdobně jako u matice IFE s tím rozdílem, že stupně vlivu jsou následující: 4 (nejvyšší), 3 (nadprůměrný), 2 (střední), 1 (nízký). </a:t>
            </a:r>
          </a:p>
          <a:p>
            <a:pPr algn="just"/>
            <a:r>
              <a:rPr lang="cs-CZ" sz="1600" dirty="0"/>
              <a:t>K sestavení matice EFE je potřeba nejdříve přiřadit jednotlivým faktorům váhu (odpovídající významu daného faktoru) v rozsahu 0,0 – 1,0. Čím faktor získá vyšší váhu, tím je jeho význam vyšší. </a:t>
            </a:r>
          </a:p>
          <a:p>
            <a:pPr algn="just"/>
            <a:r>
              <a:rPr lang="cs-CZ" sz="1600" dirty="0"/>
              <a:t>Konečné hodnocení je realizováno na základě součinu váhy a vlivu, čímž vzniká celkové vážené hodnocení interních faktorů.</a:t>
            </a: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a:t>Matice EFE (</a:t>
            </a:r>
            <a:r>
              <a:rPr lang="cs-CZ" dirty="0" err="1"/>
              <a:t>External</a:t>
            </a:r>
            <a:r>
              <a:rPr lang="cs-CZ" dirty="0"/>
              <a:t> </a:t>
            </a:r>
            <a:r>
              <a:rPr lang="cs-CZ" dirty="0" err="1"/>
              <a:t>Forces</a:t>
            </a:r>
            <a:r>
              <a:rPr lang="cs-CZ" dirty="0"/>
              <a:t> </a:t>
            </a:r>
            <a:r>
              <a:rPr lang="cs-CZ" dirty="0" err="1"/>
              <a:t>Evaluation</a:t>
            </a:r>
            <a:r>
              <a:rPr lang="cs-CZ" dirty="0"/>
              <a:t>)</a:t>
            </a:r>
          </a:p>
        </p:txBody>
      </p:sp>
    </p:spTree>
    <p:extLst>
      <p:ext uri="{BB962C8B-B14F-4D97-AF65-F5344CB8AC3E}">
        <p14:creationId xmlns:p14="http://schemas.microsoft.com/office/powerpoint/2010/main" val="399336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Příklad matice EFE</a:t>
            </a:r>
          </a:p>
        </p:txBody>
      </p:sp>
      <p:graphicFrame>
        <p:nvGraphicFramePr>
          <p:cNvPr id="2" name="Tabulka 1"/>
          <p:cNvGraphicFramePr>
            <a:graphicFrameLocks noGrp="1"/>
          </p:cNvGraphicFramePr>
          <p:nvPr>
            <p:extLst/>
          </p:nvPr>
        </p:nvGraphicFramePr>
        <p:xfrm>
          <a:off x="323528" y="729859"/>
          <a:ext cx="7272808" cy="3887405"/>
        </p:xfrm>
        <a:graphic>
          <a:graphicData uri="http://schemas.openxmlformats.org/drawingml/2006/table">
            <a:tbl>
              <a:tblPr firstRow="1" firstCol="1" bandRow="1">
                <a:tableStyleId>{5C22544A-7EE6-4342-B048-85BDC9FD1C3A}</a:tableStyleId>
              </a:tblPr>
              <a:tblGrid>
                <a:gridCol w="467061">
                  <a:extLst>
                    <a:ext uri="{9D8B030D-6E8A-4147-A177-3AD203B41FA5}">
                      <a16:colId xmlns:a16="http://schemas.microsoft.com/office/drawing/2014/main" val="2899910249"/>
                    </a:ext>
                  </a:extLst>
                </a:gridCol>
                <a:gridCol w="3383249">
                  <a:extLst>
                    <a:ext uri="{9D8B030D-6E8A-4147-A177-3AD203B41FA5}">
                      <a16:colId xmlns:a16="http://schemas.microsoft.com/office/drawing/2014/main" val="1054888841"/>
                    </a:ext>
                  </a:extLst>
                </a:gridCol>
                <a:gridCol w="641719">
                  <a:extLst>
                    <a:ext uri="{9D8B030D-6E8A-4147-A177-3AD203B41FA5}">
                      <a16:colId xmlns:a16="http://schemas.microsoft.com/office/drawing/2014/main" val="975214974"/>
                    </a:ext>
                  </a:extLst>
                </a:gridCol>
                <a:gridCol w="427812">
                  <a:extLst>
                    <a:ext uri="{9D8B030D-6E8A-4147-A177-3AD203B41FA5}">
                      <a16:colId xmlns:a16="http://schemas.microsoft.com/office/drawing/2014/main" val="1568946811"/>
                    </a:ext>
                  </a:extLst>
                </a:gridCol>
                <a:gridCol w="2352967">
                  <a:extLst>
                    <a:ext uri="{9D8B030D-6E8A-4147-A177-3AD203B41FA5}">
                      <a16:colId xmlns:a16="http://schemas.microsoft.com/office/drawing/2014/main" val="2436808786"/>
                    </a:ext>
                  </a:extLst>
                </a:gridCol>
              </a:tblGrid>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119567780"/>
                  </a:ext>
                </a:extLst>
              </a:tr>
              <a:tr h="305415">
                <a:tc rowSpan="4">
                  <a:txBody>
                    <a:bodyPr/>
                    <a:lstStyle/>
                    <a:p>
                      <a:pPr marL="71755" marR="71755" algn="ctr">
                        <a:lnSpc>
                          <a:spcPct val="150000"/>
                        </a:lnSpc>
                        <a:spcAft>
                          <a:spcPts val="0"/>
                        </a:spcAft>
                      </a:pPr>
                      <a:r>
                        <a:rPr lang="cs-CZ" sz="1400" dirty="0">
                          <a:solidFill>
                            <a:srgbClr val="000000"/>
                          </a:solidFill>
                          <a:effectLst/>
                        </a:rPr>
                        <a:t>Příležitosti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Pozice školy v regionu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511130453"/>
                  </a:ext>
                </a:extLst>
              </a:tr>
              <a:tr h="36696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Poptávka po vysokoškolském vzdělání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504233389"/>
                  </a:ext>
                </a:extLst>
              </a:tr>
              <a:tr h="288032">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Zlepšení ekonomické situace obyvatelstva</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87762507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Možnost zapojení do projektů a grantů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540852875"/>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příležitosti</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0,35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80024177"/>
                  </a:ext>
                </a:extLst>
              </a:tr>
              <a:tr h="305415">
                <a:tc rowSpan="4">
                  <a:txBody>
                    <a:bodyPr/>
                    <a:lstStyle/>
                    <a:p>
                      <a:pPr marL="71755" marR="71755" algn="ctr">
                        <a:lnSpc>
                          <a:spcPct val="150000"/>
                        </a:lnSpc>
                        <a:spcAft>
                          <a:spcPts val="0"/>
                        </a:spcAft>
                      </a:pPr>
                      <a:r>
                        <a:rPr lang="cs-CZ" sz="1400">
                          <a:solidFill>
                            <a:srgbClr val="000000"/>
                          </a:solidFill>
                          <a:effectLst/>
                        </a:rPr>
                        <a:t>Hrozby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Nezájem o vysokoškolské vzdělání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13244459"/>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Zesílení konkurenčního tlaku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035502919"/>
                  </a:ext>
                </a:extLst>
              </a:tr>
              <a:tr h="290508">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Zhoršení ekonomické situace obyvatelstva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1681613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Zpřísnění legislativy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0,3</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760190879"/>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hrozby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63382556"/>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1,0</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 </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3,15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345797859"/>
                  </a:ext>
                </a:extLst>
              </a:tr>
            </a:tbl>
          </a:graphicData>
        </a:graphic>
      </p:graphicFrame>
    </p:spTree>
    <p:extLst>
      <p:ext uri="{BB962C8B-B14F-4D97-AF65-F5344CB8AC3E}">
        <p14:creationId xmlns:p14="http://schemas.microsoft.com/office/powerpoint/2010/main" val="1392802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Smyslem matice hodnocení faktorů externí analýzy - EFE je dle Fotra a kolektivu </a:t>
            </a:r>
          </a:p>
          <a:p>
            <a:pPr algn="just"/>
            <a:r>
              <a:rPr lang="cs-CZ" sz="1600" dirty="0"/>
              <a:t>(2012, s. 41) vybrat z poznaných příležitostí a hrozeb takové faktory externího prostředí, které mají zásadní vliv na strategický záměr daného podniku a jejichž působení je shodné s časovým horizontem strategického plánu. Většinou jsou identifikované faktory považovány za rizikové faktory, a to buď s kladným, nebo záporným vlivem na strategický záměr. </a:t>
            </a:r>
          </a:p>
          <a:p>
            <a:pPr algn="just"/>
            <a:r>
              <a:rPr lang="cs-CZ" sz="1600" dirty="0"/>
              <a:t>Celkové vážené ohodnocení ukazuje celkovou citlivost strategického záměru firmy na externí prostředí. Největší citlivost indikuje ohodnocení 4, nízkou citlivost představuje 1, střední citlivost pak ohodnocení 2,5. </a:t>
            </a:r>
          </a:p>
          <a:p>
            <a:pPr algn="just"/>
            <a:r>
              <a:rPr lang="cs-CZ" sz="1600" dirty="0"/>
              <a:t>Dosažené ohodnocení informuje firmu, zda je vhodné věnovat úsilí práci se </a:t>
            </a:r>
          </a:p>
          <a:p>
            <a:pPr algn="just"/>
            <a:r>
              <a:rPr lang="cs-CZ" sz="1600" dirty="0"/>
              <a:t>scénáři (při vysoké citlivosti) nebo se spoléhat více na trendy ověřené v minulém období podnikatelské aktivity firmy bez významných odchylek od jeho základní verze (při nízké citlivosti).</a:t>
            </a:r>
          </a:p>
          <a:p>
            <a:pPr marL="0" indent="0" algn="just">
              <a:buNone/>
            </a:pP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a:t>Matice EFE (</a:t>
            </a:r>
            <a:r>
              <a:rPr lang="cs-CZ" dirty="0" err="1"/>
              <a:t>External</a:t>
            </a:r>
            <a:r>
              <a:rPr lang="cs-CZ" dirty="0"/>
              <a:t> </a:t>
            </a:r>
            <a:r>
              <a:rPr lang="cs-CZ" dirty="0" err="1"/>
              <a:t>Forces</a:t>
            </a:r>
            <a:r>
              <a:rPr lang="cs-CZ" dirty="0"/>
              <a:t> </a:t>
            </a:r>
            <a:r>
              <a:rPr lang="cs-CZ" dirty="0" err="1"/>
              <a:t>Evaluation</a:t>
            </a:r>
            <a:r>
              <a:rPr lang="cs-CZ" dirty="0"/>
              <a:t>)</a:t>
            </a:r>
          </a:p>
        </p:txBody>
      </p:sp>
    </p:spTree>
    <p:extLst>
      <p:ext uri="{BB962C8B-B14F-4D97-AF65-F5344CB8AC3E}">
        <p14:creationId xmlns:p14="http://schemas.microsoft.com/office/powerpoint/2010/main" val="368451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Matice IE = matice hodnocení interních a externích faktorů slouží k tomu, aby pomocí ní byla zvolena správná strategie, které bude vycházet a respektovat faktory zjištěné během analýzy prostředí.</a:t>
            </a:r>
          </a:p>
          <a:p>
            <a:pPr algn="just"/>
            <a:endParaRPr lang="cs-CZ" sz="1600" dirty="0"/>
          </a:p>
          <a:p>
            <a:pPr algn="just"/>
            <a:r>
              <a:rPr lang="cs-CZ" sz="1600" dirty="0"/>
              <a:t>Po zanesení hodnot z matic IFE a EFE můžeme vidět výslednou pozici konkrétního podniku v Matici IE</a:t>
            </a:r>
            <a:r>
              <a:rPr lang="cs-CZ" sz="1600" b="1" dirty="0"/>
              <a:t>. </a:t>
            </a:r>
          </a:p>
          <a:p>
            <a:pPr algn="just"/>
            <a:endParaRPr lang="cs-CZ" sz="1600" b="1" dirty="0"/>
          </a:p>
          <a:p>
            <a:pPr algn="just"/>
            <a:r>
              <a:rPr lang="cs-CZ" sz="1600" dirty="0"/>
              <a:t>Graf matice je sestaven z devíti dílčích polí, ze kterých vychází rozdělení strategií do 3 skupin:</a:t>
            </a:r>
          </a:p>
          <a:p>
            <a:pPr lvl="1" algn="just"/>
            <a:r>
              <a:rPr lang="cs-CZ" sz="1600" dirty="0"/>
              <a:t>Oblasti I, II, IV - „Stavěj a zajišťuj růst“</a:t>
            </a:r>
          </a:p>
          <a:p>
            <a:pPr lvl="1" algn="just"/>
            <a:r>
              <a:rPr lang="cs-CZ" sz="1600" dirty="0"/>
              <a:t>Oblasti III, V, VII - „Udržuj a potvrzuj“</a:t>
            </a:r>
          </a:p>
          <a:p>
            <a:pPr lvl="1" algn="just"/>
            <a:r>
              <a:rPr lang="cs-CZ" sz="1600" dirty="0"/>
              <a:t>Oblasti VI, VIII, IX - „Sklízej a zbavuj se“.</a:t>
            </a:r>
          </a:p>
          <a:p>
            <a:pPr lvl="1" algn="just"/>
            <a:endParaRPr lang="cs-CZ" sz="1600" dirty="0"/>
          </a:p>
          <a:p>
            <a:pPr lvl="1" algn="just"/>
            <a:endParaRPr lang="cs-CZ" sz="1600" dirty="0"/>
          </a:p>
          <a:p>
            <a:pPr marL="0" indent="0" algn="just">
              <a:buNone/>
            </a:pP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a:t>Matice IE</a:t>
            </a:r>
          </a:p>
        </p:txBody>
      </p:sp>
    </p:spTree>
    <p:extLst>
      <p:ext uri="{BB962C8B-B14F-4D97-AF65-F5344CB8AC3E}">
        <p14:creationId xmlns:p14="http://schemas.microsoft.com/office/powerpoint/2010/main" val="4736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Příklad matice IE</a:t>
            </a:r>
          </a:p>
        </p:txBody>
      </p:sp>
      <p:graphicFrame>
        <p:nvGraphicFramePr>
          <p:cNvPr id="2" name="Tabulka 1"/>
          <p:cNvGraphicFramePr>
            <a:graphicFrameLocks noGrp="1"/>
          </p:cNvGraphicFramePr>
          <p:nvPr>
            <p:extLst/>
          </p:nvPr>
        </p:nvGraphicFramePr>
        <p:xfrm>
          <a:off x="1331640" y="1074390"/>
          <a:ext cx="5238007" cy="3657600"/>
        </p:xfrm>
        <a:graphic>
          <a:graphicData uri="http://schemas.openxmlformats.org/drawingml/2006/table">
            <a:tbl>
              <a:tblPr firstRow="1" firstCol="1" bandRow="1">
                <a:tableStyleId>{5C22544A-7EE6-4342-B048-85BDC9FD1C3A}</a:tableStyleId>
              </a:tblPr>
              <a:tblGrid>
                <a:gridCol w="512573">
                  <a:extLst>
                    <a:ext uri="{9D8B030D-6E8A-4147-A177-3AD203B41FA5}">
                      <a16:colId xmlns:a16="http://schemas.microsoft.com/office/drawing/2014/main" val="218726871"/>
                    </a:ext>
                  </a:extLst>
                </a:gridCol>
                <a:gridCol w="855580">
                  <a:extLst>
                    <a:ext uri="{9D8B030D-6E8A-4147-A177-3AD203B41FA5}">
                      <a16:colId xmlns:a16="http://schemas.microsoft.com/office/drawing/2014/main" val="2602515409"/>
                    </a:ext>
                  </a:extLst>
                </a:gridCol>
                <a:gridCol w="483822">
                  <a:extLst>
                    <a:ext uri="{9D8B030D-6E8A-4147-A177-3AD203B41FA5}">
                      <a16:colId xmlns:a16="http://schemas.microsoft.com/office/drawing/2014/main" val="2373902903"/>
                    </a:ext>
                  </a:extLst>
                </a:gridCol>
                <a:gridCol w="888459">
                  <a:extLst>
                    <a:ext uri="{9D8B030D-6E8A-4147-A177-3AD203B41FA5}">
                      <a16:colId xmlns:a16="http://schemas.microsoft.com/office/drawing/2014/main" val="1585402834"/>
                    </a:ext>
                  </a:extLst>
                </a:gridCol>
                <a:gridCol w="888459">
                  <a:extLst>
                    <a:ext uri="{9D8B030D-6E8A-4147-A177-3AD203B41FA5}">
                      <a16:colId xmlns:a16="http://schemas.microsoft.com/office/drawing/2014/main" val="79627727"/>
                    </a:ext>
                  </a:extLst>
                </a:gridCol>
                <a:gridCol w="831711">
                  <a:extLst>
                    <a:ext uri="{9D8B030D-6E8A-4147-A177-3AD203B41FA5}">
                      <a16:colId xmlns:a16="http://schemas.microsoft.com/office/drawing/2014/main" val="2180186061"/>
                    </a:ext>
                  </a:extLst>
                </a:gridCol>
                <a:gridCol w="777403">
                  <a:extLst>
                    <a:ext uri="{9D8B030D-6E8A-4147-A177-3AD203B41FA5}">
                      <a16:colId xmlns:a16="http://schemas.microsoft.com/office/drawing/2014/main" val="2922485545"/>
                    </a:ext>
                  </a:extLst>
                </a:gridCol>
              </a:tblGrid>
              <a:tr h="0">
                <a:tc rowSpan="7">
                  <a:txBody>
                    <a:bodyPr/>
                    <a:lstStyle/>
                    <a:p>
                      <a:pPr marL="329565" marR="71755" algn="ctr">
                        <a:lnSpc>
                          <a:spcPct val="150000"/>
                        </a:lnSpc>
                        <a:spcAft>
                          <a:spcPts val="0"/>
                        </a:spcAft>
                      </a:pPr>
                      <a:r>
                        <a:rPr lang="cs-CZ" sz="1600">
                          <a:solidFill>
                            <a:srgbClr val="000000"/>
                          </a:solidFill>
                          <a:effectLst/>
                        </a:rPr>
                        <a:t>Externí hodnocení (EFE)</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b="0" dirty="0">
                          <a:solidFill>
                            <a:srgbClr val="000000"/>
                          </a:solidFill>
                          <a:effectLst/>
                        </a:rPr>
                        <a:t>4</a:t>
                      </a:r>
                      <a:endParaRPr lang="cs-CZ"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39624043"/>
                  </a:ext>
                </a:extLst>
              </a:tr>
              <a:tr h="0">
                <a:tc vMerge="1">
                  <a:txBody>
                    <a:bodyPr/>
                    <a:lstStyle/>
                    <a:p>
                      <a:endParaRPr lang="cs-CZ"/>
                    </a:p>
                  </a:txBody>
                  <a:tcPr/>
                </a:tc>
                <a:tc>
                  <a:txBody>
                    <a:bodyPr/>
                    <a:lstStyle/>
                    <a:p>
                      <a:pPr algn="r">
                        <a:lnSpc>
                          <a:spcPct val="150000"/>
                        </a:lnSpc>
                        <a:spcAft>
                          <a:spcPts val="0"/>
                        </a:spcAft>
                      </a:pPr>
                      <a:r>
                        <a:rPr lang="cs-CZ" sz="1600" dirty="0">
                          <a:solidFill>
                            <a:srgbClr val="000000"/>
                          </a:solidFill>
                          <a:effectLst/>
                        </a:rPr>
                        <a:t>vysoké</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 </a:t>
                      </a:r>
                    </a:p>
                    <a:p>
                      <a:pPr algn="r">
                        <a:lnSpc>
                          <a:spcPct val="150000"/>
                        </a:lnSpc>
                        <a:spcAft>
                          <a:spcPts val="0"/>
                        </a:spcAft>
                      </a:pPr>
                      <a:r>
                        <a:rPr lang="cs-CZ" sz="1600" dirty="0">
                          <a:solidFill>
                            <a:srgbClr val="000000"/>
                          </a:solidFill>
                          <a:effectLst/>
                        </a:rPr>
                        <a:t>3</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III</a:t>
                      </a:r>
                    </a:p>
                    <a:p>
                      <a:pPr algn="ctr">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4912699"/>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IV</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p>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391354288"/>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nízké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1</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VIII</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IX</a:t>
                      </a:r>
                    </a:p>
                    <a:p>
                      <a:pPr algn="ctr">
                        <a:lnSpc>
                          <a:spcPct val="150000"/>
                        </a:lnSpc>
                        <a:spcAft>
                          <a:spcPts val="0"/>
                        </a:spcAft>
                      </a:pPr>
                      <a:r>
                        <a:rPr lang="cs-CZ" sz="1600" dirty="0">
                          <a:solidFill>
                            <a:srgbClr val="000000"/>
                          </a:solidFill>
                          <a:effectLst/>
                        </a:rPr>
                        <a:t> </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50279825"/>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4</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3</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1</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637506500"/>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silné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slabé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90760053"/>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gridSpan="4">
                  <a:txBody>
                    <a:bodyPr/>
                    <a:lstStyle/>
                    <a:p>
                      <a:pPr algn="ctr">
                        <a:lnSpc>
                          <a:spcPct val="150000"/>
                        </a:lnSpc>
                        <a:spcAft>
                          <a:spcPts val="0"/>
                        </a:spcAft>
                      </a:pPr>
                      <a:r>
                        <a:rPr lang="cs-CZ" sz="1600" b="1" dirty="0">
                          <a:solidFill>
                            <a:srgbClr val="000000"/>
                          </a:solidFill>
                          <a:effectLst/>
                        </a:rPr>
                        <a:t>Interní hodnocení (IFE)</a:t>
                      </a:r>
                      <a:endParaRPr lang="cs-CZ"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29695654"/>
                  </a:ext>
                </a:extLst>
              </a:tr>
            </a:tbl>
          </a:graphicData>
        </a:graphic>
      </p:graphicFrame>
      <p:cxnSp>
        <p:nvCxnSpPr>
          <p:cNvPr id="6" name="AutoShape 2"/>
          <p:cNvCxnSpPr>
            <a:cxnSpLocks noChangeShapeType="1"/>
          </p:cNvCxnSpPr>
          <p:nvPr/>
        </p:nvCxnSpPr>
        <p:spPr bwMode="auto">
          <a:xfrm flipV="1">
            <a:off x="4781743" y="2147070"/>
            <a:ext cx="5576" cy="1432792"/>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 name="AutoShape 4"/>
          <p:cNvCxnSpPr>
            <a:cxnSpLocks noChangeShapeType="1"/>
          </p:cNvCxnSpPr>
          <p:nvPr/>
        </p:nvCxnSpPr>
        <p:spPr bwMode="auto">
          <a:xfrm>
            <a:off x="3182293" y="2067694"/>
            <a:ext cx="153670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8" name="AutoShape 5"/>
          <p:cNvSpPr>
            <a:spLocks noChangeArrowheads="1"/>
          </p:cNvSpPr>
          <p:nvPr/>
        </p:nvSpPr>
        <p:spPr bwMode="auto">
          <a:xfrm>
            <a:off x="4707131" y="1988319"/>
            <a:ext cx="149225" cy="158750"/>
          </a:xfrm>
          <a:prstGeom prst="star5">
            <a:avLst/>
          </a:prstGeom>
          <a:solidFill>
            <a:schemeClr val="tx1">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cs-CZ" sz="1600">
              <a:solidFill>
                <a:srgbClr val="000000"/>
              </a:solidFill>
            </a:endParaRPr>
          </a:p>
        </p:txBody>
      </p:sp>
    </p:spTree>
    <p:extLst>
      <p:ext uri="{BB962C8B-B14F-4D97-AF65-F5344CB8AC3E}">
        <p14:creationId xmlns:p14="http://schemas.microsoft.com/office/powerpoint/2010/main" val="1521230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 vymezení vhodné strategické pozice pro podnik a jeho činnosti je využívána </a:t>
            </a:r>
            <a:r>
              <a:rPr lang="cs-CZ" sz="1600" b="1" dirty="0"/>
              <a:t>metoda SPACE analýzy (</a:t>
            </a:r>
            <a:r>
              <a:rPr lang="cs-CZ" sz="1600" dirty="0" err="1"/>
              <a:t>Strategic</a:t>
            </a:r>
            <a:r>
              <a:rPr lang="cs-CZ" sz="1600" dirty="0"/>
              <a:t> </a:t>
            </a:r>
            <a:r>
              <a:rPr lang="cs-CZ" sz="1600" dirty="0" err="1"/>
              <a:t>Position</a:t>
            </a:r>
            <a:r>
              <a:rPr lang="cs-CZ" sz="1600" dirty="0"/>
              <a:t> and </a:t>
            </a:r>
            <a:r>
              <a:rPr lang="cs-CZ" sz="1600" dirty="0" err="1"/>
              <a:t>Action</a:t>
            </a:r>
            <a:r>
              <a:rPr lang="cs-CZ" sz="1600" dirty="0"/>
              <a:t> </a:t>
            </a:r>
            <a:r>
              <a:rPr lang="cs-CZ" sz="1600" dirty="0" err="1"/>
              <a:t>Evaluation</a:t>
            </a:r>
            <a:r>
              <a:rPr lang="cs-CZ" sz="1600" dirty="0"/>
              <a:t>). </a:t>
            </a:r>
          </a:p>
          <a:p>
            <a:pPr algn="just"/>
            <a:endParaRPr lang="cs-CZ" sz="1600" dirty="0"/>
          </a:p>
          <a:p>
            <a:pPr marL="0" indent="0" algn="just">
              <a:buNone/>
            </a:pPr>
            <a:r>
              <a:rPr lang="cs-CZ" sz="1600" dirty="0"/>
              <a:t>Srovnává dvě základní oblasti, jimiž jsou:</a:t>
            </a:r>
          </a:p>
          <a:p>
            <a:pPr algn="just"/>
            <a:r>
              <a:rPr lang="cs-CZ" sz="1600" b="1" dirty="0"/>
              <a:t>oblasti vnitřních sil podniku (</a:t>
            </a:r>
            <a:r>
              <a:rPr lang="cs-CZ" sz="1600" dirty="0"/>
              <a:t>ukazatelé „finanční síla podniku“, „konkurenční výhody podniku“) </a:t>
            </a:r>
          </a:p>
          <a:p>
            <a:pPr algn="just"/>
            <a:r>
              <a:rPr lang="cs-CZ" sz="1600" b="1" dirty="0"/>
              <a:t>oblasti vnějšího prostředí podniku </a:t>
            </a:r>
            <a:r>
              <a:rPr lang="cs-CZ" sz="1600" dirty="0"/>
              <a:t>kam patří ukazatelé „síla odvětví“ a „stabilita prostředí“. </a:t>
            </a:r>
          </a:p>
          <a:p>
            <a:pPr algn="just"/>
            <a:endParaRPr lang="cs-CZ" sz="1600" dirty="0"/>
          </a:p>
          <a:p>
            <a:pPr algn="just"/>
            <a:r>
              <a:rPr lang="cs-CZ" sz="1600" dirty="0"/>
              <a:t>V rámci SPACE analýzy jsou zjištěné hodnoty jednotlivých ukazatelů zhodnoceny body a zobrazeny v grafu, který má rozmezí hodnot od +6 do -6 na obou osách </a:t>
            </a:r>
            <a:r>
              <a:rPr lang="cs-CZ" sz="1600" b="1" dirty="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SPACE analýza</a:t>
            </a:r>
          </a:p>
        </p:txBody>
      </p:sp>
    </p:spTree>
    <p:extLst>
      <p:ext uri="{BB962C8B-B14F-4D97-AF65-F5344CB8AC3E}">
        <p14:creationId xmlns:p14="http://schemas.microsoft.com/office/powerpoint/2010/main" val="123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Význam </a:t>
            </a:r>
            <a:r>
              <a:rPr lang="cs-CZ" sz="1600" b="1" dirty="0"/>
              <a:t>stability prostředí</a:t>
            </a:r>
            <a:r>
              <a:rPr lang="cs-CZ" sz="1600" b="1" i="1" dirty="0"/>
              <a:t> </a:t>
            </a:r>
            <a:r>
              <a:rPr lang="cs-CZ" sz="1600" dirty="0"/>
              <a:t>je nutno spojovat s </a:t>
            </a:r>
            <a:r>
              <a:rPr lang="cs-CZ" sz="1600" b="1" dirty="0"/>
              <a:t>flexibilitou podniku</a:t>
            </a:r>
            <a:r>
              <a:rPr lang="cs-CZ" sz="1600" dirty="0"/>
              <a:t>, kde v době vysoké turbulence podnikatelského prostředí musí podnik reagovat pružně a rychle na rozhodující změny. </a:t>
            </a:r>
          </a:p>
          <a:p>
            <a:pPr algn="just"/>
            <a:endParaRPr lang="cs-CZ" sz="1600" dirty="0"/>
          </a:p>
          <a:p>
            <a:pPr algn="just"/>
            <a:r>
              <a:rPr lang="cs-CZ" sz="1600" dirty="0"/>
              <a:t>Naopak </a:t>
            </a:r>
            <a:r>
              <a:rPr lang="cs-CZ" sz="1600" b="1" dirty="0"/>
              <a:t>síla odvětví</a:t>
            </a:r>
            <a:r>
              <a:rPr lang="cs-CZ" sz="1600" dirty="0"/>
              <a:t> signalizuje nejen významnost této oblasti, ale i optimální využití zdrojů, růst a tím i přitažlivost pro investování. </a:t>
            </a:r>
          </a:p>
          <a:p>
            <a:pPr algn="just"/>
            <a:endParaRPr lang="cs-CZ" sz="1600" dirty="0"/>
          </a:p>
          <a:p>
            <a:pPr algn="just"/>
            <a:r>
              <a:rPr lang="cs-CZ" sz="1600" dirty="0"/>
              <a:t>Současně finanční</a:t>
            </a:r>
            <a:r>
              <a:rPr lang="cs-CZ" sz="1600" b="1" dirty="0"/>
              <a:t> síla podniku</a:t>
            </a:r>
            <a:r>
              <a:rPr lang="cs-CZ" sz="1600" dirty="0"/>
              <a:t> představuje faktor důležitý za nestabilních situací, kdy potřebná finanční síla může umožnit podniku přejít do jiného odvětví nebo finančně agresivní akcí oslabit konkurenty ve vlastním odvětví. </a:t>
            </a:r>
          </a:p>
          <a:p>
            <a:pPr algn="just"/>
            <a:endParaRPr lang="cs-CZ" sz="1600" dirty="0"/>
          </a:p>
          <a:p>
            <a:pPr algn="just"/>
            <a:r>
              <a:rPr lang="cs-CZ" sz="1600" dirty="0"/>
              <a:t>Ukazatel </a:t>
            </a:r>
            <a:r>
              <a:rPr lang="cs-CZ" sz="1600" b="1" dirty="0"/>
              <a:t>konkurenční výhoda </a:t>
            </a:r>
            <a:r>
              <a:rPr lang="cs-CZ" sz="1600" dirty="0"/>
              <a:t>slouží k zdůraznění síly podniku v boji o zákazníka a vytváří jedinečnou příležitost pro uplatnění svých produktů</a:t>
            </a:r>
            <a:r>
              <a:rPr lang="cs-CZ" sz="1600" b="1" dirty="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Ukazatelé SPACE analýzy</a:t>
            </a:r>
          </a:p>
        </p:txBody>
      </p:sp>
    </p:spTree>
    <p:extLst>
      <p:ext uri="{BB962C8B-B14F-4D97-AF65-F5344CB8AC3E}">
        <p14:creationId xmlns:p14="http://schemas.microsoft.com/office/powerpoint/2010/main" val="35698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81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Agresivní strategie – </a:t>
            </a:r>
            <a:r>
              <a:rPr lang="cs-CZ" sz="1600" dirty="0"/>
              <a:t>typická pro atraktivní a relativně stabilní odvětví, ve kterém má podnik konkurenční výhodu, které je schopen využít. Tato strategie umožňuje podniku posílit vlastní postavení na trhu, soustředit zdroje na produkty, které mají vysokou konkurenceschopnost.</a:t>
            </a:r>
          </a:p>
          <a:p>
            <a:pPr algn="just"/>
            <a:r>
              <a:rPr lang="cs-CZ" sz="1600" b="1" dirty="0"/>
              <a:t>Konkurenční strategie, </a:t>
            </a:r>
            <a:r>
              <a:rPr lang="cs-CZ" sz="1600" dirty="0"/>
              <a:t>která</a:t>
            </a:r>
            <a:r>
              <a:rPr lang="cs-CZ" sz="1600" b="1" dirty="0"/>
              <a:t> </a:t>
            </a:r>
            <a:r>
              <a:rPr lang="cs-CZ" sz="1600" dirty="0"/>
              <a:t>je využitelná pro atraktivní, ale nestabilní prostředí, kdy kritickým faktorem je finanční síla podniku. Podnik by měl hledat možnosti, jak upevnit a posílit svou finanční pozici, vylepšovat své produkty, zavádět inovace, snižovat náklady.</a:t>
            </a:r>
          </a:p>
          <a:p>
            <a:pPr algn="just"/>
            <a:r>
              <a:rPr lang="cs-CZ" sz="1600" b="1" dirty="0"/>
              <a:t>Konservativní strategie – </a:t>
            </a:r>
            <a:r>
              <a:rPr lang="cs-CZ" sz="1600" dirty="0"/>
              <a:t>typická pro stabilní odvětví s nízkou mírou růstu při potřebné finanční stabilitě podniku. Kritickým faktorem této strategie je konkurenceschopnost výrobků..</a:t>
            </a:r>
          </a:p>
          <a:p>
            <a:pPr algn="just"/>
            <a:r>
              <a:rPr lang="cs-CZ" sz="1600" b="1" dirty="0"/>
              <a:t>Defenzivní pozice</a:t>
            </a:r>
            <a:r>
              <a:rPr lang="cs-CZ" sz="1600" dirty="0"/>
              <a:t> má převážně záchranný charakter a je typická pro neatraktivní odvětví, ve kterých se podnik nemá vhodné výrobky odolné vůči konkurenci ani potřebnou finanční sílu. Podnik by se měl proto připravovat na odchod z daného odvětví, snížit výrobní kapacity a orientovat se na jiné aktivity, které mu kvalifikace pracovníků a zdroje dovolují.</a:t>
            </a:r>
            <a:r>
              <a:rPr lang="cs-CZ" sz="1600" b="1" dirty="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Strategické směry SPACE analýzy</a:t>
            </a:r>
          </a:p>
        </p:txBody>
      </p:sp>
    </p:spTree>
    <p:extLst>
      <p:ext uri="{BB962C8B-B14F-4D97-AF65-F5344CB8AC3E}">
        <p14:creationId xmlns:p14="http://schemas.microsoft.com/office/powerpoint/2010/main" val="366139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Zobrazení SPACE analýzy</a:t>
            </a:r>
          </a:p>
        </p:txBody>
      </p:sp>
      <p:pic>
        <p:nvPicPr>
          <p:cNvPr id="5" name="Obrázek 4" descr="space.png"/>
          <p:cNvPicPr/>
          <p:nvPr/>
        </p:nvPicPr>
        <p:blipFill>
          <a:blip r:embed="rId2" cstate="print"/>
          <a:stretch>
            <a:fillRect/>
          </a:stretch>
        </p:blipFill>
        <p:spPr>
          <a:xfrm>
            <a:off x="1403648" y="828674"/>
            <a:ext cx="5233372" cy="3759299"/>
          </a:xfrm>
          <a:prstGeom prst="rect">
            <a:avLst/>
          </a:prstGeom>
        </p:spPr>
      </p:pic>
    </p:spTree>
    <p:extLst>
      <p:ext uri="{BB962C8B-B14F-4D97-AF65-F5344CB8AC3E}">
        <p14:creationId xmlns:p14="http://schemas.microsoft.com/office/powerpoint/2010/main" val="182569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Klíčova kompetence (</a:t>
            </a:r>
            <a:r>
              <a:rPr lang="cs-CZ" sz="1600" dirty="0" err="1"/>
              <a:t>core</a:t>
            </a:r>
            <a:r>
              <a:rPr lang="cs-CZ" sz="1600" dirty="0"/>
              <a:t> </a:t>
            </a:r>
            <a:r>
              <a:rPr lang="cs-CZ" sz="1600" dirty="0" err="1"/>
              <a:t>competence</a:t>
            </a:r>
            <a:r>
              <a:rPr lang="cs-CZ" sz="1600" dirty="0"/>
              <a:t>) je schopnost, aktivum nebo technologie, které přinášejí hodnotu zákazníkům, podporují růst podniku a odlišují podnik od jejich současných i budoucích konkurentů. </a:t>
            </a:r>
          </a:p>
          <a:p>
            <a:pPr algn="just"/>
            <a:r>
              <a:rPr lang="cs-CZ" sz="1600" dirty="0"/>
              <a:t>Klíčové kompetence vedou k získání a udržení konkurenční výhody na trhu. </a:t>
            </a:r>
          </a:p>
          <a:p>
            <a:pPr algn="just"/>
            <a:r>
              <a:rPr lang="cs-CZ" sz="1600" dirty="0"/>
              <a:t>Klíčovou kompetencí tedy může být něco, co je přínosné pro zákazníky, přičemž zákazníci tento přínos vnímají a oceňují. </a:t>
            </a:r>
          </a:p>
          <a:p>
            <a:pPr algn="just"/>
            <a:r>
              <a:rPr lang="cs-CZ" sz="1600" dirty="0"/>
              <a:t>Může to být například unikátní technologie, která dokáže produkt zhotovit v mimořádné kvalitě, nebo mimořádně levně. </a:t>
            </a:r>
          </a:p>
          <a:p>
            <a:pPr algn="just"/>
            <a:r>
              <a:rPr lang="cs-CZ" sz="1600" dirty="0"/>
              <a:t>Důležité je, že klíčová kompetence je v jistém smyslu unikátní a z ní pramenící přínosy jsou pro zákazníky odlišitelné od toho, co jim nabízí konkurence. </a:t>
            </a:r>
          </a:p>
          <a:p>
            <a:pPr algn="just"/>
            <a:r>
              <a:rPr lang="cs-CZ" sz="1600" dirty="0"/>
              <a:t>Výsledkem vhodně uplatněné klíčové kompetence bude konkurenční výhoda podniku.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Kompetence podniku I</a:t>
            </a:r>
          </a:p>
        </p:txBody>
      </p:sp>
    </p:spTree>
    <p:extLst>
      <p:ext uri="{BB962C8B-B14F-4D97-AF65-F5344CB8AC3E}">
        <p14:creationId xmlns:p14="http://schemas.microsoft.com/office/powerpoint/2010/main" val="56408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Tato matice slouží k vyhodnocení jednotlivých strategií, tedy možných variant spadajících do daných strategií.</a:t>
            </a:r>
          </a:p>
          <a:p>
            <a:pPr algn="just"/>
            <a:r>
              <a:rPr lang="cs-CZ" sz="1600" dirty="0"/>
              <a:t>Matice QSPM je založena na informacích získaných z analýzy prostředí, konkrétně navazuje na výstupy analýzy prostředí tedy na analýzy EFE a IFE. </a:t>
            </a:r>
          </a:p>
          <a:p>
            <a:pPr algn="just"/>
            <a:r>
              <a:rPr lang="cs-CZ" sz="1600" dirty="0"/>
              <a:t>V rámci matice QSPM se stanovuje vliv/atraktivnost každého faktoru</a:t>
            </a:r>
          </a:p>
          <a:p>
            <a:pPr algn="just"/>
            <a:r>
              <a:rPr lang="cs-CZ" sz="1600" dirty="0"/>
              <a:t>Vliv se označuje AS (</a:t>
            </a:r>
            <a:r>
              <a:rPr lang="cs-CZ" sz="1600" dirty="0" err="1"/>
              <a:t>Attractiveness</a:t>
            </a:r>
            <a:r>
              <a:rPr lang="cs-CZ" sz="1600" dirty="0"/>
              <a:t> </a:t>
            </a:r>
            <a:r>
              <a:rPr lang="cs-CZ" sz="1600" dirty="0" err="1"/>
              <a:t>Scores</a:t>
            </a:r>
            <a:r>
              <a:rPr lang="cs-CZ" sz="1600" dirty="0"/>
              <a:t>) a je hodnocen následovně: 1 – málo atraktivní, 2 – více atraktivní, 3 – průměrně atraktivní, 4 – velice atraktivní.</a:t>
            </a:r>
          </a:p>
          <a:p>
            <a:pPr algn="just"/>
            <a:r>
              <a:rPr lang="cs-CZ" sz="1600" dirty="0"/>
              <a:t>Dále je vypočítán celkový koeficient vlivu TAS (</a:t>
            </a:r>
            <a:r>
              <a:rPr lang="cs-CZ" sz="1600" dirty="0" err="1"/>
              <a:t>Total</a:t>
            </a:r>
            <a:r>
              <a:rPr lang="cs-CZ" sz="1600" dirty="0"/>
              <a:t> </a:t>
            </a:r>
            <a:r>
              <a:rPr lang="cs-CZ" sz="1600" dirty="0" err="1"/>
              <a:t>Attractiveness</a:t>
            </a:r>
            <a:r>
              <a:rPr lang="cs-CZ" sz="1600" dirty="0"/>
              <a:t> </a:t>
            </a:r>
            <a:r>
              <a:rPr lang="cs-CZ" sz="1600" dirty="0" err="1"/>
              <a:t>Scores</a:t>
            </a:r>
            <a:r>
              <a:rPr lang="cs-CZ" sz="1600" dirty="0"/>
              <a:t>), který je součinem váhy a atraktivnosti daného faktoru na zvolenou strategii. Na konec je sestavena suma TAS pro jednotlivé varianty strategií a jako doporučená se zvolí ta s největší hodnotou  </a:t>
            </a:r>
          </a:p>
          <a:p>
            <a:pPr algn="just"/>
            <a:endParaRPr lang="cs-CZ" sz="1600" dirty="0"/>
          </a:p>
          <a:p>
            <a:pPr algn="just"/>
            <a:endParaRPr lang="cs-CZ" sz="1600" dirty="0"/>
          </a:p>
          <a:p>
            <a:pPr marL="678942" lvl="1" algn="just">
              <a:buFont typeface="Arial" panose="020B0604020202020204" pitchFamily="34" charset="0"/>
              <a:buChar char="•"/>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Matice QSPM (</a:t>
            </a:r>
            <a:r>
              <a:rPr lang="cs-CZ" dirty="0" err="1"/>
              <a:t>Quantitative</a:t>
            </a:r>
            <a:r>
              <a:rPr lang="cs-CZ" dirty="0"/>
              <a:t> </a:t>
            </a:r>
            <a:r>
              <a:rPr lang="cs-CZ" dirty="0" err="1"/>
              <a:t>Strategic</a:t>
            </a:r>
            <a:r>
              <a:rPr lang="cs-CZ" dirty="0"/>
              <a:t> </a:t>
            </a:r>
            <a:r>
              <a:rPr lang="cs-CZ" dirty="0" err="1"/>
              <a:t>Plannning</a:t>
            </a:r>
            <a:r>
              <a:rPr lang="cs-CZ" dirty="0"/>
              <a:t> Matrix </a:t>
            </a:r>
          </a:p>
        </p:txBody>
      </p:sp>
    </p:spTree>
    <p:extLst>
      <p:ext uri="{BB962C8B-B14F-4D97-AF65-F5344CB8AC3E}">
        <p14:creationId xmlns:p14="http://schemas.microsoft.com/office/powerpoint/2010/main" val="214919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indent="-357188" algn="just">
              <a:buNone/>
            </a:pPr>
            <a:r>
              <a:rPr lang="cs-CZ" sz="1600" dirty="0"/>
              <a:t>1. 	Výčet všech faktorů zvolených do analýzy vnitřního a vnějšího prostředí.</a:t>
            </a:r>
          </a:p>
          <a:p>
            <a:pPr marL="357188" indent="-357188" algn="just">
              <a:buNone/>
            </a:pPr>
            <a:r>
              <a:rPr lang="cs-CZ" sz="1600" dirty="0"/>
              <a:t>2.	Přiřazení vah, které byly stanoveny při sestavování IFE a EFE analýz.</a:t>
            </a:r>
          </a:p>
          <a:p>
            <a:pPr marL="357188" indent="-357188" algn="just">
              <a:buNone/>
            </a:pPr>
            <a:r>
              <a:rPr lang="cs-CZ" sz="1600" dirty="0"/>
              <a:t>3. 	Stanovení jednotlivých strategických variant.</a:t>
            </a:r>
          </a:p>
          <a:p>
            <a:pPr marL="357188" indent="-357188" algn="just">
              <a:buNone/>
            </a:pPr>
            <a:r>
              <a:rPr lang="cs-CZ" sz="1600" dirty="0"/>
              <a:t>4. 	Stanovení koeficientu důležitosti (atraktivity) zvlášť pro každý faktor s návazností na dané strategické varianty</a:t>
            </a:r>
          </a:p>
          <a:p>
            <a:pPr marL="357188" indent="-357188" algn="just">
              <a:buNone/>
            </a:pPr>
            <a:r>
              <a:rPr lang="cs-CZ" sz="1600" dirty="0"/>
              <a:t>5. 	Stanovení celkové důležitosti faktorů, vynásobením váhy a koeficientem důležitosti.</a:t>
            </a:r>
          </a:p>
          <a:p>
            <a:pPr marL="357188" indent="-357188" algn="just">
              <a:buAutoNum type="arabicPeriod" startAt="6"/>
            </a:pPr>
            <a:r>
              <a:rPr lang="cs-CZ" sz="1600" dirty="0"/>
              <a:t>Vyhodnocení každé varianty strategie, jako sumy celkových důležitostí faktorů.</a:t>
            </a:r>
          </a:p>
          <a:p>
            <a:pPr marL="357188" indent="-357188" algn="just">
              <a:buAutoNum type="arabicPeriod" startAt="6"/>
            </a:pPr>
            <a:endParaRPr lang="cs-CZ" sz="1600" dirty="0"/>
          </a:p>
          <a:p>
            <a:pPr algn="just"/>
            <a:r>
              <a:rPr lang="cs-CZ" sz="1600" dirty="0"/>
              <a:t>Varianta s nejvyšší celkovým hodnocením bude mít nejlepší uplatnění pro vnější i vnitřní prostředí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Matice QSPM - postup</a:t>
            </a:r>
          </a:p>
        </p:txBody>
      </p:sp>
    </p:spTree>
    <p:extLst>
      <p:ext uri="{BB962C8B-B14F-4D97-AF65-F5344CB8AC3E}">
        <p14:creationId xmlns:p14="http://schemas.microsoft.com/office/powerpoint/2010/main" val="152531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Příklad matice QSPM</a:t>
            </a:r>
          </a:p>
        </p:txBody>
      </p:sp>
      <p:graphicFrame>
        <p:nvGraphicFramePr>
          <p:cNvPr id="2" name="Tabulka 1"/>
          <p:cNvGraphicFramePr>
            <a:graphicFrameLocks noGrp="1"/>
          </p:cNvGraphicFramePr>
          <p:nvPr>
            <p:extLst/>
          </p:nvPr>
        </p:nvGraphicFramePr>
        <p:xfrm>
          <a:off x="107504" y="696976"/>
          <a:ext cx="7776864" cy="4241934"/>
        </p:xfrm>
        <a:graphic>
          <a:graphicData uri="http://schemas.openxmlformats.org/drawingml/2006/table">
            <a:tbl>
              <a:tblPr firstRow="1" firstCol="1" bandRow="1">
                <a:tableStyleId>{5C22544A-7EE6-4342-B048-85BDC9FD1C3A}</a:tableStyleId>
              </a:tblPr>
              <a:tblGrid>
                <a:gridCol w="686193">
                  <a:extLst>
                    <a:ext uri="{9D8B030D-6E8A-4147-A177-3AD203B41FA5}">
                      <a16:colId xmlns:a16="http://schemas.microsoft.com/office/drawing/2014/main" val="2185009743"/>
                    </a:ext>
                  </a:extLst>
                </a:gridCol>
                <a:gridCol w="3049752">
                  <a:extLst>
                    <a:ext uri="{9D8B030D-6E8A-4147-A177-3AD203B41FA5}">
                      <a16:colId xmlns:a16="http://schemas.microsoft.com/office/drawing/2014/main" val="987183047"/>
                    </a:ext>
                  </a:extLst>
                </a:gridCol>
                <a:gridCol w="609950">
                  <a:extLst>
                    <a:ext uri="{9D8B030D-6E8A-4147-A177-3AD203B41FA5}">
                      <a16:colId xmlns:a16="http://schemas.microsoft.com/office/drawing/2014/main" val="547096423"/>
                    </a:ext>
                  </a:extLst>
                </a:gridCol>
                <a:gridCol w="381219">
                  <a:extLst>
                    <a:ext uri="{9D8B030D-6E8A-4147-A177-3AD203B41FA5}">
                      <a16:colId xmlns:a16="http://schemas.microsoft.com/office/drawing/2014/main" val="172611114"/>
                    </a:ext>
                  </a:extLst>
                </a:gridCol>
                <a:gridCol w="673486">
                  <a:extLst>
                    <a:ext uri="{9D8B030D-6E8A-4147-A177-3AD203B41FA5}">
                      <a16:colId xmlns:a16="http://schemas.microsoft.com/office/drawing/2014/main" val="1303985582"/>
                    </a:ext>
                  </a:extLst>
                </a:gridCol>
                <a:gridCol w="504056">
                  <a:extLst>
                    <a:ext uri="{9D8B030D-6E8A-4147-A177-3AD203B41FA5}">
                      <a16:colId xmlns:a16="http://schemas.microsoft.com/office/drawing/2014/main" val="2050304764"/>
                    </a:ext>
                  </a:extLst>
                </a:gridCol>
                <a:gridCol w="576064">
                  <a:extLst>
                    <a:ext uri="{9D8B030D-6E8A-4147-A177-3AD203B41FA5}">
                      <a16:colId xmlns:a16="http://schemas.microsoft.com/office/drawing/2014/main" val="3809847338"/>
                    </a:ext>
                  </a:extLst>
                </a:gridCol>
                <a:gridCol w="504056">
                  <a:extLst>
                    <a:ext uri="{9D8B030D-6E8A-4147-A177-3AD203B41FA5}">
                      <a16:colId xmlns:a16="http://schemas.microsoft.com/office/drawing/2014/main" val="1618101812"/>
                    </a:ext>
                  </a:extLst>
                </a:gridCol>
                <a:gridCol w="792088">
                  <a:extLst>
                    <a:ext uri="{9D8B030D-6E8A-4147-A177-3AD203B41FA5}">
                      <a16:colId xmlns:a16="http://schemas.microsoft.com/office/drawing/2014/main" val="443038248"/>
                    </a:ext>
                  </a:extLst>
                </a:gridCol>
              </a:tblGrid>
              <a:tr h="337887">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gridSpan="2">
                  <a:txBody>
                    <a:bodyPr/>
                    <a:lstStyle/>
                    <a:p>
                      <a:pPr algn="ctr">
                        <a:lnSpc>
                          <a:spcPct val="100000"/>
                        </a:lnSpc>
                        <a:spcAft>
                          <a:spcPts val="0"/>
                        </a:spcAft>
                      </a:pPr>
                      <a:r>
                        <a:rPr lang="cs-CZ" sz="1300">
                          <a:effectLst/>
                        </a:rPr>
                        <a:t>Penetrace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produktu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extLst>
                  <a:ext uri="{0D108BD9-81ED-4DB2-BD59-A6C34878D82A}">
                    <a16:rowId xmlns:a16="http://schemas.microsoft.com/office/drawing/2014/main" val="694333471"/>
                  </a:ext>
                </a:extLst>
              </a:tr>
              <a:tr h="168944">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váha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latin typeface="+mn-lt"/>
                          <a:ea typeface="+mn-ea"/>
                          <a:cs typeface="+mn-cs"/>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latin typeface="Times New Roman" panose="02020603050405020304" pitchFamily="18" charset="0"/>
                          <a:ea typeface="Times New Roman" panose="02020603050405020304" pitchFamily="18" charset="0"/>
                          <a:cs typeface="Times New Roman" panose="02020603050405020304" pitchFamily="18" charset="0"/>
                        </a:rPr>
                        <a:t>TAS</a:t>
                      </a:r>
                    </a:p>
                  </a:txBody>
                  <a:tcPr marL="37072" marR="37072" marT="0" marB="0"/>
                </a:tc>
                <a:tc>
                  <a:txBody>
                    <a:bodyPr/>
                    <a:lstStyle/>
                    <a:p>
                      <a:pPr algn="just">
                        <a:lnSpc>
                          <a:spcPct val="100000"/>
                        </a:lnSpc>
                        <a:spcAft>
                          <a:spcPts val="0"/>
                        </a:spcAft>
                      </a:pPr>
                      <a:r>
                        <a:rPr lang="cs-CZ" sz="1300" dirty="0">
                          <a:effectLst/>
                          <a:latin typeface="Times New Roman" panose="02020603050405020304" pitchFamily="18" charset="0"/>
                          <a:ea typeface="Times New Roman" panose="02020603050405020304" pitchFamily="18" charset="0"/>
                          <a:cs typeface="Times New Roman" panose="02020603050405020304" pitchFamily="18" charset="0"/>
                        </a:rPr>
                        <a:t>AS</a:t>
                      </a:r>
                    </a:p>
                  </a:txBody>
                  <a:tcPr marL="37072" marR="37072" marT="0" marB="0"/>
                </a:tc>
                <a:tc>
                  <a:txBody>
                    <a:bodyPr/>
                    <a:lstStyle/>
                    <a:p>
                      <a:pPr algn="just">
                        <a:lnSpc>
                          <a:spcPct val="100000"/>
                        </a:lnSpc>
                        <a:spcAft>
                          <a:spcPts val="0"/>
                        </a:spcAft>
                      </a:pPr>
                      <a:r>
                        <a:rPr lang="cs-CZ" sz="1300" dirty="0">
                          <a:effectLst/>
                          <a:latin typeface="Times New Roman" panose="02020603050405020304" pitchFamily="18" charset="0"/>
                          <a:ea typeface="Times New Roman" panose="02020603050405020304" pitchFamily="18" charset="0"/>
                          <a:cs typeface="Times New Roman" panose="02020603050405020304" pitchFamily="18" charset="0"/>
                        </a:rPr>
                        <a:t>TAS</a:t>
                      </a:r>
                    </a:p>
                  </a:txBody>
                  <a:tcPr marL="37072" marR="37072" marT="0" marB="0"/>
                </a:tc>
                <a:tc>
                  <a:txBody>
                    <a:bodyPr/>
                    <a:lstStyle/>
                    <a:p>
                      <a:pPr algn="just">
                        <a:lnSpc>
                          <a:spcPct val="100000"/>
                        </a:lnSpc>
                        <a:spcAft>
                          <a:spcPts val="0"/>
                        </a:spcAft>
                      </a:pPr>
                      <a:r>
                        <a:rPr lang="cs-CZ" sz="1300" dirty="0">
                          <a:effectLst/>
                          <a:latin typeface="Times New Roman" panose="02020603050405020304" pitchFamily="18" charset="0"/>
                          <a:ea typeface="Times New Roman" panose="02020603050405020304" pitchFamily="18" charset="0"/>
                          <a:cs typeface="Times New Roman" panose="02020603050405020304" pitchFamily="18" charset="0"/>
                        </a:rPr>
                        <a:t>AS</a:t>
                      </a:r>
                    </a:p>
                  </a:txBody>
                  <a:tcPr marL="37072" marR="37072" marT="0" marB="0"/>
                </a:tc>
                <a:tc>
                  <a:txBody>
                    <a:bodyPr/>
                    <a:lstStyle/>
                    <a:p>
                      <a:pPr algn="just">
                        <a:lnSpc>
                          <a:spcPct val="100000"/>
                        </a:lnSpc>
                        <a:spcAft>
                          <a:spcPts val="0"/>
                        </a:spcAft>
                      </a:pPr>
                      <a:r>
                        <a:rPr lang="cs-CZ" sz="1300" dirty="0">
                          <a:effectLst/>
                          <a:latin typeface="Times New Roman" panose="02020603050405020304" pitchFamily="18" charset="0"/>
                          <a:ea typeface="Times New Roman" panose="02020603050405020304" pitchFamily="18" charset="0"/>
                          <a:cs typeface="Times New Roman" panose="02020603050405020304" pitchFamily="18" charset="0"/>
                        </a:rPr>
                        <a:t>TAS</a:t>
                      </a:r>
                    </a:p>
                  </a:txBody>
                  <a:tcPr marL="37072" marR="37072" marT="0" marB="0"/>
                </a:tc>
                <a:extLst>
                  <a:ext uri="{0D108BD9-81ED-4DB2-BD59-A6C34878D82A}">
                    <a16:rowId xmlns:a16="http://schemas.microsoft.com/office/drawing/2014/main" val="3936976116"/>
                  </a:ext>
                </a:extLst>
              </a:tr>
              <a:tr h="168944">
                <a:tc rowSpan="4">
                  <a:txBody>
                    <a:bodyPr/>
                    <a:lstStyle/>
                    <a:p>
                      <a:pPr marL="71755" marR="71755" algn="ctr">
                        <a:lnSpc>
                          <a:spcPct val="100000"/>
                        </a:lnSpc>
                        <a:spcAft>
                          <a:spcPts val="0"/>
                        </a:spcAft>
                      </a:pPr>
                      <a:r>
                        <a:rPr lang="cs-CZ" sz="1300">
                          <a:effectLst/>
                        </a:rPr>
                        <a:t>Silné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Moderní prostředí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2349157"/>
                  </a:ext>
                </a:extLst>
              </a:tr>
              <a:tr h="168944">
                <a:tc vMerge="1">
                  <a:txBody>
                    <a:bodyPr/>
                    <a:lstStyle/>
                    <a:p>
                      <a:endParaRPr lang="cs-CZ"/>
                    </a:p>
                  </a:txBody>
                  <a:tcPr/>
                </a:tc>
                <a:tc>
                  <a:txBody>
                    <a:bodyPr/>
                    <a:lstStyle/>
                    <a:p>
                      <a:pPr algn="l">
                        <a:lnSpc>
                          <a:spcPct val="100000"/>
                        </a:lnSpc>
                        <a:spcAft>
                          <a:spcPts val="0"/>
                        </a:spcAft>
                      </a:pPr>
                      <a:r>
                        <a:rPr lang="cs-CZ" sz="1300">
                          <a:effectLst/>
                        </a:rPr>
                        <a:t>Výše školného</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05100476"/>
                  </a:ext>
                </a:extLst>
              </a:tr>
              <a:tr h="168944">
                <a:tc vMerge="1">
                  <a:txBody>
                    <a:bodyPr/>
                    <a:lstStyle/>
                    <a:p>
                      <a:endParaRPr lang="cs-CZ"/>
                    </a:p>
                  </a:txBody>
                  <a:tcPr/>
                </a:tc>
                <a:tc>
                  <a:txBody>
                    <a:bodyPr/>
                    <a:lstStyle/>
                    <a:p>
                      <a:pPr algn="l">
                        <a:lnSpc>
                          <a:spcPct val="100000"/>
                        </a:lnSpc>
                        <a:spcAft>
                          <a:spcPts val="0"/>
                        </a:spcAft>
                      </a:pPr>
                      <a:r>
                        <a:rPr lang="cs-CZ" sz="1300">
                          <a:effectLst/>
                        </a:rPr>
                        <a:t>Marketing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600204655"/>
                  </a:ext>
                </a:extLst>
              </a:tr>
              <a:tr h="168944">
                <a:tc vMerge="1">
                  <a:txBody>
                    <a:bodyPr/>
                    <a:lstStyle/>
                    <a:p>
                      <a:endParaRPr lang="cs-CZ"/>
                    </a:p>
                  </a:txBody>
                  <a:tcPr/>
                </a:tc>
                <a:tc>
                  <a:txBody>
                    <a:bodyPr/>
                    <a:lstStyle/>
                    <a:p>
                      <a:pPr algn="l">
                        <a:lnSpc>
                          <a:spcPct val="100000"/>
                        </a:lnSpc>
                        <a:spcAft>
                          <a:spcPts val="0"/>
                        </a:spcAft>
                      </a:pPr>
                      <a:r>
                        <a:rPr lang="cs-CZ" sz="1300">
                          <a:effectLst/>
                        </a:rPr>
                        <a:t>Spolupráce se školami</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543774116"/>
                  </a:ext>
                </a:extLst>
              </a:tr>
              <a:tr h="168944">
                <a:tc rowSpan="4">
                  <a:txBody>
                    <a:bodyPr/>
                    <a:lstStyle/>
                    <a:p>
                      <a:pPr marL="71755" marR="71755" algn="ctr">
                        <a:lnSpc>
                          <a:spcPct val="100000"/>
                        </a:lnSpc>
                        <a:spcAft>
                          <a:spcPts val="0"/>
                        </a:spcAft>
                      </a:pPr>
                      <a:r>
                        <a:rPr lang="cs-CZ" sz="1300">
                          <a:effectLst/>
                        </a:rPr>
                        <a:t>Slabé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Fluktuace zaměstnanců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860115085"/>
                  </a:ext>
                </a:extLst>
              </a:tr>
              <a:tr h="168944">
                <a:tc vMerge="1">
                  <a:txBody>
                    <a:bodyPr/>
                    <a:lstStyle/>
                    <a:p>
                      <a:endParaRPr lang="cs-CZ"/>
                    </a:p>
                  </a:txBody>
                  <a:tcPr/>
                </a:tc>
                <a:tc>
                  <a:txBody>
                    <a:bodyPr/>
                    <a:lstStyle/>
                    <a:p>
                      <a:pPr algn="l">
                        <a:lnSpc>
                          <a:spcPct val="100000"/>
                        </a:lnSpc>
                        <a:spcAft>
                          <a:spcPts val="0"/>
                        </a:spcAft>
                      </a:pPr>
                      <a:r>
                        <a:rPr lang="cs-CZ" sz="1300">
                          <a:effectLst/>
                        </a:rPr>
                        <a:t>Jméno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0,75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547666254"/>
                  </a:ext>
                </a:extLst>
              </a:tr>
              <a:tr h="168944">
                <a:tc vMerge="1">
                  <a:txBody>
                    <a:bodyPr/>
                    <a:lstStyle/>
                    <a:p>
                      <a:endParaRPr lang="cs-CZ"/>
                    </a:p>
                  </a:txBody>
                  <a:tcPr/>
                </a:tc>
                <a:tc>
                  <a:txBody>
                    <a:bodyPr/>
                    <a:lstStyle/>
                    <a:p>
                      <a:pPr algn="l">
                        <a:lnSpc>
                          <a:spcPct val="100000"/>
                        </a:lnSpc>
                        <a:spcAft>
                          <a:spcPts val="0"/>
                        </a:spcAft>
                      </a:pPr>
                      <a:r>
                        <a:rPr lang="cs-CZ" sz="1300">
                          <a:effectLst/>
                        </a:rPr>
                        <a:t>Neexistence magisterského studia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0,8</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207229806"/>
                  </a:ext>
                </a:extLst>
              </a:tr>
              <a:tr h="168944">
                <a:tc vMerge="1">
                  <a:txBody>
                    <a:bodyPr/>
                    <a:lstStyle/>
                    <a:p>
                      <a:endParaRPr lang="cs-CZ"/>
                    </a:p>
                  </a:txBody>
                  <a:tcPr/>
                </a:tc>
                <a:tc>
                  <a:txBody>
                    <a:bodyPr/>
                    <a:lstStyle/>
                    <a:p>
                      <a:pPr algn="l">
                        <a:lnSpc>
                          <a:spcPct val="100000"/>
                        </a:lnSpc>
                        <a:spcAft>
                          <a:spcPts val="0"/>
                        </a:spcAft>
                      </a:pPr>
                      <a:r>
                        <a:rPr lang="cs-CZ" sz="1300">
                          <a:effectLst/>
                        </a:rPr>
                        <a:t>Všeobecná profilace</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682394092"/>
                  </a:ext>
                </a:extLst>
              </a:tr>
              <a:tr h="168944">
                <a:tc rowSpan="4">
                  <a:txBody>
                    <a:bodyPr/>
                    <a:lstStyle/>
                    <a:p>
                      <a:pPr marL="71755" marR="71755" algn="ctr">
                        <a:lnSpc>
                          <a:spcPct val="100000"/>
                        </a:lnSpc>
                        <a:spcAft>
                          <a:spcPts val="0"/>
                        </a:spcAft>
                      </a:pPr>
                      <a:r>
                        <a:rPr lang="cs-CZ" sz="1300" dirty="0">
                          <a:effectLst/>
                        </a:rPr>
                        <a:t>Příležitosti</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Pozice školy v regionu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793552632"/>
                  </a:ext>
                </a:extLst>
              </a:tr>
              <a:tr h="168944">
                <a:tc vMerge="1">
                  <a:txBody>
                    <a:bodyPr/>
                    <a:lstStyle/>
                    <a:p>
                      <a:endParaRPr lang="cs-CZ"/>
                    </a:p>
                  </a:txBody>
                  <a:tcPr/>
                </a:tc>
                <a:tc>
                  <a:txBody>
                    <a:bodyPr/>
                    <a:lstStyle/>
                    <a:p>
                      <a:pPr algn="l">
                        <a:lnSpc>
                          <a:spcPct val="100000"/>
                        </a:lnSpc>
                        <a:spcAft>
                          <a:spcPts val="0"/>
                        </a:spcAft>
                      </a:pPr>
                      <a:r>
                        <a:rPr lang="cs-CZ" sz="1300">
                          <a:effectLst/>
                        </a:rPr>
                        <a:t>Poptávka po vysokoškolském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5305056"/>
                  </a:ext>
                </a:extLst>
              </a:tr>
              <a:tr h="337887">
                <a:tc vMerge="1">
                  <a:txBody>
                    <a:bodyPr/>
                    <a:lstStyle/>
                    <a:p>
                      <a:endParaRPr lang="cs-CZ"/>
                    </a:p>
                  </a:txBody>
                  <a:tcPr/>
                </a:tc>
                <a:tc>
                  <a:txBody>
                    <a:bodyPr/>
                    <a:lstStyle/>
                    <a:p>
                      <a:pPr algn="l">
                        <a:lnSpc>
                          <a:spcPct val="100000"/>
                        </a:lnSpc>
                        <a:spcAft>
                          <a:spcPts val="0"/>
                        </a:spcAft>
                      </a:pPr>
                      <a:r>
                        <a:rPr lang="cs-CZ" sz="1300">
                          <a:effectLst/>
                        </a:rPr>
                        <a:t>Zlepšení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095648076"/>
                  </a:ext>
                </a:extLst>
              </a:tr>
              <a:tr h="168944">
                <a:tc vMerge="1">
                  <a:txBody>
                    <a:bodyPr/>
                    <a:lstStyle/>
                    <a:p>
                      <a:endParaRPr lang="cs-CZ"/>
                    </a:p>
                  </a:txBody>
                  <a:tcPr/>
                </a:tc>
                <a:tc>
                  <a:txBody>
                    <a:bodyPr/>
                    <a:lstStyle/>
                    <a:p>
                      <a:pPr algn="l">
                        <a:lnSpc>
                          <a:spcPct val="100000"/>
                        </a:lnSpc>
                        <a:spcAft>
                          <a:spcPts val="0"/>
                        </a:spcAft>
                      </a:pPr>
                      <a:r>
                        <a:rPr lang="cs-CZ" sz="1300">
                          <a:effectLst/>
                        </a:rPr>
                        <a:t>Možnost zapojení do projektů a grantů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76539407"/>
                  </a:ext>
                </a:extLst>
              </a:tr>
              <a:tr h="168944">
                <a:tc rowSpan="4">
                  <a:txBody>
                    <a:bodyPr/>
                    <a:lstStyle/>
                    <a:p>
                      <a:pPr marL="71755" marR="71755" algn="ctr">
                        <a:lnSpc>
                          <a:spcPct val="100000"/>
                        </a:lnSpc>
                        <a:spcAft>
                          <a:spcPts val="0"/>
                        </a:spcAft>
                      </a:pPr>
                      <a:r>
                        <a:rPr lang="cs-CZ" sz="1300">
                          <a:effectLst/>
                        </a:rPr>
                        <a:t>Hrozby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Nezájem o vysokoškolské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7919678"/>
                  </a:ext>
                </a:extLst>
              </a:tr>
              <a:tr h="168944">
                <a:tc vMerge="1">
                  <a:txBody>
                    <a:bodyPr/>
                    <a:lstStyle/>
                    <a:p>
                      <a:endParaRPr lang="cs-CZ"/>
                    </a:p>
                  </a:txBody>
                  <a:tcPr/>
                </a:tc>
                <a:tc>
                  <a:txBody>
                    <a:bodyPr/>
                    <a:lstStyle/>
                    <a:p>
                      <a:pPr algn="l">
                        <a:lnSpc>
                          <a:spcPct val="100000"/>
                        </a:lnSpc>
                        <a:spcAft>
                          <a:spcPts val="0"/>
                        </a:spcAft>
                      </a:pPr>
                      <a:r>
                        <a:rPr lang="cs-CZ" sz="1300">
                          <a:effectLst/>
                        </a:rPr>
                        <a:t>Zesílení konkurenčního tlaku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404476917"/>
                  </a:ext>
                </a:extLst>
              </a:tr>
              <a:tr h="337887">
                <a:tc vMerge="1">
                  <a:txBody>
                    <a:bodyPr/>
                    <a:lstStyle/>
                    <a:p>
                      <a:endParaRPr lang="cs-CZ"/>
                    </a:p>
                  </a:txBody>
                  <a:tcPr/>
                </a:tc>
                <a:tc>
                  <a:txBody>
                    <a:bodyPr/>
                    <a:lstStyle/>
                    <a:p>
                      <a:pPr algn="l">
                        <a:lnSpc>
                          <a:spcPct val="100000"/>
                        </a:lnSpc>
                        <a:spcAft>
                          <a:spcPts val="0"/>
                        </a:spcAft>
                      </a:pPr>
                      <a:r>
                        <a:rPr lang="cs-CZ" sz="1300">
                          <a:effectLst/>
                        </a:rPr>
                        <a:t>Zhoršení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33476860"/>
                  </a:ext>
                </a:extLst>
              </a:tr>
              <a:tr h="168944">
                <a:tc vMerge="1">
                  <a:txBody>
                    <a:bodyPr/>
                    <a:lstStyle/>
                    <a:p>
                      <a:endParaRPr lang="cs-CZ"/>
                    </a:p>
                  </a:txBody>
                  <a:tcPr/>
                </a:tc>
                <a:tc>
                  <a:txBody>
                    <a:bodyPr/>
                    <a:lstStyle/>
                    <a:p>
                      <a:pPr algn="l">
                        <a:lnSpc>
                          <a:spcPct val="100000"/>
                        </a:lnSpc>
                        <a:spcAft>
                          <a:spcPts val="0"/>
                        </a:spcAft>
                      </a:pPr>
                      <a:r>
                        <a:rPr lang="cs-CZ" sz="1300">
                          <a:effectLst/>
                        </a:rPr>
                        <a:t>Zpřísnění legislativy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0,9</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7390598"/>
                  </a:ext>
                </a:extLst>
              </a:tr>
              <a:tr h="168944">
                <a:tc gridSpan="2">
                  <a:txBody>
                    <a:bodyPr/>
                    <a:lstStyle/>
                    <a:p>
                      <a:pPr algn="ctr">
                        <a:lnSpc>
                          <a:spcPct val="100000"/>
                        </a:lnSpc>
                        <a:spcAft>
                          <a:spcPts val="0"/>
                        </a:spcAft>
                      </a:pPr>
                      <a:r>
                        <a:rPr lang="cs-CZ" sz="1300">
                          <a:effectLst/>
                        </a:rPr>
                        <a:t>celkem</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6,95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7,2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b="1" dirty="0">
                          <a:effectLst/>
                        </a:rPr>
                        <a:t>7,3</a:t>
                      </a:r>
                      <a:endParaRPr lang="cs-CZ"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768463334"/>
                  </a:ext>
                </a:extLst>
              </a:tr>
            </a:tbl>
          </a:graphicData>
        </a:graphic>
      </p:graphicFrame>
    </p:spTree>
    <p:extLst>
      <p:ext uri="{BB962C8B-B14F-4D97-AF65-F5344CB8AC3E}">
        <p14:creationId xmlns:p14="http://schemas.microsoft.com/office/powerpoint/2010/main" val="4065383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Metoda vychází z poznání, že budoucnost nelze mechanicky vykalkulovat, ale je nezbytné ji odhalovat i za obtížně redukovatelnosti nejistoty a neurčitosti. </a:t>
            </a:r>
          </a:p>
          <a:p>
            <a:pPr algn="just"/>
            <a:r>
              <a:rPr lang="cs-CZ" sz="1600" dirty="0"/>
              <a:t>Základem této metody se proto stávají jednotlivé, </a:t>
            </a:r>
            <a:r>
              <a:rPr lang="cs-CZ" sz="1600" b="1" dirty="0"/>
              <a:t>dílčí scénáře vývoje podstatných faktorů</a:t>
            </a:r>
            <a:r>
              <a:rPr lang="cs-CZ" sz="1600" dirty="0"/>
              <a:t> budoucího vývoje oboru podnikání.</a:t>
            </a:r>
          </a:p>
          <a:p>
            <a:pPr algn="just"/>
            <a:r>
              <a:rPr lang="cs-CZ" sz="1600" dirty="0"/>
              <a:t>Základním kamenem Dynamické strategické rozvahy je tvorba scénářů, přitom tento pojem převzalo řízení z divadelního a filmového prostředí. Přitom </a:t>
            </a:r>
            <a:r>
              <a:rPr lang="cs-CZ" sz="1600" b="1" dirty="0"/>
              <a:t>scénář</a:t>
            </a:r>
            <a:r>
              <a:rPr lang="cs-CZ" sz="1600" dirty="0"/>
              <a:t> využitelný při tvorbě strategie podniku představuje hodnocení a vývoj v určité situace během budoucnosti podle našich představ.</a:t>
            </a:r>
          </a:p>
          <a:p>
            <a:pPr algn="just"/>
            <a:r>
              <a:rPr lang="cs-CZ" sz="1600" dirty="0"/>
              <a:t>Tato metoda analýzy vychází z možného vývojového principu, kdy lze konstatovat, že podnik v omezené míře může ovlivnit svoje okolí (vnější prostředí) a naopak velmi aktivně musí se zaměřit na odstranění svých slabých stránek a posílení naopak svých předností, které mu pomohou využít všech příležitostí, které mu nabízí jeho vnější prostředí.</a:t>
            </a:r>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Dynamická strategická rozvaha</a:t>
            </a:r>
          </a:p>
        </p:txBody>
      </p:sp>
    </p:spTree>
    <p:extLst>
      <p:ext uri="{BB962C8B-B14F-4D97-AF65-F5344CB8AC3E}">
        <p14:creationId xmlns:p14="http://schemas.microsoft.com/office/powerpoint/2010/main" val="131311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Základem této nové metody je tedy spirálovitý proces tvořivého uvažování, přemýšlení a kombinování, které využívá praktickou představivost a její postupnou kultivaci pomocí postupného doplňování nových poznatků a informací. Proto je také v názvu metody použito slovní spojení "dynamická rozvaha", jež vhodně charakterizuje postup našeho myšlení. </a:t>
            </a:r>
          </a:p>
          <a:p>
            <a:pPr algn="just"/>
            <a:r>
              <a:rPr lang="cs-CZ" sz="1600" dirty="0"/>
              <a:t>Budoucnost nelze mechanicky vykalkulovat, ale je nezbytné ji odhadovat i za obtížně redukovatelné nejistoty a neurčitosti. </a:t>
            </a:r>
          </a:p>
          <a:p>
            <a:pPr algn="just"/>
            <a:r>
              <a:rPr lang="cs-CZ" sz="1600" dirty="0"/>
              <a:t>Tato metoda tedy nevede k nebezpečnému redukování situace </a:t>
            </a:r>
            <a:r>
              <a:rPr lang="cs-CZ" sz="1600" dirty="0" err="1"/>
              <a:t>rozhodovatele</a:t>
            </a:r>
            <a:r>
              <a:rPr lang="cs-CZ" sz="1600" dirty="0"/>
              <a:t> jen na ty prvky, jež je možné měřit a jejich trendy vypočítat. Naopak, podněcuje plné využití všech předností našeho myšlení včetně nezbytné intuice a fantazie. </a:t>
            </a:r>
          </a:p>
          <a:p>
            <a:pPr algn="just"/>
            <a:r>
              <a:rPr lang="cs-CZ" sz="1600" dirty="0"/>
              <a:t>Neponechává je ovšem napospas překotnosti a zkratkovitosti nekontrolovaných spontánních duševních pochodů, ale poskytuje jim systémovou oporu podobně, jako je tomu u základních metod rozhodování..</a:t>
            </a:r>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336704" cy="507703"/>
          </a:xfrm>
        </p:spPr>
        <p:txBody>
          <a:bodyPr/>
          <a:lstStyle/>
          <a:p>
            <a:r>
              <a:rPr lang="cs-CZ" dirty="0"/>
              <a:t>Dynamická strategická rozvaha – podstata metody</a:t>
            </a:r>
          </a:p>
        </p:txBody>
      </p:sp>
    </p:spTree>
    <p:extLst>
      <p:ext uri="{BB962C8B-B14F-4D97-AF65-F5344CB8AC3E}">
        <p14:creationId xmlns:p14="http://schemas.microsoft.com/office/powerpoint/2010/main" val="13639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Font typeface="+mj-lt"/>
              <a:buAutoNum type="arabicPeriod"/>
            </a:pPr>
            <a:r>
              <a:rPr lang="cs-CZ" sz="1600" dirty="0"/>
              <a:t>Vytvoření dílčích scénářů (vývoj trhu v daném sektoru, vývoj procesů v daném sektoru, vývoj teritoriální alokace, vývoj financování v daném sektoru, vývoj konkurence, vývoj okolí podniku).</a:t>
            </a:r>
          </a:p>
          <a:p>
            <a:pPr marL="624078" indent="-514350" algn="just">
              <a:buFont typeface="+mj-lt"/>
              <a:buAutoNum type="arabicPeriod"/>
            </a:pPr>
            <a:r>
              <a:rPr lang="cs-CZ" sz="1600" dirty="0"/>
              <a:t>Souhrnný scénář vývoje sektoru – ukazuje ve stručnosti na význam hlavních událostí, které mohou nastat a jež mohou v rozhodující míře ovlivnit pozici podniku. Souhrnný scénář tak představuje kombinaci logických závěrů z možnosti hodnocené vývojové situace a intuitivních představ zpracovatelů opírajících se o dosavadní znalosti budoucího vývoje a o vlastní poznatky i zkušenosti.</a:t>
            </a:r>
          </a:p>
          <a:p>
            <a:pPr marL="624078" indent="-514350" algn="just">
              <a:buFont typeface="+mj-lt"/>
              <a:buAutoNum type="arabicPeriod"/>
            </a:pPr>
            <a:r>
              <a:rPr lang="cs-CZ" sz="1600" dirty="0"/>
              <a:t>Analýza kritických silných a slabých stránek podniku - v podobě určení vlivu vnějšího prostředí na podnik ukazuje možnosti uplatnění podniku v daném sektoru a zároveň i na nutnost podílení zjištěných slabostí podniku.</a:t>
            </a:r>
          </a:p>
          <a:p>
            <a:pPr marL="624078" indent="-514350" algn="just">
              <a:buFont typeface="+mj-lt"/>
              <a:buAutoNum type="arabicPeriod"/>
            </a:pPr>
            <a:r>
              <a:rPr lang="cs-CZ" sz="1600" dirty="0"/>
              <a:t>Stanovení konkurenční pozice podniku v daném podnikatelském segmentu – vzniká vzájemnou konfrontací souhrnného vývoje a síly či slabosti podniku.</a:t>
            </a:r>
          </a:p>
          <a:p>
            <a:pPr marL="624078" indent="-514350" algn="just">
              <a:buFont typeface="+mj-lt"/>
              <a:buAutoNum type="arabicPeriod"/>
            </a:pPr>
            <a:r>
              <a:rPr lang="cs-CZ" sz="1600" dirty="0"/>
              <a:t>Navržení strategie podniku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a:t>Dynamická strategická rozvaha - postup</a:t>
            </a:r>
          </a:p>
        </p:txBody>
      </p:sp>
    </p:spTree>
    <p:extLst>
      <p:ext uri="{BB962C8B-B14F-4D97-AF65-F5344CB8AC3E}">
        <p14:creationId xmlns:p14="http://schemas.microsoft.com/office/powerpoint/2010/main" val="116458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Zobrazení dynamické strategické rozvahy</a:t>
            </a:r>
          </a:p>
        </p:txBody>
      </p:sp>
      <p:pic>
        <p:nvPicPr>
          <p:cNvPr id="5" name="Zástupný symbol pro obsah 3"/>
          <p:cNvPicPr>
            <a:picLocks noChangeAspect="1"/>
          </p:cNvPicPr>
          <p:nvPr/>
        </p:nvPicPr>
        <p:blipFill>
          <a:blip r:embed="rId2"/>
          <a:stretch>
            <a:fillRect/>
          </a:stretch>
        </p:blipFill>
        <p:spPr>
          <a:xfrm>
            <a:off x="1331640" y="915565"/>
            <a:ext cx="5904656" cy="3672409"/>
          </a:xfrm>
          <a:prstGeom prst="rect">
            <a:avLst/>
          </a:prstGeom>
        </p:spPr>
      </p:pic>
    </p:spTree>
    <p:extLst>
      <p:ext uri="{BB962C8B-B14F-4D97-AF65-F5344CB8AC3E}">
        <p14:creationId xmlns:p14="http://schemas.microsoft.com/office/powerpoint/2010/main" val="8354349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vývoje trhu v sektoru podnikání, </a:t>
            </a:r>
            <a:r>
              <a:rPr lang="cs-CZ" sz="1600" dirty="0"/>
              <a:t>kdy je popisován vývoj možných podporujících a omezujících faktorů trhu v podobě inovací, surovin, použití náhražek, nabídky a poptávky trhu atd.</a:t>
            </a:r>
          </a:p>
          <a:p>
            <a:pPr lvl="0" algn="just"/>
            <a:endParaRPr lang="cs-CZ" sz="1600" dirty="0"/>
          </a:p>
          <a:p>
            <a:pPr lvl="0" algn="just"/>
            <a:r>
              <a:rPr lang="cs-CZ" sz="1600" b="1" dirty="0"/>
              <a:t>Scénář vývoje procesů v sektoru podnikání, </a:t>
            </a:r>
            <a:r>
              <a:rPr lang="cs-CZ" sz="1600" dirty="0"/>
              <a:t>kdy vytváříme přehled o výzkumu a vývoji v oboru a o vývoji hlavních operací v logistice, výrobě, prodeji, poprodejním servisu apod.</a:t>
            </a:r>
          </a:p>
          <a:p>
            <a:pPr lvl="0" algn="just"/>
            <a:endParaRPr lang="cs-CZ" sz="1600" dirty="0"/>
          </a:p>
          <a:p>
            <a:pPr lvl="0" algn="just"/>
            <a:r>
              <a:rPr lang="cs-CZ" sz="1600" b="1" dirty="0"/>
              <a:t>Scénář vývoje teritoriální alokace, v němž</a:t>
            </a:r>
            <a:r>
              <a:rPr lang="cs-CZ" sz="1600" dirty="0"/>
              <a:t> popisujeme v budoucnosti postupnou, možnou přeměnu rozmístění klíčových a perspektivních zákazníků, řídících a politických center, rozvoj případně úpadek určitých oblastí.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Dynamická strategická rozvaha – využitelné dílčí scénáře</a:t>
            </a:r>
          </a:p>
        </p:txBody>
      </p:sp>
    </p:spTree>
    <p:extLst>
      <p:ext uri="{BB962C8B-B14F-4D97-AF65-F5344CB8AC3E}">
        <p14:creationId xmlns:p14="http://schemas.microsoft.com/office/powerpoint/2010/main" val="367267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2666"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financování v sektoru podnikání</a:t>
            </a:r>
            <a:r>
              <a:rPr lang="cs-CZ" sz="1600" dirty="0"/>
              <a:t> kde předmětem zájmu je odhad budoucích forem investování v sektoru a jeho rentability, vývoj přitažlivosti sektoru pro investory, vývoj přístupnosti podniku k finančním zdrojům, výšce úroku, finanční stabilita prostředí.</a:t>
            </a:r>
          </a:p>
          <a:p>
            <a:pPr lvl="0" algn="just"/>
            <a:endParaRPr lang="cs-CZ" sz="1600" dirty="0"/>
          </a:p>
          <a:p>
            <a:pPr lvl="0" algn="just"/>
            <a:r>
              <a:rPr lang="cs-CZ" sz="1600" b="1" dirty="0"/>
              <a:t>Scénář vývoje konkurence</a:t>
            </a:r>
            <a:r>
              <a:rPr lang="cs-CZ" sz="1600" dirty="0"/>
              <a:t>, který je zaměřen na popis konkurenčního prostředí v daném podnikatelském sektoru, předpokládaný vývoj konkurenčních přístupů hlavních i případně možných konkurentů, uplatňování konkurenčních praktik v podobě cenové války, snižování nákladů, nových produktů, nadstandardních služeb apod.</a:t>
            </a:r>
          </a:p>
          <a:p>
            <a:pPr lvl="0" algn="just"/>
            <a:endParaRPr lang="cs-CZ" sz="1600" dirty="0"/>
          </a:p>
          <a:p>
            <a:pPr algn="just"/>
            <a:r>
              <a:rPr lang="cs-CZ" sz="1600" b="1" dirty="0"/>
              <a:t>Scénář vývoje okolí podniku</a:t>
            </a:r>
            <a:r>
              <a:rPr lang="cs-CZ" sz="1600" dirty="0"/>
              <a:t>, který sleduje vývoj vnějších faktorů širšího podnikového okolí v podobě politického, demografického, sociálního, ekonomického, ekologického, technického a technologického segmentu. Musí zde být zvýšená pozornost věnována především problematice bezpečnosti, změnám hodnot lidí a růstu jejich znalostí.</a:t>
            </a:r>
          </a:p>
          <a:p>
            <a:pPr marL="0" lvl="0" indent="0" algn="just">
              <a:buNone/>
            </a:pPr>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Dynamická strategická rozvaha – využitelné dílčí scénáře</a:t>
            </a:r>
          </a:p>
        </p:txBody>
      </p:sp>
    </p:spTree>
    <p:extLst>
      <p:ext uri="{BB962C8B-B14F-4D97-AF65-F5344CB8AC3E}">
        <p14:creationId xmlns:p14="http://schemas.microsoft.com/office/powerpoint/2010/main" val="20727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Dynamická strategická rozvaha tím, že vzájemně propojuje jednotlivé, často i běžné prvky do přirozeného logického sledu, umožňuje i méně zkušenému strategickému </a:t>
            </a:r>
            <a:r>
              <a:rPr lang="cs-CZ" sz="1600" dirty="0" err="1"/>
              <a:t>rozhodovateli</a:t>
            </a:r>
            <a:r>
              <a:rPr lang="cs-CZ" sz="1600" dirty="0"/>
              <a:t> úspěšně zvládnout postupné odvozování a kombinování strategických úvah.</a:t>
            </a:r>
          </a:p>
          <a:p>
            <a:pPr lvl="0" algn="just"/>
            <a:r>
              <a:rPr lang="cs-CZ" sz="1600" dirty="0"/>
              <a:t>Výhodou této metody je využití poznatků z výchozí analýzy a prognózy vývoje oboru, neboť ty významně usnadňují a zkvalitňují odhadování nebezpečných konkurenčních protiakcí vůči inovované strategii firmy.</a:t>
            </a:r>
          </a:p>
          <a:p>
            <a:pPr lvl="0" algn="just"/>
            <a:r>
              <a:rPr lang="cs-CZ" sz="1600" dirty="0"/>
              <a:t>Výhodou je i možnost provést první strategickou rozvahu velmi rychle, a pak ji v reálném čase a za rozumných nákladů v dalších kolech zpřesňovat nebo zásadně měnit na základě nových informací a nových zkušeností s aplikací této metody.</a:t>
            </a:r>
          </a:p>
          <a:p>
            <a:pPr lvl="0" algn="just"/>
            <a:r>
              <a:rPr lang="cs-CZ" sz="1600" dirty="0"/>
              <a:t>Dynamická strategická </a:t>
            </a:r>
            <a:r>
              <a:rPr lang="cs-CZ" sz="1600" dirty="0" err="1"/>
              <a:t>rozvha</a:t>
            </a:r>
            <a:r>
              <a:rPr lang="cs-CZ" sz="1600" dirty="0"/>
              <a:t> pomáhá podstatně kultivovat účast týmů na strategickém managementu firmy a racionálněji využívat dosavadní běžně užívané metody, podporující strategické myšlení a rozhodování</a:t>
            </a:r>
          </a:p>
          <a:p>
            <a:pPr marL="0" lvl="0" indent="0" algn="just">
              <a:buNone/>
            </a:pPr>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Dynamická strategická rozvaha – výhody</a:t>
            </a:r>
          </a:p>
        </p:txBody>
      </p:sp>
    </p:spTree>
    <p:extLst>
      <p:ext uri="{BB962C8B-B14F-4D97-AF65-F5344CB8AC3E}">
        <p14:creationId xmlns:p14="http://schemas.microsoft.com/office/powerpoint/2010/main" val="225598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Práce s klíčovými kompetencemi musí být průběžná. Nejedná se jednorázovou činnost.</a:t>
            </a:r>
          </a:p>
          <a:p>
            <a:pPr algn="just"/>
            <a:r>
              <a:rPr lang="cs-CZ" sz="1600" dirty="0"/>
              <a:t>Dlouhodobě perspektivní strategie podniku musí být postavena na udržitelné konkurenční výhodě. A pro získání a udržení konkurenční výhody je užitečné věnovat pozornost klíčovým kompetencím.</a:t>
            </a:r>
          </a:p>
          <a:p>
            <a:pPr algn="just"/>
            <a:endParaRPr lang="cs-CZ" sz="1600" dirty="0"/>
          </a:p>
          <a:p>
            <a:pPr algn="just"/>
            <a:r>
              <a:rPr lang="cs-CZ" sz="1600" b="1" dirty="0"/>
              <a:t>Požadavky na klíčové kompetence</a:t>
            </a:r>
          </a:p>
          <a:p>
            <a:pPr lvl="1" algn="just"/>
            <a:r>
              <a:rPr lang="cs-CZ" sz="1600" dirty="0"/>
              <a:t>Relevance a důležitost pro rozhodování zákazníka</a:t>
            </a:r>
          </a:p>
          <a:p>
            <a:pPr lvl="1" algn="just"/>
            <a:r>
              <a:rPr lang="cs-CZ" sz="1600" dirty="0"/>
              <a:t>Obtížná </a:t>
            </a:r>
            <a:r>
              <a:rPr lang="cs-CZ" sz="1600" dirty="0" err="1"/>
              <a:t>napodobitelnost</a:t>
            </a:r>
            <a:endParaRPr lang="cs-CZ" sz="1600" dirty="0"/>
          </a:p>
          <a:p>
            <a:pPr lvl="1" algn="just"/>
            <a:r>
              <a:rPr lang="cs-CZ" sz="1600" dirty="0"/>
              <a:t>Možnosti využití ideálně na více trzích</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Kompetence podniku II</a:t>
            </a:r>
          </a:p>
        </p:txBody>
      </p:sp>
    </p:spTree>
    <p:extLst>
      <p:ext uri="{BB962C8B-B14F-4D97-AF65-F5344CB8AC3E}">
        <p14:creationId xmlns:p14="http://schemas.microsoft.com/office/powerpoint/2010/main" val="2475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V rámci analýzy podmínek, ve kterých působí strategie, jak se strategie vyvíjí a jaké rozhodující příčiny ovlivňují strategické chování i aktivity podniku, lze využívat řadu dalších metod, jako je třeba </a:t>
            </a:r>
            <a:r>
              <a:rPr lang="cs-CZ" sz="1600" dirty="0" err="1"/>
              <a:t>benchmarking</a:t>
            </a:r>
            <a:r>
              <a:rPr lang="cs-CZ" sz="1600" dirty="0"/>
              <a:t>.</a:t>
            </a:r>
          </a:p>
          <a:p>
            <a:pPr algn="just"/>
            <a:r>
              <a:rPr lang="cs-CZ" sz="1600" dirty="0"/>
              <a:t>Jedná o tvůrčí napodobování a využívání poznatků nejlepších podniků, které získáme jejich systematickým pozorováním a srovnáváním s našimi postupy. </a:t>
            </a:r>
          </a:p>
          <a:p>
            <a:pPr algn="just"/>
            <a:r>
              <a:rPr lang="cs-CZ" sz="1600" dirty="0"/>
              <a:t>Výhodou a velkou předností metody je její jednoduchost, široce uplatnitelné používání a obvykle nízká nákladnost.</a:t>
            </a:r>
          </a:p>
          <a:p>
            <a:pPr algn="just"/>
            <a:r>
              <a:rPr lang="cs-CZ" sz="1600" dirty="0" err="1"/>
              <a:t>Benchmarking</a:t>
            </a:r>
            <a:r>
              <a:rPr lang="cs-CZ" sz="1600" dirty="0"/>
              <a:t> lze rozdělit do následujících základních typů:</a:t>
            </a:r>
          </a:p>
          <a:p>
            <a:pPr lvl="1" algn="just"/>
            <a:r>
              <a:rPr lang="cs-CZ" sz="1600" b="1" dirty="0"/>
              <a:t>Vnitřní </a:t>
            </a:r>
            <a:r>
              <a:rPr lang="cs-CZ" sz="1600" b="1" dirty="0" err="1"/>
              <a:t>benchmarking</a:t>
            </a:r>
            <a:r>
              <a:rPr lang="cs-CZ" sz="1600" b="1" dirty="0"/>
              <a:t> – </a:t>
            </a:r>
            <a:r>
              <a:rPr lang="cs-CZ" sz="1600" dirty="0"/>
              <a:t>týká se srovnávání různých částí a jejich vlastností (výkonnost, personál, přínos) v rámci jednoho podniku.</a:t>
            </a:r>
          </a:p>
          <a:p>
            <a:pPr lvl="1" algn="just"/>
            <a:r>
              <a:rPr lang="cs-CZ" sz="1600" b="1" dirty="0"/>
              <a:t>Vnější </a:t>
            </a:r>
            <a:r>
              <a:rPr lang="cs-CZ" sz="1600" b="1" dirty="0" err="1"/>
              <a:t>benchmarking</a:t>
            </a:r>
            <a:r>
              <a:rPr lang="cs-CZ" sz="1600" b="1" dirty="0"/>
              <a:t> –</a:t>
            </a:r>
            <a:r>
              <a:rPr lang="cs-CZ" sz="1600" dirty="0"/>
              <a:t> porovnání obdobné činnosti mezi vlastním podnikem a srovnávaným nejlepším podnikem v daném oboru (s konkurentem).</a:t>
            </a:r>
          </a:p>
          <a:p>
            <a:pPr lvl="1" algn="just"/>
            <a:r>
              <a:rPr lang="cs-CZ" sz="1600" b="1" dirty="0"/>
              <a:t>Funkční </a:t>
            </a:r>
            <a:r>
              <a:rPr lang="cs-CZ" sz="1600" b="1" dirty="0" err="1"/>
              <a:t>benchmarking</a:t>
            </a:r>
            <a:r>
              <a:rPr lang="cs-CZ" sz="1600" b="1" dirty="0"/>
              <a:t> –</a:t>
            </a:r>
            <a:r>
              <a:rPr lang="cs-CZ" sz="1600" dirty="0"/>
              <a:t> představuje srovnání stejné činnosti a přístupů mezi vlastním podnikem a cizím podnikem, který působí mimo náš obor.</a:t>
            </a:r>
          </a:p>
          <a:p>
            <a:pPr lvl="0"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Benchmarking</a:t>
            </a:r>
            <a:endParaRPr lang="cs-CZ" dirty="0"/>
          </a:p>
        </p:txBody>
      </p:sp>
    </p:spTree>
    <p:extLst>
      <p:ext uri="{BB962C8B-B14F-4D97-AF65-F5344CB8AC3E}">
        <p14:creationId xmlns:p14="http://schemas.microsoft.com/office/powerpoint/2010/main" val="30573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3518"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Identifikuje a stanovuje rozdíl ve výkonnosti našeho podniku a možné nejlepší konkurence.</a:t>
            </a:r>
          </a:p>
          <a:p>
            <a:pPr lvl="0" algn="just"/>
            <a:r>
              <a:rPr lang="cs-CZ" sz="1600" dirty="0"/>
              <a:t>Pomáhá stanovit strategii nebo její inovaci.</a:t>
            </a:r>
          </a:p>
          <a:p>
            <a:pPr lvl="0" algn="just"/>
            <a:r>
              <a:rPr lang="cs-CZ" sz="1600" dirty="0"/>
              <a:t>Udržuje stimulaci podnikového vedení pro neustálé zlepšování.</a:t>
            </a:r>
          </a:p>
          <a:p>
            <a:pPr lvl="0" algn="just"/>
            <a:r>
              <a:rPr lang="cs-CZ" sz="1600" dirty="0"/>
              <a:t>Ověřuje úspěšnost prováděných strategických opatření.</a:t>
            </a:r>
          </a:p>
          <a:p>
            <a:pPr lvl="0" algn="just"/>
            <a:r>
              <a:rPr lang="cs-CZ" sz="1600" dirty="0"/>
              <a:t>Představuje panoramatický pohled na konkurenční počínání se srovnávaným podnikem, který nám poskytuje možnost revolučně pozměnit vlastní aktivity vhodně volenými a potřebnými inovacemi.</a:t>
            </a:r>
          </a:p>
          <a:p>
            <a:pPr lvl="0" algn="just"/>
            <a:r>
              <a:rPr lang="cs-CZ" sz="1600" dirty="0"/>
              <a:t>Je efektivním způsobem jak zaměstnance přimět k hledání nových myšlenek a k nalézání skrytých možností vedoucích k zlepšení výkonnosti.</a:t>
            </a:r>
          </a:p>
          <a:p>
            <a:pPr algn="just"/>
            <a:r>
              <a:rPr lang="cs-CZ" sz="1600" dirty="0"/>
              <a:t>Odhaluje klíčové kompetence, které tvoří vynikající výkonnost podniku jako jeho základní předpoklad úspěch na trhu.</a:t>
            </a:r>
          </a:p>
          <a:p>
            <a:pPr lvl="0"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Benchmarking</a:t>
            </a:r>
            <a:r>
              <a:rPr lang="cs-CZ" dirty="0"/>
              <a:t> - výhody</a:t>
            </a:r>
          </a:p>
        </p:txBody>
      </p:sp>
    </p:spTree>
    <p:extLst>
      <p:ext uri="{BB962C8B-B14F-4D97-AF65-F5344CB8AC3E}">
        <p14:creationId xmlns:p14="http://schemas.microsoft.com/office/powerpoint/2010/main" val="16918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Podniková strategie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8216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Strategie vytyčuje směr podnikání v budoucnosti.</a:t>
            </a:r>
          </a:p>
          <a:p>
            <a:pPr lvl="0" algn="just"/>
            <a:r>
              <a:rPr lang="cs-CZ" sz="1600" dirty="0"/>
              <a:t>Strategie musí podniku zajistit specifickou konkurenční výhodu.</a:t>
            </a:r>
          </a:p>
          <a:p>
            <a:pPr lvl="0" algn="just"/>
            <a:r>
              <a:rPr lang="cs-CZ" sz="1600" dirty="0"/>
              <a:t>Strategie stanovuje podnikové cíle odvíjející se od podnikového poslání a vize.</a:t>
            </a:r>
          </a:p>
          <a:p>
            <a:pPr lvl="0" algn="just"/>
            <a:r>
              <a:rPr lang="cs-CZ" sz="1600" dirty="0"/>
              <a:t>Strategie sleduje dosažení souladu mezi aktivitami podniku a jeho okolím.</a:t>
            </a:r>
          </a:p>
          <a:p>
            <a:pPr lvl="0" algn="just"/>
            <a:r>
              <a:rPr lang="cs-CZ" sz="1600" dirty="0"/>
              <a:t>Strategie na cestě k úspěchu staví na klíčových zdrojích, které má podnik k dispozici a zejména na schopnostech pracovníku firmy.</a:t>
            </a:r>
          </a:p>
          <a:p>
            <a:pPr lvl="0" algn="just"/>
            <a:r>
              <a:rPr lang="cs-CZ" sz="1600" dirty="0"/>
              <a:t>Strategie vymezuje jak potřebu zdrojů, které jsou potřebné k dosažení stanoveného cíle, tak způsob jejich zajištění.</a:t>
            </a:r>
          </a:p>
          <a:p>
            <a:pPr lvl="0" algn="just"/>
            <a:r>
              <a:rPr lang="cs-CZ" sz="1600" dirty="0"/>
              <a:t>Strategie je východiskem a řídícím elementem pro taktické a operativní řízení a proto zásadním způsobem určuje úkoly na taktické i operativní řídící úrovni.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Aktivity spojené se strategií</a:t>
            </a:r>
            <a:endParaRPr lang="cs-CZ" dirty="0"/>
          </a:p>
        </p:txBody>
      </p:sp>
    </p:spTree>
    <p:extLst>
      <p:ext uri="{BB962C8B-B14F-4D97-AF65-F5344CB8AC3E}">
        <p14:creationId xmlns:p14="http://schemas.microsoft.com/office/powerpoint/2010/main" val="213337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600" dirty="0"/>
              <a:t>Proveditelnost a dosažitelnost strategie z hlediska zdrojů a technologie </a:t>
            </a:r>
            <a:r>
              <a:rPr lang="cs-CZ" sz="1600" dirty="0" smtClean="0"/>
              <a:t>podniku.</a:t>
            </a:r>
            <a:endParaRPr lang="cs-CZ" sz="1600" dirty="0"/>
          </a:p>
          <a:p>
            <a:pPr lvl="0">
              <a:buNone/>
            </a:pPr>
            <a:endParaRPr lang="cs-CZ" sz="1600" dirty="0"/>
          </a:p>
          <a:p>
            <a:pPr lvl="0"/>
            <a:r>
              <a:rPr lang="cs-CZ" sz="1600" dirty="0"/>
              <a:t>Přijatelnost a uskutečnitelnost strategie podnikem a </a:t>
            </a:r>
            <a:r>
              <a:rPr lang="cs-CZ" sz="1600" dirty="0" smtClean="0"/>
              <a:t>okolím.</a:t>
            </a:r>
            <a:endParaRPr lang="cs-CZ" sz="1600" dirty="0"/>
          </a:p>
          <a:p>
            <a:pPr lvl="0">
              <a:buNone/>
            </a:pPr>
            <a:endParaRPr lang="cs-CZ" sz="1600" dirty="0"/>
          </a:p>
          <a:p>
            <a:pPr lvl="0"/>
            <a:r>
              <a:rPr lang="cs-CZ" sz="1600" dirty="0"/>
              <a:t>Předpoklady úspěchu z hlediska požadovaného podílu na trhu a </a:t>
            </a:r>
            <a:r>
              <a:rPr lang="cs-CZ" sz="1600" dirty="0" smtClean="0"/>
              <a:t>ziskovosti.</a:t>
            </a:r>
            <a:endParaRPr lang="cs-CZ" sz="1600" dirty="0"/>
          </a:p>
          <a:p>
            <a:pPr lvl="0">
              <a:buNone/>
            </a:pPr>
            <a:endParaRPr lang="cs-CZ" sz="1600" dirty="0"/>
          </a:p>
          <a:p>
            <a:pPr lvl="0"/>
            <a:r>
              <a:rPr lang="cs-CZ" sz="1600" dirty="0"/>
              <a:t>Stupeň řešení daného </a:t>
            </a:r>
            <a:r>
              <a:rPr lang="cs-CZ" sz="1600" dirty="0" smtClean="0"/>
              <a:t>problému.</a:t>
            </a:r>
            <a:endParaRPr lang="cs-CZ" sz="1600" dirty="0"/>
          </a:p>
          <a:p>
            <a:pPr lvl="0">
              <a:buNone/>
            </a:pPr>
            <a:endParaRPr lang="cs-CZ" sz="1600" dirty="0"/>
          </a:p>
          <a:p>
            <a:pPr lvl="0"/>
            <a:r>
              <a:rPr lang="cs-CZ" sz="1600" dirty="0"/>
              <a:t>Explicitnost </a:t>
            </a:r>
            <a:r>
              <a:rPr lang="cs-CZ" sz="1600" dirty="0" smtClean="0"/>
              <a:t>strategie (</a:t>
            </a:r>
            <a:r>
              <a:rPr lang="cs-CZ" sz="1600" dirty="0"/>
              <a:t>jednoznačná, jasná</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Požadavky na formulaci strategie</a:t>
            </a:r>
            <a:endParaRPr lang="cs-CZ" dirty="0"/>
          </a:p>
        </p:txBody>
      </p:sp>
    </p:spTree>
    <p:extLst>
      <p:ext uri="{BB962C8B-B14F-4D97-AF65-F5344CB8AC3E}">
        <p14:creationId xmlns:p14="http://schemas.microsoft.com/office/powerpoint/2010/main" val="56798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1600" b="1" dirty="0" smtClean="0"/>
              <a:t>Otázky týkající se obsahu strategie:</a:t>
            </a:r>
          </a:p>
          <a:p>
            <a:pPr lvl="0" algn="just"/>
            <a:r>
              <a:rPr lang="cs-CZ" sz="1600" dirty="0" smtClean="0"/>
              <a:t>Jaká </a:t>
            </a:r>
            <a:r>
              <a:rPr lang="cs-CZ" sz="1600" dirty="0"/>
              <a:t>by měla být komplexní strategie?</a:t>
            </a:r>
          </a:p>
          <a:p>
            <a:pPr lvl="0" algn="just"/>
            <a:r>
              <a:rPr lang="cs-CZ" sz="1600" dirty="0"/>
              <a:t>Jak by měla být strategie integrovaná?</a:t>
            </a:r>
          </a:p>
          <a:p>
            <a:pPr algn="just"/>
            <a:r>
              <a:rPr lang="cs-CZ" sz="1600" dirty="0"/>
              <a:t>Do jaké míry by měla být strategie obecná (generická</a:t>
            </a:r>
            <a:r>
              <a:rPr lang="cs-CZ" sz="1600" dirty="0" smtClean="0"/>
              <a:t>)?</a:t>
            </a:r>
          </a:p>
          <a:p>
            <a:pPr algn="just"/>
            <a:endParaRPr lang="cs-CZ" sz="1600" dirty="0" smtClean="0"/>
          </a:p>
          <a:p>
            <a:pPr marL="0" indent="0" algn="just">
              <a:buNone/>
            </a:pPr>
            <a:r>
              <a:rPr lang="cs-CZ" sz="1600" b="1" dirty="0" smtClean="0"/>
              <a:t>Otázky týkající se procesu strategie:</a:t>
            </a:r>
            <a:endParaRPr lang="cs-CZ" sz="1600" b="1" dirty="0"/>
          </a:p>
          <a:p>
            <a:pPr lvl="0" algn="just"/>
            <a:r>
              <a:rPr lang="cs-CZ" sz="1600" dirty="0"/>
              <a:t>Do jaké míry by měla být strategie promyšlená?</a:t>
            </a:r>
          </a:p>
          <a:p>
            <a:pPr lvl="0" algn="just"/>
            <a:r>
              <a:rPr lang="cs-CZ" sz="1600" dirty="0"/>
              <a:t>Do jaké míry by měla být strategie kolektivní?</a:t>
            </a:r>
          </a:p>
          <a:p>
            <a:pPr lvl="0" algn="just"/>
            <a:r>
              <a:rPr lang="cs-CZ" sz="1600" dirty="0"/>
              <a:t>Jak by mělo ve strategii být nahlíženo na změnu?</a:t>
            </a:r>
          </a:p>
          <a:p>
            <a:pPr lvl="0" algn="just"/>
            <a:r>
              <a:rPr lang="cs-CZ" sz="1600" dirty="0"/>
              <a:t>Jakou možnost volby by měla strategie poskytovat?</a:t>
            </a:r>
          </a:p>
          <a:p>
            <a:pPr lvl="0" algn="just"/>
            <a:r>
              <a:rPr lang="cs-CZ" sz="1600" dirty="0"/>
              <a:t>Jaká míra strategického myšlení je žádoucí?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smtClean="0"/>
              <a:t>Otázky týkající se obsahu a procesu strategie</a:t>
            </a:r>
            <a:endParaRPr lang="cs-CZ" dirty="0"/>
          </a:p>
        </p:txBody>
      </p:sp>
    </p:spTree>
    <p:extLst>
      <p:ext uri="{BB962C8B-B14F-4D97-AF65-F5344CB8AC3E}">
        <p14:creationId xmlns:p14="http://schemas.microsoft.com/office/powerpoint/2010/main" val="126690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Změny vyvolávají nejen rozmach sil, které je vyvolávají, ale také sil odporujících, proto je důležité dosáhnout převahu nad odporem. </a:t>
            </a:r>
            <a:endParaRPr lang="cs-CZ" sz="1600" dirty="0" smtClean="0"/>
          </a:p>
          <a:p>
            <a:pPr algn="just"/>
            <a:endParaRPr lang="cs-CZ" sz="1600" dirty="0" smtClean="0"/>
          </a:p>
          <a:p>
            <a:pPr algn="just"/>
            <a:r>
              <a:rPr lang="cs-CZ" sz="1600" dirty="0" smtClean="0"/>
              <a:t>Zde </a:t>
            </a:r>
            <a:r>
              <a:rPr lang="cs-CZ" sz="1600" dirty="0"/>
              <a:t>se </a:t>
            </a:r>
            <a:r>
              <a:rPr lang="cs-CZ" sz="1600" dirty="0" smtClean="0"/>
              <a:t>podle </a:t>
            </a:r>
            <a:r>
              <a:rPr lang="cs-CZ" sz="1600" dirty="0"/>
              <a:t>Hammera projevuje pravidlo 20/60/20 jako reakce zaměstnanců na program zásadních změn. Z uvedeného pravidla vyplývá, že:</a:t>
            </a:r>
          </a:p>
          <a:p>
            <a:pPr lvl="1" algn="just"/>
            <a:r>
              <a:rPr lang="cs-CZ" sz="1600" dirty="0"/>
              <a:t>20% zaměstnanců vítá změnu s nadšením;</a:t>
            </a:r>
          </a:p>
          <a:p>
            <a:pPr lvl="1" algn="just"/>
            <a:r>
              <a:rPr lang="cs-CZ" sz="1600" dirty="0"/>
              <a:t>60% jsou zaměstnanci nerozhodnuti, které je pro změnu nutno získat nebo je přesvědčit, aby nebyli brzdou při realizaci přeměn;</a:t>
            </a:r>
          </a:p>
          <a:p>
            <a:pPr lvl="1" algn="just"/>
            <a:r>
              <a:rPr lang="cs-CZ" sz="1600" dirty="0"/>
              <a:t>20% zaměstnanců bude zásadně proti navržené změně a vlastně vůči jakékoliv změně.</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smtClean="0"/>
              <a:t>Změny vyvolané strategií</a:t>
            </a:r>
            <a:endParaRPr lang="cs-CZ" dirty="0"/>
          </a:p>
        </p:txBody>
      </p:sp>
    </p:spTree>
    <p:extLst>
      <p:ext uri="{BB962C8B-B14F-4D97-AF65-F5344CB8AC3E}">
        <p14:creationId xmlns:p14="http://schemas.microsoft.com/office/powerpoint/2010/main" val="305248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67695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Nadměrná osobní nejistota, kdy dochází ke ztrátě důvěry v osobní přínos podniku.</a:t>
            </a:r>
          </a:p>
          <a:p>
            <a:pPr lvl="0" algn="just"/>
            <a:r>
              <a:rPr lang="cs-CZ" sz="1600" dirty="0"/>
              <a:t>Překvapení ze změny, kdy pracovníci nejsou řádně informování o nutnosti její realizace a nejsou později do této aktivity zapojeni.</a:t>
            </a:r>
          </a:p>
          <a:p>
            <a:pPr lvl="0" algn="just"/>
            <a:r>
              <a:rPr lang="cs-CZ" sz="1600" dirty="0"/>
              <a:t>Znepokojení kvůli schopnostem, které pracovník má a jež stačí na výkon dané funkce. Je zde oprávněna ztráta důvěry se schopností zvládnout nové povinnosti.</a:t>
            </a:r>
          </a:p>
          <a:p>
            <a:pPr lvl="0" algn="just"/>
            <a:r>
              <a:rPr lang="cs-CZ" sz="1600" dirty="0"/>
              <a:t>Nebezpečí vedlejších účinků, které může změna vyvolat a které dosud neznáme.</a:t>
            </a:r>
          </a:p>
          <a:p>
            <a:pPr lvl="0" algn="just"/>
            <a:r>
              <a:rPr lang="cs-CZ" sz="1600" dirty="0"/>
              <a:t>Nebezpečí více práce, jelikož velmi často jsou změny spojovány s hledáním možných úspor.</a:t>
            </a:r>
          </a:p>
          <a:p>
            <a:pPr lvl="0" algn="just"/>
            <a:r>
              <a:rPr lang="cs-CZ" sz="1600" dirty="0"/>
              <a:t>Výhrady proti osobě, která změny provádí, což může být jevem jak objektivním, tak i subjektivním.</a:t>
            </a:r>
          </a:p>
          <a:p>
            <a:pPr lvl="0" algn="just"/>
            <a:r>
              <a:rPr lang="cs-CZ" sz="1600" dirty="0"/>
              <a:t>Skryté hrozby, které jsou s danou změnou spojovány a proti nimž se nedělají důsledná opatření.</a:t>
            </a:r>
          </a:p>
          <a:p>
            <a:pPr lvl="0" algn="just"/>
            <a:r>
              <a:rPr lang="cs-CZ" sz="1600" dirty="0"/>
              <a:t>Porušení zásady „měníme jen to, co musíme“.</a:t>
            </a:r>
          </a:p>
          <a:p>
            <a:pPr algn="just"/>
            <a:r>
              <a:rPr lang="cs-CZ" sz="1600" dirty="0"/>
              <a:t>Nebezpečí rizika, které každá změna nese a často je spojován výskyt rizika s inovacemi jakéhokoliv </a:t>
            </a:r>
            <a:r>
              <a:rPr lang="cs-CZ" sz="1600" dirty="0" smtClean="0"/>
              <a:t>druhu.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smtClean="0"/>
              <a:t>Příčiny odporu zaměstnanců vůči strategii</a:t>
            </a:r>
            <a:endParaRPr lang="cs-CZ" dirty="0"/>
          </a:p>
        </p:txBody>
      </p:sp>
    </p:spTree>
    <p:extLst>
      <p:ext uri="{BB962C8B-B14F-4D97-AF65-F5344CB8AC3E}">
        <p14:creationId xmlns:p14="http://schemas.microsoft.com/office/powerpoint/2010/main" val="1026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Realisticky diagnostikovat situaci v oblasti, za kterou odpovídá</a:t>
            </a:r>
            <a:r>
              <a:rPr lang="cs-CZ" sz="1600" dirty="0" smtClean="0"/>
              <a:t>.</a:t>
            </a:r>
          </a:p>
          <a:p>
            <a:pPr lvl="0" algn="just"/>
            <a:endParaRPr lang="cs-CZ" sz="1600" dirty="0"/>
          </a:p>
          <a:p>
            <a:pPr lvl="0" algn="just"/>
            <a:r>
              <a:rPr lang="cs-CZ" sz="1600" dirty="0"/>
              <a:t>Seznámit včas pracovníky se změnami, které budou provedeny, realisticky ukázat na vzniklé problémy a dopady, snažit se zapojit pracovníky do realizace změn</a:t>
            </a:r>
            <a:r>
              <a:rPr lang="cs-CZ" sz="1600" dirty="0" smtClean="0"/>
              <a:t>.</a:t>
            </a:r>
          </a:p>
          <a:p>
            <a:pPr lvl="0" algn="just"/>
            <a:endParaRPr lang="cs-CZ" sz="1600" dirty="0"/>
          </a:p>
          <a:p>
            <a:pPr lvl="0" algn="just"/>
            <a:r>
              <a:rPr lang="cs-CZ" sz="1600" dirty="0"/>
              <a:t>Analyzovat mocenské tlaky v oblasti odpovědnosti působící pro změny i proti nim a využít je přesměrováním na podporu realizace žádoucích změn</a:t>
            </a:r>
            <a:r>
              <a:rPr lang="cs-CZ" sz="1600" dirty="0" smtClean="0"/>
              <a:t>.</a:t>
            </a:r>
          </a:p>
          <a:p>
            <a:pPr lvl="0" algn="just"/>
            <a:endParaRPr lang="cs-CZ" sz="1600" dirty="0"/>
          </a:p>
          <a:p>
            <a:pPr lvl="0" algn="just"/>
            <a:r>
              <a:rPr lang="cs-CZ" sz="1600" dirty="0"/>
              <a:t>Systematicky a citlivě řídit proces změn.</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smtClean="0"/>
              <a:t>Změny povinností manažera se změnou strategie</a:t>
            </a:r>
            <a:endParaRPr lang="cs-CZ" dirty="0"/>
          </a:p>
        </p:txBody>
      </p:sp>
    </p:spTree>
    <p:extLst>
      <p:ext uri="{BB962C8B-B14F-4D97-AF65-F5344CB8AC3E}">
        <p14:creationId xmlns:p14="http://schemas.microsoft.com/office/powerpoint/2010/main" val="184092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Podnikové strategie jakéhokoliv typu mohou být různorodého zaměření podle zvolené alternativy. Na základě </a:t>
            </a:r>
            <a:r>
              <a:rPr lang="cs-CZ" sz="1600" b="1" dirty="0"/>
              <a:t>charakteru alternativy </a:t>
            </a:r>
            <a:r>
              <a:rPr lang="cs-CZ" sz="1600" dirty="0"/>
              <a:t>lze rozdělit strategie:</a:t>
            </a:r>
          </a:p>
          <a:p>
            <a:pPr lvl="0" algn="just"/>
            <a:r>
              <a:rPr lang="cs-CZ" sz="1600" dirty="0"/>
              <a:t>na </a:t>
            </a:r>
            <a:r>
              <a:rPr lang="cs-CZ" sz="1600" dirty="0" smtClean="0"/>
              <a:t>optimistické</a:t>
            </a:r>
            <a:endParaRPr lang="cs-CZ" sz="1600" dirty="0"/>
          </a:p>
          <a:p>
            <a:pPr lvl="0" algn="just"/>
            <a:r>
              <a:rPr lang="cs-CZ" sz="1600" dirty="0"/>
              <a:t>na </a:t>
            </a:r>
            <a:r>
              <a:rPr lang="cs-CZ" sz="1600" dirty="0" smtClean="0"/>
              <a:t>pesimistické</a:t>
            </a:r>
            <a:endParaRPr lang="cs-CZ" sz="1600" dirty="0"/>
          </a:p>
          <a:p>
            <a:pPr lvl="0" algn="just"/>
            <a:r>
              <a:rPr lang="cs-CZ" sz="1600" dirty="0"/>
              <a:t>na realistické</a:t>
            </a:r>
            <a:r>
              <a:rPr lang="cs-CZ" sz="1600" dirty="0" smtClean="0"/>
              <a:t>.</a:t>
            </a:r>
          </a:p>
          <a:p>
            <a:pPr marL="0" lvl="0" indent="0" algn="just">
              <a:buNone/>
            </a:pPr>
            <a:endParaRPr lang="cs-CZ" sz="1600" dirty="0"/>
          </a:p>
          <a:p>
            <a:pPr marL="0" indent="0" algn="just">
              <a:buNone/>
            </a:pPr>
            <a:r>
              <a:rPr lang="cs-CZ" sz="1600" b="1" dirty="0" smtClean="0"/>
              <a:t>Podle </a:t>
            </a:r>
            <a:r>
              <a:rPr lang="cs-CZ" sz="1600" b="1" dirty="0"/>
              <a:t>zaměření </a:t>
            </a:r>
            <a:r>
              <a:rPr lang="cs-CZ" sz="1600" dirty="0"/>
              <a:t>je možno dělit strategie na strategie:</a:t>
            </a:r>
          </a:p>
          <a:p>
            <a:pPr lvl="0" algn="just"/>
            <a:r>
              <a:rPr lang="cs-CZ" sz="1600" dirty="0"/>
              <a:t>ofenzivní (útočné) - jsou růstově orientované a zaměřené na posílení tržního podílu a budoucích zisků;</a:t>
            </a:r>
          </a:p>
          <a:p>
            <a:pPr lvl="0" algn="just"/>
            <a:r>
              <a:rPr lang="cs-CZ" sz="1600" dirty="0"/>
              <a:t>defenzivní (obranné);</a:t>
            </a:r>
          </a:p>
          <a:p>
            <a:pPr lvl="0" algn="just"/>
            <a:r>
              <a:rPr lang="cs-CZ" sz="1600" dirty="0"/>
              <a:t>strategie soustředěné na udržení stávající pozice – stabilizační;</a:t>
            </a:r>
          </a:p>
          <a:p>
            <a:pPr lvl="0" algn="just"/>
            <a:r>
              <a:rPr lang="cs-CZ" sz="1600" dirty="0"/>
              <a:t>strategie kombinované, kdy se kombinuje útok s obranou, případně po určitou dobu se drží dosažená pozice.</a:t>
            </a:r>
          </a:p>
          <a:p>
            <a:pPr algn="just"/>
            <a:endParaRPr lang="cs-CZ" sz="1600" dirty="0"/>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Typologie strategií I</a:t>
            </a:r>
            <a:endParaRPr lang="cs-CZ" dirty="0"/>
          </a:p>
        </p:txBody>
      </p:sp>
    </p:spTree>
    <p:extLst>
      <p:ext uri="{BB962C8B-B14F-4D97-AF65-F5344CB8AC3E}">
        <p14:creationId xmlns:p14="http://schemas.microsoft.com/office/powerpoint/2010/main" val="18336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Cílem analýz interního podnikatelského prostředí je nalezení silných stránek (výhod) a slabých stránek (nevýhod) podniku</a:t>
            </a:r>
          </a:p>
          <a:p>
            <a:pPr algn="just"/>
            <a:r>
              <a:rPr lang="cs-CZ" sz="1600" dirty="0"/>
              <a:t>Informačními zdroji k analýze interního prostředí podniku je především informační systém podniku, rozbory a hodnocení podnikových aktivit, šetření v podniku aj. </a:t>
            </a:r>
          </a:p>
          <a:p>
            <a:pPr algn="just"/>
            <a:endParaRPr lang="cs-CZ" sz="1600" dirty="0"/>
          </a:p>
          <a:p>
            <a:pPr algn="just"/>
            <a:r>
              <a:rPr lang="cs-CZ" sz="1600" dirty="0"/>
              <a:t>Analýza hodnototvorného řetězce</a:t>
            </a:r>
          </a:p>
          <a:p>
            <a:pPr algn="just"/>
            <a:r>
              <a:rPr lang="cs-CZ" sz="1600" dirty="0"/>
              <a:t>Metoda 7S</a:t>
            </a:r>
          </a:p>
          <a:p>
            <a:pPr algn="just"/>
            <a:r>
              <a:rPr lang="cs-CZ" sz="1600" dirty="0"/>
              <a:t>Metoda 6M</a:t>
            </a:r>
          </a:p>
          <a:p>
            <a:pPr algn="just"/>
            <a:r>
              <a:rPr lang="cs-CZ" sz="1600" dirty="0"/>
              <a:t>Metoda VRIO</a:t>
            </a:r>
          </a:p>
          <a:p>
            <a:pPr algn="just"/>
            <a:r>
              <a:rPr lang="cs-CZ" sz="1600" dirty="0"/>
              <a:t>Model EFQM a Model CAF</a:t>
            </a:r>
          </a:p>
          <a:p>
            <a:pPr algn="just"/>
            <a:r>
              <a:rPr lang="cs-CZ" sz="1600" dirty="0"/>
              <a:t>Finanční analýza</a:t>
            </a:r>
          </a:p>
          <a:p>
            <a:pPr algn="just"/>
            <a:r>
              <a:rPr lang="cs-CZ" sz="1600" dirty="0"/>
              <a:t>SWOT analýza</a:t>
            </a:r>
          </a:p>
          <a:p>
            <a:pPr algn="just"/>
            <a:r>
              <a:rPr lang="cs-CZ" sz="1600" dirty="0"/>
              <a:t>Produktové analytické metody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Metody analýzy interního prostředí</a:t>
            </a:r>
          </a:p>
        </p:txBody>
      </p:sp>
    </p:spTree>
    <p:extLst>
      <p:ext uri="{BB962C8B-B14F-4D97-AF65-F5344CB8AC3E}">
        <p14:creationId xmlns:p14="http://schemas.microsoft.com/office/powerpoint/2010/main" val="154795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Pokud vycházíme z faktu, že strategie je vázaná na určitou organizační jednotku (podnik, instituci), tak lze z praktického hlediska zejména u středních a velkých podniků </a:t>
            </a:r>
            <a:r>
              <a:rPr lang="cs-CZ" sz="1600" b="1" dirty="0"/>
              <a:t>rozlišovat následující typy strategií:</a:t>
            </a:r>
            <a:endParaRPr lang="cs-CZ" sz="1600" dirty="0"/>
          </a:p>
          <a:p>
            <a:pPr lvl="0" algn="just"/>
            <a:r>
              <a:rPr lang="cs-CZ" sz="1600" b="1" dirty="0"/>
              <a:t>Celopodniková strategie </a:t>
            </a:r>
            <a:r>
              <a:rPr lang="cs-CZ" sz="1600" b="1" dirty="0" smtClean="0"/>
              <a:t>(</a:t>
            </a:r>
            <a:r>
              <a:rPr lang="cs-CZ" sz="1600" b="1" dirty="0" err="1" smtClean="0"/>
              <a:t>corporate</a:t>
            </a:r>
            <a:r>
              <a:rPr lang="cs-CZ" sz="1600" b="1" dirty="0" smtClean="0"/>
              <a:t> </a:t>
            </a:r>
            <a:r>
              <a:rPr lang="cs-CZ" sz="1600" b="1" dirty="0" err="1" smtClean="0"/>
              <a:t>strategy</a:t>
            </a:r>
            <a:r>
              <a:rPr lang="cs-CZ" sz="1600" b="1" dirty="0" smtClean="0"/>
              <a:t>) </a:t>
            </a:r>
            <a:r>
              <a:rPr lang="cs-CZ" sz="1600" b="1" dirty="0"/>
              <a:t>– </a:t>
            </a:r>
            <a:r>
              <a:rPr lang="cs-CZ" sz="1600" dirty="0"/>
              <a:t>představuje základní, hlavní a završující strategii podniku, která obsahuje nosnou myšlenku podnikání v podobě zaměření podniku a jeho rozhodujícího cíle.</a:t>
            </a:r>
          </a:p>
          <a:p>
            <a:pPr lvl="0" algn="just"/>
            <a:r>
              <a:rPr lang="cs-CZ" sz="1600" b="1" dirty="0"/>
              <a:t>Obchodní strategie </a:t>
            </a:r>
            <a:r>
              <a:rPr lang="cs-CZ" sz="1600" b="1" dirty="0" smtClean="0"/>
              <a:t>(business </a:t>
            </a:r>
            <a:r>
              <a:rPr lang="cs-CZ" sz="1600" b="1" dirty="0" err="1" smtClean="0"/>
              <a:t>strategy</a:t>
            </a:r>
            <a:r>
              <a:rPr lang="cs-CZ" sz="1600" b="1" dirty="0" smtClean="0"/>
              <a:t>) </a:t>
            </a:r>
            <a:r>
              <a:rPr lang="cs-CZ" sz="1600" b="1" dirty="0"/>
              <a:t>–</a:t>
            </a:r>
            <a:r>
              <a:rPr lang="cs-CZ" sz="1600" dirty="0"/>
              <a:t> označovaná mnohdy jako „podnikatelská strategie“ nebo „oborová strategie“ představuje strategii zaměřenou na konkrétní oblast podnikání, na konkrétní cíl.</a:t>
            </a:r>
          </a:p>
          <a:p>
            <a:pPr lvl="0" algn="just"/>
            <a:r>
              <a:rPr lang="cs-CZ" sz="1600" b="1" dirty="0"/>
              <a:t>Funkční strategie </a:t>
            </a:r>
            <a:r>
              <a:rPr lang="cs-CZ" sz="1600" b="1" dirty="0" smtClean="0"/>
              <a:t>(</a:t>
            </a:r>
            <a:r>
              <a:rPr lang="cs-CZ" sz="1600" b="1" dirty="0" err="1" smtClean="0"/>
              <a:t>functional</a:t>
            </a:r>
            <a:r>
              <a:rPr lang="cs-CZ" sz="1600" b="1" dirty="0" smtClean="0"/>
              <a:t> </a:t>
            </a:r>
            <a:r>
              <a:rPr lang="cs-CZ" sz="1600" b="1" dirty="0" err="1" smtClean="0"/>
              <a:t>strategy</a:t>
            </a:r>
            <a:r>
              <a:rPr lang="cs-CZ" sz="1600" b="1" dirty="0" smtClean="0"/>
              <a:t>) </a:t>
            </a:r>
            <a:r>
              <a:rPr lang="cs-CZ" sz="1600" b="1" dirty="0"/>
              <a:t>–</a:t>
            </a:r>
            <a:r>
              <a:rPr lang="cs-CZ" sz="1600" dirty="0"/>
              <a:t> je typ strategie zahrnující aktivity určité oblasti podniku a proto se zde objevuje velmi často označení „dílčí strategie“.</a:t>
            </a:r>
          </a:p>
          <a:p>
            <a:pPr algn="just"/>
            <a:r>
              <a:rPr lang="cs-CZ" sz="1600" b="1" dirty="0"/>
              <a:t>Speciální strategie -</a:t>
            </a:r>
            <a:r>
              <a:rPr lang="cs-CZ" sz="1600" dirty="0"/>
              <a:t> představují strategie určené pro některé nečekané nebo zvláštní situace jako jsou krize, prosazení značky, zavádění inovace apod</a:t>
            </a:r>
            <a:r>
              <a:rPr lang="cs-CZ" sz="1600" dirty="0" smtClean="0"/>
              <a:t>.</a:t>
            </a:r>
            <a:endParaRPr lang="cs-CZ" sz="1600" dirty="0"/>
          </a:p>
          <a:p>
            <a:pPr algn="just"/>
            <a:endParaRPr lang="cs-CZ" sz="1600" dirty="0"/>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Typologie strategií II</a:t>
            </a:r>
            <a:endParaRPr lang="cs-CZ" dirty="0"/>
          </a:p>
        </p:txBody>
      </p:sp>
    </p:spTree>
    <p:extLst>
      <p:ext uri="{BB962C8B-B14F-4D97-AF65-F5344CB8AC3E}">
        <p14:creationId xmlns:p14="http://schemas.microsoft.com/office/powerpoint/2010/main" val="238178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Vztah mezi podnikovými strategiemi podle </a:t>
            </a:r>
            <a:r>
              <a:rPr lang="cs-CZ" sz="2200" dirty="0" err="1" smtClean="0"/>
              <a:t>Keřkovského</a:t>
            </a:r>
            <a:endParaRPr lang="cs-CZ" sz="22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15566"/>
            <a:ext cx="6120680" cy="3600399"/>
          </a:xfrm>
          <a:prstGeom prst="rect">
            <a:avLst/>
          </a:prstGeom>
        </p:spPr>
      </p:pic>
    </p:spTree>
    <p:extLst>
      <p:ext uri="{BB962C8B-B14F-4D97-AF65-F5344CB8AC3E}">
        <p14:creationId xmlns:p14="http://schemas.microsoft.com/office/powerpoint/2010/main" val="3629076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Celopodniková, komplexní strategie představuje vrcholovou formulaci strategického myšlení v podniku a vyjadřuje základní podnikatelské rozhodnutí o vývojovém směru podniku a jeho strategickém cíli</a:t>
            </a:r>
            <a:r>
              <a:rPr lang="cs-CZ" sz="1600" dirty="0" smtClean="0"/>
              <a:t>.</a:t>
            </a:r>
          </a:p>
          <a:p>
            <a:pPr lvl="0" algn="just"/>
            <a:r>
              <a:rPr lang="cs-CZ" sz="1600" dirty="0"/>
              <a:t>V manažerském pojetí celopodniková strategie určuje základní koncept chování organizace v určeném časovém horizontu, způsob její činnosti a využívání potenciálu budoucnosti tak, aby byla naplněna vize podniku a dosaženo vytýčeného strategického cíle </a:t>
            </a:r>
            <a:r>
              <a:rPr lang="cs-CZ" sz="1600" dirty="0" smtClean="0"/>
              <a:t>podniku.</a:t>
            </a:r>
          </a:p>
          <a:p>
            <a:pPr lvl="0" algn="just"/>
            <a:r>
              <a:rPr lang="cs-CZ" sz="1600" dirty="0"/>
              <a:t>Současně je tato strategie východiskem pro navazující a tudíž podřízené strategie (obchodní, funkční, speciální), které detailním způsobem rozpracovávají potřebné postupy a procesy strategického řízení podniku. </a:t>
            </a:r>
            <a:endParaRPr lang="cs-CZ" sz="1600" dirty="0" smtClean="0"/>
          </a:p>
          <a:p>
            <a:pPr lvl="0" algn="just"/>
            <a:r>
              <a:rPr lang="cs-CZ" sz="1600" dirty="0" smtClean="0"/>
              <a:t>Proto </a:t>
            </a:r>
            <a:r>
              <a:rPr lang="cs-CZ" sz="1600" dirty="0"/>
              <a:t>celopodniková strategie musí být otevřeným systémem sladěných strategických záměrů, které zajistí rychlou a efektivní reakci na měnící se podmínky podnikatelského prostředí ve směru co nejlepšího využití objevujících se </a:t>
            </a:r>
            <a:r>
              <a:rPr lang="cs-CZ" sz="1600" dirty="0" smtClean="0"/>
              <a:t>příležitostí.</a:t>
            </a:r>
          </a:p>
          <a:p>
            <a:pPr marL="0" indent="0" algn="just">
              <a:buNone/>
            </a:pPr>
            <a:endParaRPr lang="cs-CZ" sz="1600" dirty="0"/>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Celopodniková (korporátní) strategie</a:t>
            </a:r>
            <a:endParaRPr lang="cs-CZ" dirty="0"/>
          </a:p>
        </p:txBody>
      </p:sp>
    </p:spTree>
    <p:extLst>
      <p:ext uri="{BB962C8B-B14F-4D97-AF65-F5344CB8AC3E}">
        <p14:creationId xmlns:p14="http://schemas.microsoft.com/office/powerpoint/2010/main" val="19740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Nabídka hodnoty pro zákazníka, která zaujme zájemce, odběratele i širokou veřejnost.</a:t>
            </a:r>
          </a:p>
          <a:p>
            <a:pPr lvl="0" algn="just"/>
            <a:r>
              <a:rPr lang="cs-CZ" sz="1600" dirty="0"/>
              <a:t>Nabídka zisku, která láká vlastníky, investory, podnikatele k zapojení do podnikových aktivit.</a:t>
            </a:r>
          </a:p>
          <a:p>
            <a:pPr lvl="0" algn="just"/>
            <a:r>
              <a:rPr lang="cs-CZ" sz="1600" dirty="0"/>
              <a:t>Nabídka hodnot pro zaměstnance, která vytváří potřebnou motivaci pracovníků.</a:t>
            </a:r>
          </a:p>
          <a:p>
            <a:pPr algn="just"/>
            <a:r>
              <a:rPr lang="cs-CZ" sz="1600" dirty="0"/>
              <a:t>Nabídka hodnot pro obchodní partnery, která se může stát základem zájmu jejich top managementu a základem pro budoucí spolupráci</a:t>
            </a:r>
            <a:r>
              <a:rPr lang="cs-CZ" sz="1600" dirty="0" smtClean="0"/>
              <a:t>.</a:t>
            </a:r>
            <a:endParaRPr lang="cs-CZ" sz="1600" dirty="0"/>
          </a:p>
          <a:p>
            <a:pPr marL="0" indent="0" algn="just">
              <a:buNone/>
            </a:pPr>
            <a:endParaRPr lang="cs-CZ" sz="1600" dirty="0" smtClean="0"/>
          </a:p>
          <a:p>
            <a:pPr lvl="0" algn="just"/>
            <a:r>
              <a:rPr lang="cs-CZ" sz="1600" dirty="0"/>
              <a:t>Současně podniková strategie musí potlačit všechny zájmy, které nesledují výhradně podnikový prospěch. Zde se jedná o zájmy především jednotlivců, určitých zájmových skupin nebo dokonce o zájmy samostatných částí podniku (závody, divize)</a:t>
            </a:r>
          </a:p>
          <a:p>
            <a:pPr algn="just"/>
            <a:endParaRPr lang="cs-CZ" sz="1600" dirty="0"/>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480720" cy="507703"/>
          </a:xfrm>
        </p:spPr>
        <p:txBody>
          <a:bodyPr/>
          <a:lstStyle/>
          <a:p>
            <a:r>
              <a:rPr lang="cs-CZ" dirty="0" smtClean="0"/>
              <a:t>Požadavky na úspěšnou celopodnikovou strategii</a:t>
            </a:r>
            <a:endParaRPr lang="cs-CZ" dirty="0"/>
          </a:p>
        </p:txBody>
      </p:sp>
    </p:spTree>
    <p:extLst>
      <p:ext uri="{BB962C8B-B14F-4D97-AF65-F5344CB8AC3E}">
        <p14:creationId xmlns:p14="http://schemas.microsoft.com/office/powerpoint/2010/main" val="84065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Vytvořit nepočetný řídící aparát s využitím jednoduché organizační formy a se snížením počtu řídících stupňů.</a:t>
            </a:r>
          </a:p>
          <a:p>
            <a:pPr lvl="0" algn="just"/>
            <a:r>
              <a:rPr lang="cs-CZ" sz="1600" dirty="0"/>
              <a:t>Důsledně využívat týmové práce v neformálně vedených týmech s výraznou motivací jejich členů pomocí cílových odměn a podporou soutěživosti mezi paralelně pracujícími týmy.</a:t>
            </a:r>
          </a:p>
          <a:p>
            <a:pPr lvl="0" algn="just"/>
            <a:r>
              <a:rPr lang="cs-CZ" sz="1600" dirty="0"/>
              <a:t>Vhodným způsobem využit počítačové podpory a vytvořit odpovídající informační systémy.</a:t>
            </a:r>
          </a:p>
          <a:p>
            <a:pPr lvl="0" algn="just"/>
            <a:r>
              <a:rPr lang="cs-CZ" sz="1600" dirty="0"/>
              <a:t>Zajistit kombinací řízení zaměstnanců „s přitaženou a volnou uzdou“ při podpoře a motivaci pro iniciativní, inovační, kreativní podnikatelské myšlení.</a:t>
            </a:r>
          </a:p>
          <a:p>
            <a:pPr lvl="0" algn="just"/>
            <a:r>
              <a:rPr lang="cs-CZ" sz="1600" dirty="0"/>
              <a:t>Vytvářet podmínky pro otevřenou komunikaci pracovníků bez ohledu na jejich zařazení a tím zajistit redukci hierarchické nadřazenosti.</a:t>
            </a:r>
          </a:p>
          <a:p>
            <a:pPr algn="just"/>
            <a:r>
              <a:rPr lang="cs-CZ" sz="1600" dirty="0"/>
              <a:t>Zvyšovat loajalitu pracovníků odpovídající personální </a:t>
            </a:r>
            <a:r>
              <a:rPr lang="cs-CZ" sz="1600" dirty="0" smtClean="0"/>
              <a:t>politikou.</a:t>
            </a:r>
            <a:endParaRPr lang="cs-CZ" sz="1600" dirty="0"/>
          </a:p>
          <a:p>
            <a:pPr algn="just"/>
            <a:endParaRPr lang="cs-CZ" sz="1600" dirty="0"/>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480720" cy="507703"/>
          </a:xfrm>
        </p:spPr>
        <p:txBody>
          <a:bodyPr/>
          <a:lstStyle/>
          <a:p>
            <a:r>
              <a:rPr lang="cs-CZ" dirty="0" smtClean="0"/>
              <a:t>Podmínky pro úspěšnou celopodnikovou strategii</a:t>
            </a:r>
            <a:endParaRPr lang="cs-CZ" dirty="0"/>
          </a:p>
        </p:txBody>
      </p:sp>
    </p:spTree>
    <p:extLst>
      <p:ext uri="{BB962C8B-B14F-4D97-AF65-F5344CB8AC3E}">
        <p14:creationId xmlns:p14="http://schemas.microsoft.com/office/powerpoint/2010/main" val="405937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Ofenzivní (intenzivní) strategie – strategický směr růstového, expanzivního charakteru, který je zaměřen na posilování pozice podnikatelského subjektu.</a:t>
            </a:r>
            <a:endParaRPr lang="cs-CZ" sz="1600" dirty="0"/>
          </a:p>
          <a:p>
            <a:pPr marL="393192" lvl="1" indent="0" algn="just">
              <a:buNone/>
            </a:pPr>
            <a:endParaRPr lang="cs-CZ" sz="1600" dirty="0"/>
          </a:p>
          <a:p>
            <a:pPr algn="just"/>
            <a:r>
              <a:rPr lang="cs-CZ" sz="1600" dirty="0"/>
              <a:t>Defenzivní </a:t>
            </a:r>
            <a:r>
              <a:rPr lang="cs-CZ" sz="1600" dirty="0" smtClean="0"/>
              <a:t>strategie – strategický směr obranného charakteru, jehož cílem je obrana současného tržního podílu, popřípadě příprava na postupný odchod z trhu.</a:t>
            </a:r>
            <a:endParaRPr lang="cs-CZ" sz="1600" dirty="0"/>
          </a:p>
          <a:p>
            <a:pPr algn="just">
              <a:buNone/>
            </a:pPr>
            <a:endParaRPr lang="cs-CZ" sz="1600" dirty="0"/>
          </a:p>
          <a:p>
            <a:pPr algn="just"/>
            <a:r>
              <a:rPr lang="cs-CZ" sz="1600" dirty="0"/>
              <a:t>Integrační </a:t>
            </a:r>
            <a:r>
              <a:rPr lang="cs-CZ" sz="1600" dirty="0" smtClean="0"/>
              <a:t>strategie – strategický směr založený na propojování podnikatelského subjektu s dalšími subjekty v horizontálním i vertikálním směru.</a:t>
            </a:r>
            <a:endParaRPr lang="cs-CZ" sz="1600" dirty="0"/>
          </a:p>
          <a:p>
            <a:pPr algn="just">
              <a:buNone/>
            </a:pPr>
            <a:endParaRPr lang="cs-CZ" sz="1600" dirty="0"/>
          </a:p>
          <a:p>
            <a:pPr algn="just"/>
            <a:r>
              <a:rPr lang="cs-CZ" sz="1600" dirty="0" smtClean="0"/>
              <a:t>Diverzifikační strategie – strategický směr založený na rozšiřování podnikatelských aktivit do oblastí, které souvisí úplně nebo nesouvisí s dosavadními aktivitami podnikatelského subjektu.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Směry korporátní strategie</a:t>
            </a:r>
            <a:endParaRPr lang="cs-CZ" dirty="0"/>
          </a:p>
        </p:txBody>
      </p:sp>
    </p:spTree>
    <p:extLst>
      <p:ext uri="{BB962C8B-B14F-4D97-AF65-F5344CB8AC3E}">
        <p14:creationId xmlns:p14="http://schemas.microsoft.com/office/powerpoint/2010/main" val="203036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3192" lvl="1" indent="0">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Ofenzivní korporátní strategie</a:t>
            </a:r>
            <a:endParaRPr lang="cs-CZ" dirty="0"/>
          </a:p>
        </p:txBody>
      </p:sp>
      <p:sp>
        <p:nvSpPr>
          <p:cNvPr id="2" name="Obdélník 1"/>
          <p:cNvSpPr/>
          <p:nvPr/>
        </p:nvSpPr>
        <p:spPr>
          <a:xfrm>
            <a:off x="467544" y="732708"/>
            <a:ext cx="7272808" cy="4278094"/>
          </a:xfrm>
          <a:prstGeom prst="rect">
            <a:avLst/>
          </a:prstGeom>
        </p:spPr>
        <p:txBody>
          <a:bodyPr wrap="square">
            <a:spAutoFit/>
          </a:bodyPr>
          <a:lstStyle/>
          <a:p>
            <a:pPr marL="285750" indent="-285750" algn="just">
              <a:buFont typeface="Arial" panose="020B0604020202020204" pitchFamily="34" charset="0"/>
              <a:buChar char="•"/>
            </a:pPr>
            <a:r>
              <a:rPr lang="cs-CZ" sz="1600" dirty="0"/>
              <a:t>Strategie intenzivní představují svým charakterem agresivní (útočné) strategie, které mohou zajistit podniku nejen nové trhy, ale také jeho lepší pozici na trhu, případně proniknutí na nový či dříve obsazený trh novým produktem v podobě výrobku nebo naopak služby</a:t>
            </a:r>
            <a:r>
              <a:rPr lang="cs-CZ" sz="1600" dirty="0" smtClean="0"/>
              <a:t>.</a:t>
            </a:r>
          </a:p>
          <a:p>
            <a:pPr marL="285750" indent="-285750" algn="just">
              <a:buFont typeface="Arial" panose="020B0604020202020204" pitchFamily="34" charset="0"/>
              <a:buChar char="•"/>
            </a:pPr>
            <a:r>
              <a:rPr lang="cs-CZ" sz="1600" dirty="0"/>
              <a:t>Ofenzivní strategie vychází z toho, že vývojové záměry podniku jsou lepší než záměry ostatních subjektů. Z hlediska časového vývoje u této strategie </a:t>
            </a:r>
            <a:r>
              <a:rPr lang="cs-CZ" sz="1600" dirty="0" smtClean="0"/>
              <a:t>rozlišujeme podle Vebera </a:t>
            </a:r>
            <a:r>
              <a:rPr lang="cs-CZ" sz="1600" dirty="0"/>
              <a:t>ještě tři další </a:t>
            </a:r>
            <a:r>
              <a:rPr lang="cs-CZ" sz="1600" dirty="0" smtClean="0"/>
              <a:t>podtypy:</a:t>
            </a:r>
          </a:p>
          <a:p>
            <a:pPr marL="742950" lvl="1" indent="-285750" algn="just">
              <a:buFont typeface="Arial" panose="020B0604020202020204" pitchFamily="34" charset="0"/>
              <a:buChar char="•"/>
            </a:pPr>
            <a:r>
              <a:rPr lang="cs-CZ" sz="1600" dirty="0"/>
              <a:t>Při </a:t>
            </a:r>
            <a:r>
              <a:rPr lang="cs-CZ" sz="1600" i="1" dirty="0"/>
              <a:t>ofenzivně ofenzivní strategii </a:t>
            </a:r>
            <a:r>
              <a:rPr lang="cs-CZ" sz="1600" dirty="0"/>
              <a:t>se firma snaží zlepšit svoji pozici oproti ostatním </a:t>
            </a:r>
            <a:r>
              <a:rPr lang="cs-CZ" sz="1600" dirty="0" smtClean="0"/>
              <a:t>subjektům.</a:t>
            </a:r>
          </a:p>
          <a:p>
            <a:pPr marL="742950" lvl="1" indent="-285750" algn="just">
              <a:buFont typeface="Arial" panose="020B0604020202020204" pitchFamily="34" charset="0"/>
              <a:buChar char="•"/>
            </a:pPr>
            <a:r>
              <a:rPr lang="cs-CZ" sz="1600" dirty="0"/>
              <a:t>Při </a:t>
            </a:r>
            <a:r>
              <a:rPr lang="cs-CZ" sz="1600" i="1" dirty="0"/>
              <a:t>konstantně ofenzivní strategii </a:t>
            </a:r>
            <a:r>
              <a:rPr lang="cs-CZ" sz="1600" dirty="0"/>
              <a:t>se podnik snaží udržet svoji pozici oproti konkurentům na stejné </a:t>
            </a:r>
            <a:r>
              <a:rPr lang="cs-CZ" sz="1600" dirty="0" smtClean="0"/>
              <a:t>úrovni.</a:t>
            </a:r>
          </a:p>
          <a:p>
            <a:pPr marL="742950" lvl="1" indent="-285750" algn="just">
              <a:buFont typeface="Arial" panose="020B0604020202020204" pitchFamily="34" charset="0"/>
              <a:buChar char="•"/>
            </a:pPr>
            <a:r>
              <a:rPr lang="cs-CZ" sz="1600" dirty="0"/>
              <a:t>Pokud firma praktikuje </a:t>
            </a:r>
            <a:r>
              <a:rPr lang="cs-CZ" sz="1600" i="1" dirty="0"/>
              <a:t>defenzivně ofenzivní strategii</a:t>
            </a:r>
            <a:r>
              <a:rPr lang="cs-CZ" sz="1600" dirty="0"/>
              <a:t>, počítá s tím, že se její pozice oproti ostatním subjektům bude </a:t>
            </a:r>
            <a:r>
              <a:rPr lang="cs-CZ" sz="1600" dirty="0" smtClean="0"/>
              <a:t>zhoršovat.</a:t>
            </a:r>
            <a:endParaRPr lang="cs-CZ" sz="1600" dirty="0"/>
          </a:p>
          <a:p>
            <a:pPr marL="285750" indent="-285750" algn="just">
              <a:buFont typeface="Arial" panose="020B0604020202020204" pitchFamily="34" charset="0"/>
              <a:buChar char="•"/>
            </a:pPr>
            <a:r>
              <a:rPr lang="cs-CZ" sz="1600" dirty="0"/>
              <a:t>Vůbec nejstaršími publikovanými a analyzovanými podnikatelskými strategiemi intenzivního charakteru je soubor strategií podle </a:t>
            </a:r>
            <a:r>
              <a:rPr lang="cs-CZ" sz="1600" dirty="0" err="1"/>
              <a:t>Ansoffa</a:t>
            </a:r>
            <a:r>
              <a:rPr lang="cs-CZ" sz="1600" dirty="0"/>
              <a:t>, které vychází z kombinace možností, které přináší trh a </a:t>
            </a:r>
            <a:r>
              <a:rPr lang="cs-CZ" sz="1600" dirty="0" smtClean="0"/>
              <a:t>produkt.</a:t>
            </a:r>
          </a:p>
          <a:p>
            <a:pPr algn="just"/>
            <a:endParaRPr lang="cs-CZ" sz="1600" dirty="0" smtClean="0"/>
          </a:p>
        </p:txBody>
      </p:sp>
    </p:spTree>
    <p:extLst>
      <p:ext uri="{BB962C8B-B14F-4D97-AF65-F5344CB8AC3E}">
        <p14:creationId xmlns:p14="http://schemas.microsoft.com/office/powerpoint/2010/main" val="21624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504485"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Strategie </a:t>
            </a:r>
            <a:r>
              <a:rPr lang="cs-CZ" sz="1600" b="1" dirty="0" smtClean="0"/>
              <a:t>penetrace </a:t>
            </a:r>
            <a:r>
              <a:rPr lang="cs-CZ" sz="1600" dirty="0" smtClean="0"/>
              <a:t>(pronikání </a:t>
            </a:r>
            <a:r>
              <a:rPr lang="cs-CZ" sz="1600" dirty="0"/>
              <a:t>na </a:t>
            </a:r>
            <a:r>
              <a:rPr lang="cs-CZ" sz="1600" dirty="0" smtClean="0"/>
              <a:t>trh): existující </a:t>
            </a:r>
            <a:r>
              <a:rPr lang="cs-CZ" sz="1600" dirty="0"/>
              <a:t>produkt </a:t>
            </a:r>
            <a:r>
              <a:rPr lang="cs-CZ" sz="1600" dirty="0" smtClean="0"/>
              <a:t>na </a:t>
            </a:r>
            <a:r>
              <a:rPr lang="cs-CZ" sz="1600" dirty="0"/>
              <a:t>daném existujícím </a:t>
            </a:r>
            <a:r>
              <a:rPr lang="cs-CZ" sz="1600" dirty="0" smtClean="0"/>
              <a:t>trhu – cílem této strategie je zvýšení intenzity nákupu stávajících produktů stávajícími zákazníky, intenzivně se zde využívají marketingové nástroje.</a:t>
            </a:r>
            <a:endParaRPr lang="cs-CZ" sz="1600" dirty="0"/>
          </a:p>
          <a:p>
            <a:pPr lvl="0" algn="just"/>
            <a:r>
              <a:rPr lang="cs-CZ" sz="1600" b="1" dirty="0"/>
              <a:t>Strategie rozvoje </a:t>
            </a:r>
            <a:r>
              <a:rPr lang="cs-CZ" sz="1600" b="1" dirty="0" smtClean="0"/>
              <a:t>trhu</a:t>
            </a:r>
            <a:r>
              <a:rPr lang="cs-CZ" sz="1600" dirty="0" smtClean="0"/>
              <a:t>: existující produkt na novém trhu – cílem této strategie je nalézt nové odbytiště pro stávající produkty. Novými trhy mohou být zahraniční trhy nebo nové cílové segmenty.</a:t>
            </a:r>
            <a:endParaRPr lang="cs-CZ" sz="1600" dirty="0"/>
          </a:p>
          <a:p>
            <a:pPr lvl="0" algn="just"/>
            <a:r>
              <a:rPr lang="cs-CZ" sz="1600" b="1" dirty="0"/>
              <a:t>Strategie rozvoje </a:t>
            </a:r>
            <a:r>
              <a:rPr lang="cs-CZ" sz="1600" b="1" dirty="0" smtClean="0"/>
              <a:t>produktu</a:t>
            </a:r>
            <a:r>
              <a:rPr lang="cs-CZ" sz="1600" dirty="0" smtClean="0"/>
              <a:t>: nový produkt na existujícím trhu – cílem strategie je uplatnit nové nebo inovované produkty na stávajících trzích podniku. Produkty by měly být nové především pro cílové zákazníky a měly by přinášet významnou hodnotu zákazníkům.</a:t>
            </a:r>
            <a:endParaRPr lang="cs-CZ" sz="1600" dirty="0"/>
          </a:p>
          <a:p>
            <a:pPr algn="just"/>
            <a:r>
              <a:rPr lang="cs-CZ" sz="1600" b="1" dirty="0"/>
              <a:t>Strategie </a:t>
            </a:r>
            <a:r>
              <a:rPr lang="cs-CZ" sz="1600" b="1" dirty="0" smtClean="0"/>
              <a:t>diverzifikační</a:t>
            </a:r>
            <a:r>
              <a:rPr lang="cs-CZ" sz="1600" dirty="0" smtClean="0"/>
              <a:t>: nový produkt na </a:t>
            </a:r>
            <a:r>
              <a:rPr lang="cs-CZ" sz="1600" dirty="0"/>
              <a:t>nový </a:t>
            </a:r>
            <a:r>
              <a:rPr lang="cs-CZ" sz="1600" dirty="0" smtClean="0"/>
              <a:t>trh – podnikatelský subjekt nabízí nové produkty nebo realizuje podnikatelské aktivity nesouvisející se stávajícím podnikáním a snaží se je uplatnit na nových trzích.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Růstové směry podle </a:t>
            </a:r>
            <a:r>
              <a:rPr lang="cs-CZ" dirty="0" err="1" smtClean="0"/>
              <a:t>Ansoffovy</a:t>
            </a:r>
            <a:r>
              <a:rPr lang="cs-CZ" dirty="0" smtClean="0"/>
              <a:t> matice</a:t>
            </a:r>
            <a:endParaRPr lang="cs-CZ" dirty="0"/>
          </a:p>
        </p:txBody>
      </p:sp>
    </p:spTree>
    <p:extLst>
      <p:ext uri="{BB962C8B-B14F-4D97-AF65-F5344CB8AC3E}">
        <p14:creationId xmlns:p14="http://schemas.microsoft.com/office/powerpoint/2010/main" val="20901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2124"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Strategie </a:t>
            </a:r>
            <a:r>
              <a:rPr lang="cs-CZ" sz="1600" dirty="0" smtClean="0"/>
              <a:t>obranné představují strategie, které </a:t>
            </a:r>
            <a:r>
              <a:rPr lang="cs-CZ" sz="1600" dirty="0"/>
              <a:t>jsou v podstatě vynuceny působením konkurence v rámci boje o prostor a podíl na tržním prostoru</a:t>
            </a:r>
            <a:r>
              <a:rPr lang="cs-CZ" sz="1600" dirty="0" smtClean="0"/>
              <a:t>.</a:t>
            </a:r>
          </a:p>
          <a:p>
            <a:pPr lvl="0" algn="just"/>
            <a:endParaRPr lang="cs-CZ" sz="1600" dirty="0" smtClean="0"/>
          </a:p>
          <a:p>
            <a:pPr lvl="0" algn="just"/>
            <a:r>
              <a:rPr lang="cs-CZ" sz="1600" dirty="0"/>
              <a:t>Znakem defenzivní strategie je to, že vývojové záměry podniku jsou horší než rozvojové záměry ostatních subjektů. I u této strategie můžeme z hlediska časového vývoje rozlišit následující </a:t>
            </a:r>
            <a:r>
              <a:rPr lang="cs-CZ" sz="1600" dirty="0" smtClean="0"/>
              <a:t>podtypy:</a:t>
            </a:r>
          </a:p>
          <a:p>
            <a:pPr lvl="1" algn="just"/>
            <a:r>
              <a:rPr lang="cs-CZ" sz="1600" i="1" dirty="0"/>
              <a:t>Ofenzivně defenzivní strategie </a:t>
            </a:r>
            <a:r>
              <a:rPr lang="cs-CZ" sz="1600" dirty="0"/>
              <a:t>znamená, že firma se snaží zlepšit svoji pozici ve vývojových záměrech oproti záměrům ostatních </a:t>
            </a:r>
            <a:r>
              <a:rPr lang="cs-CZ" sz="1600" dirty="0" smtClean="0"/>
              <a:t>subjektů.</a:t>
            </a:r>
          </a:p>
          <a:p>
            <a:pPr lvl="1" algn="just"/>
            <a:r>
              <a:rPr lang="cs-CZ" sz="1600" i="1" dirty="0"/>
              <a:t>Konstantně defenzivní strategií </a:t>
            </a:r>
            <a:r>
              <a:rPr lang="cs-CZ" sz="1600" dirty="0"/>
              <a:t>se podnik snaží udržet rozvojové záměry na stále stejné, horší, </a:t>
            </a:r>
            <a:r>
              <a:rPr lang="cs-CZ" sz="1600" dirty="0" smtClean="0"/>
              <a:t>úrovni.</a:t>
            </a:r>
          </a:p>
          <a:p>
            <a:pPr lvl="1" algn="just"/>
            <a:r>
              <a:rPr lang="cs-CZ" sz="1600" i="1" dirty="0"/>
              <a:t>Defenzivně defenzivní strategie </a:t>
            </a:r>
            <a:r>
              <a:rPr lang="cs-CZ" sz="1600" dirty="0"/>
              <a:t>znamená, že se pozice firmy bude oproti ostatním subjektům ještě více </a:t>
            </a:r>
            <a:r>
              <a:rPr lang="cs-CZ" sz="1600" dirty="0" smtClean="0"/>
              <a:t>zhoršovat.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Defenzivní korporátní strategie </a:t>
            </a:r>
            <a:endParaRPr lang="cs-CZ" dirty="0"/>
          </a:p>
        </p:txBody>
      </p:sp>
    </p:spTree>
    <p:extLst>
      <p:ext uri="{BB962C8B-B14F-4D97-AF65-F5344CB8AC3E}">
        <p14:creationId xmlns:p14="http://schemas.microsoft.com/office/powerpoint/2010/main" val="3720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Mezi defenzivní strategie patří </a:t>
            </a:r>
            <a:r>
              <a:rPr lang="cs-CZ" sz="1600" dirty="0"/>
              <a:t>tyto následující strategie:</a:t>
            </a:r>
          </a:p>
          <a:p>
            <a:pPr lvl="1" algn="just"/>
            <a:r>
              <a:rPr lang="cs-CZ" sz="1600" dirty="0"/>
              <a:t>strategie společného podnikání;</a:t>
            </a:r>
          </a:p>
          <a:p>
            <a:pPr lvl="1" algn="just"/>
            <a:r>
              <a:rPr lang="cs-CZ" sz="1600" dirty="0"/>
              <a:t>strategie snižování výdajů;</a:t>
            </a:r>
          </a:p>
          <a:p>
            <a:pPr lvl="1" algn="just"/>
            <a:r>
              <a:rPr lang="cs-CZ" sz="1600" dirty="0"/>
              <a:t>strategie zbavování se majetku;</a:t>
            </a:r>
          </a:p>
          <a:p>
            <a:pPr lvl="1" algn="just"/>
            <a:r>
              <a:rPr lang="cs-CZ" sz="1600" dirty="0"/>
              <a:t>strategie likvidace</a:t>
            </a:r>
          </a:p>
          <a:p>
            <a:pPr lvl="0" algn="just"/>
            <a:endParaRPr lang="cs-CZ" sz="1600" b="1" dirty="0" smtClean="0"/>
          </a:p>
          <a:p>
            <a:pPr lvl="0" algn="just"/>
            <a:r>
              <a:rPr lang="cs-CZ" sz="1600" b="1" dirty="0" smtClean="0"/>
              <a:t>Strategie </a:t>
            </a:r>
            <a:r>
              <a:rPr lang="cs-CZ" sz="1600" b="1" dirty="0"/>
              <a:t>společného podnikání </a:t>
            </a:r>
            <a:r>
              <a:rPr lang="cs-CZ" sz="1600" dirty="0"/>
              <a:t>využívají k posílení vytvoření strategické aliance, která se svou silou a pozicí na trhu může stát účinným prostředníkem rozvoje a tak přejít od obrany k stabilizaci pozice podniku nebo k útoku na větší ovládnutí trhu. Zde se trvale uplatňuje tvorba partnerského svazku podniku prostřednictvím systému joint venture,</a:t>
            </a:r>
            <a:r>
              <a:rPr lang="cs-CZ" sz="1600" b="1" dirty="0"/>
              <a:t> </a:t>
            </a:r>
            <a:r>
              <a:rPr lang="cs-CZ" sz="1600" dirty="0"/>
              <a:t>kdy podnik do konkurenčního boje nevstupuje samostatně, ale se spolehlivým partnerem. Mimo využití přístupu joint </a:t>
            </a:r>
            <a:r>
              <a:rPr lang="cs-CZ" sz="1600" dirty="0" err="1"/>
              <a:t>ventures</a:t>
            </a:r>
            <a:r>
              <a:rPr lang="cs-CZ" sz="1600" dirty="0"/>
              <a:t> se při této strategii může uplatnit i slučování (fúze) podniků, koupě jiných firem i kooperace mezi </a:t>
            </a:r>
            <a:r>
              <a:rPr lang="cs-CZ" sz="1600" dirty="0" smtClean="0"/>
              <a:t>podniky.</a:t>
            </a:r>
          </a:p>
          <a:p>
            <a:pPr lvl="0" algn="just"/>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Defenzivní korporátní strategie – typy I</a:t>
            </a:r>
            <a:endParaRPr lang="cs-CZ" dirty="0"/>
          </a:p>
        </p:txBody>
      </p:sp>
    </p:spTree>
    <p:extLst>
      <p:ext uri="{BB962C8B-B14F-4D97-AF65-F5344CB8AC3E}">
        <p14:creationId xmlns:p14="http://schemas.microsoft.com/office/powerpoint/2010/main" val="42284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Analýza hodnototvorných aktivit podniku</a:t>
            </a:r>
            <a:r>
              <a:rPr lang="cs-CZ" sz="1600" dirty="0"/>
              <a:t> je analýza takových aktivit, které vytvářejí podnikový zisk a mohou se stát specifickou předností podniku – hodnototvorné aktivity. </a:t>
            </a:r>
          </a:p>
          <a:p>
            <a:pPr algn="just"/>
            <a:r>
              <a:rPr lang="cs-CZ" sz="1600" dirty="0"/>
              <a:t>Při hodnocení těchto aktivit se podnikové aktivity člení na:</a:t>
            </a:r>
          </a:p>
          <a:p>
            <a:pPr algn="just"/>
            <a:r>
              <a:rPr lang="cs-CZ" sz="1600" i="1" dirty="0"/>
              <a:t>hlavní podnikové aktivity</a:t>
            </a:r>
            <a:r>
              <a:rPr lang="cs-CZ" sz="1600" dirty="0"/>
              <a:t>, kam patří všechny aktivity podniku, které vytváří fyzickou podobu produktu (výrobku), podílí se na předání zákazníkovi a zajišťují jeho servis. Jedná se o tyto funkce (aktivity): řízení vstupních operací, výroba a provoz, řízení výstupních operací, marketing a odbyt, servisní služby</a:t>
            </a:r>
          </a:p>
          <a:p>
            <a:pPr algn="just"/>
            <a:r>
              <a:rPr lang="cs-CZ" sz="1600" i="1" dirty="0"/>
              <a:t>podpůrné podnikové aktivity</a:t>
            </a:r>
            <a:r>
              <a:rPr lang="cs-CZ" sz="1600" dirty="0"/>
              <a:t>, které zajišťují potřebné vstupy. Jmenovitě se jedná o následující podpůrné aktivity: řízení lidských zdrojů, technologický výzkum a vývoj, nákupní činnost, infrastruktura podniku. </a:t>
            </a:r>
          </a:p>
          <a:p>
            <a:pPr algn="just"/>
            <a:r>
              <a:rPr lang="cs-CZ" sz="1600" dirty="0"/>
              <a:t>Při analýze hodnototvorných aktivit podniku se určuje přínos, přidaná hodnota každé podnikové aktivity konkurenčnímu postavení daného podnikatelského subjektu.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Analýza hodnototvorného řetězce podle M. </a:t>
            </a:r>
            <a:r>
              <a:rPr lang="cs-CZ" dirty="0" err="1"/>
              <a:t>Portera</a:t>
            </a:r>
            <a:endParaRPr lang="cs-CZ" dirty="0"/>
          </a:p>
        </p:txBody>
      </p:sp>
    </p:spTree>
    <p:extLst>
      <p:ext uri="{BB962C8B-B14F-4D97-AF65-F5344CB8AC3E}">
        <p14:creationId xmlns:p14="http://schemas.microsoft.com/office/powerpoint/2010/main" val="5414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Strategie snižování výdajů </a:t>
            </a:r>
            <a:r>
              <a:rPr lang="cs-CZ" sz="1600" dirty="0"/>
              <a:t>má zcela jasný charakter obranný a vyskytuje se v době, kdy je třeba posílit základní činnosti podniku. Je často spojena s tvorbou nové struktury podniku, zaváděním nových, ale na investice nenáročných technologií a proto je oprávněně nazývána reorganizační strategií.</a:t>
            </a:r>
          </a:p>
          <a:p>
            <a:pPr lvl="0" algn="just"/>
            <a:endParaRPr lang="cs-CZ" sz="1600" b="1" dirty="0" smtClean="0"/>
          </a:p>
          <a:p>
            <a:pPr lvl="0" algn="just"/>
            <a:r>
              <a:rPr lang="cs-CZ" sz="1600" b="1" dirty="0" smtClean="0"/>
              <a:t>Strategie </a:t>
            </a:r>
            <a:r>
              <a:rPr lang="cs-CZ" sz="1600" b="1" dirty="0"/>
              <a:t>zbavování se majetku</a:t>
            </a:r>
            <a:r>
              <a:rPr lang="cs-CZ" sz="1600" i="1" dirty="0"/>
              <a:t>,</a:t>
            </a:r>
            <a:r>
              <a:rPr lang="cs-CZ" sz="1600" b="1" dirty="0"/>
              <a:t> </a:t>
            </a:r>
            <a:r>
              <a:rPr lang="cs-CZ" sz="1600" dirty="0"/>
              <a:t>která představuje co nejlepší prodej vlastního nevyužívaného majetku nebo likvidaci neziskových aktivit. Tím tato strategie vytváří potřebnou hotovost nutnou k zvyšování strategických </a:t>
            </a:r>
            <a:r>
              <a:rPr lang="cs-CZ" sz="1600" dirty="0" smtClean="0"/>
              <a:t>investic.</a:t>
            </a:r>
          </a:p>
          <a:p>
            <a:pPr lvl="0" algn="just"/>
            <a:endParaRPr lang="cs-CZ" sz="1600" dirty="0" smtClean="0"/>
          </a:p>
          <a:p>
            <a:pPr lvl="0" algn="just"/>
            <a:r>
              <a:rPr lang="cs-CZ" sz="1600" b="1" dirty="0"/>
              <a:t>S</a:t>
            </a:r>
            <a:r>
              <a:rPr lang="cs-CZ" sz="1600" b="1" dirty="0" smtClean="0"/>
              <a:t>trategie </a:t>
            </a:r>
            <a:r>
              <a:rPr lang="cs-CZ" sz="1600" b="1" dirty="0"/>
              <a:t>likvidace</a:t>
            </a:r>
            <a:r>
              <a:rPr lang="cs-CZ" sz="1600" dirty="0"/>
              <a:t>, která představuje postupný prodej jednotlivých podnikových částí za jejich současnou hodnotu. Toto opatření je vždy výhodnější nežli pokračovat ve ztrátové činnosti a o veškerý majetek přijít.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328592" cy="507703"/>
          </a:xfrm>
        </p:spPr>
        <p:txBody>
          <a:bodyPr/>
          <a:lstStyle/>
          <a:p>
            <a:r>
              <a:rPr lang="cs-CZ" dirty="0" smtClean="0"/>
              <a:t>Defenzivní korporátní strategie -  typy II</a:t>
            </a:r>
            <a:endParaRPr lang="cs-CZ" dirty="0"/>
          </a:p>
        </p:txBody>
      </p:sp>
    </p:spTree>
    <p:extLst>
      <p:ext uri="{BB962C8B-B14F-4D97-AF65-F5344CB8AC3E}">
        <p14:creationId xmlns:p14="http://schemas.microsoft.com/office/powerpoint/2010/main" val="39990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Integrační </a:t>
            </a:r>
            <a:r>
              <a:rPr lang="cs-CZ" sz="1600" dirty="0"/>
              <a:t>strategie mají za cíl získat možnost lepší kontroly nad dodavateli potřebných vstupů pro naši výrobu, distributory našich produktů i případně nad konkurencí v oboru. </a:t>
            </a:r>
            <a:endParaRPr lang="cs-CZ" sz="1600" dirty="0" smtClean="0"/>
          </a:p>
          <a:p>
            <a:pPr algn="just"/>
            <a:r>
              <a:rPr lang="cs-CZ" sz="1600" dirty="0" smtClean="0"/>
              <a:t>Jsou </a:t>
            </a:r>
            <a:r>
              <a:rPr lang="cs-CZ" sz="1600" dirty="0"/>
              <a:t>to opět svým zaměřením útočné strategie, které na rozdíl od předchozích, intenzivních strategií mají snahu ovládnout celý produkční řetězec a tak vytvořit podnikovou autarkii</a:t>
            </a:r>
            <a:r>
              <a:rPr lang="cs-CZ" sz="1600" b="1" dirty="0" smtClean="0"/>
              <a:t>.</a:t>
            </a:r>
            <a:endParaRPr lang="cs-CZ" sz="1600" dirty="0"/>
          </a:p>
          <a:p>
            <a:pPr algn="just"/>
            <a:r>
              <a:rPr lang="cs-CZ" sz="1600" dirty="0"/>
              <a:t>Tak vzniknou podmínky pro vytvoření uzavřeného podnikového hospodářského systému, který zajistí podnikovou soběstačnost</a:t>
            </a:r>
            <a:r>
              <a:rPr lang="cs-CZ" sz="1600" dirty="0" smtClean="0"/>
              <a:t>.</a:t>
            </a:r>
          </a:p>
          <a:p>
            <a:r>
              <a:rPr lang="cs-CZ" sz="1600" b="1" dirty="0" smtClean="0"/>
              <a:t>Strategie </a:t>
            </a:r>
            <a:r>
              <a:rPr lang="cs-CZ" sz="1600" b="1" dirty="0"/>
              <a:t>integrační </a:t>
            </a:r>
            <a:r>
              <a:rPr lang="cs-CZ" sz="1600" dirty="0"/>
              <a:t>lze rozdělit do následujících tří nosných skupin:</a:t>
            </a:r>
          </a:p>
          <a:p>
            <a:pPr lvl="1"/>
            <a:r>
              <a:rPr lang="cs-CZ" sz="1600" dirty="0" smtClean="0"/>
              <a:t>Strategie vertikální integrace</a:t>
            </a:r>
          </a:p>
          <a:p>
            <a:pPr lvl="2"/>
            <a:r>
              <a:rPr lang="cs-CZ" sz="1600" dirty="0" smtClean="0"/>
              <a:t>strategie </a:t>
            </a:r>
            <a:r>
              <a:rPr lang="cs-CZ" sz="1600" dirty="0" err="1" smtClean="0"/>
              <a:t>dopředné</a:t>
            </a:r>
            <a:r>
              <a:rPr lang="cs-CZ" sz="1600" dirty="0" smtClean="0"/>
              <a:t> (progresivní) integrace</a:t>
            </a:r>
            <a:r>
              <a:rPr lang="cs-CZ" sz="1600" dirty="0"/>
              <a:t>,</a:t>
            </a:r>
          </a:p>
          <a:p>
            <a:pPr lvl="2"/>
            <a:r>
              <a:rPr lang="cs-CZ" sz="1600" dirty="0"/>
              <a:t>strategie zpětné integrace</a:t>
            </a:r>
            <a:r>
              <a:rPr lang="cs-CZ" sz="1600" dirty="0" smtClean="0"/>
              <a:t>,</a:t>
            </a:r>
          </a:p>
          <a:p>
            <a:pPr lvl="2"/>
            <a:r>
              <a:rPr lang="cs-CZ" sz="1600" dirty="0" smtClean="0"/>
              <a:t>vyvážená integrace – kombinace </a:t>
            </a:r>
            <a:r>
              <a:rPr lang="cs-CZ" sz="1600" dirty="0" err="1" smtClean="0"/>
              <a:t>dopředné</a:t>
            </a:r>
            <a:r>
              <a:rPr lang="cs-CZ" sz="1600" dirty="0" smtClean="0"/>
              <a:t> a zpětné integrace,</a:t>
            </a:r>
            <a:endParaRPr lang="cs-CZ" sz="1600" dirty="0"/>
          </a:p>
          <a:p>
            <a:pPr lvl="1"/>
            <a:r>
              <a:rPr lang="cs-CZ" sz="1600" dirty="0"/>
              <a:t>strategie horizontální </a:t>
            </a:r>
            <a:r>
              <a:rPr lang="cs-CZ" sz="1600" dirty="0" smtClean="0"/>
              <a:t>integrace.</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Integrační korporátní strategie </a:t>
            </a:r>
            <a:endParaRPr lang="cs-CZ" dirty="0"/>
          </a:p>
        </p:txBody>
      </p:sp>
    </p:spTree>
    <p:extLst>
      <p:ext uri="{BB962C8B-B14F-4D97-AF65-F5344CB8AC3E}">
        <p14:creationId xmlns:p14="http://schemas.microsoft.com/office/powerpoint/2010/main" val="29990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Vertikální integrace je strategie umožňující získání přímé kontroly nad hodnotovým řetězcem svého odvětví.</a:t>
            </a:r>
          </a:p>
          <a:p>
            <a:pPr algn="just"/>
            <a:r>
              <a:rPr lang="cs-CZ" sz="1600" dirty="0"/>
              <a:t>Tato strategie je jedním z hlavních hledisek při rozvoji </a:t>
            </a:r>
            <a:r>
              <a:rPr lang="cs-CZ" sz="1600" dirty="0" smtClean="0"/>
              <a:t>celopodnikové strategie. </a:t>
            </a:r>
          </a:p>
          <a:p>
            <a:pPr algn="just"/>
            <a:r>
              <a:rPr lang="cs-CZ" sz="1600" dirty="0" smtClean="0"/>
              <a:t>Důležitou </a:t>
            </a:r>
            <a:r>
              <a:rPr lang="cs-CZ" sz="1600" dirty="0"/>
              <a:t>otázkou </a:t>
            </a:r>
            <a:r>
              <a:rPr lang="cs-CZ" sz="1600" dirty="0" smtClean="0"/>
              <a:t>při rozhodování o vertikální integraci je</a:t>
            </a:r>
            <a:r>
              <a:rPr lang="cs-CZ" sz="1600" dirty="0"/>
              <a:t>, zda by </a:t>
            </a:r>
            <a:r>
              <a:rPr lang="cs-CZ" sz="1600" dirty="0" smtClean="0"/>
              <a:t>měl podnik rozvíjet své aktivity v jednom odvětví </a:t>
            </a:r>
            <a:r>
              <a:rPr lang="cs-CZ" sz="1600" dirty="0"/>
              <a:t>nebo </a:t>
            </a:r>
            <a:r>
              <a:rPr lang="cs-CZ" sz="1600" dirty="0" smtClean="0"/>
              <a:t>ve více průmyslových odvětví </a:t>
            </a:r>
            <a:r>
              <a:rPr lang="cs-CZ" sz="1600" dirty="0"/>
              <a:t>v rámci hodnotového řetězce </a:t>
            </a:r>
            <a:r>
              <a:rPr lang="cs-CZ" sz="1600" dirty="0" smtClean="0"/>
              <a:t>svého odvětví.</a:t>
            </a:r>
          </a:p>
          <a:p>
            <a:pPr algn="just"/>
            <a:endParaRPr lang="cs-CZ" sz="1600" dirty="0" smtClean="0"/>
          </a:p>
          <a:p>
            <a:pPr algn="just"/>
            <a:r>
              <a:rPr lang="cs-CZ" sz="1600" dirty="0" smtClean="0"/>
              <a:t>Klíčovými faktory ovlivňující rozhodování o realizaci vertikální integrace jsou</a:t>
            </a:r>
          </a:p>
          <a:p>
            <a:pPr lvl="1" algn="just"/>
            <a:r>
              <a:rPr lang="cs-CZ" sz="1600" dirty="0" smtClean="0"/>
              <a:t>Vývoj dynamiky daného odvětví a míra nejistoty poptávky</a:t>
            </a:r>
          </a:p>
          <a:p>
            <a:pPr lvl="1" algn="just"/>
            <a:r>
              <a:rPr lang="cs-CZ" sz="1600" dirty="0" smtClean="0"/>
              <a:t>Povaha konkurence v tomto a návazných odvětvích</a:t>
            </a:r>
          </a:p>
          <a:p>
            <a:pPr lvl="1" algn="just"/>
            <a:r>
              <a:rPr lang="cs-CZ" sz="1600" dirty="0" smtClean="0"/>
              <a:t>Vyjednávací síla dodavatelů a zákazníků</a:t>
            </a:r>
          </a:p>
          <a:p>
            <a:pPr lvl="1" algn="just"/>
            <a:r>
              <a:rPr lang="cs-CZ" sz="1600" dirty="0" smtClean="0"/>
              <a:t>Požadavky na celopodnikovou strategii</a:t>
            </a:r>
          </a:p>
          <a:p>
            <a:pPr algn="just"/>
            <a:endParaRPr lang="cs-CZ" sz="1600" dirty="0" smtClean="0"/>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Integrační korporátní strategie – vertikální integrace</a:t>
            </a:r>
            <a:endParaRPr lang="cs-CZ" dirty="0"/>
          </a:p>
        </p:txBody>
      </p:sp>
    </p:spTree>
    <p:extLst>
      <p:ext uri="{BB962C8B-B14F-4D97-AF65-F5344CB8AC3E}">
        <p14:creationId xmlns:p14="http://schemas.microsoft.com/office/powerpoint/2010/main" val="311362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dirty="0" smtClean="0"/>
              <a:t>Integrační korporátní strategie – úrovně vertikální integrace </a:t>
            </a:r>
            <a:endParaRPr lang="cs-CZ" dirty="0"/>
          </a:p>
        </p:txBody>
      </p:sp>
      <p:sp>
        <p:nvSpPr>
          <p:cNvPr id="6" name="TextovéPole 5"/>
          <p:cNvSpPr txBox="1"/>
          <p:nvPr/>
        </p:nvSpPr>
        <p:spPr>
          <a:xfrm>
            <a:off x="539552" y="914783"/>
            <a:ext cx="1224136" cy="369332"/>
          </a:xfrm>
          <a:prstGeom prst="rect">
            <a:avLst/>
          </a:prstGeom>
          <a:noFill/>
        </p:spPr>
        <p:txBody>
          <a:bodyPr wrap="square" rtlCol="0">
            <a:spAutoFit/>
          </a:bodyPr>
          <a:lstStyle/>
          <a:p>
            <a:endParaRPr lang="cs-CZ" dirty="0"/>
          </a:p>
        </p:txBody>
      </p:sp>
      <p:sp>
        <p:nvSpPr>
          <p:cNvPr id="4" name="Obdélník 3"/>
          <p:cNvSpPr/>
          <p:nvPr/>
        </p:nvSpPr>
        <p:spPr>
          <a:xfrm>
            <a:off x="715750" y="942758"/>
            <a:ext cx="3168352" cy="304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Průmyslový hodnotový řetězec</a:t>
            </a:r>
            <a:endParaRPr lang="cs-CZ" sz="1600" dirty="0">
              <a:solidFill>
                <a:srgbClr val="000000"/>
              </a:solidFill>
            </a:endParaRPr>
          </a:p>
        </p:txBody>
      </p:sp>
      <p:sp>
        <p:nvSpPr>
          <p:cNvPr id="11" name="Obdélník 10"/>
          <p:cNvSpPr/>
          <p:nvPr/>
        </p:nvSpPr>
        <p:spPr>
          <a:xfrm>
            <a:off x="4525266" y="1150256"/>
            <a:ext cx="838821" cy="3582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žádná</a:t>
            </a:r>
            <a:endParaRPr lang="cs-CZ" sz="1600" dirty="0">
              <a:solidFill>
                <a:srgbClr val="000000"/>
              </a:solidFill>
            </a:endParaRPr>
          </a:p>
        </p:txBody>
      </p:sp>
      <p:sp>
        <p:nvSpPr>
          <p:cNvPr id="12" name="Obdélník 11"/>
          <p:cNvSpPr/>
          <p:nvPr/>
        </p:nvSpPr>
        <p:spPr>
          <a:xfrm>
            <a:off x="5626337" y="1166465"/>
            <a:ext cx="966210" cy="3420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částečná</a:t>
            </a:r>
            <a:endParaRPr lang="cs-CZ" sz="1600" dirty="0">
              <a:solidFill>
                <a:srgbClr val="000000"/>
              </a:solidFill>
            </a:endParaRPr>
          </a:p>
        </p:txBody>
      </p:sp>
      <p:sp>
        <p:nvSpPr>
          <p:cNvPr id="13" name="Obdélník 12"/>
          <p:cNvSpPr/>
          <p:nvPr/>
        </p:nvSpPr>
        <p:spPr>
          <a:xfrm>
            <a:off x="6908666" y="1168847"/>
            <a:ext cx="711696" cy="339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plná</a:t>
            </a:r>
            <a:endParaRPr lang="cs-CZ" sz="1600" dirty="0">
              <a:solidFill>
                <a:srgbClr val="000000"/>
              </a:solidFill>
            </a:endParaRPr>
          </a:p>
        </p:txBody>
      </p:sp>
      <p:sp>
        <p:nvSpPr>
          <p:cNvPr id="5" name="Vývojový diagram: spojnice mezi stránkami 4"/>
          <p:cNvSpPr/>
          <p:nvPr/>
        </p:nvSpPr>
        <p:spPr>
          <a:xfrm>
            <a:off x="1288795" y="1777430"/>
            <a:ext cx="1980095" cy="417399"/>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Suroviny </a:t>
            </a:r>
            <a:endParaRPr lang="cs-CZ" sz="1600" dirty="0">
              <a:solidFill>
                <a:srgbClr val="000000"/>
              </a:solidFill>
            </a:endParaRPr>
          </a:p>
        </p:txBody>
      </p:sp>
      <p:sp>
        <p:nvSpPr>
          <p:cNvPr id="14" name="Vývojový diagram: spojnice mezi stránkami 13"/>
          <p:cNvSpPr/>
          <p:nvPr/>
        </p:nvSpPr>
        <p:spPr>
          <a:xfrm>
            <a:off x="1281661" y="2995670"/>
            <a:ext cx="1994361" cy="372415"/>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Výroba </a:t>
            </a:r>
            <a:endParaRPr lang="cs-CZ" sz="1600" dirty="0">
              <a:solidFill>
                <a:srgbClr val="000000"/>
              </a:solidFill>
            </a:endParaRPr>
          </a:p>
        </p:txBody>
      </p:sp>
      <p:sp>
        <p:nvSpPr>
          <p:cNvPr id="15" name="Vývojový diagram: spojnice mezi stránkami 14"/>
          <p:cNvSpPr/>
          <p:nvPr/>
        </p:nvSpPr>
        <p:spPr>
          <a:xfrm>
            <a:off x="1253416" y="2412994"/>
            <a:ext cx="2001676" cy="41739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Meziprodukty </a:t>
            </a:r>
            <a:endParaRPr lang="cs-CZ" sz="1600" dirty="0">
              <a:solidFill>
                <a:srgbClr val="000000"/>
              </a:solidFill>
            </a:endParaRPr>
          </a:p>
        </p:txBody>
      </p:sp>
      <p:sp>
        <p:nvSpPr>
          <p:cNvPr id="17" name="Vývojový diagram: spojnice mezi stránkami 16"/>
          <p:cNvSpPr/>
          <p:nvPr/>
        </p:nvSpPr>
        <p:spPr>
          <a:xfrm>
            <a:off x="1254613" y="3587833"/>
            <a:ext cx="2001677" cy="43470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Marketing a prodej</a:t>
            </a:r>
            <a:endParaRPr lang="cs-CZ" sz="1600" dirty="0">
              <a:solidFill>
                <a:srgbClr val="000000"/>
              </a:solidFill>
            </a:endParaRPr>
          </a:p>
        </p:txBody>
      </p:sp>
      <p:sp>
        <p:nvSpPr>
          <p:cNvPr id="18" name="Vývojový diagram: spojnice mezi stránkami 17"/>
          <p:cNvSpPr/>
          <p:nvPr/>
        </p:nvSpPr>
        <p:spPr>
          <a:xfrm>
            <a:off x="1202864" y="4229081"/>
            <a:ext cx="2052228" cy="423032"/>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Poprodejní služby</a:t>
            </a:r>
            <a:endParaRPr lang="cs-CZ" sz="1600" dirty="0">
              <a:solidFill>
                <a:srgbClr val="000000"/>
              </a:solidFill>
            </a:endParaRPr>
          </a:p>
        </p:txBody>
      </p:sp>
      <p:sp>
        <p:nvSpPr>
          <p:cNvPr id="19" name="Obdélník 18"/>
          <p:cNvSpPr/>
          <p:nvPr/>
        </p:nvSpPr>
        <p:spPr>
          <a:xfrm>
            <a:off x="4525266" y="772497"/>
            <a:ext cx="3168352" cy="306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Úroveň integrace</a:t>
            </a:r>
            <a:endParaRPr lang="cs-CZ" sz="1600" dirty="0">
              <a:solidFill>
                <a:srgbClr val="000000"/>
              </a:solidFill>
            </a:endParaRPr>
          </a:p>
        </p:txBody>
      </p:sp>
      <p:sp>
        <p:nvSpPr>
          <p:cNvPr id="32" name="Vývojový diagram: spojnice 31"/>
          <p:cNvSpPr/>
          <p:nvPr/>
        </p:nvSpPr>
        <p:spPr>
          <a:xfrm>
            <a:off x="7002496" y="2375180"/>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Vývojový diagram: spojnice 33"/>
          <p:cNvSpPr/>
          <p:nvPr/>
        </p:nvSpPr>
        <p:spPr>
          <a:xfrm>
            <a:off x="7002496" y="1769249"/>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Vývojový diagram: spojnice 34"/>
          <p:cNvSpPr/>
          <p:nvPr/>
        </p:nvSpPr>
        <p:spPr>
          <a:xfrm>
            <a:off x="5871520" y="4087326"/>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Vývojový diagram: spojnice 35"/>
          <p:cNvSpPr/>
          <p:nvPr/>
        </p:nvSpPr>
        <p:spPr>
          <a:xfrm>
            <a:off x="5871519" y="3540828"/>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Vývojový diagram: spojnice 36"/>
          <p:cNvSpPr/>
          <p:nvPr/>
        </p:nvSpPr>
        <p:spPr>
          <a:xfrm>
            <a:off x="5871521" y="2961120"/>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Vývojový diagram: spojnice 37"/>
          <p:cNvSpPr/>
          <p:nvPr/>
        </p:nvSpPr>
        <p:spPr>
          <a:xfrm>
            <a:off x="5871519" y="2365539"/>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Vývojový diagram: spojnice 38"/>
          <p:cNvSpPr/>
          <p:nvPr/>
        </p:nvSpPr>
        <p:spPr>
          <a:xfrm>
            <a:off x="5871519" y="1770284"/>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Vývojový diagram: spojnice 39"/>
          <p:cNvSpPr/>
          <p:nvPr/>
        </p:nvSpPr>
        <p:spPr>
          <a:xfrm>
            <a:off x="4676580" y="4117023"/>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Vývojový diagram: spojnice 40"/>
          <p:cNvSpPr/>
          <p:nvPr/>
        </p:nvSpPr>
        <p:spPr>
          <a:xfrm>
            <a:off x="4676581" y="3558381"/>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Vývojový diagram: spojnice 41"/>
          <p:cNvSpPr/>
          <p:nvPr/>
        </p:nvSpPr>
        <p:spPr>
          <a:xfrm>
            <a:off x="4690724" y="2962800"/>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Vývojový diagram: spojnice 42"/>
          <p:cNvSpPr/>
          <p:nvPr/>
        </p:nvSpPr>
        <p:spPr>
          <a:xfrm>
            <a:off x="4696868" y="2367219"/>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Vývojový diagram: spojnice 43"/>
          <p:cNvSpPr/>
          <p:nvPr/>
        </p:nvSpPr>
        <p:spPr>
          <a:xfrm>
            <a:off x="4690724" y="1789191"/>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Vývojový diagram: spojnice 44"/>
          <p:cNvSpPr/>
          <p:nvPr/>
        </p:nvSpPr>
        <p:spPr>
          <a:xfrm>
            <a:off x="7002493" y="2951379"/>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Vývojový diagram: spojnice 45"/>
          <p:cNvSpPr/>
          <p:nvPr/>
        </p:nvSpPr>
        <p:spPr>
          <a:xfrm>
            <a:off x="7026591" y="3530923"/>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Vývojový diagram: spojnice 46"/>
          <p:cNvSpPr/>
          <p:nvPr/>
        </p:nvSpPr>
        <p:spPr>
          <a:xfrm>
            <a:off x="7013645" y="4131227"/>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9" name="Přímá spojnice 48"/>
          <p:cNvCxnSpPr>
            <a:stCxn id="38" idx="4"/>
            <a:endCxn id="37" idx="0"/>
          </p:cNvCxnSpPr>
          <p:nvPr/>
        </p:nvCxnSpPr>
        <p:spPr>
          <a:xfrm>
            <a:off x="6109439" y="2820751"/>
            <a:ext cx="2" cy="140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7251564" y="3983803"/>
            <a:ext cx="2" cy="140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7264511" y="3381167"/>
            <a:ext cx="2" cy="140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7240413" y="2214977"/>
            <a:ext cx="2" cy="140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7236276" y="2803925"/>
            <a:ext cx="2" cy="140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3523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dirty="0" smtClean="0"/>
              <a:t>Integrační korporátní strategie – typy vertikální integrace </a:t>
            </a:r>
            <a:endParaRPr lang="cs-CZ" dirty="0"/>
          </a:p>
        </p:txBody>
      </p:sp>
      <p:sp>
        <p:nvSpPr>
          <p:cNvPr id="6" name="TextovéPole 5"/>
          <p:cNvSpPr txBox="1"/>
          <p:nvPr/>
        </p:nvSpPr>
        <p:spPr>
          <a:xfrm>
            <a:off x="539552" y="914783"/>
            <a:ext cx="1224136" cy="369332"/>
          </a:xfrm>
          <a:prstGeom prst="rect">
            <a:avLst/>
          </a:prstGeom>
          <a:noFill/>
        </p:spPr>
        <p:txBody>
          <a:bodyPr wrap="square" rtlCol="0">
            <a:spAutoFit/>
          </a:bodyPr>
          <a:lstStyle/>
          <a:p>
            <a:endParaRPr lang="cs-CZ" dirty="0"/>
          </a:p>
        </p:txBody>
      </p:sp>
      <p:sp>
        <p:nvSpPr>
          <p:cNvPr id="4" name="Obdélník 3"/>
          <p:cNvSpPr/>
          <p:nvPr/>
        </p:nvSpPr>
        <p:spPr>
          <a:xfrm>
            <a:off x="694667" y="866519"/>
            <a:ext cx="3168352" cy="304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Průmyslový hodnotový řetězec</a:t>
            </a:r>
            <a:endParaRPr lang="cs-CZ" sz="1600" dirty="0">
              <a:solidFill>
                <a:srgbClr val="000000"/>
              </a:solidFill>
            </a:endParaRPr>
          </a:p>
        </p:txBody>
      </p:sp>
      <p:sp>
        <p:nvSpPr>
          <p:cNvPr id="11" name="Obdélník 10"/>
          <p:cNvSpPr/>
          <p:nvPr/>
        </p:nvSpPr>
        <p:spPr>
          <a:xfrm>
            <a:off x="4041702" y="790970"/>
            <a:ext cx="1188350" cy="47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err="1" smtClean="0">
                <a:solidFill>
                  <a:srgbClr val="000000"/>
                </a:solidFill>
              </a:rPr>
              <a:t>Dopředná</a:t>
            </a:r>
            <a:r>
              <a:rPr lang="cs-CZ" sz="1600" dirty="0" smtClean="0">
                <a:solidFill>
                  <a:srgbClr val="000000"/>
                </a:solidFill>
              </a:rPr>
              <a:t> integrace</a:t>
            </a:r>
            <a:endParaRPr lang="cs-CZ" sz="1600" dirty="0">
              <a:solidFill>
                <a:srgbClr val="000000"/>
              </a:solidFill>
            </a:endParaRPr>
          </a:p>
        </p:txBody>
      </p:sp>
      <p:sp>
        <p:nvSpPr>
          <p:cNvPr id="12" name="Obdélník 11"/>
          <p:cNvSpPr/>
          <p:nvPr/>
        </p:nvSpPr>
        <p:spPr>
          <a:xfrm>
            <a:off x="5422215" y="796553"/>
            <a:ext cx="1086098" cy="4601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Zpětná integrace</a:t>
            </a:r>
            <a:endParaRPr lang="cs-CZ" sz="1600" dirty="0">
              <a:solidFill>
                <a:srgbClr val="000000"/>
              </a:solidFill>
            </a:endParaRPr>
          </a:p>
        </p:txBody>
      </p:sp>
      <p:sp>
        <p:nvSpPr>
          <p:cNvPr id="13" name="Obdélník 12"/>
          <p:cNvSpPr/>
          <p:nvPr/>
        </p:nvSpPr>
        <p:spPr>
          <a:xfrm>
            <a:off x="6639251" y="786699"/>
            <a:ext cx="1028814" cy="469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Vyvážená integrace</a:t>
            </a:r>
            <a:endParaRPr lang="cs-CZ" sz="1600" dirty="0">
              <a:solidFill>
                <a:srgbClr val="000000"/>
              </a:solidFill>
            </a:endParaRPr>
          </a:p>
        </p:txBody>
      </p:sp>
      <p:sp>
        <p:nvSpPr>
          <p:cNvPr id="5" name="Vývojový diagram: spojnice mezi stránkami 4"/>
          <p:cNvSpPr/>
          <p:nvPr/>
        </p:nvSpPr>
        <p:spPr>
          <a:xfrm>
            <a:off x="1288795" y="1777430"/>
            <a:ext cx="1980095" cy="417399"/>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Suroviny </a:t>
            </a:r>
            <a:endParaRPr lang="cs-CZ" sz="1600" dirty="0">
              <a:solidFill>
                <a:srgbClr val="000000"/>
              </a:solidFill>
            </a:endParaRPr>
          </a:p>
        </p:txBody>
      </p:sp>
      <p:sp>
        <p:nvSpPr>
          <p:cNvPr id="14" name="Vývojový diagram: spojnice mezi stránkami 13"/>
          <p:cNvSpPr/>
          <p:nvPr/>
        </p:nvSpPr>
        <p:spPr>
          <a:xfrm>
            <a:off x="1281661" y="2995670"/>
            <a:ext cx="1994361" cy="372415"/>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Výroba </a:t>
            </a:r>
            <a:endParaRPr lang="cs-CZ" sz="1600" dirty="0">
              <a:solidFill>
                <a:srgbClr val="000000"/>
              </a:solidFill>
            </a:endParaRPr>
          </a:p>
        </p:txBody>
      </p:sp>
      <p:sp>
        <p:nvSpPr>
          <p:cNvPr id="15" name="Vývojový diagram: spojnice mezi stránkami 14"/>
          <p:cNvSpPr/>
          <p:nvPr/>
        </p:nvSpPr>
        <p:spPr>
          <a:xfrm>
            <a:off x="1253416" y="2412994"/>
            <a:ext cx="2001676" cy="41739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Meziprodukty </a:t>
            </a:r>
            <a:endParaRPr lang="cs-CZ" sz="1600" dirty="0">
              <a:solidFill>
                <a:srgbClr val="000000"/>
              </a:solidFill>
            </a:endParaRPr>
          </a:p>
        </p:txBody>
      </p:sp>
      <p:sp>
        <p:nvSpPr>
          <p:cNvPr id="17" name="Vývojový diagram: spojnice mezi stránkami 16"/>
          <p:cNvSpPr/>
          <p:nvPr/>
        </p:nvSpPr>
        <p:spPr>
          <a:xfrm>
            <a:off x="1254613" y="3587833"/>
            <a:ext cx="2001677" cy="43470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Marketing a prodej</a:t>
            </a:r>
            <a:endParaRPr lang="cs-CZ" sz="1600" dirty="0">
              <a:solidFill>
                <a:srgbClr val="000000"/>
              </a:solidFill>
            </a:endParaRPr>
          </a:p>
        </p:txBody>
      </p:sp>
      <p:sp>
        <p:nvSpPr>
          <p:cNvPr id="18" name="Vývojový diagram: spojnice mezi stránkami 17"/>
          <p:cNvSpPr/>
          <p:nvPr/>
        </p:nvSpPr>
        <p:spPr>
          <a:xfrm>
            <a:off x="1202864" y="4229081"/>
            <a:ext cx="2052228" cy="423032"/>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Poprodejní služby</a:t>
            </a:r>
            <a:endParaRPr lang="cs-CZ" sz="1600" dirty="0">
              <a:solidFill>
                <a:srgbClr val="000000"/>
              </a:solidFill>
            </a:endParaRPr>
          </a:p>
        </p:txBody>
      </p:sp>
      <p:sp>
        <p:nvSpPr>
          <p:cNvPr id="32" name="Vývojový diagram: spojnice 31"/>
          <p:cNvSpPr/>
          <p:nvPr/>
        </p:nvSpPr>
        <p:spPr>
          <a:xfrm>
            <a:off x="7002496" y="2375180"/>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Vývojový diagram: spojnice 33"/>
          <p:cNvSpPr/>
          <p:nvPr/>
        </p:nvSpPr>
        <p:spPr>
          <a:xfrm>
            <a:off x="7002496" y="1769249"/>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Vývojový diagram: spojnice 34"/>
          <p:cNvSpPr/>
          <p:nvPr/>
        </p:nvSpPr>
        <p:spPr>
          <a:xfrm>
            <a:off x="5871520" y="4087326"/>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Vývojový diagram: spojnice 35"/>
          <p:cNvSpPr/>
          <p:nvPr/>
        </p:nvSpPr>
        <p:spPr>
          <a:xfrm>
            <a:off x="5871519" y="3540828"/>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Vývojový diagram: spojnice 36"/>
          <p:cNvSpPr/>
          <p:nvPr/>
        </p:nvSpPr>
        <p:spPr>
          <a:xfrm>
            <a:off x="5871521" y="2961120"/>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Vývojový diagram: spojnice 37"/>
          <p:cNvSpPr/>
          <p:nvPr/>
        </p:nvSpPr>
        <p:spPr>
          <a:xfrm>
            <a:off x="5871519" y="2365539"/>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Vývojový diagram: spojnice 38"/>
          <p:cNvSpPr/>
          <p:nvPr/>
        </p:nvSpPr>
        <p:spPr>
          <a:xfrm>
            <a:off x="5871519" y="1770284"/>
            <a:ext cx="475839" cy="455212"/>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Vývojový diagram: spojnice 39"/>
          <p:cNvSpPr/>
          <p:nvPr/>
        </p:nvSpPr>
        <p:spPr>
          <a:xfrm>
            <a:off x="4491476" y="4128203"/>
            <a:ext cx="475839" cy="455212"/>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Vývojový diagram: spojnice 40"/>
          <p:cNvSpPr/>
          <p:nvPr/>
        </p:nvSpPr>
        <p:spPr>
          <a:xfrm>
            <a:off x="4502625" y="3556094"/>
            <a:ext cx="475839" cy="455212"/>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Vývojový diagram: spojnice 41"/>
          <p:cNvSpPr/>
          <p:nvPr/>
        </p:nvSpPr>
        <p:spPr>
          <a:xfrm>
            <a:off x="4502625" y="2940871"/>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Vývojový diagram: spojnice 42"/>
          <p:cNvSpPr/>
          <p:nvPr/>
        </p:nvSpPr>
        <p:spPr>
          <a:xfrm>
            <a:off x="4502625" y="2356112"/>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Vývojový diagram: spojnice 43"/>
          <p:cNvSpPr/>
          <p:nvPr/>
        </p:nvSpPr>
        <p:spPr>
          <a:xfrm>
            <a:off x="4502625" y="1758092"/>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Vývojový diagram: spojnice 44"/>
          <p:cNvSpPr/>
          <p:nvPr/>
        </p:nvSpPr>
        <p:spPr>
          <a:xfrm>
            <a:off x="7002493" y="2951379"/>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Vývojový diagram: spojnice 45"/>
          <p:cNvSpPr/>
          <p:nvPr/>
        </p:nvSpPr>
        <p:spPr>
          <a:xfrm>
            <a:off x="7026591" y="3530923"/>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Vývojový diagram: spojnice 46"/>
          <p:cNvSpPr/>
          <p:nvPr/>
        </p:nvSpPr>
        <p:spPr>
          <a:xfrm>
            <a:off x="7013645" y="4131227"/>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ahnutá šipka doprava 1"/>
          <p:cNvSpPr/>
          <p:nvPr/>
        </p:nvSpPr>
        <p:spPr>
          <a:xfrm>
            <a:off x="4139952" y="2995670"/>
            <a:ext cx="351524" cy="9442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 name="Zahnutá šipka doprava 6"/>
          <p:cNvSpPr/>
          <p:nvPr/>
        </p:nvSpPr>
        <p:spPr>
          <a:xfrm>
            <a:off x="3863019" y="2995670"/>
            <a:ext cx="564965" cy="156196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Zahnutá šipka doleva 7"/>
          <p:cNvSpPr/>
          <p:nvPr/>
        </p:nvSpPr>
        <p:spPr>
          <a:xfrm rot="10800000">
            <a:off x="5580112" y="2412994"/>
            <a:ext cx="291407" cy="8788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1" name="Zahnutá šipka dolů 20"/>
          <p:cNvSpPr/>
          <p:nvPr/>
        </p:nvSpPr>
        <p:spPr>
          <a:xfrm rot="16200000">
            <a:off x="4783918" y="2204227"/>
            <a:ext cx="1533739" cy="6414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54" name="Zahnutá šipka doleva 53"/>
          <p:cNvSpPr/>
          <p:nvPr/>
        </p:nvSpPr>
        <p:spPr>
          <a:xfrm rot="10800000">
            <a:off x="6697416" y="2397894"/>
            <a:ext cx="329174" cy="87065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55" name="Zahnutá šipka doprava 54"/>
          <p:cNvSpPr/>
          <p:nvPr/>
        </p:nvSpPr>
        <p:spPr>
          <a:xfrm>
            <a:off x="6657706" y="3143921"/>
            <a:ext cx="368884" cy="8276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3062250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Strategie </a:t>
            </a:r>
            <a:r>
              <a:rPr lang="cs-CZ" sz="1600" b="1" dirty="0" err="1" smtClean="0"/>
              <a:t>dopředné</a:t>
            </a:r>
            <a:r>
              <a:rPr lang="cs-CZ" sz="1600" b="1" dirty="0" smtClean="0"/>
              <a:t> (progresivní</a:t>
            </a:r>
            <a:r>
              <a:rPr lang="cs-CZ" sz="1600" b="1" dirty="0"/>
              <a:t>) integrace </a:t>
            </a:r>
            <a:r>
              <a:rPr lang="cs-CZ" sz="1600" dirty="0" smtClean="0"/>
              <a:t>– výrobní </a:t>
            </a:r>
            <a:r>
              <a:rPr lang="cs-CZ" sz="1600" dirty="0"/>
              <a:t>společnost se zabývá prodejem nebo poprodejním průmyslem a prosazuje strategii integrace dopředu. Tato strategie se provádí, když chce společnost dosáhnout vyšších úspor z rozsahu a většího podílu na trhu. Mnoho výrobních společností vybudovalo své on-line prodejny a začalo prodávat své výrobky přímo spotřebitelům, obcházelo </a:t>
            </a:r>
            <a:r>
              <a:rPr lang="cs-CZ" sz="1600" dirty="0" smtClean="0"/>
              <a:t>maloobchodník.</a:t>
            </a:r>
          </a:p>
          <a:p>
            <a:pPr algn="just"/>
            <a:r>
              <a:rPr lang="cs-CZ" sz="1600" dirty="0" err="1" smtClean="0"/>
              <a:t>Dopředná</a:t>
            </a:r>
            <a:r>
              <a:rPr lang="cs-CZ" sz="1600" dirty="0" smtClean="0"/>
              <a:t> integrace je efektivní tehdy, jestliže: </a:t>
            </a:r>
          </a:p>
          <a:p>
            <a:pPr lvl="1" algn="just"/>
            <a:r>
              <a:rPr lang="cs-CZ" sz="1600" dirty="0" smtClean="0"/>
              <a:t>V odvětví </a:t>
            </a:r>
            <a:r>
              <a:rPr lang="cs-CZ" sz="1600" dirty="0"/>
              <a:t>je k dispozici jen málo kvalitních distributorů</a:t>
            </a:r>
            <a:r>
              <a:rPr lang="cs-CZ" sz="1600" dirty="0" smtClean="0"/>
              <a:t>. </a:t>
            </a:r>
          </a:p>
          <a:p>
            <a:pPr lvl="1" algn="just">
              <a:spcBef>
                <a:spcPts val="0"/>
              </a:spcBef>
            </a:pPr>
            <a:r>
              <a:rPr lang="cs-CZ" sz="1600" dirty="0" smtClean="0"/>
              <a:t>Distributoři </a:t>
            </a:r>
            <a:r>
              <a:rPr lang="cs-CZ" sz="1600" dirty="0"/>
              <a:t>nebo maloobchodníci mají vysoké </a:t>
            </a:r>
            <a:r>
              <a:rPr lang="cs-CZ" sz="1600" dirty="0" smtClean="0"/>
              <a:t>zisky. </a:t>
            </a:r>
          </a:p>
          <a:p>
            <a:pPr lvl="1" algn="just">
              <a:spcBef>
                <a:spcPts val="0"/>
              </a:spcBef>
            </a:pPr>
            <a:r>
              <a:rPr lang="cs-CZ" sz="1600" dirty="0" smtClean="0"/>
              <a:t>Distributoři </a:t>
            </a:r>
            <a:r>
              <a:rPr lang="cs-CZ" sz="1600" dirty="0"/>
              <a:t>jsou velmi </a:t>
            </a:r>
            <a:r>
              <a:rPr lang="cs-CZ" sz="1600" dirty="0" smtClean="0"/>
              <a:t>drazí, </a:t>
            </a:r>
            <a:r>
              <a:rPr lang="cs-CZ" sz="1600" dirty="0"/>
              <a:t>nespolehliví nebo neschopní splnit </a:t>
            </a:r>
            <a:r>
              <a:rPr lang="cs-CZ" sz="1600" dirty="0" smtClean="0"/>
              <a:t>požadavky společnosti </a:t>
            </a:r>
            <a:r>
              <a:rPr lang="cs-CZ" sz="1600" dirty="0"/>
              <a:t>na distribuci</a:t>
            </a:r>
            <a:r>
              <a:rPr lang="cs-CZ" sz="1600" dirty="0" smtClean="0"/>
              <a:t>.</a:t>
            </a:r>
          </a:p>
          <a:p>
            <a:pPr lvl="1" algn="just">
              <a:spcBef>
                <a:spcPts val="0"/>
              </a:spcBef>
            </a:pPr>
            <a:r>
              <a:rPr lang="cs-CZ" sz="1600" dirty="0" smtClean="0"/>
              <a:t>Očekává </a:t>
            </a:r>
            <a:r>
              <a:rPr lang="cs-CZ" sz="1600" dirty="0"/>
              <a:t>se, že odvětví bude výrazně růst</a:t>
            </a:r>
            <a:r>
              <a:rPr lang="cs-CZ" sz="1600" dirty="0" smtClean="0"/>
              <a:t>.</a:t>
            </a:r>
          </a:p>
          <a:p>
            <a:pPr lvl="1" algn="just">
              <a:spcBef>
                <a:spcPts val="0"/>
              </a:spcBef>
            </a:pPr>
            <a:r>
              <a:rPr lang="cs-CZ" sz="1600" dirty="0" smtClean="0"/>
              <a:t>Existují </a:t>
            </a:r>
            <a:r>
              <a:rPr lang="cs-CZ" sz="1600" dirty="0"/>
              <a:t>výhody stabilní výroby a distribuce</a:t>
            </a:r>
            <a:r>
              <a:rPr lang="cs-CZ" sz="1600" dirty="0" smtClean="0"/>
              <a:t>.</a:t>
            </a:r>
          </a:p>
          <a:p>
            <a:pPr lvl="1" algn="just">
              <a:spcBef>
                <a:spcPts val="0"/>
              </a:spcBef>
            </a:pPr>
            <a:r>
              <a:rPr lang="cs-CZ" sz="1600" dirty="0" smtClean="0"/>
              <a:t>Společnost </a:t>
            </a:r>
            <a:r>
              <a:rPr lang="cs-CZ" sz="1600" dirty="0"/>
              <a:t>disponuje dostatečnými zdroji a schopnostmi spravovat nové podnikání</a:t>
            </a:r>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19" y="195486"/>
            <a:ext cx="7282411" cy="507703"/>
          </a:xfrm>
        </p:spPr>
        <p:txBody>
          <a:bodyPr/>
          <a:lstStyle/>
          <a:p>
            <a:r>
              <a:rPr lang="cs-CZ" dirty="0" smtClean="0"/>
              <a:t>Strategie </a:t>
            </a:r>
            <a:r>
              <a:rPr lang="cs-CZ" dirty="0" err="1" smtClean="0"/>
              <a:t>dopředné</a:t>
            </a:r>
            <a:r>
              <a:rPr lang="cs-CZ" dirty="0" smtClean="0"/>
              <a:t> integrace</a:t>
            </a:r>
            <a:endParaRPr lang="cs-CZ" dirty="0"/>
          </a:p>
        </p:txBody>
      </p:sp>
    </p:spTree>
    <p:extLst>
      <p:ext uri="{BB962C8B-B14F-4D97-AF65-F5344CB8AC3E}">
        <p14:creationId xmlns:p14="http://schemas.microsoft.com/office/powerpoint/2010/main" val="417022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Strategie zpětné integrace </a:t>
            </a:r>
            <a:r>
              <a:rPr lang="cs-CZ" sz="1600" dirty="0" smtClean="0"/>
              <a:t>– když </a:t>
            </a:r>
            <a:r>
              <a:rPr lang="cs-CZ" sz="1600" dirty="0"/>
              <a:t>stejná výrobní společnost začne vyrábět meziprodukty pro sebe nebo převezme své předchozí dodavatele, uplatňuje zpětnou integrační strategii. Firmy zavádějí zpětnou integrační strategii, aby zajistily stabilní vstupy zdrojů a staly se efektivnějšími</a:t>
            </a:r>
            <a:r>
              <a:rPr lang="cs-CZ" sz="1600" dirty="0" smtClean="0"/>
              <a:t>.</a:t>
            </a:r>
          </a:p>
          <a:p>
            <a:pPr marL="0" indent="0" algn="just">
              <a:buNone/>
            </a:pPr>
            <a:endParaRPr lang="cs-CZ" sz="1600" dirty="0" smtClean="0"/>
          </a:p>
          <a:p>
            <a:pPr algn="just"/>
            <a:r>
              <a:rPr lang="cs-CZ" sz="1600" dirty="0" smtClean="0"/>
              <a:t>Strategie zpětné integrace je nejvýhodnější v případě: </a:t>
            </a:r>
          </a:p>
          <a:p>
            <a:pPr lvl="1" algn="just"/>
            <a:r>
              <a:rPr lang="cs-CZ" sz="1600" dirty="0" smtClean="0"/>
              <a:t>Aktuální </a:t>
            </a:r>
            <a:r>
              <a:rPr lang="cs-CZ" sz="1600" dirty="0"/>
              <a:t>dodavatelé firmy jsou nespolehliví, </a:t>
            </a:r>
            <a:r>
              <a:rPr lang="cs-CZ" sz="1600" dirty="0" smtClean="0"/>
              <a:t>drazí </a:t>
            </a:r>
            <a:r>
              <a:rPr lang="cs-CZ" sz="1600" dirty="0"/>
              <a:t>nebo nemohou dodávat požadované vstupy</a:t>
            </a:r>
            <a:r>
              <a:rPr lang="cs-CZ" sz="1600" dirty="0" smtClean="0"/>
              <a:t>. </a:t>
            </a:r>
          </a:p>
          <a:p>
            <a:pPr lvl="1" algn="just"/>
            <a:r>
              <a:rPr lang="cs-CZ" sz="1600" dirty="0" smtClean="0"/>
              <a:t>V odvětví </a:t>
            </a:r>
            <a:r>
              <a:rPr lang="cs-CZ" sz="1600" dirty="0"/>
              <a:t>je jen málo malých dodavatelů, ale řada konkurentů</a:t>
            </a:r>
            <a:r>
              <a:rPr lang="cs-CZ" sz="1600" dirty="0" smtClean="0"/>
              <a:t>. </a:t>
            </a:r>
          </a:p>
          <a:p>
            <a:pPr lvl="1" algn="just"/>
            <a:r>
              <a:rPr lang="cs-CZ" sz="1600" dirty="0" smtClean="0"/>
              <a:t>Odvětví </a:t>
            </a:r>
            <a:r>
              <a:rPr lang="cs-CZ" sz="1600" dirty="0"/>
              <a:t>se rychle rozšiřuje</a:t>
            </a:r>
            <a:r>
              <a:rPr lang="cs-CZ" sz="1600" dirty="0" smtClean="0"/>
              <a:t>. </a:t>
            </a:r>
          </a:p>
          <a:p>
            <a:pPr lvl="1" algn="just"/>
            <a:r>
              <a:rPr lang="cs-CZ" sz="1600" dirty="0" smtClean="0"/>
              <a:t>Ceny </a:t>
            </a:r>
            <a:r>
              <a:rPr lang="cs-CZ" sz="1600" dirty="0"/>
              <a:t>vstupů jsou nestabilní</a:t>
            </a:r>
            <a:r>
              <a:rPr lang="cs-CZ" sz="1600" dirty="0" smtClean="0"/>
              <a:t>. </a:t>
            </a:r>
          </a:p>
          <a:p>
            <a:pPr lvl="1" algn="just"/>
            <a:r>
              <a:rPr lang="cs-CZ" sz="1600" dirty="0" smtClean="0"/>
              <a:t>Dodavatelé </a:t>
            </a:r>
            <a:r>
              <a:rPr lang="cs-CZ" sz="1600" dirty="0"/>
              <a:t>dosahují vysokých zisků</a:t>
            </a:r>
            <a:r>
              <a:rPr lang="cs-CZ" sz="1600" dirty="0" smtClean="0"/>
              <a:t>. </a:t>
            </a:r>
          </a:p>
          <a:p>
            <a:pPr lvl="1" algn="just"/>
            <a:r>
              <a:rPr lang="cs-CZ" sz="1600" dirty="0" smtClean="0"/>
              <a:t>Společnost </a:t>
            </a:r>
            <a:r>
              <a:rPr lang="cs-CZ" sz="1600" dirty="0"/>
              <a:t>má potřebné zdroje a schopnosti pro správu nového </a:t>
            </a:r>
            <a:r>
              <a:rPr lang="cs-CZ" sz="1600" dirty="0" smtClean="0"/>
              <a:t>podnikání.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19" y="195486"/>
            <a:ext cx="7282411" cy="507703"/>
          </a:xfrm>
        </p:spPr>
        <p:txBody>
          <a:bodyPr/>
          <a:lstStyle/>
          <a:p>
            <a:r>
              <a:rPr lang="cs-CZ" dirty="0" smtClean="0"/>
              <a:t>Strategie zpětné integrace</a:t>
            </a:r>
            <a:endParaRPr lang="cs-CZ" dirty="0"/>
          </a:p>
        </p:txBody>
      </p:sp>
    </p:spTree>
    <p:extLst>
      <p:ext uri="{BB962C8B-B14F-4D97-AF65-F5344CB8AC3E}">
        <p14:creationId xmlns:p14="http://schemas.microsoft.com/office/powerpoint/2010/main" val="381227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970" y="721557"/>
            <a:ext cx="75043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Žádná integrace </a:t>
            </a:r>
            <a:r>
              <a:rPr lang="cs-CZ" sz="1600" dirty="0" smtClean="0"/>
              <a:t>– strategie </a:t>
            </a:r>
            <a:r>
              <a:rPr lang="cs-CZ" sz="1600" dirty="0"/>
              <a:t>pro dosažení </a:t>
            </a:r>
            <a:r>
              <a:rPr lang="cs-CZ" sz="1600" dirty="0" smtClean="0"/>
              <a:t>požadovaných materiálů </a:t>
            </a:r>
            <a:r>
              <a:rPr lang="cs-CZ" sz="1600" dirty="0"/>
              <a:t>a trhů bez vnitřních převodů a bez </a:t>
            </a:r>
            <a:r>
              <a:rPr lang="cs-CZ" sz="1600" dirty="0" smtClean="0"/>
              <a:t>převodu vlastnictví. Je vhodná, </a:t>
            </a:r>
            <a:r>
              <a:rPr lang="cs-CZ" sz="1600" dirty="0"/>
              <a:t>když se </a:t>
            </a:r>
            <a:r>
              <a:rPr lang="cs-CZ" sz="1600" dirty="0" smtClean="0"/>
              <a:t>podniky </a:t>
            </a:r>
            <a:r>
              <a:rPr lang="cs-CZ" sz="1600" dirty="0"/>
              <a:t>zdráhají nakupovat specializované aktiva, potřebují snížit zisk z důvodu nedostatku rozvinuté poptávky nebo si mohou s </a:t>
            </a:r>
            <a:r>
              <a:rPr lang="cs-CZ" sz="1600" dirty="0" smtClean="0"/>
              <a:t>dodavateli </a:t>
            </a:r>
            <a:r>
              <a:rPr lang="cs-CZ" sz="1600" dirty="0"/>
              <a:t>(nebo distributory) dohodnout rozvrhy </a:t>
            </a:r>
            <a:r>
              <a:rPr lang="cs-CZ" sz="1600" dirty="0" smtClean="0"/>
              <a:t>dodávky.</a:t>
            </a:r>
          </a:p>
          <a:p>
            <a:pPr algn="just"/>
            <a:r>
              <a:rPr lang="cs-CZ" sz="1600" b="1" dirty="0" smtClean="0"/>
              <a:t>Quasi-integrace</a:t>
            </a:r>
            <a:r>
              <a:rPr lang="cs-CZ" sz="1600" dirty="0" smtClean="0"/>
              <a:t> – kvazi-integrované podniky nechtějí vlastnit 100 % </a:t>
            </a:r>
            <a:r>
              <a:rPr lang="cs-CZ" sz="1600" dirty="0"/>
              <a:t>sousedních obchodních jednotek ve vertikálním řetězci. </a:t>
            </a:r>
            <a:r>
              <a:rPr lang="cs-CZ" sz="1600" dirty="0" smtClean="0"/>
              <a:t>Kvazi-integrované </a:t>
            </a:r>
            <a:r>
              <a:rPr lang="cs-CZ" sz="1600" dirty="0"/>
              <a:t>uspořádání představuje větší podíl rizikového kapitálu, ale také poskytuje větší flexibilitu v reakci na měnící se podmínky, než může smlouva </a:t>
            </a:r>
            <a:r>
              <a:rPr lang="cs-CZ" sz="1600" dirty="0" smtClean="0"/>
              <a:t>poskytnout.</a:t>
            </a:r>
          </a:p>
          <a:p>
            <a:pPr algn="just"/>
            <a:r>
              <a:rPr lang="cs-CZ" sz="1600" b="1" dirty="0" smtClean="0"/>
              <a:t>Kuželová integrace </a:t>
            </a:r>
            <a:r>
              <a:rPr lang="cs-CZ" sz="1600" dirty="0" smtClean="0"/>
              <a:t>– podniky </a:t>
            </a:r>
            <a:r>
              <a:rPr lang="cs-CZ" sz="1600" dirty="0"/>
              <a:t>jsou "kuželovitě integrovány", když jsou integrovány zpětně nebo dopředu, ale spoléhají </a:t>
            </a:r>
            <a:r>
              <a:rPr lang="cs-CZ" sz="1600" dirty="0" smtClean="0"/>
              <a:t>se na </a:t>
            </a:r>
            <a:r>
              <a:rPr lang="cs-CZ" sz="1600" dirty="0"/>
              <a:t>outsidery pro část svých dodavatelů nebo distribuce. Integrace kuželek představuje </a:t>
            </a:r>
            <a:r>
              <a:rPr lang="cs-CZ" sz="1600" dirty="0" smtClean="0"/>
              <a:t>kompromis </a:t>
            </a:r>
            <a:r>
              <a:rPr lang="cs-CZ" sz="1600" dirty="0"/>
              <a:t>mezi přáními ovládat sousední podniky a </a:t>
            </a:r>
            <a:r>
              <a:rPr lang="cs-CZ" sz="1600" dirty="0" smtClean="0"/>
              <a:t>potřebou </a:t>
            </a:r>
            <a:r>
              <a:rPr lang="cs-CZ" sz="1600" dirty="0"/>
              <a:t>si udržet strategickou </a:t>
            </a:r>
            <a:r>
              <a:rPr lang="cs-CZ" sz="1600" dirty="0" smtClean="0"/>
              <a:t>flexibilitu.</a:t>
            </a:r>
          </a:p>
          <a:p>
            <a:pPr algn="just"/>
            <a:r>
              <a:rPr lang="cs-CZ" sz="1600" b="1" dirty="0" smtClean="0"/>
              <a:t>Úplná integrace </a:t>
            </a:r>
            <a:r>
              <a:rPr lang="cs-CZ" sz="1600" dirty="0" smtClean="0"/>
              <a:t>– je využita</a:t>
            </a:r>
            <a:r>
              <a:rPr lang="cs-CZ" sz="1600" dirty="0"/>
              <a:t>, pokud cenová konkurence </a:t>
            </a:r>
            <a:r>
              <a:rPr lang="cs-CZ" sz="1600" dirty="0" smtClean="0"/>
              <a:t>je ohrožena, </a:t>
            </a:r>
            <a:r>
              <a:rPr lang="cs-CZ" sz="1600" dirty="0"/>
              <a:t>ztráty z dočasné nerovnováhy nejsou významné a malé škody vznikly v důsledku oddělení od externího trhu nebo technologické inteligence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19" y="195486"/>
            <a:ext cx="7282411" cy="507703"/>
          </a:xfrm>
        </p:spPr>
        <p:txBody>
          <a:bodyPr/>
          <a:lstStyle/>
          <a:p>
            <a:r>
              <a:rPr lang="cs-CZ" dirty="0" smtClean="0"/>
              <a:t>Alternativy vertikální integrace</a:t>
            </a:r>
            <a:endParaRPr lang="cs-CZ" dirty="0"/>
          </a:p>
        </p:txBody>
      </p:sp>
    </p:spTree>
    <p:extLst>
      <p:ext uri="{BB962C8B-B14F-4D97-AF65-F5344CB8AC3E}">
        <p14:creationId xmlns:p14="http://schemas.microsoft.com/office/powerpoint/2010/main" val="32130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Snížení nákladů z </a:t>
            </a:r>
            <a:r>
              <a:rPr lang="cs-CZ" sz="1600" dirty="0"/>
              <a:t>důvodu eliminace nákladů na transakci na </a:t>
            </a:r>
            <a:r>
              <a:rPr lang="cs-CZ" sz="1600" dirty="0" smtClean="0"/>
              <a:t>trhu</a:t>
            </a:r>
          </a:p>
          <a:p>
            <a:pPr algn="just"/>
            <a:r>
              <a:rPr lang="cs-CZ" sz="1600" dirty="0" smtClean="0"/>
              <a:t>Zlepšená </a:t>
            </a:r>
            <a:r>
              <a:rPr lang="cs-CZ" sz="1600" dirty="0"/>
              <a:t>kvalita </a:t>
            </a:r>
            <a:r>
              <a:rPr lang="cs-CZ" sz="1600" dirty="0" smtClean="0"/>
              <a:t>dodávek</a:t>
            </a:r>
          </a:p>
          <a:p>
            <a:pPr algn="just"/>
            <a:r>
              <a:rPr lang="cs-CZ" sz="1600" dirty="0" smtClean="0"/>
              <a:t>Kritické </a:t>
            </a:r>
            <a:r>
              <a:rPr lang="cs-CZ" sz="1600" dirty="0"/>
              <a:t>prostředky lze získat prostřednictvím </a:t>
            </a:r>
            <a:r>
              <a:rPr lang="cs-CZ" sz="1600" dirty="0" smtClean="0"/>
              <a:t>vertikální integrace</a:t>
            </a:r>
          </a:p>
          <a:p>
            <a:pPr algn="just"/>
            <a:r>
              <a:rPr lang="cs-CZ" sz="1600" dirty="0" smtClean="0"/>
              <a:t>Lepší </a:t>
            </a:r>
            <a:r>
              <a:rPr lang="cs-CZ" sz="1600" dirty="0"/>
              <a:t>koordinace v dodavatelském </a:t>
            </a:r>
            <a:r>
              <a:rPr lang="cs-CZ" sz="1600" dirty="0" smtClean="0"/>
              <a:t>řetězci</a:t>
            </a:r>
          </a:p>
          <a:p>
            <a:pPr algn="just"/>
            <a:r>
              <a:rPr lang="cs-CZ" sz="1600" dirty="0" smtClean="0"/>
              <a:t>Větší </a:t>
            </a:r>
            <a:r>
              <a:rPr lang="cs-CZ" sz="1600" dirty="0"/>
              <a:t>podíl na </a:t>
            </a:r>
            <a:r>
              <a:rPr lang="cs-CZ" sz="1600" dirty="0" smtClean="0"/>
              <a:t>trhu</a:t>
            </a:r>
          </a:p>
          <a:p>
            <a:pPr algn="just"/>
            <a:r>
              <a:rPr lang="cs-CZ" sz="1600" dirty="0" smtClean="0"/>
              <a:t>Zabezpečené </a:t>
            </a:r>
            <a:r>
              <a:rPr lang="cs-CZ" sz="1600" dirty="0"/>
              <a:t>distribuční </a:t>
            </a:r>
            <a:r>
              <a:rPr lang="cs-CZ" sz="1600" dirty="0" smtClean="0"/>
              <a:t>kanály</a:t>
            </a:r>
          </a:p>
          <a:p>
            <a:pPr algn="just"/>
            <a:r>
              <a:rPr lang="cs-CZ" sz="1600" dirty="0" smtClean="0"/>
              <a:t>Usnadňuje </a:t>
            </a:r>
            <a:r>
              <a:rPr lang="cs-CZ" sz="1600" dirty="0"/>
              <a:t>investice do specializovaných aktiv (pozemků, hmotných aktiv a aktiv v oblasti lidských zdrojů</a:t>
            </a:r>
            <a:r>
              <a:rPr lang="cs-CZ" sz="1600" dirty="0" smtClean="0"/>
              <a:t>)</a:t>
            </a:r>
          </a:p>
          <a:p>
            <a:pPr algn="just"/>
            <a:r>
              <a:rPr lang="cs-CZ" sz="1600" dirty="0" smtClean="0"/>
              <a:t>Získání nových kompetencí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Výhody integrační korporátní strategie </a:t>
            </a:r>
            <a:endParaRPr lang="cs-CZ" dirty="0"/>
          </a:p>
        </p:txBody>
      </p:sp>
    </p:spTree>
    <p:extLst>
      <p:ext uri="{BB962C8B-B14F-4D97-AF65-F5344CB8AC3E}">
        <p14:creationId xmlns:p14="http://schemas.microsoft.com/office/powerpoint/2010/main" val="387173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Horizontální </a:t>
            </a:r>
            <a:r>
              <a:rPr lang="cs-CZ" sz="1600" dirty="0"/>
              <a:t>integrace nastane, když </a:t>
            </a:r>
            <a:r>
              <a:rPr lang="cs-CZ" sz="1600" dirty="0" smtClean="0"/>
              <a:t>podnik získá hlavní konkurenty </a:t>
            </a:r>
            <a:r>
              <a:rPr lang="cs-CZ" sz="1600" dirty="0"/>
              <a:t>nebo </a:t>
            </a:r>
            <a:r>
              <a:rPr lang="cs-CZ" sz="1600" dirty="0" smtClean="0"/>
              <a:t>se sloučí </a:t>
            </a:r>
            <a:r>
              <a:rPr lang="cs-CZ" sz="1600" dirty="0"/>
              <a:t>s hlavními konkurenty nebo alespoň s jinou firmou působící ve stejné fázi řetězce přidané hodnoty. </a:t>
            </a:r>
            <a:endParaRPr lang="cs-CZ" sz="1600" dirty="0" smtClean="0"/>
          </a:p>
          <a:p>
            <a:pPr algn="just"/>
            <a:r>
              <a:rPr lang="cs-CZ" sz="1600" dirty="0" smtClean="0"/>
              <a:t>Cílem </a:t>
            </a:r>
            <a:r>
              <a:rPr lang="cs-CZ" sz="1600" dirty="0"/>
              <a:t>společnosti může být zefektivnění prostřednictvím větších úspor z rozsahu, vstoupit na jiný geografický trh nebo jednoduše snížit konkurenci pro dodavatele a zákazníky. </a:t>
            </a:r>
            <a:endParaRPr lang="cs-CZ" sz="1600" dirty="0" smtClean="0"/>
          </a:p>
          <a:p>
            <a:pPr algn="just"/>
            <a:r>
              <a:rPr lang="cs-CZ" sz="1600" dirty="0" smtClean="0"/>
              <a:t>Podíl </a:t>
            </a:r>
            <a:r>
              <a:rPr lang="cs-CZ" sz="1600" dirty="0"/>
              <a:t>na trhu se zvýší a společné dovednosti a schopnosti by měly vytvářet synergii.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Integrační korporátní strategie – horizontální integrace </a:t>
            </a:r>
            <a:endParaRPr lang="cs-CZ" dirty="0"/>
          </a:p>
        </p:txBody>
      </p:sp>
    </p:spTree>
    <p:extLst>
      <p:ext uri="{BB962C8B-B14F-4D97-AF65-F5344CB8AC3E}">
        <p14:creationId xmlns:p14="http://schemas.microsoft.com/office/powerpoint/2010/main" val="23137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Hodnototvorný řetězec M. </a:t>
            </a:r>
            <a:r>
              <a:rPr lang="cs-CZ" dirty="0" err="1"/>
              <a:t>Portera</a:t>
            </a:r>
            <a:endParaRPr lang="cs-CZ" dirty="0"/>
          </a:p>
        </p:txBody>
      </p:sp>
      <p:pic>
        <p:nvPicPr>
          <p:cNvPr id="5" name="Picture 2"/>
          <p:cNvPicPr>
            <a:picLocks noChangeAspect="1" noChangeArrowheads="1"/>
          </p:cNvPicPr>
          <p:nvPr/>
        </p:nvPicPr>
        <p:blipFill>
          <a:blip r:embed="rId2" cstate="print"/>
          <a:srcRect/>
          <a:stretch>
            <a:fillRect/>
          </a:stretch>
        </p:blipFill>
        <p:spPr bwMode="auto">
          <a:xfrm>
            <a:off x="971600" y="928909"/>
            <a:ext cx="6912768" cy="3616699"/>
          </a:xfrm>
          <a:prstGeom prst="rect">
            <a:avLst/>
          </a:prstGeom>
          <a:noFill/>
          <a:ln w="9525">
            <a:noFill/>
            <a:miter lim="800000"/>
            <a:headEnd/>
            <a:tailEnd/>
          </a:ln>
        </p:spPr>
      </p:pic>
    </p:spTree>
    <p:extLst>
      <p:ext uri="{BB962C8B-B14F-4D97-AF65-F5344CB8AC3E}">
        <p14:creationId xmlns:p14="http://schemas.microsoft.com/office/powerpoint/2010/main" val="20756590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05958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Vyšší náklady, pokud společnost není schopna účinně řídit nové </a:t>
            </a:r>
            <a:r>
              <a:rPr lang="cs-CZ" sz="1600" dirty="0" smtClean="0"/>
              <a:t>činnosti</a:t>
            </a:r>
          </a:p>
          <a:p>
            <a:pPr algn="just"/>
            <a:r>
              <a:rPr lang="cs-CZ" sz="1600" dirty="0" smtClean="0"/>
              <a:t>Vlastnictví </a:t>
            </a:r>
            <a:r>
              <a:rPr lang="cs-CZ" sz="1600" dirty="0"/>
              <a:t>dodavatelských a distribučních kanálů může vést k nižší kvalitě výrobků a ke snížení účinnosti kvůli nedostatku </a:t>
            </a:r>
            <a:r>
              <a:rPr lang="cs-CZ" sz="1600" dirty="0" smtClean="0"/>
              <a:t>konkurence</a:t>
            </a:r>
          </a:p>
          <a:p>
            <a:pPr algn="just"/>
            <a:r>
              <a:rPr lang="cs-CZ" sz="1600" dirty="0" smtClean="0"/>
              <a:t>Zvýšená </a:t>
            </a:r>
            <a:r>
              <a:rPr lang="cs-CZ" sz="1600" dirty="0"/>
              <a:t>byrokracie a vyšší investice vedou ke snížení </a:t>
            </a:r>
            <a:r>
              <a:rPr lang="cs-CZ" sz="1600" dirty="0" smtClean="0"/>
              <a:t>flexibility</a:t>
            </a:r>
          </a:p>
          <a:p>
            <a:pPr algn="just"/>
            <a:r>
              <a:rPr lang="cs-CZ" sz="1600" dirty="0" smtClean="0"/>
              <a:t>Vyšší </a:t>
            </a:r>
            <a:r>
              <a:rPr lang="cs-CZ" sz="1600" dirty="0"/>
              <a:t>potenciál pro právní důsledky vzhledem k velikosti (organizace se může stát monopolem</a:t>
            </a:r>
            <a:r>
              <a:rPr lang="cs-CZ" sz="1600" dirty="0" smtClean="0"/>
              <a:t>)</a:t>
            </a:r>
          </a:p>
          <a:p>
            <a:pPr algn="just"/>
            <a:r>
              <a:rPr lang="cs-CZ" sz="1600" dirty="0" smtClean="0"/>
              <a:t>Nové </a:t>
            </a:r>
            <a:r>
              <a:rPr lang="cs-CZ" sz="1600" dirty="0"/>
              <a:t>kompetence mohou být v rozporu se starými a vedou ke konkurenčnímu </a:t>
            </a:r>
            <a:r>
              <a:rPr lang="cs-CZ" sz="1600" dirty="0" smtClean="0"/>
              <a:t>znevýhodnění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76664" cy="507703"/>
          </a:xfrm>
        </p:spPr>
        <p:txBody>
          <a:bodyPr/>
          <a:lstStyle/>
          <a:p>
            <a:r>
              <a:rPr lang="cs-CZ" dirty="0" smtClean="0"/>
              <a:t>Nevýhody integrační korporátní strategie </a:t>
            </a:r>
            <a:endParaRPr lang="cs-CZ" dirty="0"/>
          </a:p>
        </p:txBody>
      </p:sp>
    </p:spTree>
    <p:extLst>
      <p:ext uri="{BB962C8B-B14F-4D97-AF65-F5344CB8AC3E}">
        <p14:creationId xmlns:p14="http://schemas.microsoft.com/office/powerpoint/2010/main" val="14746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dirty="0" smtClean="0"/>
              <a:t>Integrační korporátní strategie – horizontální integrace</a:t>
            </a:r>
            <a:endParaRPr lang="cs-CZ" dirty="0"/>
          </a:p>
        </p:txBody>
      </p:sp>
      <p:sp>
        <p:nvSpPr>
          <p:cNvPr id="6" name="TextovéPole 5"/>
          <p:cNvSpPr txBox="1"/>
          <p:nvPr/>
        </p:nvSpPr>
        <p:spPr>
          <a:xfrm>
            <a:off x="539552" y="881383"/>
            <a:ext cx="7344816" cy="1815882"/>
          </a:xfrm>
          <a:prstGeom prst="rect">
            <a:avLst/>
          </a:prstGeom>
          <a:noFill/>
        </p:spPr>
        <p:txBody>
          <a:bodyPr wrap="square" rtlCol="0">
            <a:spAutoFit/>
          </a:bodyPr>
          <a:lstStyle/>
          <a:p>
            <a:pPr marL="285750" indent="-285750" algn="just">
              <a:buFont typeface="Arial" panose="020B0604020202020204" pitchFamily="34" charset="0"/>
              <a:buChar char="•"/>
            </a:pPr>
            <a:r>
              <a:rPr lang="cs-CZ" sz="1600" dirty="0"/>
              <a:t>Horizontální integrace nastane, když </a:t>
            </a:r>
            <a:r>
              <a:rPr lang="cs-CZ" sz="1600" dirty="0" smtClean="0"/>
              <a:t>podnik získá </a:t>
            </a:r>
            <a:r>
              <a:rPr lang="cs-CZ" sz="1600" dirty="0"/>
              <a:t>nebo </a:t>
            </a:r>
            <a:r>
              <a:rPr lang="cs-CZ" sz="1600" dirty="0" smtClean="0"/>
              <a:t>se sloučí </a:t>
            </a:r>
            <a:r>
              <a:rPr lang="cs-CZ" sz="1600" dirty="0"/>
              <a:t>s hlavními konkurenty nebo alespoň s jinou firmou působící ve stejné fázi řetězce přidané hodnoty. </a:t>
            </a:r>
            <a:endParaRPr lang="cs-CZ" sz="1600" dirty="0" smtClean="0"/>
          </a:p>
          <a:p>
            <a:pPr marL="285750" indent="-285750" algn="just">
              <a:buFont typeface="Arial" panose="020B0604020202020204" pitchFamily="34" charset="0"/>
              <a:buChar char="•"/>
            </a:pPr>
            <a:r>
              <a:rPr lang="cs-CZ" sz="1600" dirty="0" smtClean="0"/>
              <a:t>Cílem </a:t>
            </a:r>
            <a:r>
              <a:rPr lang="cs-CZ" sz="1600" dirty="0"/>
              <a:t>společnosti může být zefektivnění prostřednictvím větších úspor z rozsahu, vstoupit na jiný geografický trh nebo jednoduše snížit konkurenci pro dodavatele a zákazníky. Podíl na trhu se zvýší a společné dovednosti a schopnosti by měly vytvářet synergii</a:t>
            </a:r>
          </a:p>
        </p:txBody>
      </p:sp>
      <p:sp>
        <p:nvSpPr>
          <p:cNvPr id="5" name="Vývojový diagram: spojnice mezi stránkami 4"/>
          <p:cNvSpPr/>
          <p:nvPr/>
        </p:nvSpPr>
        <p:spPr>
          <a:xfrm>
            <a:off x="1288795" y="3505569"/>
            <a:ext cx="1980095" cy="417399"/>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Suroviny </a:t>
            </a:r>
            <a:endParaRPr lang="cs-CZ" sz="1600" dirty="0">
              <a:solidFill>
                <a:srgbClr val="000000"/>
              </a:solidFill>
            </a:endParaRPr>
          </a:p>
        </p:txBody>
      </p:sp>
      <p:sp>
        <p:nvSpPr>
          <p:cNvPr id="15" name="Vývojový diagram: spojnice mezi stránkami 14"/>
          <p:cNvSpPr/>
          <p:nvPr/>
        </p:nvSpPr>
        <p:spPr>
          <a:xfrm>
            <a:off x="1255009" y="4140233"/>
            <a:ext cx="2001676" cy="41739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Meziprodukty </a:t>
            </a:r>
            <a:endParaRPr lang="cs-CZ" sz="1600" dirty="0">
              <a:solidFill>
                <a:srgbClr val="000000"/>
              </a:solidFill>
            </a:endParaRPr>
          </a:p>
        </p:txBody>
      </p:sp>
      <p:sp>
        <p:nvSpPr>
          <p:cNvPr id="32" name="Vývojový diagram: spojnice 31"/>
          <p:cNvSpPr/>
          <p:nvPr/>
        </p:nvSpPr>
        <p:spPr>
          <a:xfrm>
            <a:off x="5197200" y="3549044"/>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A</a:t>
            </a:r>
            <a:endParaRPr lang="cs-CZ" dirty="0">
              <a:solidFill>
                <a:srgbClr val="000000"/>
              </a:solidFill>
            </a:endParaRPr>
          </a:p>
        </p:txBody>
      </p:sp>
      <p:sp>
        <p:nvSpPr>
          <p:cNvPr id="40" name="Vývojový diagram: spojnice 39"/>
          <p:cNvSpPr/>
          <p:nvPr/>
        </p:nvSpPr>
        <p:spPr>
          <a:xfrm>
            <a:off x="4491476" y="4128203"/>
            <a:ext cx="475839" cy="455212"/>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Vývojový diagram: spojnice 40"/>
          <p:cNvSpPr/>
          <p:nvPr/>
        </p:nvSpPr>
        <p:spPr>
          <a:xfrm>
            <a:off x="4502625" y="3556094"/>
            <a:ext cx="475839" cy="455212"/>
          </a:xfrm>
          <a:prstGeom prst="flowChartConnector">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Vývojový diagram: spojnice 45"/>
          <p:cNvSpPr/>
          <p:nvPr/>
        </p:nvSpPr>
        <p:spPr>
          <a:xfrm>
            <a:off x="5843932" y="3556094"/>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B</a:t>
            </a:r>
            <a:endParaRPr lang="cs-CZ" dirty="0">
              <a:solidFill>
                <a:srgbClr val="000000"/>
              </a:solidFill>
            </a:endParaRPr>
          </a:p>
        </p:txBody>
      </p:sp>
      <p:sp>
        <p:nvSpPr>
          <p:cNvPr id="9" name="Zahnutá šipka doprava 8"/>
          <p:cNvSpPr/>
          <p:nvPr/>
        </p:nvSpPr>
        <p:spPr>
          <a:xfrm>
            <a:off x="4139952" y="3556094"/>
            <a:ext cx="351524" cy="8878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9" name="Zahnutá šipka dolů 18"/>
          <p:cNvSpPr/>
          <p:nvPr/>
        </p:nvSpPr>
        <p:spPr>
          <a:xfrm>
            <a:off x="4572000" y="3219822"/>
            <a:ext cx="828627" cy="3362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8" name="Zahnutá šipka dolů 47"/>
          <p:cNvSpPr/>
          <p:nvPr/>
        </p:nvSpPr>
        <p:spPr>
          <a:xfrm>
            <a:off x="5438825" y="3203182"/>
            <a:ext cx="842749" cy="3529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0" name="Obdélník 19"/>
          <p:cNvSpPr/>
          <p:nvPr/>
        </p:nvSpPr>
        <p:spPr>
          <a:xfrm>
            <a:off x="4491476" y="2787774"/>
            <a:ext cx="23127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0000"/>
                </a:solidFill>
              </a:rPr>
              <a:t>Horizontální integrace</a:t>
            </a:r>
            <a:endParaRPr lang="cs-CZ" sz="1600" dirty="0">
              <a:solidFill>
                <a:srgbClr val="000000"/>
              </a:solidFill>
            </a:endParaRPr>
          </a:p>
        </p:txBody>
      </p:sp>
      <p:sp>
        <p:nvSpPr>
          <p:cNvPr id="49" name="Obdélník 48"/>
          <p:cNvSpPr/>
          <p:nvPr/>
        </p:nvSpPr>
        <p:spPr>
          <a:xfrm>
            <a:off x="3427578" y="2777224"/>
            <a:ext cx="588661" cy="1769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1600" dirty="0" smtClean="0">
                <a:solidFill>
                  <a:srgbClr val="000000"/>
                </a:solidFill>
              </a:rPr>
              <a:t>Vertikální integrace</a:t>
            </a:r>
            <a:endParaRPr lang="cs-CZ" sz="1600" dirty="0">
              <a:solidFill>
                <a:srgbClr val="000000"/>
              </a:solidFill>
            </a:endParaRPr>
          </a:p>
        </p:txBody>
      </p:sp>
    </p:spTree>
    <p:extLst>
      <p:ext uri="{BB962C8B-B14F-4D97-AF65-F5344CB8AC3E}">
        <p14:creationId xmlns:p14="http://schemas.microsoft.com/office/powerpoint/2010/main" val="38261995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Diverzifikace nastává, když se organizace přesune do oblastí, které jsou zřetelně odlišné od jejích současných </a:t>
            </a:r>
            <a:r>
              <a:rPr lang="cs-CZ" sz="1600" dirty="0" smtClean="0"/>
              <a:t>podniků. </a:t>
            </a:r>
          </a:p>
          <a:p>
            <a:pPr algn="just"/>
            <a:r>
              <a:rPr lang="cs-CZ" sz="1600" dirty="0" smtClean="0"/>
              <a:t>Strategie diverzifikace </a:t>
            </a:r>
            <a:r>
              <a:rPr lang="cs-CZ" sz="1600" dirty="0"/>
              <a:t>mohou být vhodné pro </a:t>
            </a:r>
            <a:r>
              <a:rPr lang="cs-CZ" sz="1600" dirty="0" smtClean="0"/>
              <a:t>podniky, </a:t>
            </a:r>
            <a:r>
              <a:rPr lang="cs-CZ" sz="1600" dirty="0"/>
              <a:t>které nemohou dosáhnout svých růstových cílů v současném odvětví, se svými současnými produkty a trhy</a:t>
            </a:r>
            <a:r>
              <a:rPr lang="cs-CZ" sz="1600" dirty="0" smtClean="0"/>
              <a:t>.</a:t>
            </a:r>
          </a:p>
          <a:p>
            <a:pPr algn="just"/>
            <a:r>
              <a:rPr lang="cs-CZ" sz="1600" dirty="0"/>
              <a:t>Strategie </a:t>
            </a:r>
            <a:r>
              <a:rPr lang="cs-CZ" sz="1600" dirty="0" smtClean="0"/>
              <a:t>diverzifikační</a:t>
            </a:r>
            <a:r>
              <a:rPr lang="cs-CZ" sz="1600" b="1" dirty="0"/>
              <a:t> </a:t>
            </a:r>
            <a:r>
              <a:rPr lang="cs-CZ" sz="1600" dirty="0" smtClean="0"/>
              <a:t>jsou někdy nazývané </a:t>
            </a:r>
            <a:r>
              <a:rPr lang="cs-CZ" sz="1600" dirty="0"/>
              <a:t>jako „strategie divokého zvířete“ pro své možné komplikace při </a:t>
            </a:r>
            <a:r>
              <a:rPr lang="cs-CZ" sz="1600" dirty="0" smtClean="0"/>
              <a:t>řízení. </a:t>
            </a:r>
            <a:r>
              <a:rPr lang="cs-CZ" sz="1600" dirty="0"/>
              <a:t>Strategie této skupiny jsou v poslední době stále méně populární pro svou náročnost a složitost řízení, potřebu značného počtu odborníků, čímž se </a:t>
            </a:r>
            <a:r>
              <a:rPr lang="cs-CZ" sz="1600" dirty="0" smtClean="0"/>
              <a:t>prodražují.</a:t>
            </a:r>
          </a:p>
          <a:p>
            <a:pPr algn="just"/>
            <a:endParaRPr lang="cs-CZ" sz="1600" dirty="0" smtClean="0"/>
          </a:p>
          <a:p>
            <a:pPr marL="0" lvl="0" indent="0" algn="just">
              <a:buNone/>
            </a:pPr>
            <a:r>
              <a:rPr lang="cs-CZ" sz="1600" dirty="0" smtClean="0"/>
              <a:t>Typy diverzifikačních strategií: </a:t>
            </a:r>
          </a:p>
          <a:p>
            <a:pPr lvl="0" algn="just"/>
            <a:r>
              <a:rPr lang="cs-CZ" sz="1600" b="1" dirty="0" smtClean="0"/>
              <a:t>strategie soustředná </a:t>
            </a:r>
            <a:r>
              <a:rPr lang="cs-CZ" sz="1600" dirty="0" smtClean="0"/>
              <a:t>– dochází </a:t>
            </a:r>
            <a:r>
              <a:rPr lang="cs-CZ" sz="1600" dirty="0"/>
              <a:t>k rozšíření aktivit v oblasti původních podnikových aktivit a tak zajistit plně své postavení na pomalu se rozvíjejícím nebo stagnujícím </a:t>
            </a:r>
            <a:r>
              <a:rPr lang="cs-CZ" sz="1600" dirty="0" smtClean="0"/>
              <a:t>trhu;</a:t>
            </a:r>
          </a:p>
          <a:p>
            <a:pPr lvl="0" algn="just"/>
            <a:r>
              <a:rPr lang="cs-CZ" sz="1600" b="1" dirty="0" smtClean="0"/>
              <a:t>strategie horizontální </a:t>
            </a:r>
            <a:r>
              <a:rPr lang="cs-CZ" sz="1600" dirty="0" smtClean="0"/>
              <a:t>– dochází </a:t>
            </a:r>
            <a:r>
              <a:rPr lang="cs-CZ" sz="1600" dirty="0"/>
              <a:t>k zavádění nových produktů, které se nevztahují k hlavním činnostem podniku, ale je o ně zájem současných zákazníků</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Diverzifikační korporátní strategie I</a:t>
            </a:r>
            <a:endParaRPr lang="cs-CZ" dirty="0"/>
          </a:p>
        </p:txBody>
      </p:sp>
    </p:spTree>
    <p:extLst>
      <p:ext uri="{BB962C8B-B14F-4D97-AF65-F5344CB8AC3E}">
        <p14:creationId xmlns:p14="http://schemas.microsoft.com/office/powerpoint/2010/main" val="387131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Strategie </a:t>
            </a:r>
            <a:r>
              <a:rPr lang="cs-CZ" sz="1600" b="1" dirty="0"/>
              <a:t>související diverzifikace </a:t>
            </a:r>
            <a:r>
              <a:rPr lang="cs-CZ" sz="1600" dirty="0" smtClean="0"/>
              <a:t>– související </a:t>
            </a:r>
            <a:r>
              <a:rPr lang="cs-CZ" sz="1600" dirty="0"/>
              <a:t>diverzifikace představuje strategický přístup k tvorbě hodnot, neboť je založen na využívání vazeb mezi řetězci aktivit a nákladů různých podniků ke snížení nákladů, přenosu dovedností a technologických znalostí a získání prospěchu z jiných druhů strategického </a:t>
            </a:r>
            <a:r>
              <a:rPr lang="cs-CZ" sz="1600" dirty="0" smtClean="0"/>
              <a:t>přizpůsobení.</a:t>
            </a:r>
          </a:p>
          <a:p>
            <a:pPr algn="just"/>
            <a:endParaRPr lang="cs-CZ" sz="1600" dirty="0" smtClean="0"/>
          </a:p>
          <a:p>
            <a:pPr algn="just"/>
            <a:r>
              <a:rPr lang="cs-CZ" sz="1600" b="1" dirty="0" smtClean="0"/>
              <a:t>Strategie </a:t>
            </a:r>
            <a:r>
              <a:rPr lang="cs-CZ" sz="1600" b="1" dirty="0"/>
              <a:t>nesouvisející diverzifikace</a:t>
            </a:r>
            <a:r>
              <a:rPr lang="cs-CZ" sz="1600" dirty="0"/>
              <a:t> </a:t>
            </a:r>
            <a:r>
              <a:rPr lang="cs-CZ" sz="1600" dirty="0" smtClean="0"/>
              <a:t>– nesouvisející </a:t>
            </a:r>
            <a:r>
              <a:rPr lang="cs-CZ" sz="1600" dirty="0"/>
              <a:t>diverzifikace představuje finanční přístup k diverzifikaci, kdy hodnota akcionářů vzrůstá z nápadného rozmístění firemních finančních zdrojů a z výkonných dovedností při zjišťování finančně atraktivních obchodních </a:t>
            </a:r>
            <a:r>
              <a:rPr lang="cs-CZ" sz="1600" dirty="0" smtClean="0"/>
              <a:t>příležitostí.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Diverzifikační korporátní strategie II</a:t>
            </a:r>
            <a:endParaRPr lang="cs-CZ" dirty="0"/>
          </a:p>
        </p:txBody>
      </p:sp>
    </p:spTree>
    <p:extLst>
      <p:ext uri="{BB962C8B-B14F-4D97-AF65-F5344CB8AC3E}">
        <p14:creationId xmlns:p14="http://schemas.microsoft.com/office/powerpoint/2010/main" val="4783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Diverzifikační korporátní strategie </a:t>
            </a:r>
            <a:endParaRPr lang="cs-CZ" dirty="0"/>
          </a:p>
        </p:txBody>
      </p:sp>
      <p:graphicFrame>
        <p:nvGraphicFramePr>
          <p:cNvPr id="5" name="Zástupný symbol pro obsah 3"/>
          <p:cNvGraphicFramePr>
            <a:graphicFrameLocks/>
          </p:cNvGraphicFramePr>
          <p:nvPr>
            <p:extLst/>
          </p:nvPr>
        </p:nvGraphicFramePr>
        <p:xfrm>
          <a:off x="318355" y="1013249"/>
          <a:ext cx="8507289" cy="3012440"/>
        </p:xfrm>
        <a:graphic>
          <a:graphicData uri="http://schemas.openxmlformats.org/drawingml/2006/table">
            <a:tbl>
              <a:tblPr firstRow="1" bandRow="1">
                <a:tableStyleId>{5C22544A-7EE6-4342-B048-85BDC9FD1C3A}</a:tableStyleId>
              </a:tblPr>
              <a:tblGrid>
                <a:gridCol w="2835763">
                  <a:extLst>
                    <a:ext uri="{9D8B030D-6E8A-4147-A177-3AD203B41FA5}">
                      <a16:colId xmlns:a16="http://schemas.microsoft.com/office/drawing/2014/main" val="1878963592"/>
                    </a:ext>
                  </a:extLst>
                </a:gridCol>
                <a:gridCol w="1849930">
                  <a:extLst>
                    <a:ext uri="{9D8B030D-6E8A-4147-A177-3AD203B41FA5}">
                      <a16:colId xmlns:a16="http://schemas.microsoft.com/office/drawing/2014/main" val="228178752"/>
                    </a:ext>
                  </a:extLst>
                </a:gridCol>
                <a:gridCol w="3821596">
                  <a:extLst>
                    <a:ext uri="{9D8B030D-6E8A-4147-A177-3AD203B41FA5}">
                      <a16:colId xmlns:a16="http://schemas.microsoft.com/office/drawing/2014/main" val="1099550100"/>
                    </a:ext>
                  </a:extLst>
                </a:gridCol>
              </a:tblGrid>
              <a:tr h="370840">
                <a:tc>
                  <a:txBody>
                    <a:bodyPr/>
                    <a:lstStyle/>
                    <a:p>
                      <a:r>
                        <a:rPr lang="cs-CZ" sz="1600" dirty="0" smtClean="0"/>
                        <a:t>Typ diverzifikace</a:t>
                      </a:r>
                      <a:endParaRPr lang="cs-CZ" sz="1600" dirty="0"/>
                    </a:p>
                  </a:txBody>
                  <a:tcPr/>
                </a:tc>
                <a:tc>
                  <a:txBody>
                    <a:bodyPr/>
                    <a:lstStyle/>
                    <a:p>
                      <a:r>
                        <a:rPr lang="cs-CZ" sz="1600" dirty="0" smtClean="0"/>
                        <a:t>Příjmy z hlavní činnosti</a:t>
                      </a:r>
                      <a:endParaRPr lang="cs-CZ" sz="1600" dirty="0"/>
                    </a:p>
                  </a:txBody>
                  <a:tcPr/>
                </a:tc>
                <a:tc>
                  <a:txBody>
                    <a:bodyPr/>
                    <a:lstStyle/>
                    <a:p>
                      <a:r>
                        <a:rPr lang="cs-CZ" sz="1600" dirty="0" smtClean="0"/>
                        <a:t>Příklady </a:t>
                      </a:r>
                      <a:endParaRPr lang="cs-CZ" sz="1600" dirty="0"/>
                    </a:p>
                  </a:txBody>
                  <a:tcPr/>
                </a:tc>
                <a:extLst>
                  <a:ext uri="{0D108BD9-81ED-4DB2-BD59-A6C34878D82A}">
                    <a16:rowId xmlns:a16="http://schemas.microsoft.com/office/drawing/2014/main" val="1336370472"/>
                  </a:ext>
                </a:extLst>
              </a:tr>
              <a:tr h="370840">
                <a:tc>
                  <a:txBody>
                    <a:bodyPr/>
                    <a:lstStyle/>
                    <a:p>
                      <a:r>
                        <a:rPr lang="cs-CZ" sz="1600" dirty="0" smtClean="0"/>
                        <a:t>Jediné podnikání</a:t>
                      </a:r>
                      <a:endParaRPr lang="cs-CZ" sz="1600" dirty="0"/>
                    </a:p>
                  </a:txBody>
                  <a:tcPr/>
                </a:tc>
                <a:tc>
                  <a:txBody>
                    <a:bodyPr/>
                    <a:lstStyle/>
                    <a:p>
                      <a:r>
                        <a:rPr lang="en-US" sz="1600" dirty="0" smtClean="0"/>
                        <a:t>&gt; 95%</a:t>
                      </a:r>
                      <a:endParaRPr lang="cs-CZ" sz="1600" dirty="0"/>
                    </a:p>
                  </a:txBody>
                  <a:tcPr/>
                </a:tc>
                <a:tc>
                  <a:txBody>
                    <a:bodyPr/>
                    <a:lstStyle/>
                    <a:p>
                      <a:r>
                        <a:rPr lang="cs-CZ" sz="1600" dirty="0" smtClean="0"/>
                        <a:t>Coca-Cola, Google, </a:t>
                      </a:r>
                      <a:r>
                        <a:rPr lang="cs-CZ" sz="1600" dirty="0" err="1" smtClean="0"/>
                        <a:t>Facebook</a:t>
                      </a:r>
                      <a:endParaRPr lang="cs-CZ" sz="1600" dirty="0"/>
                    </a:p>
                  </a:txBody>
                  <a:tcPr/>
                </a:tc>
                <a:extLst>
                  <a:ext uri="{0D108BD9-81ED-4DB2-BD59-A6C34878D82A}">
                    <a16:rowId xmlns:a16="http://schemas.microsoft.com/office/drawing/2014/main" val="1504315043"/>
                  </a:ext>
                </a:extLst>
              </a:tr>
              <a:tr h="370840">
                <a:tc>
                  <a:txBody>
                    <a:bodyPr/>
                    <a:lstStyle/>
                    <a:p>
                      <a:r>
                        <a:rPr lang="cs-CZ" sz="1600" dirty="0" smtClean="0"/>
                        <a:t>Dominantní podnikání</a:t>
                      </a:r>
                      <a:endParaRPr lang="cs-CZ" sz="1600" dirty="0"/>
                    </a:p>
                  </a:txBody>
                  <a:tcPr/>
                </a:tc>
                <a:tc>
                  <a:txBody>
                    <a:bodyPr/>
                    <a:lstStyle/>
                    <a:p>
                      <a:r>
                        <a:rPr lang="cs-CZ" sz="1600" dirty="0" smtClean="0"/>
                        <a:t>70% - 95%</a:t>
                      </a:r>
                      <a:endParaRPr lang="cs-CZ" sz="1600" dirty="0"/>
                    </a:p>
                  </a:txBody>
                  <a:tcPr/>
                </a:tc>
                <a:tc>
                  <a:txBody>
                    <a:bodyPr/>
                    <a:lstStyle/>
                    <a:p>
                      <a:r>
                        <a:rPr lang="cs-CZ" sz="1600" dirty="0" smtClean="0"/>
                        <a:t>Nestlé, </a:t>
                      </a:r>
                      <a:r>
                        <a:rPr lang="cs-CZ" sz="1600" dirty="0" err="1" smtClean="0"/>
                        <a:t>Harley-Davidson</a:t>
                      </a:r>
                      <a:endParaRPr lang="cs-CZ" sz="1600" dirty="0"/>
                    </a:p>
                  </a:txBody>
                  <a:tcPr/>
                </a:tc>
                <a:extLst>
                  <a:ext uri="{0D108BD9-81ED-4DB2-BD59-A6C34878D82A}">
                    <a16:rowId xmlns:a16="http://schemas.microsoft.com/office/drawing/2014/main" val="236814579"/>
                  </a:ext>
                </a:extLst>
              </a:tr>
              <a:tr h="370840">
                <a:tc>
                  <a:txBody>
                    <a:bodyPr/>
                    <a:lstStyle/>
                    <a:p>
                      <a:r>
                        <a:rPr lang="cs-CZ" sz="1600" dirty="0" smtClean="0"/>
                        <a:t>Související diverzifikace</a:t>
                      </a:r>
                      <a:endParaRPr lang="cs-CZ" sz="1600" dirty="0"/>
                    </a:p>
                  </a:txBody>
                  <a:tcPr/>
                </a:tc>
                <a:tc>
                  <a:txBody>
                    <a:bodyPr/>
                    <a:lstStyle/>
                    <a:p>
                      <a:r>
                        <a:rPr lang="en-US" sz="1600" dirty="0" smtClean="0"/>
                        <a:t>&lt;</a:t>
                      </a:r>
                      <a:r>
                        <a:rPr lang="cs-CZ" sz="1600" dirty="0" smtClean="0"/>
                        <a:t> 70%</a:t>
                      </a:r>
                      <a:endParaRPr lang="cs-CZ" sz="1600" dirty="0"/>
                    </a:p>
                  </a:txBody>
                  <a:tcPr/>
                </a:tc>
                <a:tc>
                  <a:txBody>
                    <a:bodyPr/>
                    <a:lstStyle/>
                    <a:p>
                      <a:endParaRPr lang="cs-CZ" sz="1600" dirty="0"/>
                    </a:p>
                  </a:txBody>
                  <a:tcPr/>
                </a:tc>
                <a:extLst>
                  <a:ext uri="{0D108BD9-81ED-4DB2-BD59-A6C34878D82A}">
                    <a16:rowId xmlns:a16="http://schemas.microsoft.com/office/drawing/2014/main" val="3584268064"/>
                  </a:ext>
                </a:extLst>
              </a:tr>
              <a:tr h="370840">
                <a:tc>
                  <a:txBody>
                    <a:bodyPr/>
                    <a:lstStyle/>
                    <a:p>
                      <a:r>
                        <a:rPr lang="cs-CZ" sz="1600" dirty="0" smtClean="0"/>
                        <a:t>- s omezeným přístupem</a:t>
                      </a:r>
                      <a:endParaRPr lang="cs-CZ" sz="1600" dirty="0"/>
                    </a:p>
                  </a:txBody>
                  <a:tcPr/>
                </a:tc>
                <a:tc>
                  <a:txBody>
                    <a:bodyPr/>
                    <a:lstStyle/>
                    <a:p>
                      <a:endParaRPr lang="cs-CZ" sz="1600"/>
                    </a:p>
                  </a:txBody>
                  <a:tcPr/>
                </a:tc>
                <a:tc>
                  <a:txBody>
                    <a:bodyPr/>
                    <a:lstStyle/>
                    <a:p>
                      <a:r>
                        <a:rPr lang="cs-CZ" sz="1600" dirty="0" err="1" smtClean="0"/>
                        <a:t>Nike</a:t>
                      </a:r>
                      <a:r>
                        <a:rPr lang="cs-CZ" sz="1600" dirty="0" smtClean="0"/>
                        <a:t>, Johnson </a:t>
                      </a:r>
                      <a:r>
                        <a:rPr lang="en-US" sz="1600" dirty="0" smtClean="0"/>
                        <a:t>&amp;</a:t>
                      </a:r>
                      <a:r>
                        <a:rPr lang="cs-CZ" sz="1600" dirty="0" smtClean="0"/>
                        <a:t> Johnson</a:t>
                      </a:r>
                      <a:endParaRPr lang="cs-CZ" sz="1600" dirty="0"/>
                    </a:p>
                  </a:txBody>
                  <a:tcPr/>
                </a:tc>
                <a:extLst>
                  <a:ext uri="{0D108BD9-81ED-4DB2-BD59-A6C34878D82A}">
                    <a16:rowId xmlns:a16="http://schemas.microsoft.com/office/drawing/2014/main" val="935693185"/>
                  </a:ext>
                </a:extLst>
              </a:tr>
              <a:tr h="370840">
                <a:tc>
                  <a:txBody>
                    <a:bodyPr/>
                    <a:lstStyle/>
                    <a:p>
                      <a:r>
                        <a:rPr lang="cs-CZ" sz="1600" dirty="0" smtClean="0"/>
                        <a:t>- vázaná</a:t>
                      </a:r>
                      <a:endParaRPr lang="cs-CZ" sz="1600" dirty="0"/>
                    </a:p>
                  </a:txBody>
                  <a:tcPr/>
                </a:tc>
                <a:tc>
                  <a:txBody>
                    <a:bodyPr/>
                    <a:lstStyle/>
                    <a:p>
                      <a:endParaRPr lang="cs-CZ" sz="1600" dirty="0"/>
                    </a:p>
                  </a:txBody>
                  <a:tcPr/>
                </a:tc>
                <a:tc>
                  <a:txBody>
                    <a:bodyPr/>
                    <a:lstStyle/>
                    <a:p>
                      <a:r>
                        <a:rPr lang="cs-CZ" sz="1600" dirty="0" smtClean="0"/>
                        <a:t>Amazon,</a:t>
                      </a:r>
                      <a:r>
                        <a:rPr lang="cs-CZ" sz="1600" baseline="0" dirty="0" smtClean="0"/>
                        <a:t> </a:t>
                      </a:r>
                      <a:r>
                        <a:rPr lang="cs-CZ" sz="1600" baseline="0" dirty="0" err="1" smtClean="0"/>
                        <a:t>Disney</a:t>
                      </a:r>
                      <a:r>
                        <a:rPr lang="cs-CZ" sz="1600" baseline="0" dirty="0" smtClean="0"/>
                        <a:t>, GE</a:t>
                      </a:r>
                      <a:endParaRPr lang="cs-CZ" sz="1600" dirty="0"/>
                    </a:p>
                  </a:txBody>
                  <a:tcPr/>
                </a:tc>
                <a:extLst>
                  <a:ext uri="{0D108BD9-81ED-4DB2-BD59-A6C34878D82A}">
                    <a16:rowId xmlns:a16="http://schemas.microsoft.com/office/drawing/2014/main" val="3626375120"/>
                  </a:ext>
                </a:extLst>
              </a:tr>
              <a:tr h="370840">
                <a:tc>
                  <a:txBody>
                    <a:bodyPr/>
                    <a:lstStyle/>
                    <a:p>
                      <a:r>
                        <a:rPr lang="cs-CZ" sz="1600" dirty="0" smtClean="0"/>
                        <a:t>Nesouvisející diverzifikace (konglomerát)</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&lt;</a:t>
                      </a:r>
                      <a:r>
                        <a:rPr lang="cs-CZ" sz="1600" dirty="0" smtClean="0"/>
                        <a:t> 70%</a:t>
                      </a:r>
                    </a:p>
                    <a:p>
                      <a:endParaRPr lang="cs-CZ" sz="1600" dirty="0"/>
                    </a:p>
                  </a:txBody>
                  <a:tcPr/>
                </a:tc>
                <a:tc>
                  <a:txBody>
                    <a:bodyPr/>
                    <a:lstStyle/>
                    <a:p>
                      <a:r>
                        <a:rPr lang="cs-CZ" sz="1600" dirty="0" smtClean="0"/>
                        <a:t>Yamaha, Berkshire</a:t>
                      </a:r>
                      <a:r>
                        <a:rPr lang="cs-CZ" sz="1600" baseline="0" dirty="0" smtClean="0"/>
                        <a:t> Hathaway</a:t>
                      </a:r>
                      <a:endParaRPr lang="cs-CZ" sz="1600" dirty="0"/>
                    </a:p>
                  </a:txBody>
                  <a:tcPr/>
                </a:tc>
                <a:extLst>
                  <a:ext uri="{0D108BD9-81ED-4DB2-BD59-A6C34878D82A}">
                    <a16:rowId xmlns:a16="http://schemas.microsoft.com/office/drawing/2014/main" val="763080663"/>
                  </a:ext>
                </a:extLst>
              </a:tr>
            </a:tbl>
          </a:graphicData>
        </a:graphic>
      </p:graphicFrame>
    </p:spTree>
    <p:extLst>
      <p:ext uri="{BB962C8B-B14F-4D97-AF65-F5344CB8AC3E}">
        <p14:creationId xmlns:p14="http://schemas.microsoft.com/office/powerpoint/2010/main" val="16907192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Autofit/>
          </a:bodyPr>
          <a:lstStyle/>
          <a:p>
            <a:pPr algn="l"/>
            <a:r>
              <a:rPr lang="cs-CZ" sz="3200" b="1" dirty="0">
                <a:solidFill>
                  <a:schemeClr val="bg1"/>
                </a:solidFill>
                <a:latin typeface="Times New Roman" panose="02020603050405020304" pitchFamily="18" charset="0"/>
                <a:cs typeface="Times New Roman" panose="02020603050405020304" pitchFamily="18" charset="0"/>
              </a:rPr>
              <a:t>Typologie podnikových strategií - business </a:t>
            </a:r>
            <a:r>
              <a:rPr lang="cs-CZ" sz="3200" b="1" dirty="0" smtClean="0">
                <a:solidFill>
                  <a:schemeClr val="bg1"/>
                </a:solidFill>
                <a:latin typeface="Times New Roman" panose="02020603050405020304" pitchFamily="18" charset="0"/>
                <a:cs typeface="Times New Roman" panose="02020603050405020304" pitchFamily="18" charset="0"/>
              </a:rPr>
              <a:t>strategie, funkcionální strategie, speciální strategie</a:t>
            </a:r>
            <a:endParaRPr lang="cs-CZ" sz="32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9448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Business strategie </a:t>
            </a:r>
            <a:r>
              <a:rPr lang="cs-CZ" sz="1600" dirty="0"/>
              <a:t>vychází a navazuje na zpracovanou a presentovanou celopodnikovou strategii a vtiskují určenému podnikání na konkrétním trhu jeho specifický charakter, který má zajistit převahu nad konkurenty, kteří na tomto trhu </a:t>
            </a:r>
            <a:r>
              <a:rPr lang="cs-CZ" sz="1600" dirty="0" smtClean="0"/>
              <a:t>působí.</a:t>
            </a:r>
          </a:p>
          <a:p>
            <a:pPr algn="just"/>
            <a:r>
              <a:rPr lang="cs-CZ" sz="1600" dirty="0"/>
              <a:t>Business strategie bývají do českého jazyka překládány obvykle jako podnikatelské strategie a méně často pak jako obchodní </a:t>
            </a:r>
            <a:r>
              <a:rPr lang="cs-CZ" sz="1600" dirty="0" smtClean="0"/>
              <a:t>strategie.</a:t>
            </a:r>
          </a:p>
          <a:p>
            <a:pPr algn="just"/>
            <a:r>
              <a:rPr lang="cs-CZ" sz="1600" dirty="0" smtClean="0"/>
              <a:t>Cílem business strategie je zajistit:</a:t>
            </a:r>
          </a:p>
          <a:p>
            <a:pPr lvl="1" algn="just"/>
            <a:r>
              <a:rPr lang="cs-CZ" sz="1600" dirty="0"/>
              <a:t>Takovou úroveň podnikatelské výkonnosti, aby bylo zajištěno dosažení plánovaných cílů a tím i příznivých hospodářských výsledků.</a:t>
            </a:r>
          </a:p>
          <a:p>
            <a:pPr lvl="1" algn="just"/>
            <a:r>
              <a:rPr lang="cs-CZ" sz="1600" dirty="0"/>
              <a:t>Potřebný stupeň konkurenceschopnosti v oboru a na trzích, kde podnik působí.</a:t>
            </a:r>
          </a:p>
          <a:p>
            <a:pPr lvl="1" algn="just"/>
            <a:r>
              <a:rPr lang="cs-CZ" sz="1600" dirty="0"/>
              <a:t>Nezbytnou efektivnost a produktivitu výkonu potřebných podnikatelských </a:t>
            </a:r>
            <a:r>
              <a:rPr lang="cs-CZ" sz="1600" dirty="0" smtClean="0"/>
              <a:t>výkonů.</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Podstata business strategie</a:t>
            </a:r>
            <a:endParaRPr lang="cs-CZ" dirty="0"/>
          </a:p>
        </p:txBody>
      </p:sp>
    </p:spTree>
    <p:extLst>
      <p:ext uri="{BB962C8B-B14F-4D97-AF65-F5344CB8AC3E}">
        <p14:creationId xmlns:p14="http://schemas.microsoft.com/office/powerpoint/2010/main" val="369299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Business strategie specifikuje způsob chování a soutěžení podnikatelského subjektu na vymezeném trhu a v konkrétním odvětví. V průběhu procesu specifikace vhodné business strategie by manažeři </a:t>
            </a:r>
            <a:r>
              <a:rPr lang="cs-CZ" sz="1600" dirty="0" smtClean="0"/>
              <a:t>měli odpovědět </a:t>
            </a:r>
            <a:r>
              <a:rPr lang="cs-CZ" sz="1600" dirty="0"/>
              <a:t>na tyto otázky:</a:t>
            </a:r>
          </a:p>
          <a:p>
            <a:pPr lvl="1" algn="just"/>
            <a:r>
              <a:rPr lang="cs-CZ" sz="1600" dirty="0"/>
              <a:t>KDO je můj zákazník, resp. zákaznický segment?</a:t>
            </a:r>
          </a:p>
          <a:p>
            <a:pPr lvl="1" algn="just"/>
            <a:r>
              <a:rPr lang="cs-CZ" sz="1600" dirty="0"/>
              <a:t>CO si zákazníci přejí, potřebují a požadují, aby byli spokojeni? </a:t>
            </a:r>
          </a:p>
          <a:p>
            <a:pPr lvl="1" algn="just"/>
            <a:r>
              <a:rPr lang="cs-CZ" sz="1600" dirty="0"/>
              <a:t>PROČ chceme potřeby a přání zákazníků uspokojit?</a:t>
            </a:r>
          </a:p>
          <a:p>
            <a:pPr lvl="1" algn="just"/>
            <a:r>
              <a:rPr lang="cs-CZ" sz="1600" dirty="0"/>
              <a:t>JAK můžeme uspokojit přání a potřeby našich zákazníků</a:t>
            </a:r>
            <a:r>
              <a:rPr lang="cs-CZ" sz="1600" dirty="0" smtClean="0"/>
              <a:t>?</a:t>
            </a:r>
          </a:p>
          <a:p>
            <a:pPr lvl="0" algn="just"/>
            <a:r>
              <a:rPr lang="cs-CZ" sz="1600" dirty="0"/>
              <a:t>Při formulaci efektivní business strategie je potřeba mít na paměti jednak vliv podniku (vliv nákladů a vliv ceny), ale také vliv odvětví, potažmo hybné síly odvětví a strategické zájmové skupiny. </a:t>
            </a:r>
            <a:endParaRPr lang="cs-CZ" sz="1600" dirty="0" smtClean="0"/>
          </a:p>
          <a:p>
            <a:pPr lvl="0" algn="just"/>
            <a:r>
              <a:rPr lang="cs-CZ" sz="1600" dirty="0" smtClean="0"/>
              <a:t>Business </a:t>
            </a:r>
            <a:r>
              <a:rPr lang="cs-CZ" sz="1600" dirty="0"/>
              <a:t>strategie by měla dát odpověď na otázku jak soutěžit, vystupovat vůči konkurenci. Business strategii determinuje strategická pozice podniku, založená na nákladech a tvorbě hodnoty, na konkrétním trhu.</a:t>
            </a:r>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Specifika business strategie</a:t>
            </a:r>
            <a:endParaRPr lang="cs-CZ" dirty="0"/>
          </a:p>
        </p:txBody>
      </p:sp>
    </p:spTree>
    <p:extLst>
      <p:ext uri="{BB962C8B-B14F-4D97-AF65-F5344CB8AC3E}">
        <p14:creationId xmlns:p14="http://schemas.microsoft.com/office/powerpoint/2010/main" val="50477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indent="-357188" algn="just"/>
            <a:r>
              <a:rPr lang="cs-CZ" sz="1600" b="1" dirty="0"/>
              <a:t>Volba trhu </a:t>
            </a:r>
            <a:r>
              <a:rPr lang="cs-CZ" sz="1600" b="1" i="1" dirty="0" smtClean="0"/>
              <a:t>– </a:t>
            </a:r>
            <a:r>
              <a:rPr lang="cs-CZ" sz="1600" dirty="0" smtClean="0"/>
              <a:t>Jak </a:t>
            </a:r>
            <a:r>
              <a:rPr lang="cs-CZ" sz="1600" dirty="0"/>
              <a:t>vstoupit, Kde vstoupit, Kdy </a:t>
            </a:r>
            <a:r>
              <a:rPr lang="cs-CZ" sz="1600" dirty="0" smtClean="0"/>
              <a:t>vstoupit: volba konkrétního trhu, ať už tuzemského nebo zahraničního a základního rozhodnutí spojená se vstupem na vybraný trh</a:t>
            </a:r>
            <a:endParaRPr lang="cs-CZ" sz="1600" dirty="0"/>
          </a:p>
          <a:p>
            <a:pPr marL="395478" indent="-285750" algn="just"/>
            <a:r>
              <a:rPr lang="cs-CZ" sz="1600" b="1" dirty="0"/>
              <a:t>Pokrytí </a:t>
            </a:r>
            <a:r>
              <a:rPr lang="cs-CZ" sz="1600" b="1" dirty="0" smtClean="0"/>
              <a:t>trhu</a:t>
            </a:r>
            <a:r>
              <a:rPr lang="cs-CZ" sz="1600" dirty="0" smtClean="0"/>
              <a:t> – na základě segmentace trhu a tržního cílení volba konkrétního tržního segmentu/tržních segmentů a tvorby pozice na zvolených segmentech</a:t>
            </a:r>
            <a:endParaRPr lang="cs-CZ" sz="1600" b="1" dirty="0"/>
          </a:p>
          <a:p>
            <a:pPr marL="357188" indent="-357188" algn="just"/>
            <a:r>
              <a:rPr lang="cs-CZ" sz="1600" b="1" dirty="0"/>
              <a:t>Strategie vůči </a:t>
            </a:r>
            <a:r>
              <a:rPr lang="cs-CZ" sz="1600" b="1" dirty="0" smtClean="0"/>
              <a:t>konkurenci</a:t>
            </a:r>
            <a:r>
              <a:rPr lang="cs-CZ" sz="1600" dirty="0" smtClean="0"/>
              <a:t> – stanovení pravidel chování vůči konkurenci, volba způsobu vedení konkurenčního boje</a:t>
            </a:r>
          </a:p>
          <a:p>
            <a:pPr marL="757238" lvl="1" indent="-357188" algn="just"/>
            <a:r>
              <a:rPr lang="cs-CZ" sz="1600" dirty="0" smtClean="0"/>
              <a:t>Generické  </a:t>
            </a:r>
            <a:r>
              <a:rPr lang="cs-CZ" sz="1600" dirty="0"/>
              <a:t>konkurenční strategie M. </a:t>
            </a:r>
            <a:r>
              <a:rPr lang="cs-CZ" sz="1600" dirty="0" err="1" smtClean="0"/>
              <a:t>Portera</a:t>
            </a:r>
            <a:endParaRPr lang="cs-CZ" sz="1600" dirty="0" smtClean="0"/>
          </a:p>
          <a:p>
            <a:pPr marL="757238" lvl="1" indent="-357188" algn="just"/>
            <a:r>
              <a:rPr lang="cs-CZ" sz="1600" dirty="0"/>
              <a:t>Konkurenční strategie P. </a:t>
            </a:r>
            <a:r>
              <a:rPr lang="cs-CZ" sz="1600" dirty="0" err="1" smtClean="0"/>
              <a:t>Kotlera</a:t>
            </a:r>
            <a:endParaRPr lang="cs-CZ" sz="1600" dirty="0" smtClean="0"/>
          </a:p>
          <a:p>
            <a:pPr marL="757238" lvl="1" indent="-357188" algn="just"/>
            <a:r>
              <a:rPr lang="cs-CZ" sz="1600" dirty="0" smtClean="0"/>
              <a:t>Konkurenční strategie podle P. </a:t>
            </a:r>
            <a:r>
              <a:rPr lang="cs-CZ" sz="1600" dirty="0" err="1" smtClean="0"/>
              <a:t>Druckera</a:t>
            </a:r>
            <a:endParaRPr lang="cs-CZ" sz="1600" dirty="0"/>
          </a:p>
          <a:p>
            <a:pPr marL="357188" indent="-357188" algn="just"/>
            <a:r>
              <a:rPr lang="cs-CZ" sz="1600" b="1" dirty="0" smtClean="0"/>
              <a:t>Strategie </a:t>
            </a:r>
            <a:r>
              <a:rPr lang="cs-CZ" sz="1600" b="1" dirty="0"/>
              <a:t>vůči </a:t>
            </a:r>
            <a:r>
              <a:rPr lang="cs-CZ" sz="1600" b="1" dirty="0" smtClean="0"/>
              <a:t>zákazníkům</a:t>
            </a:r>
            <a:r>
              <a:rPr lang="cs-CZ" sz="1600" dirty="0" smtClean="0"/>
              <a:t> – stanovení pravidel a způsobu chování vůči zákazníkům, jakým způsobem chci získat zákazníky</a:t>
            </a:r>
            <a:endParaRPr lang="cs-CZ" sz="1600" b="1" dirty="0"/>
          </a:p>
          <a:p>
            <a:pPr marL="357188" indent="-357188" algn="just"/>
            <a:r>
              <a:rPr lang="cs-CZ" sz="1600" b="1" dirty="0"/>
              <a:t>Strategie vůči distribučním </a:t>
            </a:r>
            <a:r>
              <a:rPr lang="cs-CZ" sz="1600" b="1" dirty="0" smtClean="0"/>
              <a:t>článkům</a:t>
            </a:r>
            <a:r>
              <a:rPr lang="cs-CZ" sz="1600" dirty="0" smtClean="0"/>
              <a:t> – stanovení pravidel chování a jednání s distribučními články</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smtClean="0"/>
              <a:t>Základní strategická rozhodnutí spojená s business strategií</a:t>
            </a:r>
            <a:endParaRPr lang="cs-CZ" dirty="0"/>
          </a:p>
        </p:txBody>
      </p:sp>
    </p:spTree>
    <p:extLst>
      <p:ext uri="{BB962C8B-B14F-4D97-AF65-F5344CB8AC3E}">
        <p14:creationId xmlns:p14="http://schemas.microsoft.com/office/powerpoint/2010/main" val="270423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Generické konkurenční strategie podle M. </a:t>
            </a:r>
            <a:r>
              <a:rPr lang="cs-CZ" dirty="0" err="1" smtClean="0"/>
              <a:t>Portera</a:t>
            </a:r>
            <a:endParaRPr lang="cs-CZ" dirty="0"/>
          </a:p>
        </p:txBody>
      </p:sp>
      <p:graphicFrame>
        <p:nvGraphicFramePr>
          <p:cNvPr id="2" name="Tabulka 1"/>
          <p:cNvGraphicFramePr>
            <a:graphicFrameLocks noGrp="1"/>
          </p:cNvGraphicFramePr>
          <p:nvPr>
            <p:extLst/>
          </p:nvPr>
        </p:nvGraphicFramePr>
        <p:xfrm>
          <a:off x="539552" y="1059582"/>
          <a:ext cx="7488832" cy="3456383"/>
        </p:xfrm>
        <a:graphic>
          <a:graphicData uri="http://schemas.openxmlformats.org/drawingml/2006/table">
            <a:tbl>
              <a:tblPr firstRow="1" bandRow="1">
                <a:tableStyleId>{5C22544A-7EE6-4342-B048-85BDC9FD1C3A}</a:tableStyleId>
              </a:tblPr>
              <a:tblGrid>
                <a:gridCol w="653638">
                  <a:extLst>
                    <a:ext uri="{9D8B030D-6E8A-4147-A177-3AD203B41FA5}">
                      <a16:colId xmlns:a16="http://schemas.microsoft.com/office/drawing/2014/main" val="1314894386"/>
                    </a:ext>
                  </a:extLst>
                </a:gridCol>
                <a:gridCol w="1817677">
                  <a:extLst>
                    <a:ext uri="{9D8B030D-6E8A-4147-A177-3AD203B41FA5}">
                      <a16:colId xmlns:a16="http://schemas.microsoft.com/office/drawing/2014/main" val="1839375358"/>
                    </a:ext>
                  </a:extLst>
                </a:gridCol>
                <a:gridCol w="2472768">
                  <a:extLst>
                    <a:ext uri="{9D8B030D-6E8A-4147-A177-3AD203B41FA5}">
                      <a16:colId xmlns:a16="http://schemas.microsoft.com/office/drawing/2014/main" val="590029433"/>
                    </a:ext>
                  </a:extLst>
                </a:gridCol>
                <a:gridCol w="2544749">
                  <a:extLst>
                    <a:ext uri="{9D8B030D-6E8A-4147-A177-3AD203B41FA5}">
                      <a16:colId xmlns:a16="http://schemas.microsoft.com/office/drawing/2014/main" val="2150455027"/>
                    </a:ext>
                  </a:extLst>
                </a:gridCol>
              </a:tblGrid>
              <a:tr h="450564">
                <a:tc rowSpan="4">
                  <a:txBody>
                    <a:bodyPr/>
                    <a:lstStyle/>
                    <a:p>
                      <a:r>
                        <a:rPr lang="cs-CZ" dirty="0" smtClean="0">
                          <a:solidFill>
                            <a:srgbClr val="000000"/>
                          </a:solidFill>
                        </a:rPr>
                        <a:t>Rozsah konkurenčního působení</a:t>
                      </a:r>
                      <a:endParaRPr lang="cs-CZ" dirty="0">
                        <a:solidFill>
                          <a:srgbClr val="000000"/>
                        </a:solidFill>
                      </a:endParaRPr>
                    </a:p>
                  </a:txBody>
                  <a:tcPr vert="vert270"/>
                </a:tc>
                <a:tc>
                  <a:txBody>
                    <a:bodyPr/>
                    <a:lstStyle/>
                    <a:p>
                      <a:endParaRPr lang="cs-CZ" dirty="0">
                        <a:solidFill>
                          <a:srgbClr val="000000"/>
                        </a:solidFill>
                      </a:endParaRPr>
                    </a:p>
                  </a:txBody>
                  <a:tcPr/>
                </a:tc>
                <a:tc gridSpan="2">
                  <a:txBody>
                    <a:bodyPr/>
                    <a:lstStyle/>
                    <a:p>
                      <a:pPr algn="ctr"/>
                      <a:r>
                        <a:rPr lang="cs-CZ" dirty="0" smtClean="0">
                          <a:solidFill>
                            <a:srgbClr val="000000"/>
                          </a:solidFill>
                        </a:rPr>
                        <a:t>Konkurenční výhoda</a:t>
                      </a:r>
                      <a:endParaRPr lang="cs-CZ" dirty="0">
                        <a:solidFill>
                          <a:srgbClr val="000000"/>
                        </a:solidFill>
                      </a:endParaRPr>
                    </a:p>
                  </a:txBody>
                  <a:tcPr/>
                </a:tc>
                <a:tc hMerge="1">
                  <a:txBody>
                    <a:bodyPr/>
                    <a:lstStyle/>
                    <a:p>
                      <a:endParaRPr lang="cs-CZ" dirty="0"/>
                    </a:p>
                  </a:txBody>
                  <a:tcPr/>
                </a:tc>
                <a:extLst>
                  <a:ext uri="{0D108BD9-81ED-4DB2-BD59-A6C34878D82A}">
                    <a16:rowId xmlns:a16="http://schemas.microsoft.com/office/drawing/2014/main" val="3781693040"/>
                  </a:ext>
                </a:extLst>
              </a:tr>
              <a:tr h="450564">
                <a:tc vMerge="1">
                  <a:txBody>
                    <a:bodyPr/>
                    <a:lstStyle/>
                    <a:p>
                      <a:endParaRPr lang="cs-CZ" dirty="0"/>
                    </a:p>
                  </a:txBody>
                  <a:tcPr/>
                </a:tc>
                <a:tc>
                  <a:txBody>
                    <a:bodyPr/>
                    <a:lstStyle/>
                    <a:p>
                      <a:endParaRPr lang="cs-CZ">
                        <a:solidFill>
                          <a:srgbClr val="000000"/>
                        </a:solidFill>
                      </a:endParaRPr>
                    </a:p>
                  </a:txBody>
                  <a:tcPr/>
                </a:tc>
                <a:tc>
                  <a:txBody>
                    <a:bodyPr/>
                    <a:lstStyle/>
                    <a:p>
                      <a:pPr algn="ctr"/>
                      <a:r>
                        <a:rPr lang="cs-CZ" dirty="0" smtClean="0">
                          <a:solidFill>
                            <a:srgbClr val="000000"/>
                          </a:solidFill>
                        </a:rPr>
                        <a:t>Nízké náklady</a:t>
                      </a:r>
                      <a:endParaRPr lang="cs-CZ" dirty="0">
                        <a:solidFill>
                          <a:srgbClr val="000000"/>
                        </a:solidFill>
                      </a:endParaRPr>
                    </a:p>
                  </a:txBody>
                  <a:tcPr anchor="ctr"/>
                </a:tc>
                <a:tc>
                  <a:txBody>
                    <a:bodyPr/>
                    <a:lstStyle/>
                    <a:p>
                      <a:pPr algn="ctr"/>
                      <a:r>
                        <a:rPr lang="cs-CZ" dirty="0" smtClean="0">
                          <a:solidFill>
                            <a:srgbClr val="000000"/>
                          </a:solidFill>
                        </a:rPr>
                        <a:t>Diferenciace </a:t>
                      </a:r>
                      <a:endParaRPr lang="cs-CZ" dirty="0">
                        <a:solidFill>
                          <a:srgbClr val="000000"/>
                        </a:solidFill>
                      </a:endParaRPr>
                    </a:p>
                  </a:txBody>
                  <a:tcPr anchor="ctr"/>
                </a:tc>
                <a:extLst>
                  <a:ext uri="{0D108BD9-81ED-4DB2-BD59-A6C34878D82A}">
                    <a16:rowId xmlns:a16="http://schemas.microsoft.com/office/drawing/2014/main" val="1164112114"/>
                  </a:ext>
                </a:extLst>
              </a:tr>
              <a:tr h="1110980">
                <a:tc vMerge="1">
                  <a:txBody>
                    <a:bodyPr/>
                    <a:lstStyle/>
                    <a:p>
                      <a:endParaRPr lang="cs-CZ" dirty="0"/>
                    </a:p>
                  </a:txBody>
                  <a:tcPr vert="vert270" anchor="ctr"/>
                </a:tc>
                <a:tc>
                  <a:txBody>
                    <a:bodyPr/>
                    <a:lstStyle/>
                    <a:p>
                      <a:r>
                        <a:rPr lang="cs-CZ" dirty="0" smtClean="0">
                          <a:solidFill>
                            <a:srgbClr val="000000"/>
                          </a:solidFill>
                        </a:rPr>
                        <a:t>Široké zaměření (všechny trhy,</a:t>
                      </a:r>
                      <a:r>
                        <a:rPr lang="cs-CZ" baseline="0" dirty="0" smtClean="0">
                          <a:solidFill>
                            <a:srgbClr val="000000"/>
                          </a:solidFill>
                        </a:rPr>
                        <a:t> segmenty)</a:t>
                      </a:r>
                      <a:endParaRPr lang="cs-CZ" dirty="0">
                        <a:solidFill>
                          <a:srgbClr val="000000"/>
                        </a:solidFill>
                      </a:endParaRPr>
                    </a:p>
                  </a:txBody>
                  <a:tcPr anchor="ctr"/>
                </a:tc>
                <a:tc>
                  <a:txBody>
                    <a:bodyPr/>
                    <a:lstStyle/>
                    <a:p>
                      <a:pPr algn="ctr"/>
                      <a:r>
                        <a:rPr lang="cs-CZ" dirty="0" smtClean="0">
                          <a:solidFill>
                            <a:srgbClr val="000000"/>
                          </a:solidFill>
                        </a:rPr>
                        <a:t>Nákladové vedení</a:t>
                      </a:r>
                      <a:endParaRPr lang="cs-CZ" dirty="0">
                        <a:solidFill>
                          <a:srgbClr val="000000"/>
                        </a:solidFill>
                      </a:endParaRPr>
                    </a:p>
                  </a:txBody>
                  <a:tcPr anchor="ctr"/>
                </a:tc>
                <a:tc>
                  <a:txBody>
                    <a:bodyPr/>
                    <a:lstStyle/>
                    <a:p>
                      <a:pPr algn="ctr"/>
                      <a:r>
                        <a:rPr lang="cs-CZ" dirty="0" smtClean="0">
                          <a:solidFill>
                            <a:srgbClr val="000000"/>
                          </a:solidFill>
                        </a:rPr>
                        <a:t>Diferenciace </a:t>
                      </a:r>
                      <a:endParaRPr lang="cs-CZ" dirty="0">
                        <a:solidFill>
                          <a:srgbClr val="000000"/>
                        </a:solidFill>
                      </a:endParaRPr>
                    </a:p>
                  </a:txBody>
                  <a:tcPr anchor="ctr"/>
                </a:tc>
                <a:extLst>
                  <a:ext uri="{0D108BD9-81ED-4DB2-BD59-A6C34878D82A}">
                    <a16:rowId xmlns:a16="http://schemas.microsoft.com/office/drawing/2014/main" val="445103703"/>
                  </a:ext>
                </a:extLst>
              </a:tr>
              <a:tr h="1444275">
                <a:tc vMerge="1">
                  <a:txBody>
                    <a:bodyPr/>
                    <a:lstStyle/>
                    <a:p>
                      <a:endParaRPr lang="cs-CZ" dirty="0"/>
                    </a:p>
                  </a:txBody>
                  <a:tcPr/>
                </a:tc>
                <a:tc>
                  <a:txBody>
                    <a:bodyPr/>
                    <a:lstStyle/>
                    <a:p>
                      <a:r>
                        <a:rPr lang="cs-CZ" dirty="0" smtClean="0">
                          <a:solidFill>
                            <a:srgbClr val="000000"/>
                          </a:solidFill>
                        </a:rPr>
                        <a:t>Úzké zaměření (vybrané</a:t>
                      </a:r>
                      <a:r>
                        <a:rPr lang="cs-CZ" baseline="0" dirty="0" smtClean="0">
                          <a:solidFill>
                            <a:srgbClr val="000000"/>
                          </a:solidFill>
                        </a:rPr>
                        <a:t> trhy, segmenty)</a:t>
                      </a:r>
                      <a:endParaRPr lang="cs-CZ" dirty="0" smtClean="0">
                        <a:solidFill>
                          <a:srgbClr val="000000"/>
                        </a:solidFill>
                      </a:endParaRPr>
                    </a:p>
                    <a:p>
                      <a:endParaRPr lang="cs-CZ" dirty="0">
                        <a:solidFill>
                          <a:srgbClr val="000000"/>
                        </a:solidFill>
                      </a:endParaRPr>
                    </a:p>
                  </a:txBody>
                  <a:tcPr anchor="ctr"/>
                </a:tc>
                <a:tc>
                  <a:txBody>
                    <a:bodyPr/>
                    <a:lstStyle/>
                    <a:p>
                      <a:pPr algn="ctr"/>
                      <a:r>
                        <a:rPr lang="cs-CZ" dirty="0" smtClean="0">
                          <a:solidFill>
                            <a:srgbClr val="000000"/>
                          </a:solidFill>
                        </a:rPr>
                        <a:t>Nákladové soustředění</a:t>
                      </a:r>
                      <a:endParaRPr lang="cs-CZ" dirty="0">
                        <a:solidFill>
                          <a:srgbClr val="000000"/>
                        </a:solidFill>
                      </a:endParaRPr>
                    </a:p>
                  </a:txBody>
                  <a:tcPr anchor="ctr"/>
                </a:tc>
                <a:tc>
                  <a:txBody>
                    <a:bodyPr/>
                    <a:lstStyle/>
                    <a:p>
                      <a:pPr algn="ctr"/>
                      <a:r>
                        <a:rPr lang="cs-CZ" dirty="0" smtClean="0">
                          <a:solidFill>
                            <a:srgbClr val="000000"/>
                          </a:solidFill>
                        </a:rPr>
                        <a:t>Diferenciační</a:t>
                      </a:r>
                      <a:r>
                        <a:rPr lang="cs-CZ" baseline="0" dirty="0" smtClean="0">
                          <a:solidFill>
                            <a:srgbClr val="000000"/>
                          </a:solidFill>
                        </a:rPr>
                        <a:t> soustředění</a:t>
                      </a:r>
                      <a:endParaRPr lang="cs-CZ" dirty="0">
                        <a:solidFill>
                          <a:srgbClr val="000000"/>
                        </a:solidFill>
                      </a:endParaRPr>
                    </a:p>
                  </a:txBody>
                  <a:tcPr anchor="ctr"/>
                </a:tc>
                <a:extLst>
                  <a:ext uri="{0D108BD9-81ED-4DB2-BD59-A6C34878D82A}">
                    <a16:rowId xmlns:a16="http://schemas.microsoft.com/office/drawing/2014/main" val="2226763372"/>
                  </a:ext>
                </a:extLst>
              </a:tr>
            </a:tbl>
          </a:graphicData>
        </a:graphic>
      </p:graphicFrame>
      <p:sp>
        <p:nvSpPr>
          <p:cNvPr id="4" name="Obdélník 3"/>
          <p:cNvSpPr/>
          <p:nvPr/>
        </p:nvSpPr>
        <p:spPr>
          <a:xfrm>
            <a:off x="4499992" y="2751771"/>
            <a:ext cx="194421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Strategie modrého oceánu</a:t>
            </a:r>
            <a:endParaRPr lang="cs-CZ" dirty="0">
              <a:solidFill>
                <a:srgbClr val="000000"/>
              </a:solidFill>
            </a:endParaRPr>
          </a:p>
        </p:txBody>
      </p:sp>
    </p:spTree>
    <p:extLst>
      <p:ext uri="{BB962C8B-B14F-4D97-AF65-F5344CB8AC3E}">
        <p14:creationId xmlns:p14="http://schemas.microsoft.com/office/powerpoint/2010/main" val="4095544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4131</TotalTime>
  <Words>17046</Words>
  <Application>Microsoft Office PowerPoint</Application>
  <PresentationFormat>Předvádění na obrazovce (16:9)</PresentationFormat>
  <Paragraphs>1666</Paragraphs>
  <Slides>162</Slides>
  <Notes>26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162</vt:i4>
      </vt:variant>
    </vt:vector>
  </HeadingPairs>
  <TitlesOfParts>
    <vt:vector size="167" baseType="lpstr">
      <vt:lpstr>Arial</vt:lpstr>
      <vt:lpstr>Calibri</vt:lpstr>
      <vt:lpstr>Enriqueta</vt:lpstr>
      <vt:lpstr>Times New Roman</vt:lpstr>
      <vt:lpstr>SLU</vt:lpstr>
      <vt:lpstr>Strategická analýza interního prostředí</vt:lpstr>
      <vt:lpstr>Interní prostředí podniku</vt:lpstr>
      <vt:lpstr>Prvky interního prostředí podniku</vt:lpstr>
      <vt:lpstr>Zdroje podniku</vt:lpstr>
      <vt:lpstr>Kompetence podniku I</vt:lpstr>
      <vt:lpstr>Kompetence podniku II</vt:lpstr>
      <vt:lpstr>Metody analýzy interního prostředí</vt:lpstr>
      <vt:lpstr>Analýza hodnototvorného řetězce podle M. Portera</vt:lpstr>
      <vt:lpstr>Hodnototvorný řetězec M. Portera</vt:lpstr>
      <vt:lpstr>Metoda 7S</vt:lpstr>
      <vt:lpstr>Metoda 7S</vt:lpstr>
      <vt:lpstr>Metoda 6M</vt:lpstr>
      <vt:lpstr>Metoda VRIO</vt:lpstr>
      <vt:lpstr>Zdroje podniku</vt:lpstr>
      <vt:lpstr>Aplikace metody VRIO</vt:lpstr>
      <vt:lpstr>Model EFQM</vt:lpstr>
      <vt:lpstr>Model EFQM</vt:lpstr>
      <vt:lpstr>Model CAF</vt:lpstr>
      <vt:lpstr>Finanční analýza</vt:lpstr>
      <vt:lpstr>Metody finanční analýzy</vt:lpstr>
      <vt:lpstr>SWOT analýza</vt:lpstr>
      <vt:lpstr>Produktové (portfoliové) analytické metody</vt:lpstr>
      <vt:lpstr>Druckerova klasifikace produktů</vt:lpstr>
      <vt:lpstr>ABC analýza</vt:lpstr>
      <vt:lpstr>ABC analýza</vt:lpstr>
      <vt:lpstr>BCG matice</vt:lpstr>
      <vt:lpstr>BCG matice</vt:lpstr>
      <vt:lpstr>BCG matice – typy produktů</vt:lpstr>
      <vt:lpstr>GE matice (Matice General Electric)</vt:lpstr>
      <vt:lpstr>GE matice (Matice General Electrics)</vt:lpstr>
      <vt:lpstr>GE matice - dimenze</vt:lpstr>
      <vt:lpstr>GE matice – jednotlivá pole</vt:lpstr>
      <vt:lpstr>Strategická analýza syntetického charakteru</vt:lpstr>
      <vt:lpstr>Metody syntetického charakteru</vt:lpstr>
      <vt:lpstr>Konfrontační SWOT analýza (TOWS, WOTS matice) </vt:lpstr>
      <vt:lpstr>Strategické přístupy konfrontační SWOT analýzy</vt:lpstr>
      <vt:lpstr>Problémy spojené s využitím SWOT analýzy</vt:lpstr>
      <vt:lpstr>Matice IFE (Internal Forces Evaluation)</vt:lpstr>
      <vt:lpstr>Příklad matice IFE</vt:lpstr>
      <vt:lpstr>Matice IFE (Internal Forces Evaluation)</vt:lpstr>
      <vt:lpstr>Matice EFE (External Forces Evaluation)</vt:lpstr>
      <vt:lpstr>Příklad matice EFE</vt:lpstr>
      <vt:lpstr>Matice EFE (External Forces Evaluation)</vt:lpstr>
      <vt:lpstr>Matice IE</vt:lpstr>
      <vt:lpstr>Příklad matice IE</vt:lpstr>
      <vt:lpstr>SPACE analýza</vt:lpstr>
      <vt:lpstr>Ukazatelé SPACE analýzy</vt:lpstr>
      <vt:lpstr>Strategické směry SPACE analýzy</vt:lpstr>
      <vt:lpstr>Zobrazení SPACE analýzy</vt:lpstr>
      <vt:lpstr>Matice QSPM (Quantitative Strategic Plannning Matrix </vt:lpstr>
      <vt:lpstr>Matice QSPM - postup</vt:lpstr>
      <vt:lpstr>Příklad matice QSPM</vt:lpstr>
      <vt:lpstr>Dynamická strategická rozvaha</vt:lpstr>
      <vt:lpstr>Dynamická strategická rozvaha – podstata metody</vt:lpstr>
      <vt:lpstr>Dynamická strategická rozvaha - postup</vt:lpstr>
      <vt:lpstr>Zobrazení dynamické strategické rozvahy</vt:lpstr>
      <vt:lpstr>Dynamická strategická rozvaha – využitelné dílčí scénáře</vt:lpstr>
      <vt:lpstr>Dynamická strategická rozvaha – využitelné dílčí scénáře</vt:lpstr>
      <vt:lpstr>Dynamická strategická rozvaha – výhody</vt:lpstr>
      <vt:lpstr>Benchmarking</vt:lpstr>
      <vt:lpstr>Benchmarking - výhody</vt:lpstr>
      <vt:lpstr>Podniková strategie</vt:lpstr>
      <vt:lpstr>Aktivity spojené se strategií</vt:lpstr>
      <vt:lpstr>Požadavky na formulaci strategie</vt:lpstr>
      <vt:lpstr>Otázky týkající se obsahu a procesu strategie</vt:lpstr>
      <vt:lpstr>Změny vyvolané strategií</vt:lpstr>
      <vt:lpstr>Příčiny odporu zaměstnanců vůči strategii</vt:lpstr>
      <vt:lpstr>Změny povinností manažera se změnou strategie</vt:lpstr>
      <vt:lpstr>Typologie strategií I</vt:lpstr>
      <vt:lpstr>Typologie strategií II</vt:lpstr>
      <vt:lpstr>Vztah mezi podnikovými strategiemi podle Keřkovského</vt:lpstr>
      <vt:lpstr>Celopodniková (korporátní) strategie</vt:lpstr>
      <vt:lpstr>Požadavky na úspěšnou celopodnikovou strategii</vt:lpstr>
      <vt:lpstr>Podmínky pro úspěšnou celopodnikovou strategii</vt:lpstr>
      <vt:lpstr>Směry korporátní strategie</vt:lpstr>
      <vt:lpstr>Ofenzivní korporátní strategie</vt:lpstr>
      <vt:lpstr>Růstové směry podle Ansoffovy matice</vt:lpstr>
      <vt:lpstr>Defenzivní korporátní strategie </vt:lpstr>
      <vt:lpstr>Defenzivní korporátní strategie – typy I</vt:lpstr>
      <vt:lpstr>Defenzivní korporátní strategie -  typy II</vt:lpstr>
      <vt:lpstr>Integrační korporátní strategie </vt:lpstr>
      <vt:lpstr>Integrační korporátní strategie – vertikální integrace</vt:lpstr>
      <vt:lpstr>Integrační korporátní strategie – úrovně vertikální integrace </vt:lpstr>
      <vt:lpstr>Integrační korporátní strategie – typy vertikální integrace </vt:lpstr>
      <vt:lpstr>Strategie dopředné integrace</vt:lpstr>
      <vt:lpstr>Strategie zpětné integrace</vt:lpstr>
      <vt:lpstr>Alternativy vertikální integrace</vt:lpstr>
      <vt:lpstr>Výhody integrační korporátní strategie </vt:lpstr>
      <vt:lpstr>Integrační korporátní strategie – horizontální integrace </vt:lpstr>
      <vt:lpstr>Nevýhody integrační korporátní strategie </vt:lpstr>
      <vt:lpstr>Integrační korporátní strategie – horizontální integrace</vt:lpstr>
      <vt:lpstr>Diverzifikační korporátní strategie I</vt:lpstr>
      <vt:lpstr>Diverzifikační korporátní strategie II</vt:lpstr>
      <vt:lpstr>Diverzifikační korporátní strategie </vt:lpstr>
      <vt:lpstr>Typologie podnikových strategií - business strategie, funkcionální strategie, speciální strategie</vt:lpstr>
      <vt:lpstr>Podstata business strategie</vt:lpstr>
      <vt:lpstr>Specifika business strategie</vt:lpstr>
      <vt:lpstr>Základní strategická rozhodnutí spojená s business strategií</vt:lpstr>
      <vt:lpstr>Generické konkurenční strategie podle M. Portera</vt:lpstr>
      <vt:lpstr>Strategie rudého a modrého oceánu I</vt:lpstr>
      <vt:lpstr>Strategie rudého a modrého oceánu II</vt:lpstr>
      <vt:lpstr>Strategie modrého oceánu</vt:lpstr>
      <vt:lpstr>Business strategie podle P. Kotlera</vt:lpstr>
      <vt:lpstr>Business strategie podle P. Druckera</vt:lpstr>
      <vt:lpstr>Konfrontační strategie</vt:lpstr>
      <vt:lpstr>Typologie podnikových strategií - funkční strategie</vt:lpstr>
      <vt:lpstr>Funkční strategie podniku I</vt:lpstr>
      <vt:lpstr>Strategie funkčních oblastí podniku</vt:lpstr>
      <vt:lpstr>Marketingová strategie I</vt:lpstr>
      <vt:lpstr>Komponenty marketingové strategie</vt:lpstr>
      <vt:lpstr>Marketingová strategie II</vt:lpstr>
      <vt:lpstr>Výrobní strategie</vt:lpstr>
      <vt:lpstr>Komponenty výrobní strategie</vt:lpstr>
      <vt:lpstr>Zásobovací a logistická strategie I</vt:lpstr>
      <vt:lpstr>Zásobovací a logistická strategie II</vt:lpstr>
      <vt:lpstr>Komponenty zásobovací a logistické strategie</vt:lpstr>
      <vt:lpstr>Finanční strategie I</vt:lpstr>
      <vt:lpstr>Finanční strategie II</vt:lpstr>
      <vt:lpstr>Komponenty finanční strategie</vt:lpstr>
      <vt:lpstr>Výzkumně-vývojová strategie</vt:lpstr>
      <vt:lpstr>Komponenty výzkumně-vývojové strategie</vt:lpstr>
      <vt:lpstr>Personální strategie I</vt:lpstr>
      <vt:lpstr>Personální strategie II</vt:lpstr>
      <vt:lpstr>Personální strategie III</vt:lpstr>
      <vt:lpstr>Komponenty personální strategie</vt:lpstr>
      <vt:lpstr>Investiční strategie I</vt:lpstr>
      <vt:lpstr>Investiční strategie II</vt:lpstr>
      <vt:lpstr>Informační strategie I </vt:lpstr>
      <vt:lpstr>Informační strategie II </vt:lpstr>
      <vt:lpstr>Komponenty informační strategie</vt:lpstr>
      <vt:lpstr>Podmínky a předpoklady funkčních strategií</vt:lpstr>
      <vt:lpstr>Typologie podnikových strategií - speciální strategie</vt:lpstr>
      <vt:lpstr>Speciální strategie</vt:lpstr>
      <vt:lpstr>Podstata inovací</vt:lpstr>
      <vt:lpstr>Kategorizace inovací</vt:lpstr>
      <vt:lpstr>Role a oblasti zájmu inovační strategie</vt:lpstr>
      <vt:lpstr>Management inovací</vt:lpstr>
      <vt:lpstr>Inovační strategie I</vt:lpstr>
      <vt:lpstr>Inovační strategie II</vt:lpstr>
      <vt:lpstr>Inovační strategie III</vt:lpstr>
      <vt:lpstr>Typologie inovačních strategií – inovační strategie podle Pitra I</vt:lpstr>
      <vt:lpstr>Typologie inovačních strategií – inovační strategie podle Pitra II</vt:lpstr>
      <vt:lpstr>Typologie inovačních strategií – inovační strategie podle Pitra III</vt:lpstr>
      <vt:lpstr>Typologie inovačních strategií – inovační strategie podle stupně novosti I</vt:lpstr>
      <vt:lpstr>Typologie inovačních strategií – inovační strategie podle stupně novosti II</vt:lpstr>
      <vt:lpstr>Typologie inovačních strategií – inovační strategie podle stupně novosti II</vt:lpstr>
      <vt:lpstr>Typologie inovačních strategií – inovační strategie podle stupně novosti III</vt:lpstr>
      <vt:lpstr>Typologie inovačních strategií – inovační strategie podle stupně novosti III</vt:lpstr>
      <vt:lpstr>Typologie inovačních strategií – inovační strategie podle Tidda I</vt:lpstr>
      <vt:lpstr>Typologie inovačních strategií – inovační strategie podle Tidda II</vt:lpstr>
      <vt:lpstr>Typologie inovačních strategií – inovační strategie podle Portera</vt:lpstr>
      <vt:lpstr>Podstata krize</vt:lpstr>
      <vt:lpstr>Krizové strategie</vt:lpstr>
      <vt:lpstr>Poslání krizové strategie</vt:lpstr>
      <vt:lpstr>Funkční krizové strategie I</vt:lpstr>
      <vt:lpstr>Funkční krizové strategie II</vt:lpstr>
      <vt:lpstr>Funkční krizové strategie III</vt:lpstr>
      <vt:lpstr>Krizová matice pro určení krizové strategie</vt:lpstr>
      <vt:lpstr>Krizové strategie z krizové matice</vt:lpstr>
      <vt:lpstr>Revitalizační krizové strategie podle Slávika (1997)</vt:lpstr>
      <vt:lpstr>Útlumové krizové strategie podle Slávika (1997)</vt:lpstr>
      <vt:lpstr>Strategické krizové plánování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Šárka Zapletalová</cp:lastModifiedBy>
  <cp:revision>144</cp:revision>
  <dcterms:created xsi:type="dcterms:W3CDTF">2016-07-06T15:42:34Z</dcterms:created>
  <dcterms:modified xsi:type="dcterms:W3CDTF">2023-11-09T19:18:20Z</dcterms:modified>
</cp:coreProperties>
</file>