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57" r:id="rId3"/>
    <p:sldId id="308" r:id="rId4"/>
    <p:sldId id="309" r:id="rId5"/>
    <p:sldId id="310" r:id="rId6"/>
    <p:sldId id="311" r:id="rId7"/>
    <p:sldId id="312" r:id="rId8"/>
    <p:sldId id="333" r:id="rId9"/>
    <p:sldId id="313" r:id="rId10"/>
    <p:sldId id="316" r:id="rId11"/>
    <p:sldId id="314" r:id="rId12"/>
    <p:sldId id="315" r:id="rId13"/>
    <p:sldId id="317" r:id="rId14"/>
    <p:sldId id="318" r:id="rId15"/>
    <p:sldId id="319" r:id="rId16"/>
    <p:sldId id="320" r:id="rId17"/>
    <p:sldId id="321" r:id="rId18"/>
    <p:sldId id="322" r:id="rId19"/>
    <p:sldId id="323" r:id="rId20"/>
    <p:sldId id="324" r:id="rId21"/>
    <p:sldId id="325" r:id="rId22"/>
    <p:sldId id="326" r:id="rId23"/>
    <p:sldId id="327" r:id="rId24"/>
    <p:sldId id="435" r:id="rId25"/>
    <p:sldId id="436" r:id="rId26"/>
    <p:sldId id="329" r:id="rId27"/>
    <p:sldId id="330" r:id="rId28"/>
    <p:sldId id="331" r:id="rId29"/>
    <p:sldId id="332" r:id="rId30"/>
    <p:sldId id="334" r:id="rId31"/>
    <p:sldId id="335" r:id="rId32"/>
    <p:sldId id="336" r:id="rId33"/>
    <p:sldId id="337" r:id="rId34"/>
    <p:sldId id="363" r:id="rId35"/>
    <p:sldId id="338" r:id="rId36"/>
    <p:sldId id="340" r:id="rId37"/>
    <p:sldId id="364" r:id="rId38"/>
    <p:sldId id="341" r:id="rId39"/>
    <p:sldId id="342" r:id="rId40"/>
    <p:sldId id="349" r:id="rId41"/>
    <p:sldId id="350" r:id="rId42"/>
    <p:sldId id="351" r:id="rId43"/>
    <p:sldId id="352" r:id="rId44"/>
    <p:sldId id="353" r:id="rId45"/>
    <p:sldId id="354" r:id="rId46"/>
    <p:sldId id="355" r:id="rId47"/>
    <p:sldId id="356" r:id="rId48"/>
    <p:sldId id="357" r:id="rId49"/>
    <p:sldId id="343" r:id="rId50"/>
    <p:sldId id="437" r:id="rId51"/>
    <p:sldId id="345" r:id="rId52"/>
    <p:sldId id="346" r:id="rId53"/>
    <p:sldId id="347" r:id="rId54"/>
    <p:sldId id="348" r:id="rId55"/>
    <p:sldId id="358" r:id="rId56"/>
    <p:sldId id="359" r:id="rId57"/>
    <p:sldId id="360" r:id="rId58"/>
    <p:sldId id="361" r:id="rId59"/>
    <p:sldId id="362"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77" r:id="rId73"/>
    <p:sldId id="378" r:id="rId74"/>
    <p:sldId id="379" r:id="rId75"/>
    <p:sldId id="380" r:id="rId76"/>
    <p:sldId id="381" r:id="rId77"/>
    <p:sldId id="382"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 id="402" r:id="rId98"/>
    <p:sldId id="403" r:id="rId99"/>
    <p:sldId id="404" r:id="rId100"/>
    <p:sldId id="405" r:id="rId101"/>
    <p:sldId id="406" r:id="rId102"/>
    <p:sldId id="407" r:id="rId103"/>
    <p:sldId id="408" r:id="rId104"/>
    <p:sldId id="409" r:id="rId105"/>
    <p:sldId id="410" r:id="rId106"/>
    <p:sldId id="411" r:id="rId107"/>
    <p:sldId id="412" r:id="rId108"/>
    <p:sldId id="413" r:id="rId109"/>
    <p:sldId id="414" r:id="rId110"/>
    <p:sldId id="415" r:id="rId111"/>
    <p:sldId id="416" r:id="rId112"/>
    <p:sldId id="417" r:id="rId113"/>
    <p:sldId id="418" r:id="rId114"/>
    <p:sldId id="419" r:id="rId115"/>
    <p:sldId id="420" r:id="rId116"/>
    <p:sldId id="438" r:id="rId117"/>
    <p:sldId id="439" r:id="rId118"/>
    <p:sldId id="440" r:id="rId119"/>
    <p:sldId id="423" r:id="rId120"/>
    <p:sldId id="424" r:id="rId121"/>
    <p:sldId id="425" r:id="rId122"/>
    <p:sldId id="426" r:id="rId123"/>
    <p:sldId id="427" r:id="rId124"/>
    <p:sldId id="428" r:id="rId125"/>
    <p:sldId id="429" r:id="rId126"/>
    <p:sldId id="430" r:id="rId127"/>
    <p:sldId id="431" r:id="rId128"/>
    <p:sldId id="263" r:id="rId12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6D73E-E4A6-4503-962C-3F31BCBF0C61}" type="doc">
      <dgm:prSet loTypeId="urn:microsoft.com/office/officeart/2005/8/layout/process2" loCatId="process" qsTypeId="urn:microsoft.com/office/officeart/2005/8/quickstyle/simple3" qsCatId="simple" csTypeId="urn:microsoft.com/office/officeart/2005/8/colors/accent3_5" csCatId="accent3" phldr="1"/>
      <dgm:spPr/>
    </dgm:pt>
    <dgm:pt modelId="{B2E0A19F-9273-4189-BA58-FA84520FEE81}">
      <dgm:prSet phldrT="[Text]" custT="1"/>
      <dgm:spPr/>
      <dgm:t>
        <a:bodyPr/>
        <a:lstStyle/>
        <a:p>
          <a:r>
            <a:rPr lang="cs-CZ" sz="1000" b="1"/>
            <a:t>Poptávka po vzdělání</a:t>
          </a:r>
        </a:p>
      </dgm:t>
    </dgm:pt>
    <dgm:pt modelId="{E87A2528-833F-4266-A1FB-A4D7C973314C}" type="parTrans" cxnId="{F48E041D-2D9D-4D70-82E3-9D9644D82B66}">
      <dgm:prSet/>
      <dgm:spPr/>
      <dgm:t>
        <a:bodyPr/>
        <a:lstStyle/>
        <a:p>
          <a:endParaRPr lang="cs-CZ"/>
        </a:p>
      </dgm:t>
    </dgm:pt>
    <dgm:pt modelId="{55B078F0-326D-4F52-B8CF-BBFED0220CAE}" type="sibTrans" cxnId="{F48E041D-2D9D-4D70-82E3-9D9644D82B66}">
      <dgm:prSet/>
      <dgm:spPr/>
      <dgm:t>
        <a:bodyPr/>
        <a:lstStyle/>
        <a:p>
          <a:endParaRPr lang="cs-CZ"/>
        </a:p>
      </dgm:t>
    </dgm:pt>
    <dgm:pt modelId="{94F1F676-38D7-4160-8D52-76F55BBBDCFC}">
      <dgm:prSet phldrT="[Text]" custT="1"/>
      <dgm:spPr/>
      <dgm:t>
        <a:bodyPr/>
        <a:lstStyle/>
        <a:p>
          <a:r>
            <a:rPr lang="cs-CZ" sz="1000" b="1"/>
            <a:t>Odvozená poptávka po celulóze</a:t>
          </a:r>
        </a:p>
      </dgm:t>
    </dgm:pt>
    <dgm:pt modelId="{05FA070F-08FE-4EDB-9AAA-7EF75044EDB9}" type="parTrans" cxnId="{54BE40B6-CE48-4998-9B2A-297312F6BE16}">
      <dgm:prSet/>
      <dgm:spPr/>
      <dgm:t>
        <a:bodyPr/>
        <a:lstStyle/>
        <a:p>
          <a:endParaRPr lang="cs-CZ"/>
        </a:p>
      </dgm:t>
    </dgm:pt>
    <dgm:pt modelId="{2ECB6EFF-47DE-4FB8-ABAE-09AC8A53235D}" type="sibTrans" cxnId="{54BE40B6-CE48-4998-9B2A-297312F6BE16}">
      <dgm:prSet/>
      <dgm:spPr/>
      <dgm:t>
        <a:bodyPr/>
        <a:lstStyle/>
        <a:p>
          <a:endParaRPr lang="cs-CZ"/>
        </a:p>
      </dgm:t>
    </dgm:pt>
    <dgm:pt modelId="{19CA204A-4B13-4E71-A77F-406C656D652F}">
      <dgm:prSet phldrT="[Text]" custT="1"/>
      <dgm:spPr/>
      <dgm:t>
        <a:bodyPr/>
        <a:lstStyle/>
        <a:p>
          <a:r>
            <a:rPr lang="cs-CZ" sz="1000" b="1" dirty="0"/>
            <a:t>Odvozená poptávka po dřevu</a:t>
          </a:r>
        </a:p>
      </dgm:t>
    </dgm:pt>
    <dgm:pt modelId="{67C5F325-C0BC-4DB8-AFC9-D256D8C214B8}" type="parTrans" cxnId="{2551AF60-A608-4E4C-A871-142B1A600631}">
      <dgm:prSet/>
      <dgm:spPr/>
      <dgm:t>
        <a:bodyPr/>
        <a:lstStyle/>
        <a:p>
          <a:endParaRPr lang="cs-CZ"/>
        </a:p>
      </dgm:t>
    </dgm:pt>
    <dgm:pt modelId="{79BDC840-E0D6-4F88-8A1E-D9B280CEE123}" type="sibTrans" cxnId="{2551AF60-A608-4E4C-A871-142B1A600631}">
      <dgm:prSet/>
      <dgm:spPr/>
      <dgm:t>
        <a:bodyPr/>
        <a:lstStyle/>
        <a:p>
          <a:endParaRPr lang="cs-CZ"/>
        </a:p>
      </dgm:t>
    </dgm:pt>
    <dgm:pt modelId="{4E812D7D-D939-4CE0-8AE9-E70D3CFC1898}">
      <dgm:prSet custT="1"/>
      <dgm:spPr/>
      <dgm:t>
        <a:bodyPr/>
        <a:lstStyle/>
        <a:p>
          <a:r>
            <a:rPr lang="cs-CZ" sz="1000" b="1"/>
            <a:t>Odvozená poptávka po učebnicích</a:t>
          </a:r>
        </a:p>
      </dgm:t>
    </dgm:pt>
    <dgm:pt modelId="{D58E2BE2-CFAA-4F78-8311-34F795E0576B}" type="parTrans" cxnId="{C515ACBA-7851-4DA6-88F8-D394FD80F751}">
      <dgm:prSet/>
      <dgm:spPr/>
      <dgm:t>
        <a:bodyPr/>
        <a:lstStyle/>
        <a:p>
          <a:endParaRPr lang="cs-CZ"/>
        </a:p>
      </dgm:t>
    </dgm:pt>
    <dgm:pt modelId="{3AFF0429-E2EF-4A5B-AC2A-63EFCD348139}" type="sibTrans" cxnId="{C515ACBA-7851-4DA6-88F8-D394FD80F751}">
      <dgm:prSet/>
      <dgm:spPr/>
      <dgm:t>
        <a:bodyPr/>
        <a:lstStyle/>
        <a:p>
          <a:endParaRPr lang="cs-CZ"/>
        </a:p>
      </dgm:t>
    </dgm:pt>
    <dgm:pt modelId="{7C41DE62-71D0-4FE6-9F55-8659C31B5560}">
      <dgm:prSet custT="1"/>
      <dgm:spPr/>
      <dgm:t>
        <a:bodyPr/>
        <a:lstStyle/>
        <a:p>
          <a:r>
            <a:rPr lang="cs-CZ" sz="1000" b="1"/>
            <a:t>Odvozená poptávka po papíru</a:t>
          </a:r>
        </a:p>
      </dgm:t>
    </dgm:pt>
    <dgm:pt modelId="{2DBB112E-759B-4B53-8FF2-A75FD1EDA421}" type="parTrans" cxnId="{E8068401-FB28-4A04-A3E0-B22EEDB2AE90}">
      <dgm:prSet/>
      <dgm:spPr/>
      <dgm:t>
        <a:bodyPr/>
        <a:lstStyle/>
        <a:p>
          <a:endParaRPr lang="cs-CZ"/>
        </a:p>
      </dgm:t>
    </dgm:pt>
    <dgm:pt modelId="{7A70197C-F298-4A70-A874-CA1F9A73AF8F}" type="sibTrans" cxnId="{E8068401-FB28-4A04-A3E0-B22EEDB2AE90}">
      <dgm:prSet/>
      <dgm:spPr/>
      <dgm:t>
        <a:bodyPr/>
        <a:lstStyle/>
        <a:p>
          <a:endParaRPr lang="cs-CZ"/>
        </a:p>
      </dgm:t>
    </dgm:pt>
    <dgm:pt modelId="{2541FF22-86EF-4049-A12D-D911CF28656C}" type="pres">
      <dgm:prSet presAssocID="{4166D73E-E4A6-4503-962C-3F31BCBF0C61}" presName="linearFlow" presStyleCnt="0">
        <dgm:presLayoutVars>
          <dgm:resizeHandles val="exact"/>
        </dgm:presLayoutVars>
      </dgm:prSet>
      <dgm:spPr/>
    </dgm:pt>
    <dgm:pt modelId="{B1E22E53-5AD7-4541-B44C-66B336257823}" type="pres">
      <dgm:prSet presAssocID="{B2E0A19F-9273-4189-BA58-FA84520FEE81}" presName="node" presStyleLbl="node1" presStyleIdx="0" presStyleCnt="5" custScaleX="295446" custScaleY="105016" custLinFactNeighborX="-24" custLinFactNeighborY="-1881">
        <dgm:presLayoutVars>
          <dgm:bulletEnabled val="1"/>
        </dgm:presLayoutVars>
      </dgm:prSet>
      <dgm:spPr/>
    </dgm:pt>
    <dgm:pt modelId="{83BF7C79-5671-4065-A091-2E1427DCF942}" type="pres">
      <dgm:prSet presAssocID="{55B078F0-326D-4F52-B8CF-BBFED0220CAE}" presName="sibTrans" presStyleLbl="sibTrans2D1" presStyleIdx="0" presStyleCnt="4"/>
      <dgm:spPr/>
    </dgm:pt>
    <dgm:pt modelId="{5820BF1C-AC5F-4CC0-841E-55ACE802D10E}" type="pres">
      <dgm:prSet presAssocID="{55B078F0-326D-4F52-B8CF-BBFED0220CAE}" presName="connectorText" presStyleLbl="sibTrans2D1" presStyleIdx="0" presStyleCnt="4"/>
      <dgm:spPr/>
    </dgm:pt>
    <dgm:pt modelId="{574BAF8C-7D29-4AAA-9FDF-946F90A8A0B0}" type="pres">
      <dgm:prSet presAssocID="{4E812D7D-D939-4CE0-8AE9-E70D3CFC1898}" presName="node" presStyleLbl="node1" presStyleIdx="1" presStyleCnt="5" custScaleX="294387">
        <dgm:presLayoutVars>
          <dgm:bulletEnabled val="1"/>
        </dgm:presLayoutVars>
      </dgm:prSet>
      <dgm:spPr/>
    </dgm:pt>
    <dgm:pt modelId="{15C28E7F-8214-4613-BD0D-E4333A5E4024}" type="pres">
      <dgm:prSet presAssocID="{3AFF0429-E2EF-4A5B-AC2A-63EFCD348139}" presName="sibTrans" presStyleLbl="sibTrans2D1" presStyleIdx="1" presStyleCnt="4"/>
      <dgm:spPr/>
    </dgm:pt>
    <dgm:pt modelId="{6BCF14F9-5033-4E94-8044-08AC71D4F44E}" type="pres">
      <dgm:prSet presAssocID="{3AFF0429-E2EF-4A5B-AC2A-63EFCD348139}" presName="connectorText" presStyleLbl="sibTrans2D1" presStyleIdx="1" presStyleCnt="4"/>
      <dgm:spPr/>
    </dgm:pt>
    <dgm:pt modelId="{63238CB9-C248-4243-A6D4-0E1CBB5656B0}" type="pres">
      <dgm:prSet presAssocID="{7C41DE62-71D0-4FE6-9F55-8659C31B5560}" presName="node" presStyleLbl="node1" presStyleIdx="2" presStyleCnt="5" custScaleX="297225">
        <dgm:presLayoutVars>
          <dgm:bulletEnabled val="1"/>
        </dgm:presLayoutVars>
      </dgm:prSet>
      <dgm:spPr/>
    </dgm:pt>
    <dgm:pt modelId="{F9BE7653-E87D-4CAA-9DA4-6EF98CA2844D}" type="pres">
      <dgm:prSet presAssocID="{7A70197C-F298-4A70-A874-CA1F9A73AF8F}" presName="sibTrans" presStyleLbl="sibTrans2D1" presStyleIdx="2" presStyleCnt="4"/>
      <dgm:spPr/>
    </dgm:pt>
    <dgm:pt modelId="{B039D99A-3252-447F-B81D-27078516BB66}" type="pres">
      <dgm:prSet presAssocID="{7A70197C-F298-4A70-A874-CA1F9A73AF8F}" presName="connectorText" presStyleLbl="sibTrans2D1" presStyleIdx="2" presStyleCnt="4"/>
      <dgm:spPr/>
    </dgm:pt>
    <dgm:pt modelId="{6CFC6BD0-A555-4D72-BEA3-100E268E60C4}" type="pres">
      <dgm:prSet presAssocID="{94F1F676-38D7-4160-8D52-76F55BBBDCFC}" presName="node" presStyleLbl="node1" presStyleIdx="3" presStyleCnt="5" custScaleX="298644">
        <dgm:presLayoutVars>
          <dgm:bulletEnabled val="1"/>
        </dgm:presLayoutVars>
      </dgm:prSet>
      <dgm:spPr/>
    </dgm:pt>
    <dgm:pt modelId="{5C49AAEF-A0F4-4D73-A9A3-AF5902B54BDB}" type="pres">
      <dgm:prSet presAssocID="{2ECB6EFF-47DE-4FB8-ABAE-09AC8A53235D}" presName="sibTrans" presStyleLbl="sibTrans2D1" presStyleIdx="3" presStyleCnt="4"/>
      <dgm:spPr/>
    </dgm:pt>
    <dgm:pt modelId="{10CC5A88-6280-464F-BC76-7611DD2846C8}" type="pres">
      <dgm:prSet presAssocID="{2ECB6EFF-47DE-4FB8-ABAE-09AC8A53235D}" presName="connectorText" presStyleLbl="sibTrans2D1" presStyleIdx="3" presStyleCnt="4"/>
      <dgm:spPr/>
    </dgm:pt>
    <dgm:pt modelId="{86EFCEC1-BAC7-44E9-AE4E-3003BA1A7157}" type="pres">
      <dgm:prSet presAssocID="{19CA204A-4B13-4E71-A77F-406C656D652F}" presName="node" presStyleLbl="node1" presStyleIdx="4" presStyleCnt="5" custScaleX="298644">
        <dgm:presLayoutVars>
          <dgm:bulletEnabled val="1"/>
        </dgm:presLayoutVars>
      </dgm:prSet>
      <dgm:spPr/>
    </dgm:pt>
  </dgm:ptLst>
  <dgm:cxnLst>
    <dgm:cxn modelId="{E8068401-FB28-4A04-A3E0-B22EEDB2AE90}" srcId="{4166D73E-E4A6-4503-962C-3F31BCBF0C61}" destId="{7C41DE62-71D0-4FE6-9F55-8659C31B5560}" srcOrd="2" destOrd="0" parTransId="{2DBB112E-759B-4B53-8FF2-A75FD1EDA421}" sibTransId="{7A70197C-F298-4A70-A874-CA1F9A73AF8F}"/>
    <dgm:cxn modelId="{1BF4CA12-F236-4314-8ED4-977D42B9CBF7}" type="presOf" srcId="{4166D73E-E4A6-4503-962C-3F31BCBF0C61}" destId="{2541FF22-86EF-4049-A12D-D911CF28656C}" srcOrd="0" destOrd="0" presId="urn:microsoft.com/office/officeart/2005/8/layout/process2"/>
    <dgm:cxn modelId="{F48E041D-2D9D-4D70-82E3-9D9644D82B66}" srcId="{4166D73E-E4A6-4503-962C-3F31BCBF0C61}" destId="{B2E0A19F-9273-4189-BA58-FA84520FEE81}" srcOrd="0" destOrd="0" parTransId="{E87A2528-833F-4266-A1FB-A4D7C973314C}" sibTransId="{55B078F0-326D-4F52-B8CF-BBFED0220CAE}"/>
    <dgm:cxn modelId="{669E981F-CEA6-4F62-95AE-AE89FB192C9F}" type="presOf" srcId="{3AFF0429-E2EF-4A5B-AC2A-63EFCD348139}" destId="{6BCF14F9-5033-4E94-8044-08AC71D4F44E}" srcOrd="1" destOrd="0" presId="urn:microsoft.com/office/officeart/2005/8/layout/process2"/>
    <dgm:cxn modelId="{2551AF60-A608-4E4C-A871-142B1A600631}" srcId="{4166D73E-E4A6-4503-962C-3F31BCBF0C61}" destId="{19CA204A-4B13-4E71-A77F-406C656D652F}" srcOrd="4" destOrd="0" parTransId="{67C5F325-C0BC-4DB8-AFC9-D256D8C214B8}" sibTransId="{79BDC840-E0D6-4F88-8A1E-D9B280CEE123}"/>
    <dgm:cxn modelId="{2523F449-D35D-4241-AAD3-E35C434E15FC}" type="presOf" srcId="{7C41DE62-71D0-4FE6-9F55-8659C31B5560}" destId="{63238CB9-C248-4243-A6D4-0E1CBB5656B0}" srcOrd="0" destOrd="0" presId="urn:microsoft.com/office/officeart/2005/8/layout/process2"/>
    <dgm:cxn modelId="{BED8E44C-68EA-43FF-BAB1-2A78F403A589}" type="presOf" srcId="{B2E0A19F-9273-4189-BA58-FA84520FEE81}" destId="{B1E22E53-5AD7-4541-B44C-66B336257823}" srcOrd="0" destOrd="0" presId="urn:microsoft.com/office/officeart/2005/8/layout/process2"/>
    <dgm:cxn modelId="{EEC5C354-089E-4EC2-91B6-1F81FFF9DA9A}" type="presOf" srcId="{2ECB6EFF-47DE-4FB8-ABAE-09AC8A53235D}" destId="{5C49AAEF-A0F4-4D73-A9A3-AF5902B54BDB}" srcOrd="0" destOrd="0" presId="urn:microsoft.com/office/officeart/2005/8/layout/process2"/>
    <dgm:cxn modelId="{B33CF3A4-7E82-4E8C-BF0A-6B968E0C964B}" type="presOf" srcId="{19CA204A-4B13-4E71-A77F-406C656D652F}" destId="{86EFCEC1-BAC7-44E9-AE4E-3003BA1A7157}" srcOrd="0" destOrd="0" presId="urn:microsoft.com/office/officeart/2005/8/layout/process2"/>
    <dgm:cxn modelId="{DB921DAA-9894-4635-A3E1-5E11B409C106}" type="presOf" srcId="{7A70197C-F298-4A70-A874-CA1F9A73AF8F}" destId="{F9BE7653-E87D-4CAA-9DA4-6EF98CA2844D}" srcOrd="0" destOrd="0" presId="urn:microsoft.com/office/officeart/2005/8/layout/process2"/>
    <dgm:cxn modelId="{54BE40B6-CE48-4998-9B2A-297312F6BE16}" srcId="{4166D73E-E4A6-4503-962C-3F31BCBF0C61}" destId="{94F1F676-38D7-4160-8D52-76F55BBBDCFC}" srcOrd="3" destOrd="0" parTransId="{05FA070F-08FE-4EDB-9AAA-7EF75044EDB9}" sibTransId="{2ECB6EFF-47DE-4FB8-ABAE-09AC8A53235D}"/>
    <dgm:cxn modelId="{C515ACBA-7851-4DA6-88F8-D394FD80F751}" srcId="{4166D73E-E4A6-4503-962C-3F31BCBF0C61}" destId="{4E812D7D-D939-4CE0-8AE9-E70D3CFC1898}" srcOrd="1" destOrd="0" parTransId="{D58E2BE2-CFAA-4F78-8311-34F795E0576B}" sibTransId="{3AFF0429-E2EF-4A5B-AC2A-63EFCD348139}"/>
    <dgm:cxn modelId="{942A2FC1-3510-42C2-8ABF-30A0CDEF935A}" type="presOf" srcId="{7A70197C-F298-4A70-A874-CA1F9A73AF8F}" destId="{B039D99A-3252-447F-B81D-27078516BB66}" srcOrd="1" destOrd="0" presId="urn:microsoft.com/office/officeart/2005/8/layout/process2"/>
    <dgm:cxn modelId="{8A4976C8-B7A9-4A30-B1E6-49A343DEC544}" type="presOf" srcId="{55B078F0-326D-4F52-B8CF-BBFED0220CAE}" destId="{5820BF1C-AC5F-4CC0-841E-55ACE802D10E}" srcOrd="1" destOrd="0" presId="urn:microsoft.com/office/officeart/2005/8/layout/process2"/>
    <dgm:cxn modelId="{942BF3DB-BAFD-466F-AAEB-35D5F65B836B}" type="presOf" srcId="{2ECB6EFF-47DE-4FB8-ABAE-09AC8A53235D}" destId="{10CC5A88-6280-464F-BC76-7611DD2846C8}" srcOrd="1" destOrd="0" presId="urn:microsoft.com/office/officeart/2005/8/layout/process2"/>
    <dgm:cxn modelId="{361359E1-D051-427B-AA9E-AEA7B201321E}" type="presOf" srcId="{94F1F676-38D7-4160-8D52-76F55BBBDCFC}" destId="{6CFC6BD0-A555-4D72-BEA3-100E268E60C4}" srcOrd="0" destOrd="0" presId="urn:microsoft.com/office/officeart/2005/8/layout/process2"/>
    <dgm:cxn modelId="{180397ED-8BF3-4543-8FE1-83D9DF175CC6}" type="presOf" srcId="{4E812D7D-D939-4CE0-8AE9-E70D3CFC1898}" destId="{574BAF8C-7D29-4AAA-9FDF-946F90A8A0B0}" srcOrd="0" destOrd="0" presId="urn:microsoft.com/office/officeart/2005/8/layout/process2"/>
    <dgm:cxn modelId="{1D0F1BFA-173F-44CB-9999-5799575D9663}" type="presOf" srcId="{55B078F0-326D-4F52-B8CF-BBFED0220CAE}" destId="{83BF7C79-5671-4065-A091-2E1427DCF942}" srcOrd="0" destOrd="0" presId="urn:microsoft.com/office/officeart/2005/8/layout/process2"/>
    <dgm:cxn modelId="{2B33E6FD-4CE3-4C57-9C11-FAA0E0B31E63}" type="presOf" srcId="{3AFF0429-E2EF-4A5B-AC2A-63EFCD348139}" destId="{15C28E7F-8214-4613-BD0D-E4333A5E4024}" srcOrd="0" destOrd="0" presId="urn:microsoft.com/office/officeart/2005/8/layout/process2"/>
    <dgm:cxn modelId="{F266027D-E392-436E-8CEA-20B52A6965AC}" type="presParOf" srcId="{2541FF22-86EF-4049-A12D-D911CF28656C}" destId="{B1E22E53-5AD7-4541-B44C-66B336257823}" srcOrd="0" destOrd="0" presId="urn:microsoft.com/office/officeart/2005/8/layout/process2"/>
    <dgm:cxn modelId="{B4245B1A-D9FF-4A97-92AA-E3BFBAEEA705}" type="presParOf" srcId="{2541FF22-86EF-4049-A12D-D911CF28656C}" destId="{83BF7C79-5671-4065-A091-2E1427DCF942}" srcOrd="1" destOrd="0" presId="urn:microsoft.com/office/officeart/2005/8/layout/process2"/>
    <dgm:cxn modelId="{449B8FE8-6FDE-41CE-86A6-2E055E64AB99}" type="presParOf" srcId="{83BF7C79-5671-4065-A091-2E1427DCF942}" destId="{5820BF1C-AC5F-4CC0-841E-55ACE802D10E}" srcOrd="0" destOrd="0" presId="urn:microsoft.com/office/officeart/2005/8/layout/process2"/>
    <dgm:cxn modelId="{0283859B-E385-42C8-B8DF-F3C993BB121D}" type="presParOf" srcId="{2541FF22-86EF-4049-A12D-D911CF28656C}" destId="{574BAF8C-7D29-4AAA-9FDF-946F90A8A0B0}" srcOrd="2" destOrd="0" presId="urn:microsoft.com/office/officeart/2005/8/layout/process2"/>
    <dgm:cxn modelId="{EB458DB3-36BC-4D19-9784-53192019F229}" type="presParOf" srcId="{2541FF22-86EF-4049-A12D-D911CF28656C}" destId="{15C28E7F-8214-4613-BD0D-E4333A5E4024}" srcOrd="3" destOrd="0" presId="urn:microsoft.com/office/officeart/2005/8/layout/process2"/>
    <dgm:cxn modelId="{149E5401-86FF-46A5-9ECF-A49BDE82FF1B}" type="presParOf" srcId="{15C28E7F-8214-4613-BD0D-E4333A5E4024}" destId="{6BCF14F9-5033-4E94-8044-08AC71D4F44E}" srcOrd="0" destOrd="0" presId="urn:microsoft.com/office/officeart/2005/8/layout/process2"/>
    <dgm:cxn modelId="{8B1AA397-5785-4EF5-9D2C-D171BEBEABE6}" type="presParOf" srcId="{2541FF22-86EF-4049-A12D-D911CF28656C}" destId="{63238CB9-C248-4243-A6D4-0E1CBB5656B0}" srcOrd="4" destOrd="0" presId="urn:microsoft.com/office/officeart/2005/8/layout/process2"/>
    <dgm:cxn modelId="{EC586A25-41D5-4065-9420-6F6B307CD397}" type="presParOf" srcId="{2541FF22-86EF-4049-A12D-D911CF28656C}" destId="{F9BE7653-E87D-4CAA-9DA4-6EF98CA2844D}" srcOrd="5" destOrd="0" presId="urn:microsoft.com/office/officeart/2005/8/layout/process2"/>
    <dgm:cxn modelId="{AAA06B86-135C-4BA7-8356-EFA736AC0A89}" type="presParOf" srcId="{F9BE7653-E87D-4CAA-9DA4-6EF98CA2844D}" destId="{B039D99A-3252-447F-B81D-27078516BB66}" srcOrd="0" destOrd="0" presId="urn:microsoft.com/office/officeart/2005/8/layout/process2"/>
    <dgm:cxn modelId="{9B2750CD-9C23-417B-B6DD-E2E2E43564F6}" type="presParOf" srcId="{2541FF22-86EF-4049-A12D-D911CF28656C}" destId="{6CFC6BD0-A555-4D72-BEA3-100E268E60C4}" srcOrd="6" destOrd="0" presId="urn:microsoft.com/office/officeart/2005/8/layout/process2"/>
    <dgm:cxn modelId="{CFBDF5F3-B018-4CD7-92B2-81510AA5237B}" type="presParOf" srcId="{2541FF22-86EF-4049-A12D-D911CF28656C}" destId="{5C49AAEF-A0F4-4D73-A9A3-AF5902B54BDB}" srcOrd="7" destOrd="0" presId="urn:microsoft.com/office/officeart/2005/8/layout/process2"/>
    <dgm:cxn modelId="{AF43BA50-7C97-4B1F-A68B-88EFFB900A29}" type="presParOf" srcId="{5C49AAEF-A0F4-4D73-A9A3-AF5902B54BDB}" destId="{10CC5A88-6280-464F-BC76-7611DD2846C8}" srcOrd="0" destOrd="0" presId="urn:microsoft.com/office/officeart/2005/8/layout/process2"/>
    <dgm:cxn modelId="{42DE37EF-7E94-4E95-8790-18FB70E624DF}" type="presParOf" srcId="{2541FF22-86EF-4049-A12D-D911CF28656C}" destId="{86EFCEC1-BAC7-44E9-AE4E-3003BA1A715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D17F5-37D9-4958-9111-A4B071F6C689}" type="doc">
      <dgm:prSet loTypeId="urn:microsoft.com/office/officeart/2005/8/layout/orgChart1" loCatId="hierarchy" qsTypeId="urn:microsoft.com/office/officeart/2005/8/quickstyle/simple1" qsCatId="simple" csTypeId="urn:microsoft.com/office/officeart/2005/8/colors/accent2_1" csCatId="accent2" phldr="1"/>
      <dgm:spPr/>
    </dgm:pt>
    <dgm:pt modelId="{F381DB70-DD3C-4E26-8973-923F9EBFA8DD}">
      <dgm:prSet custT="1"/>
      <dgm:spPr>
        <a:solidFill>
          <a:schemeClr val="bg2"/>
        </a:solidFill>
      </dgm:spPr>
      <dgm:t>
        <a:bodyPr/>
        <a:lstStyle/>
        <a:p>
          <a:pPr marR="0" algn="ctr" rtl="0"/>
          <a:r>
            <a:rPr lang="cs-CZ" sz="1400" b="1" baseline="0" dirty="0">
              <a:latin typeface="Calibri"/>
            </a:rPr>
            <a:t>B2B TRHY</a:t>
          </a:r>
        </a:p>
        <a:p>
          <a:pPr marR="0" algn="ctr" rtl="0"/>
          <a:r>
            <a:rPr lang="cs-CZ" sz="1400" b="1" baseline="0" dirty="0">
              <a:latin typeface="Calibri"/>
            </a:rPr>
            <a:t>CELKOVÝ TRH ORGANIZACÍ</a:t>
          </a:r>
          <a:endParaRPr lang="cs-CZ" sz="1400" dirty="0"/>
        </a:p>
      </dgm:t>
    </dgm:pt>
    <dgm:pt modelId="{DED8ABD3-FB83-4C14-B02E-22A75FBBAC1E}" type="parTrans" cxnId="{505D9758-3D38-4E46-A3DA-05A678F10966}">
      <dgm:prSet/>
      <dgm:spPr/>
      <dgm:t>
        <a:bodyPr/>
        <a:lstStyle/>
        <a:p>
          <a:endParaRPr lang="cs-CZ"/>
        </a:p>
      </dgm:t>
    </dgm:pt>
    <dgm:pt modelId="{6A76DE89-645F-484C-BD43-F2344147C861}" type="sibTrans" cxnId="{505D9758-3D38-4E46-A3DA-05A678F10966}">
      <dgm:prSet/>
      <dgm:spPr/>
      <dgm:t>
        <a:bodyPr/>
        <a:lstStyle/>
        <a:p>
          <a:endParaRPr lang="cs-CZ"/>
        </a:p>
      </dgm:t>
    </dgm:pt>
    <dgm:pt modelId="{C027E2A7-F501-4212-A8CD-CC0337AFAEE4}">
      <dgm:prSet custT="1"/>
      <dgm:spPr>
        <a:solidFill>
          <a:schemeClr val="accent3">
            <a:lumMod val="20000"/>
            <a:lumOff val="80000"/>
          </a:schemeClr>
        </a:solidFill>
      </dgm:spPr>
      <dgm:t>
        <a:bodyPr/>
        <a:lstStyle/>
        <a:p>
          <a:pPr marR="0" algn="ctr" rtl="0"/>
          <a:r>
            <a:rPr lang="cs-CZ" sz="1400" b="1" baseline="0" dirty="0">
              <a:latin typeface="Calibri"/>
            </a:rPr>
            <a:t>TRH VÝROBCŮ</a:t>
          </a:r>
          <a:endParaRPr lang="cs-CZ" sz="1400" dirty="0"/>
        </a:p>
      </dgm:t>
    </dgm:pt>
    <dgm:pt modelId="{174CAAB1-A9C7-494F-B8AA-289983A9A811}" type="parTrans" cxnId="{E6764EE6-D0EE-4AFE-84D8-CB4117725B91}">
      <dgm:prSet/>
      <dgm:spPr/>
      <dgm:t>
        <a:bodyPr/>
        <a:lstStyle/>
        <a:p>
          <a:endParaRPr lang="cs-CZ"/>
        </a:p>
      </dgm:t>
    </dgm:pt>
    <dgm:pt modelId="{85A7D3CA-04F7-4003-8792-F1A83A69A22E}" type="sibTrans" cxnId="{E6764EE6-D0EE-4AFE-84D8-CB4117725B91}">
      <dgm:prSet/>
      <dgm:spPr/>
      <dgm:t>
        <a:bodyPr/>
        <a:lstStyle/>
        <a:p>
          <a:endParaRPr lang="cs-CZ"/>
        </a:p>
      </dgm:t>
    </dgm:pt>
    <dgm:pt modelId="{C82EBD29-B239-47C4-AC72-9D49D5A81986}">
      <dgm:prSet custT="1"/>
      <dgm:spPr/>
      <dgm:t>
        <a:bodyPr/>
        <a:lstStyle/>
        <a:p>
          <a:pPr marR="0" algn="ctr" rtl="0"/>
          <a:r>
            <a:rPr lang="cs-CZ" sz="1200" b="1" baseline="0" dirty="0">
              <a:latin typeface="Calibri"/>
            </a:rPr>
            <a:t>zemědělství, lesnictví,  rybolov</a:t>
          </a:r>
        </a:p>
        <a:p>
          <a:pPr marR="0" algn="ctr" rtl="0"/>
          <a:r>
            <a:rPr lang="cs-CZ" sz="1200" b="1" baseline="0" dirty="0">
              <a:latin typeface="Calibri"/>
            </a:rPr>
            <a:t>výrobci spotřebního zboží</a:t>
          </a:r>
        </a:p>
        <a:p>
          <a:pPr marR="0" algn="ctr" rtl="0"/>
          <a:r>
            <a:rPr lang="cs-CZ" sz="1200" b="1" baseline="0" dirty="0">
              <a:latin typeface="Calibri"/>
            </a:rPr>
            <a:t>výrobci komponent</a:t>
          </a:r>
        </a:p>
        <a:p>
          <a:pPr marR="0" algn="ctr" rtl="0"/>
          <a:r>
            <a:rPr lang="cs-CZ" sz="1200" b="1" baseline="0" dirty="0">
              <a:latin typeface="Calibri"/>
            </a:rPr>
            <a:t>výrobci strojů, zařízení</a:t>
          </a:r>
        </a:p>
        <a:p>
          <a:pPr marR="0" algn="ctr" rtl="0"/>
          <a:r>
            <a:rPr lang="cs-CZ" sz="1200" b="1" baseline="0" dirty="0">
              <a:latin typeface="Calibri"/>
            </a:rPr>
            <a:t>služby včetně finančních</a:t>
          </a:r>
        </a:p>
        <a:p>
          <a:pPr marR="0" algn="ctr" rtl="0"/>
          <a:r>
            <a:rPr lang="cs-CZ" sz="1200" b="1" baseline="0" dirty="0">
              <a:latin typeface="Calibri"/>
            </a:rPr>
            <a:t>doprava, hotely</a:t>
          </a:r>
        </a:p>
        <a:p>
          <a:pPr marR="0" algn="ctr" rtl="0"/>
          <a:r>
            <a:rPr lang="cs-CZ" sz="1200" b="1" baseline="0" dirty="0">
              <a:latin typeface="Calibri"/>
            </a:rPr>
            <a:t>zdravotní péče</a:t>
          </a:r>
        </a:p>
        <a:p>
          <a:pPr marR="0" algn="ctr" rtl="0"/>
          <a:r>
            <a:rPr lang="cs-CZ" sz="1200" b="1" baseline="0" dirty="0">
              <a:latin typeface="Calibri"/>
            </a:rPr>
            <a:t>zábava, volný čas</a:t>
          </a:r>
        </a:p>
        <a:p>
          <a:pPr marR="0" algn="ctr" rtl="0"/>
          <a:endParaRPr lang="cs-CZ" sz="500" b="1" baseline="0" dirty="0">
            <a:latin typeface="Arial"/>
          </a:endParaRPr>
        </a:p>
      </dgm:t>
    </dgm:pt>
    <dgm:pt modelId="{4144A3CA-C58B-4520-9018-B934BDEF012C}" type="parTrans" cxnId="{6D7DB61A-08ED-46AD-AC18-CA0FCDB11EF4}">
      <dgm:prSet/>
      <dgm:spPr/>
      <dgm:t>
        <a:bodyPr/>
        <a:lstStyle/>
        <a:p>
          <a:endParaRPr lang="cs-CZ"/>
        </a:p>
      </dgm:t>
    </dgm:pt>
    <dgm:pt modelId="{C29C8DB1-E277-4209-A2E1-7E2A45AC6AEA}" type="sibTrans" cxnId="{6D7DB61A-08ED-46AD-AC18-CA0FCDB11EF4}">
      <dgm:prSet/>
      <dgm:spPr/>
      <dgm:t>
        <a:bodyPr/>
        <a:lstStyle/>
        <a:p>
          <a:endParaRPr lang="cs-CZ"/>
        </a:p>
      </dgm:t>
    </dgm:pt>
    <dgm:pt modelId="{127587E1-3ADF-4917-B473-44BA10C924BE}">
      <dgm:prSet custT="1"/>
      <dgm:spPr>
        <a:solidFill>
          <a:schemeClr val="accent2">
            <a:lumMod val="20000"/>
            <a:lumOff val="80000"/>
          </a:schemeClr>
        </a:solidFill>
      </dgm:spPr>
      <dgm:t>
        <a:bodyPr/>
        <a:lstStyle/>
        <a:p>
          <a:pPr marR="0" algn="ctr" rtl="0"/>
          <a:r>
            <a:rPr lang="cs-CZ" sz="1400" b="1" baseline="0" dirty="0">
              <a:latin typeface="Calibri"/>
            </a:rPr>
            <a:t>OBCHODNÍ TRH</a:t>
          </a:r>
          <a:endParaRPr lang="cs-CZ" sz="1400" dirty="0"/>
        </a:p>
      </dgm:t>
    </dgm:pt>
    <dgm:pt modelId="{64BFC411-9521-4CB8-BDFD-6A6941D74C92}" type="parTrans" cxnId="{889361B0-E3F9-4B75-B8C8-4A65E56A16CD}">
      <dgm:prSet/>
      <dgm:spPr/>
      <dgm:t>
        <a:bodyPr/>
        <a:lstStyle/>
        <a:p>
          <a:endParaRPr lang="cs-CZ"/>
        </a:p>
      </dgm:t>
    </dgm:pt>
    <dgm:pt modelId="{8B5AF781-64EA-48F9-B03C-64A99E71D1B5}" type="sibTrans" cxnId="{889361B0-E3F9-4B75-B8C8-4A65E56A16CD}">
      <dgm:prSet/>
      <dgm:spPr/>
      <dgm:t>
        <a:bodyPr/>
        <a:lstStyle/>
        <a:p>
          <a:endParaRPr lang="cs-CZ"/>
        </a:p>
      </dgm:t>
    </dgm:pt>
    <dgm:pt modelId="{FDEFFE36-5EB8-4B38-909E-4CD690552701}">
      <dgm:prSet custT="1"/>
      <dgm:spPr/>
      <dgm:t>
        <a:bodyPr/>
        <a:lstStyle/>
        <a:p>
          <a:pPr marR="0" algn="ctr" rtl="0"/>
          <a:r>
            <a:rPr lang="cs-CZ" sz="1400" b="1" baseline="0" dirty="0">
              <a:latin typeface="Calibri"/>
            </a:rPr>
            <a:t>maloobchod</a:t>
          </a:r>
        </a:p>
        <a:p>
          <a:pPr marR="0" algn="ctr" rtl="0"/>
          <a:r>
            <a:rPr lang="cs-CZ" sz="1400" b="1" baseline="0" dirty="0">
              <a:latin typeface="Calibri"/>
            </a:rPr>
            <a:t>velkoobchod a distribuce</a:t>
          </a:r>
        </a:p>
        <a:p>
          <a:pPr marR="0" algn="ctr" rtl="0"/>
          <a:r>
            <a:rPr lang="cs-CZ" sz="1400" b="1" baseline="0" dirty="0">
              <a:latin typeface="Calibri"/>
            </a:rPr>
            <a:t>zprostředkovatelé</a:t>
          </a:r>
        </a:p>
      </dgm:t>
    </dgm:pt>
    <dgm:pt modelId="{C70E4E13-7933-41AD-AE41-0897D7666099}" type="parTrans" cxnId="{FC4A0F27-F1B6-4E3E-88B9-5F4D3810B3AC}">
      <dgm:prSet/>
      <dgm:spPr/>
      <dgm:t>
        <a:bodyPr/>
        <a:lstStyle/>
        <a:p>
          <a:endParaRPr lang="cs-CZ"/>
        </a:p>
      </dgm:t>
    </dgm:pt>
    <dgm:pt modelId="{7BCE7BD6-69B5-4924-9172-6715B99884F3}" type="sibTrans" cxnId="{FC4A0F27-F1B6-4E3E-88B9-5F4D3810B3AC}">
      <dgm:prSet/>
      <dgm:spPr/>
      <dgm:t>
        <a:bodyPr/>
        <a:lstStyle/>
        <a:p>
          <a:endParaRPr lang="cs-CZ"/>
        </a:p>
      </dgm:t>
    </dgm:pt>
    <dgm:pt modelId="{5EBFBFC8-784D-4AE3-9A8F-83D96DBEFEC8}">
      <dgm:prSet custT="1"/>
      <dgm:spPr>
        <a:solidFill>
          <a:schemeClr val="accent1">
            <a:lumMod val="20000"/>
            <a:lumOff val="80000"/>
          </a:schemeClr>
        </a:solidFill>
      </dgm:spPr>
      <dgm:t>
        <a:bodyPr/>
        <a:lstStyle/>
        <a:p>
          <a:pPr marR="0" algn="ctr" rtl="0"/>
          <a:r>
            <a:rPr lang="cs-CZ" sz="1400" b="1" baseline="0" dirty="0">
              <a:latin typeface="Calibri"/>
            </a:rPr>
            <a:t>TRH INSTITUCÍ</a:t>
          </a:r>
          <a:endParaRPr lang="cs-CZ" sz="1400" dirty="0"/>
        </a:p>
      </dgm:t>
    </dgm:pt>
    <dgm:pt modelId="{AE1AA7F1-95DA-4644-811F-6330DBB1A98B}" type="parTrans" cxnId="{1D2410D8-3AFC-45C4-BA77-8040B613B823}">
      <dgm:prSet/>
      <dgm:spPr/>
      <dgm:t>
        <a:bodyPr/>
        <a:lstStyle/>
        <a:p>
          <a:endParaRPr lang="cs-CZ"/>
        </a:p>
      </dgm:t>
    </dgm:pt>
    <dgm:pt modelId="{A7E1A509-AE15-440C-8426-088FFB811E0A}" type="sibTrans" cxnId="{1D2410D8-3AFC-45C4-BA77-8040B613B823}">
      <dgm:prSet/>
      <dgm:spPr/>
      <dgm:t>
        <a:bodyPr/>
        <a:lstStyle/>
        <a:p>
          <a:endParaRPr lang="cs-CZ"/>
        </a:p>
      </dgm:t>
    </dgm:pt>
    <dgm:pt modelId="{80BB3025-0ACF-4B9E-9E04-B501B773E38C}">
      <dgm:prSet custT="1"/>
      <dgm:spPr/>
      <dgm:t>
        <a:bodyPr/>
        <a:lstStyle/>
        <a:p>
          <a:pPr marR="0" algn="ctr" rtl="0"/>
          <a:r>
            <a:rPr lang="cs-CZ" sz="1400" b="1" baseline="0" dirty="0">
              <a:latin typeface="Calibri"/>
            </a:rPr>
            <a:t>vláda a místní samosprávy</a:t>
          </a:r>
        </a:p>
        <a:p>
          <a:pPr marR="0" algn="ctr" rtl="0"/>
          <a:r>
            <a:rPr lang="cs-CZ" sz="1400" b="1" baseline="0" dirty="0">
              <a:latin typeface="Calibri"/>
            </a:rPr>
            <a:t>neziskové instituce  </a:t>
          </a:r>
        </a:p>
        <a:p>
          <a:pPr marR="0" algn="ctr" rtl="0">
            <a:buSzPts val="1200"/>
            <a:buChar char="•"/>
          </a:pPr>
          <a:r>
            <a:rPr lang="cs-CZ" sz="1400" b="1" baseline="0" dirty="0">
              <a:latin typeface="Calibri"/>
            </a:rPr>
            <a:t>vzdělávání</a:t>
          </a:r>
        </a:p>
        <a:p>
          <a:pPr marR="0" algn="ctr" rtl="0">
            <a:buSzPts val="1200"/>
            <a:buChar char="•"/>
          </a:pPr>
          <a:r>
            <a:rPr lang="cs-CZ" sz="1400" b="1" baseline="0" dirty="0">
              <a:latin typeface="Calibri"/>
            </a:rPr>
            <a:t>sociální služby</a:t>
          </a:r>
        </a:p>
        <a:p>
          <a:pPr marR="0" algn="ctr" rtl="0">
            <a:buSzPts val="1200"/>
            <a:buChar char="•"/>
          </a:pPr>
          <a:r>
            <a:rPr lang="cs-CZ" sz="1400" b="1" baseline="0" dirty="0">
              <a:latin typeface="Calibri"/>
            </a:rPr>
            <a:t>charita</a:t>
          </a:r>
          <a:endParaRPr lang="cs-CZ" sz="1400" dirty="0"/>
        </a:p>
      </dgm:t>
    </dgm:pt>
    <dgm:pt modelId="{AB4F873E-0ABD-4DE0-8FEA-43DD4892D958}" type="parTrans" cxnId="{E9F11F6F-E9FD-42FD-9762-9C073F5BD27C}">
      <dgm:prSet/>
      <dgm:spPr/>
      <dgm:t>
        <a:bodyPr/>
        <a:lstStyle/>
        <a:p>
          <a:endParaRPr lang="cs-CZ"/>
        </a:p>
      </dgm:t>
    </dgm:pt>
    <dgm:pt modelId="{17E5AABC-9DDF-4FC0-93DA-13B065EDD362}" type="sibTrans" cxnId="{E9F11F6F-E9FD-42FD-9762-9C073F5BD27C}">
      <dgm:prSet/>
      <dgm:spPr/>
      <dgm:t>
        <a:bodyPr/>
        <a:lstStyle/>
        <a:p>
          <a:endParaRPr lang="cs-CZ"/>
        </a:p>
      </dgm:t>
    </dgm:pt>
    <dgm:pt modelId="{6B2A762E-799D-4849-B346-3D95A5415606}" type="pres">
      <dgm:prSet presAssocID="{16FD17F5-37D9-4958-9111-A4B071F6C689}" presName="hierChild1" presStyleCnt="0">
        <dgm:presLayoutVars>
          <dgm:orgChart val="1"/>
          <dgm:chPref val="1"/>
          <dgm:dir/>
          <dgm:animOne val="branch"/>
          <dgm:animLvl val="lvl"/>
          <dgm:resizeHandles/>
        </dgm:presLayoutVars>
      </dgm:prSet>
      <dgm:spPr/>
    </dgm:pt>
    <dgm:pt modelId="{9C7FE8A4-D3D1-45DB-92B1-CB93F4CE0BB8}" type="pres">
      <dgm:prSet presAssocID="{F381DB70-DD3C-4E26-8973-923F9EBFA8DD}" presName="hierRoot1" presStyleCnt="0">
        <dgm:presLayoutVars>
          <dgm:hierBranch/>
        </dgm:presLayoutVars>
      </dgm:prSet>
      <dgm:spPr/>
    </dgm:pt>
    <dgm:pt modelId="{AF21A45B-3A1A-4878-B62F-8AB4AFFAC498}" type="pres">
      <dgm:prSet presAssocID="{F381DB70-DD3C-4E26-8973-923F9EBFA8DD}" presName="rootComposite1" presStyleCnt="0"/>
      <dgm:spPr/>
    </dgm:pt>
    <dgm:pt modelId="{471EAFC6-6F24-44D3-B215-4A3387E95CA6}" type="pres">
      <dgm:prSet presAssocID="{F381DB70-DD3C-4E26-8973-923F9EBFA8DD}" presName="rootText1" presStyleLbl="node0" presStyleIdx="0" presStyleCnt="1" custScaleY="54428">
        <dgm:presLayoutVars>
          <dgm:chPref val="3"/>
        </dgm:presLayoutVars>
      </dgm:prSet>
      <dgm:spPr/>
    </dgm:pt>
    <dgm:pt modelId="{6B49EF27-D34A-44FF-9DFB-BC95568AA4A5}" type="pres">
      <dgm:prSet presAssocID="{F381DB70-DD3C-4E26-8973-923F9EBFA8DD}" presName="rootConnector1" presStyleLbl="node1" presStyleIdx="0" presStyleCnt="0"/>
      <dgm:spPr/>
    </dgm:pt>
    <dgm:pt modelId="{04FA659B-B300-4BB8-83AF-BB21E36EABB7}" type="pres">
      <dgm:prSet presAssocID="{F381DB70-DD3C-4E26-8973-923F9EBFA8DD}" presName="hierChild2" presStyleCnt="0"/>
      <dgm:spPr/>
    </dgm:pt>
    <dgm:pt modelId="{EF88E4F3-4218-49FD-AB9B-076083661B19}" type="pres">
      <dgm:prSet presAssocID="{174CAAB1-A9C7-494F-B8AA-289983A9A811}" presName="Name35" presStyleLbl="parChTrans1D2" presStyleIdx="0" presStyleCnt="3"/>
      <dgm:spPr/>
    </dgm:pt>
    <dgm:pt modelId="{897DF56D-665B-4D37-A871-559941945DF6}" type="pres">
      <dgm:prSet presAssocID="{C027E2A7-F501-4212-A8CD-CC0337AFAEE4}" presName="hierRoot2" presStyleCnt="0">
        <dgm:presLayoutVars>
          <dgm:hierBranch/>
        </dgm:presLayoutVars>
      </dgm:prSet>
      <dgm:spPr/>
    </dgm:pt>
    <dgm:pt modelId="{2054EEFA-5BF6-41D9-908B-45042A85095C}" type="pres">
      <dgm:prSet presAssocID="{C027E2A7-F501-4212-A8CD-CC0337AFAEE4}" presName="rootComposite" presStyleCnt="0"/>
      <dgm:spPr/>
    </dgm:pt>
    <dgm:pt modelId="{1FC6B60C-AE6B-4890-93AB-D7DCB3159694}" type="pres">
      <dgm:prSet presAssocID="{C027E2A7-F501-4212-A8CD-CC0337AFAEE4}" presName="rootText" presStyleLbl="node2" presStyleIdx="0" presStyleCnt="3" custScaleY="45536">
        <dgm:presLayoutVars>
          <dgm:chPref val="3"/>
        </dgm:presLayoutVars>
      </dgm:prSet>
      <dgm:spPr/>
    </dgm:pt>
    <dgm:pt modelId="{E772EE04-7095-40F0-B8EB-197E07E69974}" type="pres">
      <dgm:prSet presAssocID="{C027E2A7-F501-4212-A8CD-CC0337AFAEE4}" presName="rootConnector" presStyleLbl="node2" presStyleIdx="0" presStyleCnt="3"/>
      <dgm:spPr/>
    </dgm:pt>
    <dgm:pt modelId="{3E727ABA-4AC6-42FC-8D80-31BDF9618487}" type="pres">
      <dgm:prSet presAssocID="{C027E2A7-F501-4212-A8CD-CC0337AFAEE4}" presName="hierChild4" presStyleCnt="0"/>
      <dgm:spPr/>
    </dgm:pt>
    <dgm:pt modelId="{354CF80E-A9F0-4222-8CBB-DE5327BC8008}" type="pres">
      <dgm:prSet presAssocID="{4144A3CA-C58B-4520-9018-B934BDEF012C}" presName="Name35" presStyleLbl="parChTrans1D3" presStyleIdx="0" presStyleCnt="3"/>
      <dgm:spPr/>
    </dgm:pt>
    <dgm:pt modelId="{B747216C-14E1-4D9F-90DA-7DCF0E5F198E}" type="pres">
      <dgm:prSet presAssocID="{C82EBD29-B239-47C4-AC72-9D49D5A81986}" presName="hierRoot2" presStyleCnt="0">
        <dgm:presLayoutVars>
          <dgm:hierBranch val="r"/>
        </dgm:presLayoutVars>
      </dgm:prSet>
      <dgm:spPr/>
    </dgm:pt>
    <dgm:pt modelId="{7AC8A8B8-A157-4440-ABE9-D528380AA976}" type="pres">
      <dgm:prSet presAssocID="{C82EBD29-B239-47C4-AC72-9D49D5A81986}" presName="rootComposite" presStyleCnt="0"/>
      <dgm:spPr/>
    </dgm:pt>
    <dgm:pt modelId="{EC3BA7DF-6F1C-475D-B7CB-8B715A061CD8}" type="pres">
      <dgm:prSet presAssocID="{C82EBD29-B239-47C4-AC72-9D49D5A81986}" presName="rootText" presStyleLbl="node3" presStyleIdx="0" presStyleCnt="3" custScaleY="169723">
        <dgm:presLayoutVars>
          <dgm:chPref val="3"/>
        </dgm:presLayoutVars>
      </dgm:prSet>
      <dgm:spPr/>
    </dgm:pt>
    <dgm:pt modelId="{86BB6638-0E61-4B1D-BCCB-C0EF7169CC1C}" type="pres">
      <dgm:prSet presAssocID="{C82EBD29-B239-47C4-AC72-9D49D5A81986}" presName="rootConnector" presStyleLbl="node3" presStyleIdx="0" presStyleCnt="3"/>
      <dgm:spPr/>
    </dgm:pt>
    <dgm:pt modelId="{1A45603E-D5BC-4D3D-9ED2-8CD0B6BFA18E}" type="pres">
      <dgm:prSet presAssocID="{C82EBD29-B239-47C4-AC72-9D49D5A81986}" presName="hierChild4" presStyleCnt="0"/>
      <dgm:spPr/>
    </dgm:pt>
    <dgm:pt modelId="{6E71AB94-553D-41BD-84E4-A462E3BA4970}" type="pres">
      <dgm:prSet presAssocID="{C82EBD29-B239-47C4-AC72-9D49D5A81986}" presName="hierChild5" presStyleCnt="0"/>
      <dgm:spPr/>
    </dgm:pt>
    <dgm:pt modelId="{D716CCDE-6B86-486E-A5EB-069E5CF28A89}" type="pres">
      <dgm:prSet presAssocID="{C027E2A7-F501-4212-A8CD-CC0337AFAEE4}" presName="hierChild5" presStyleCnt="0"/>
      <dgm:spPr/>
    </dgm:pt>
    <dgm:pt modelId="{9668EB96-F01F-42AC-B89E-8E689ADD6274}" type="pres">
      <dgm:prSet presAssocID="{64BFC411-9521-4CB8-BDFD-6A6941D74C92}" presName="Name35" presStyleLbl="parChTrans1D2" presStyleIdx="1" presStyleCnt="3"/>
      <dgm:spPr/>
    </dgm:pt>
    <dgm:pt modelId="{D64F4805-2BBF-46AD-B7B5-0D9321C49F4B}" type="pres">
      <dgm:prSet presAssocID="{127587E1-3ADF-4917-B473-44BA10C924BE}" presName="hierRoot2" presStyleCnt="0">
        <dgm:presLayoutVars>
          <dgm:hierBranch/>
        </dgm:presLayoutVars>
      </dgm:prSet>
      <dgm:spPr/>
    </dgm:pt>
    <dgm:pt modelId="{4E160F57-681C-4692-B9B1-20BD8EECE95F}" type="pres">
      <dgm:prSet presAssocID="{127587E1-3ADF-4917-B473-44BA10C924BE}" presName="rootComposite" presStyleCnt="0"/>
      <dgm:spPr/>
    </dgm:pt>
    <dgm:pt modelId="{9125C3A1-24FD-42F8-BF45-6D8FEF77E50F}" type="pres">
      <dgm:prSet presAssocID="{127587E1-3ADF-4917-B473-44BA10C924BE}" presName="rootText" presStyleLbl="node2" presStyleIdx="1" presStyleCnt="3" custScaleY="38668">
        <dgm:presLayoutVars>
          <dgm:chPref val="3"/>
        </dgm:presLayoutVars>
      </dgm:prSet>
      <dgm:spPr/>
    </dgm:pt>
    <dgm:pt modelId="{777083FE-01C2-4340-BEE1-56F41B4CF17C}" type="pres">
      <dgm:prSet presAssocID="{127587E1-3ADF-4917-B473-44BA10C924BE}" presName="rootConnector" presStyleLbl="node2" presStyleIdx="1" presStyleCnt="3"/>
      <dgm:spPr/>
    </dgm:pt>
    <dgm:pt modelId="{5691E8A8-16F4-4106-A009-162FF346542B}" type="pres">
      <dgm:prSet presAssocID="{127587E1-3ADF-4917-B473-44BA10C924BE}" presName="hierChild4" presStyleCnt="0"/>
      <dgm:spPr/>
    </dgm:pt>
    <dgm:pt modelId="{5190E43D-8635-441C-B2CC-BD4B96DDB8AF}" type="pres">
      <dgm:prSet presAssocID="{C70E4E13-7933-41AD-AE41-0897D7666099}" presName="Name35" presStyleLbl="parChTrans1D3" presStyleIdx="1" presStyleCnt="3"/>
      <dgm:spPr/>
    </dgm:pt>
    <dgm:pt modelId="{BB00AA74-6762-451F-8F50-45DA679DFD3D}" type="pres">
      <dgm:prSet presAssocID="{FDEFFE36-5EB8-4B38-909E-4CD690552701}" presName="hierRoot2" presStyleCnt="0">
        <dgm:presLayoutVars>
          <dgm:hierBranch val="r"/>
        </dgm:presLayoutVars>
      </dgm:prSet>
      <dgm:spPr/>
    </dgm:pt>
    <dgm:pt modelId="{97C67541-5907-4BBE-AE30-287A609634AB}" type="pres">
      <dgm:prSet presAssocID="{FDEFFE36-5EB8-4B38-909E-4CD690552701}" presName="rootComposite" presStyleCnt="0"/>
      <dgm:spPr/>
    </dgm:pt>
    <dgm:pt modelId="{D5FA15DE-D632-4D46-9D31-C2E0B0EDA3D7}" type="pres">
      <dgm:prSet presAssocID="{FDEFFE36-5EB8-4B38-909E-4CD690552701}" presName="rootText" presStyleLbl="node3" presStyleIdx="1" presStyleCnt="3" custScaleY="169337">
        <dgm:presLayoutVars>
          <dgm:chPref val="3"/>
        </dgm:presLayoutVars>
      </dgm:prSet>
      <dgm:spPr/>
    </dgm:pt>
    <dgm:pt modelId="{01AB6064-F013-487B-9ED2-3D866985CBCB}" type="pres">
      <dgm:prSet presAssocID="{FDEFFE36-5EB8-4B38-909E-4CD690552701}" presName="rootConnector" presStyleLbl="node3" presStyleIdx="1" presStyleCnt="3"/>
      <dgm:spPr/>
    </dgm:pt>
    <dgm:pt modelId="{2D71AE8D-DE9B-4FAA-BE14-1F4CFF61D19A}" type="pres">
      <dgm:prSet presAssocID="{FDEFFE36-5EB8-4B38-909E-4CD690552701}" presName="hierChild4" presStyleCnt="0"/>
      <dgm:spPr/>
    </dgm:pt>
    <dgm:pt modelId="{924AD4B3-316B-47C7-BC81-FA02D7255AA7}" type="pres">
      <dgm:prSet presAssocID="{FDEFFE36-5EB8-4B38-909E-4CD690552701}" presName="hierChild5" presStyleCnt="0"/>
      <dgm:spPr/>
    </dgm:pt>
    <dgm:pt modelId="{4CF48BA4-52C8-4D7B-A3B4-9D0590E84E78}" type="pres">
      <dgm:prSet presAssocID="{127587E1-3ADF-4917-B473-44BA10C924BE}" presName="hierChild5" presStyleCnt="0"/>
      <dgm:spPr/>
    </dgm:pt>
    <dgm:pt modelId="{D095AA4E-401F-4CFE-8AFA-B4509D918A8F}" type="pres">
      <dgm:prSet presAssocID="{AE1AA7F1-95DA-4644-811F-6330DBB1A98B}" presName="Name35" presStyleLbl="parChTrans1D2" presStyleIdx="2" presStyleCnt="3"/>
      <dgm:spPr/>
    </dgm:pt>
    <dgm:pt modelId="{0451F311-D0EA-4104-99F0-7E445F0A7334}" type="pres">
      <dgm:prSet presAssocID="{5EBFBFC8-784D-4AE3-9A8F-83D96DBEFEC8}" presName="hierRoot2" presStyleCnt="0">
        <dgm:presLayoutVars>
          <dgm:hierBranch/>
        </dgm:presLayoutVars>
      </dgm:prSet>
      <dgm:spPr/>
    </dgm:pt>
    <dgm:pt modelId="{14E32D97-698F-4608-B255-6663ACB2A82F}" type="pres">
      <dgm:prSet presAssocID="{5EBFBFC8-784D-4AE3-9A8F-83D96DBEFEC8}" presName="rootComposite" presStyleCnt="0"/>
      <dgm:spPr/>
    </dgm:pt>
    <dgm:pt modelId="{29BA0C37-D2CC-4A0B-AFAB-E99F8F796C77}" type="pres">
      <dgm:prSet presAssocID="{5EBFBFC8-784D-4AE3-9A8F-83D96DBEFEC8}" presName="rootText" presStyleLbl="node2" presStyleIdx="2" presStyleCnt="3" custScaleY="38192">
        <dgm:presLayoutVars>
          <dgm:chPref val="3"/>
        </dgm:presLayoutVars>
      </dgm:prSet>
      <dgm:spPr/>
    </dgm:pt>
    <dgm:pt modelId="{8106F020-C282-4D86-9D2B-24EA8587722B}" type="pres">
      <dgm:prSet presAssocID="{5EBFBFC8-784D-4AE3-9A8F-83D96DBEFEC8}" presName="rootConnector" presStyleLbl="node2" presStyleIdx="2" presStyleCnt="3"/>
      <dgm:spPr/>
    </dgm:pt>
    <dgm:pt modelId="{E17E23A0-2308-4770-B569-7A784E61B284}" type="pres">
      <dgm:prSet presAssocID="{5EBFBFC8-784D-4AE3-9A8F-83D96DBEFEC8}" presName="hierChild4" presStyleCnt="0"/>
      <dgm:spPr/>
    </dgm:pt>
    <dgm:pt modelId="{6B9B9087-43FB-497A-8872-1D7538749DE2}" type="pres">
      <dgm:prSet presAssocID="{AB4F873E-0ABD-4DE0-8FEA-43DD4892D958}" presName="Name35" presStyleLbl="parChTrans1D3" presStyleIdx="2" presStyleCnt="3"/>
      <dgm:spPr/>
    </dgm:pt>
    <dgm:pt modelId="{BC3DAD22-3CC9-4B9C-B615-A72A4A17446E}" type="pres">
      <dgm:prSet presAssocID="{80BB3025-0ACF-4B9E-9E04-B501B773E38C}" presName="hierRoot2" presStyleCnt="0">
        <dgm:presLayoutVars>
          <dgm:hierBranch val="r"/>
        </dgm:presLayoutVars>
      </dgm:prSet>
      <dgm:spPr/>
    </dgm:pt>
    <dgm:pt modelId="{CBFF6944-F8F5-43D4-827F-71141265F3A5}" type="pres">
      <dgm:prSet presAssocID="{80BB3025-0ACF-4B9E-9E04-B501B773E38C}" presName="rootComposite" presStyleCnt="0"/>
      <dgm:spPr/>
    </dgm:pt>
    <dgm:pt modelId="{6B808A99-CC3D-4D2D-A1EB-C6C80C2D2F2A}" type="pres">
      <dgm:prSet presAssocID="{80BB3025-0ACF-4B9E-9E04-B501B773E38C}" presName="rootText" presStyleLbl="node3" presStyleIdx="2" presStyleCnt="3" custScaleY="173828">
        <dgm:presLayoutVars>
          <dgm:chPref val="3"/>
        </dgm:presLayoutVars>
      </dgm:prSet>
      <dgm:spPr/>
    </dgm:pt>
    <dgm:pt modelId="{64C1B968-548B-4427-B5F0-9E24036826FE}" type="pres">
      <dgm:prSet presAssocID="{80BB3025-0ACF-4B9E-9E04-B501B773E38C}" presName="rootConnector" presStyleLbl="node3" presStyleIdx="2" presStyleCnt="3"/>
      <dgm:spPr/>
    </dgm:pt>
    <dgm:pt modelId="{CF881C4D-83A9-4ECF-B54B-30709E095284}" type="pres">
      <dgm:prSet presAssocID="{80BB3025-0ACF-4B9E-9E04-B501B773E38C}" presName="hierChild4" presStyleCnt="0"/>
      <dgm:spPr/>
    </dgm:pt>
    <dgm:pt modelId="{F113E31C-146D-462E-AA34-4C189B35A258}" type="pres">
      <dgm:prSet presAssocID="{80BB3025-0ACF-4B9E-9E04-B501B773E38C}" presName="hierChild5" presStyleCnt="0"/>
      <dgm:spPr/>
    </dgm:pt>
    <dgm:pt modelId="{6A48675E-7F28-418F-9ADC-B43D2242AD22}" type="pres">
      <dgm:prSet presAssocID="{5EBFBFC8-784D-4AE3-9A8F-83D96DBEFEC8}" presName="hierChild5" presStyleCnt="0"/>
      <dgm:spPr/>
    </dgm:pt>
    <dgm:pt modelId="{A7567D58-69F5-493F-8F45-F4293A04C35C}" type="pres">
      <dgm:prSet presAssocID="{F381DB70-DD3C-4E26-8973-923F9EBFA8DD}" presName="hierChild3" presStyleCnt="0"/>
      <dgm:spPr/>
    </dgm:pt>
  </dgm:ptLst>
  <dgm:cxnLst>
    <dgm:cxn modelId="{6D7DB61A-08ED-46AD-AC18-CA0FCDB11EF4}" srcId="{C027E2A7-F501-4212-A8CD-CC0337AFAEE4}" destId="{C82EBD29-B239-47C4-AC72-9D49D5A81986}" srcOrd="0" destOrd="0" parTransId="{4144A3CA-C58B-4520-9018-B934BDEF012C}" sibTransId="{C29C8DB1-E277-4209-A2E1-7E2A45AC6AEA}"/>
    <dgm:cxn modelId="{52756223-0CE8-4924-BFBB-68AB11CF82AF}" type="presOf" srcId="{C70E4E13-7933-41AD-AE41-0897D7666099}" destId="{5190E43D-8635-441C-B2CC-BD4B96DDB8AF}" srcOrd="0" destOrd="0" presId="urn:microsoft.com/office/officeart/2005/8/layout/orgChart1"/>
    <dgm:cxn modelId="{FC4A0F27-F1B6-4E3E-88B9-5F4D3810B3AC}" srcId="{127587E1-3ADF-4917-B473-44BA10C924BE}" destId="{FDEFFE36-5EB8-4B38-909E-4CD690552701}" srcOrd="0" destOrd="0" parTransId="{C70E4E13-7933-41AD-AE41-0897D7666099}" sibTransId="{7BCE7BD6-69B5-4924-9172-6715B99884F3}"/>
    <dgm:cxn modelId="{C9154E31-861F-4380-83D4-848F04CF9E5A}" type="presOf" srcId="{4144A3CA-C58B-4520-9018-B934BDEF012C}" destId="{354CF80E-A9F0-4222-8CBB-DE5327BC8008}" srcOrd="0" destOrd="0" presId="urn:microsoft.com/office/officeart/2005/8/layout/orgChart1"/>
    <dgm:cxn modelId="{B988373A-DC6B-4576-A013-8E9F10FFB015}" type="presOf" srcId="{FDEFFE36-5EB8-4B38-909E-4CD690552701}" destId="{01AB6064-F013-487B-9ED2-3D866985CBCB}" srcOrd="1" destOrd="0" presId="urn:microsoft.com/office/officeart/2005/8/layout/orgChart1"/>
    <dgm:cxn modelId="{65888441-88CF-47F4-A82F-B0639095586F}" type="presOf" srcId="{127587E1-3ADF-4917-B473-44BA10C924BE}" destId="{9125C3A1-24FD-42F8-BF45-6D8FEF77E50F}" srcOrd="0" destOrd="0" presId="urn:microsoft.com/office/officeart/2005/8/layout/orgChart1"/>
    <dgm:cxn modelId="{188C5543-01FF-4DD4-A0CD-C897023CAA8E}" type="presOf" srcId="{C82EBD29-B239-47C4-AC72-9D49D5A81986}" destId="{EC3BA7DF-6F1C-475D-B7CB-8B715A061CD8}" srcOrd="0" destOrd="0" presId="urn:microsoft.com/office/officeart/2005/8/layout/orgChart1"/>
    <dgm:cxn modelId="{D4B11E64-BD89-455F-9F41-A27EDD44FAB1}" type="presOf" srcId="{C027E2A7-F501-4212-A8CD-CC0337AFAEE4}" destId="{1FC6B60C-AE6B-4890-93AB-D7DCB3159694}" srcOrd="0" destOrd="0" presId="urn:microsoft.com/office/officeart/2005/8/layout/orgChart1"/>
    <dgm:cxn modelId="{330F7449-E1D9-43F6-9E26-CC610A0E2688}" type="presOf" srcId="{5EBFBFC8-784D-4AE3-9A8F-83D96DBEFEC8}" destId="{29BA0C37-D2CC-4A0B-AFAB-E99F8F796C77}" srcOrd="0" destOrd="0" presId="urn:microsoft.com/office/officeart/2005/8/layout/orgChart1"/>
    <dgm:cxn modelId="{FED4F849-D55D-42BA-B723-92AAEDD065D5}" type="presOf" srcId="{F381DB70-DD3C-4E26-8973-923F9EBFA8DD}" destId="{6B49EF27-D34A-44FF-9DFB-BC95568AA4A5}" srcOrd="1" destOrd="0" presId="urn:microsoft.com/office/officeart/2005/8/layout/orgChart1"/>
    <dgm:cxn modelId="{E9F11F6F-E9FD-42FD-9762-9C073F5BD27C}" srcId="{5EBFBFC8-784D-4AE3-9A8F-83D96DBEFEC8}" destId="{80BB3025-0ACF-4B9E-9E04-B501B773E38C}" srcOrd="0" destOrd="0" parTransId="{AB4F873E-0ABD-4DE0-8FEA-43DD4892D958}" sibTransId="{17E5AABC-9DDF-4FC0-93DA-13B065EDD362}"/>
    <dgm:cxn modelId="{505D9758-3D38-4E46-A3DA-05A678F10966}" srcId="{16FD17F5-37D9-4958-9111-A4B071F6C689}" destId="{F381DB70-DD3C-4E26-8973-923F9EBFA8DD}" srcOrd="0" destOrd="0" parTransId="{DED8ABD3-FB83-4C14-B02E-22A75FBBAC1E}" sibTransId="{6A76DE89-645F-484C-BD43-F2344147C861}"/>
    <dgm:cxn modelId="{F559CC78-6C8F-4D2D-B925-0B536F1B212F}" type="presOf" srcId="{F381DB70-DD3C-4E26-8973-923F9EBFA8DD}" destId="{471EAFC6-6F24-44D3-B215-4A3387E95CA6}" srcOrd="0" destOrd="0" presId="urn:microsoft.com/office/officeart/2005/8/layout/orgChart1"/>
    <dgm:cxn modelId="{5A412259-42C5-44CC-98BB-4E71368A2A81}" type="presOf" srcId="{80BB3025-0ACF-4B9E-9E04-B501B773E38C}" destId="{6B808A99-CC3D-4D2D-A1EB-C6C80C2D2F2A}" srcOrd="0" destOrd="0" presId="urn:microsoft.com/office/officeart/2005/8/layout/orgChart1"/>
    <dgm:cxn modelId="{AE136F7B-BB92-4C6F-8765-32DA8CC60CD0}" type="presOf" srcId="{16FD17F5-37D9-4958-9111-A4B071F6C689}" destId="{6B2A762E-799D-4849-B346-3D95A5415606}" srcOrd="0" destOrd="0" presId="urn:microsoft.com/office/officeart/2005/8/layout/orgChart1"/>
    <dgm:cxn modelId="{9A0F277F-C53F-45C2-AB4C-847D3C05C739}" type="presOf" srcId="{AE1AA7F1-95DA-4644-811F-6330DBB1A98B}" destId="{D095AA4E-401F-4CFE-8AFA-B4509D918A8F}" srcOrd="0" destOrd="0" presId="urn:microsoft.com/office/officeart/2005/8/layout/orgChart1"/>
    <dgm:cxn modelId="{8D25FC88-38FC-4C1A-901B-05E642FE19E6}" type="presOf" srcId="{C027E2A7-F501-4212-A8CD-CC0337AFAEE4}" destId="{E772EE04-7095-40F0-B8EB-197E07E69974}" srcOrd="1" destOrd="0" presId="urn:microsoft.com/office/officeart/2005/8/layout/orgChart1"/>
    <dgm:cxn modelId="{C2F30799-B7CE-46B4-80C0-FEFD456CDFF2}" type="presOf" srcId="{AB4F873E-0ABD-4DE0-8FEA-43DD4892D958}" destId="{6B9B9087-43FB-497A-8872-1D7538749DE2}" srcOrd="0" destOrd="0" presId="urn:microsoft.com/office/officeart/2005/8/layout/orgChart1"/>
    <dgm:cxn modelId="{6B873599-0C36-4B3A-A137-8368D437E03E}" type="presOf" srcId="{64BFC411-9521-4CB8-BDFD-6A6941D74C92}" destId="{9668EB96-F01F-42AC-B89E-8E689ADD6274}" srcOrd="0" destOrd="0" presId="urn:microsoft.com/office/officeart/2005/8/layout/orgChart1"/>
    <dgm:cxn modelId="{69CE81AB-B4D9-4D0B-91E6-B7E50EF0D1D2}" type="presOf" srcId="{5EBFBFC8-784D-4AE3-9A8F-83D96DBEFEC8}" destId="{8106F020-C282-4D86-9D2B-24EA8587722B}" srcOrd="1" destOrd="0" presId="urn:microsoft.com/office/officeart/2005/8/layout/orgChart1"/>
    <dgm:cxn modelId="{889361B0-E3F9-4B75-B8C8-4A65E56A16CD}" srcId="{F381DB70-DD3C-4E26-8973-923F9EBFA8DD}" destId="{127587E1-3ADF-4917-B473-44BA10C924BE}" srcOrd="1" destOrd="0" parTransId="{64BFC411-9521-4CB8-BDFD-6A6941D74C92}" sibTransId="{8B5AF781-64EA-48F9-B03C-64A99E71D1B5}"/>
    <dgm:cxn modelId="{60D0B3B6-F238-49CD-B4F1-15D1F548838C}" type="presOf" srcId="{127587E1-3ADF-4917-B473-44BA10C924BE}" destId="{777083FE-01C2-4340-BEE1-56F41B4CF17C}" srcOrd="1" destOrd="0" presId="urn:microsoft.com/office/officeart/2005/8/layout/orgChart1"/>
    <dgm:cxn modelId="{F0468EBC-FFB9-42D1-8F7C-03B0A8AAB583}" type="presOf" srcId="{C82EBD29-B239-47C4-AC72-9D49D5A81986}" destId="{86BB6638-0E61-4B1D-BCCB-C0EF7169CC1C}" srcOrd="1" destOrd="0" presId="urn:microsoft.com/office/officeart/2005/8/layout/orgChart1"/>
    <dgm:cxn modelId="{85A395CD-784A-42F2-AE28-A4FB774AEAC3}" type="presOf" srcId="{174CAAB1-A9C7-494F-B8AA-289983A9A811}" destId="{EF88E4F3-4218-49FD-AB9B-076083661B19}" srcOrd="0" destOrd="0" presId="urn:microsoft.com/office/officeart/2005/8/layout/orgChart1"/>
    <dgm:cxn modelId="{E7E958D5-3E02-4836-A70B-3CB535793BF2}" type="presOf" srcId="{FDEFFE36-5EB8-4B38-909E-4CD690552701}" destId="{D5FA15DE-D632-4D46-9D31-C2E0B0EDA3D7}" srcOrd="0" destOrd="0" presId="urn:microsoft.com/office/officeart/2005/8/layout/orgChart1"/>
    <dgm:cxn modelId="{1D2410D8-3AFC-45C4-BA77-8040B613B823}" srcId="{F381DB70-DD3C-4E26-8973-923F9EBFA8DD}" destId="{5EBFBFC8-784D-4AE3-9A8F-83D96DBEFEC8}" srcOrd="2" destOrd="0" parTransId="{AE1AA7F1-95DA-4644-811F-6330DBB1A98B}" sibTransId="{A7E1A509-AE15-440C-8426-088FFB811E0A}"/>
    <dgm:cxn modelId="{E6764EE6-D0EE-4AFE-84D8-CB4117725B91}" srcId="{F381DB70-DD3C-4E26-8973-923F9EBFA8DD}" destId="{C027E2A7-F501-4212-A8CD-CC0337AFAEE4}" srcOrd="0" destOrd="0" parTransId="{174CAAB1-A9C7-494F-B8AA-289983A9A811}" sibTransId="{85A7D3CA-04F7-4003-8792-F1A83A69A22E}"/>
    <dgm:cxn modelId="{B8A4C2F3-757E-4FC3-BC78-5FE68A5D1FF2}" type="presOf" srcId="{80BB3025-0ACF-4B9E-9E04-B501B773E38C}" destId="{64C1B968-548B-4427-B5F0-9E24036826FE}" srcOrd="1" destOrd="0" presId="urn:microsoft.com/office/officeart/2005/8/layout/orgChart1"/>
    <dgm:cxn modelId="{47119120-F2DA-4E93-B88E-3B579DFFC92E}" type="presParOf" srcId="{6B2A762E-799D-4849-B346-3D95A5415606}" destId="{9C7FE8A4-D3D1-45DB-92B1-CB93F4CE0BB8}" srcOrd="0" destOrd="0" presId="urn:microsoft.com/office/officeart/2005/8/layout/orgChart1"/>
    <dgm:cxn modelId="{D9E548B7-E4C4-4AA6-A801-7D111C26EC50}" type="presParOf" srcId="{9C7FE8A4-D3D1-45DB-92B1-CB93F4CE0BB8}" destId="{AF21A45B-3A1A-4878-B62F-8AB4AFFAC498}" srcOrd="0" destOrd="0" presId="urn:microsoft.com/office/officeart/2005/8/layout/orgChart1"/>
    <dgm:cxn modelId="{5D3094F4-7780-435F-B612-E11284D6B4C7}" type="presParOf" srcId="{AF21A45B-3A1A-4878-B62F-8AB4AFFAC498}" destId="{471EAFC6-6F24-44D3-B215-4A3387E95CA6}" srcOrd="0" destOrd="0" presId="urn:microsoft.com/office/officeart/2005/8/layout/orgChart1"/>
    <dgm:cxn modelId="{72EB4AC7-4F69-4D5D-928A-D0ED0AE67FD7}" type="presParOf" srcId="{AF21A45B-3A1A-4878-B62F-8AB4AFFAC498}" destId="{6B49EF27-D34A-44FF-9DFB-BC95568AA4A5}" srcOrd="1" destOrd="0" presId="urn:microsoft.com/office/officeart/2005/8/layout/orgChart1"/>
    <dgm:cxn modelId="{7D0FC6A5-9C1C-434A-99E7-1E8E87A05AFA}" type="presParOf" srcId="{9C7FE8A4-D3D1-45DB-92B1-CB93F4CE0BB8}" destId="{04FA659B-B300-4BB8-83AF-BB21E36EABB7}" srcOrd="1" destOrd="0" presId="urn:microsoft.com/office/officeart/2005/8/layout/orgChart1"/>
    <dgm:cxn modelId="{2BDCF186-4ADE-4508-8142-843E1867C4C3}" type="presParOf" srcId="{04FA659B-B300-4BB8-83AF-BB21E36EABB7}" destId="{EF88E4F3-4218-49FD-AB9B-076083661B19}" srcOrd="0" destOrd="0" presId="urn:microsoft.com/office/officeart/2005/8/layout/orgChart1"/>
    <dgm:cxn modelId="{CCCEF610-01B3-4202-A9A6-6B43E576AA14}" type="presParOf" srcId="{04FA659B-B300-4BB8-83AF-BB21E36EABB7}" destId="{897DF56D-665B-4D37-A871-559941945DF6}" srcOrd="1" destOrd="0" presId="urn:microsoft.com/office/officeart/2005/8/layout/orgChart1"/>
    <dgm:cxn modelId="{E925C6B8-682B-4ADD-A3D6-16A38DAB0C1A}" type="presParOf" srcId="{897DF56D-665B-4D37-A871-559941945DF6}" destId="{2054EEFA-5BF6-41D9-908B-45042A85095C}" srcOrd="0" destOrd="0" presId="urn:microsoft.com/office/officeart/2005/8/layout/orgChart1"/>
    <dgm:cxn modelId="{C7C869B4-CCC8-42B0-8595-870AE935C7F7}" type="presParOf" srcId="{2054EEFA-5BF6-41D9-908B-45042A85095C}" destId="{1FC6B60C-AE6B-4890-93AB-D7DCB3159694}" srcOrd="0" destOrd="0" presId="urn:microsoft.com/office/officeart/2005/8/layout/orgChart1"/>
    <dgm:cxn modelId="{62862D19-B5FA-4258-AF11-D22B44762061}" type="presParOf" srcId="{2054EEFA-5BF6-41D9-908B-45042A85095C}" destId="{E772EE04-7095-40F0-B8EB-197E07E69974}" srcOrd="1" destOrd="0" presId="urn:microsoft.com/office/officeart/2005/8/layout/orgChart1"/>
    <dgm:cxn modelId="{DA4D049B-614A-404C-A058-149FB90901ED}" type="presParOf" srcId="{897DF56D-665B-4D37-A871-559941945DF6}" destId="{3E727ABA-4AC6-42FC-8D80-31BDF9618487}" srcOrd="1" destOrd="0" presId="urn:microsoft.com/office/officeart/2005/8/layout/orgChart1"/>
    <dgm:cxn modelId="{AC939AF6-812B-438A-B2DE-D4E6465B7E93}" type="presParOf" srcId="{3E727ABA-4AC6-42FC-8D80-31BDF9618487}" destId="{354CF80E-A9F0-4222-8CBB-DE5327BC8008}" srcOrd="0" destOrd="0" presId="urn:microsoft.com/office/officeart/2005/8/layout/orgChart1"/>
    <dgm:cxn modelId="{C73B899E-3F5A-42F2-BEA3-E504CCEF884A}" type="presParOf" srcId="{3E727ABA-4AC6-42FC-8D80-31BDF9618487}" destId="{B747216C-14E1-4D9F-90DA-7DCF0E5F198E}" srcOrd="1" destOrd="0" presId="urn:microsoft.com/office/officeart/2005/8/layout/orgChart1"/>
    <dgm:cxn modelId="{14305275-7945-48FA-BCBB-72B7942BAAC4}" type="presParOf" srcId="{B747216C-14E1-4D9F-90DA-7DCF0E5F198E}" destId="{7AC8A8B8-A157-4440-ABE9-D528380AA976}" srcOrd="0" destOrd="0" presId="urn:microsoft.com/office/officeart/2005/8/layout/orgChart1"/>
    <dgm:cxn modelId="{00BF3BF1-E117-4A95-8E19-7512E2950C80}" type="presParOf" srcId="{7AC8A8B8-A157-4440-ABE9-D528380AA976}" destId="{EC3BA7DF-6F1C-475D-B7CB-8B715A061CD8}" srcOrd="0" destOrd="0" presId="urn:microsoft.com/office/officeart/2005/8/layout/orgChart1"/>
    <dgm:cxn modelId="{B87771D1-E3D9-4026-9C1F-9C03248F96F8}" type="presParOf" srcId="{7AC8A8B8-A157-4440-ABE9-D528380AA976}" destId="{86BB6638-0E61-4B1D-BCCB-C0EF7169CC1C}" srcOrd="1" destOrd="0" presId="urn:microsoft.com/office/officeart/2005/8/layout/orgChart1"/>
    <dgm:cxn modelId="{18DDF344-F1E0-4E32-8B72-103AF4573AFB}" type="presParOf" srcId="{B747216C-14E1-4D9F-90DA-7DCF0E5F198E}" destId="{1A45603E-D5BC-4D3D-9ED2-8CD0B6BFA18E}" srcOrd="1" destOrd="0" presId="urn:microsoft.com/office/officeart/2005/8/layout/orgChart1"/>
    <dgm:cxn modelId="{D7562E75-1C30-4091-A30D-739000B39465}" type="presParOf" srcId="{B747216C-14E1-4D9F-90DA-7DCF0E5F198E}" destId="{6E71AB94-553D-41BD-84E4-A462E3BA4970}" srcOrd="2" destOrd="0" presId="urn:microsoft.com/office/officeart/2005/8/layout/orgChart1"/>
    <dgm:cxn modelId="{846308FB-0BCA-450A-BE58-B3ADB5BA0D78}" type="presParOf" srcId="{897DF56D-665B-4D37-A871-559941945DF6}" destId="{D716CCDE-6B86-486E-A5EB-069E5CF28A89}" srcOrd="2" destOrd="0" presId="urn:microsoft.com/office/officeart/2005/8/layout/orgChart1"/>
    <dgm:cxn modelId="{39D4445B-0B57-4E8D-A7DF-0BE2D9CE44FB}" type="presParOf" srcId="{04FA659B-B300-4BB8-83AF-BB21E36EABB7}" destId="{9668EB96-F01F-42AC-B89E-8E689ADD6274}" srcOrd="2" destOrd="0" presId="urn:microsoft.com/office/officeart/2005/8/layout/orgChart1"/>
    <dgm:cxn modelId="{618D557D-8D1F-4913-9859-0595DF89E1E8}" type="presParOf" srcId="{04FA659B-B300-4BB8-83AF-BB21E36EABB7}" destId="{D64F4805-2BBF-46AD-B7B5-0D9321C49F4B}" srcOrd="3" destOrd="0" presId="urn:microsoft.com/office/officeart/2005/8/layout/orgChart1"/>
    <dgm:cxn modelId="{8EA91D81-B66E-460C-81F2-5D63111C834E}" type="presParOf" srcId="{D64F4805-2BBF-46AD-B7B5-0D9321C49F4B}" destId="{4E160F57-681C-4692-B9B1-20BD8EECE95F}" srcOrd="0" destOrd="0" presId="urn:microsoft.com/office/officeart/2005/8/layout/orgChart1"/>
    <dgm:cxn modelId="{851CD10C-5FC9-4860-984D-16C11FC1B04D}" type="presParOf" srcId="{4E160F57-681C-4692-B9B1-20BD8EECE95F}" destId="{9125C3A1-24FD-42F8-BF45-6D8FEF77E50F}" srcOrd="0" destOrd="0" presId="urn:microsoft.com/office/officeart/2005/8/layout/orgChart1"/>
    <dgm:cxn modelId="{CC214563-5C19-483A-9EEA-2D396D998E97}" type="presParOf" srcId="{4E160F57-681C-4692-B9B1-20BD8EECE95F}" destId="{777083FE-01C2-4340-BEE1-56F41B4CF17C}" srcOrd="1" destOrd="0" presId="urn:microsoft.com/office/officeart/2005/8/layout/orgChart1"/>
    <dgm:cxn modelId="{3E53C8F2-18F6-4B08-A8C7-650ED93D9BAF}" type="presParOf" srcId="{D64F4805-2BBF-46AD-B7B5-0D9321C49F4B}" destId="{5691E8A8-16F4-4106-A009-162FF346542B}" srcOrd="1" destOrd="0" presId="urn:microsoft.com/office/officeart/2005/8/layout/orgChart1"/>
    <dgm:cxn modelId="{BB2D7A9A-28C2-4F34-8D33-28E938139874}" type="presParOf" srcId="{5691E8A8-16F4-4106-A009-162FF346542B}" destId="{5190E43D-8635-441C-B2CC-BD4B96DDB8AF}" srcOrd="0" destOrd="0" presId="urn:microsoft.com/office/officeart/2005/8/layout/orgChart1"/>
    <dgm:cxn modelId="{DE28A01E-8F56-4FF2-AB85-FC5EBBE25BDA}" type="presParOf" srcId="{5691E8A8-16F4-4106-A009-162FF346542B}" destId="{BB00AA74-6762-451F-8F50-45DA679DFD3D}" srcOrd="1" destOrd="0" presId="urn:microsoft.com/office/officeart/2005/8/layout/orgChart1"/>
    <dgm:cxn modelId="{F05A64BF-D62B-467C-9298-8381830F7424}" type="presParOf" srcId="{BB00AA74-6762-451F-8F50-45DA679DFD3D}" destId="{97C67541-5907-4BBE-AE30-287A609634AB}" srcOrd="0" destOrd="0" presId="urn:microsoft.com/office/officeart/2005/8/layout/orgChart1"/>
    <dgm:cxn modelId="{4446EDA6-382F-4388-8EAB-B703B23FE296}" type="presParOf" srcId="{97C67541-5907-4BBE-AE30-287A609634AB}" destId="{D5FA15DE-D632-4D46-9D31-C2E0B0EDA3D7}" srcOrd="0" destOrd="0" presId="urn:microsoft.com/office/officeart/2005/8/layout/orgChart1"/>
    <dgm:cxn modelId="{B17CCDC1-A677-408B-8DEB-8A7398B7818D}" type="presParOf" srcId="{97C67541-5907-4BBE-AE30-287A609634AB}" destId="{01AB6064-F013-487B-9ED2-3D866985CBCB}" srcOrd="1" destOrd="0" presId="urn:microsoft.com/office/officeart/2005/8/layout/orgChart1"/>
    <dgm:cxn modelId="{93E36D6D-CAE4-42D2-83F5-A0EB1E4A8EA0}" type="presParOf" srcId="{BB00AA74-6762-451F-8F50-45DA679DFD3D}" destId="{2D71AE8D-DE9B-4FAA-BE14-1F4CFF61D19A}" srcOrd="1" destOrd="0" presId="urn:microsoft.com/office/officeart/2005/8/layout/orgChart1"/>
    <dgm:cxn modelId="{C819FF38-AD12-4CAB-B7A1-E9F01A10D42F}" type="presParOf" srcId="{BB00AA74-6762-451F-8F50-45DA679DFD3D}" destId="{924AD4B3-316B-47C7-BC81-FA02D7255AA7}" srcOrd="2" destOrd="0" presId="urn:microsoft.com/office/officeart/2005/8/layout/orgChart1"/>
    <dgm:cxn modelId="{4676FEF3-2635-4E24-8CD8-53BE1B291090}" type="presParOf" srcId="{D64F4805-2BBF-46AD-B7B5-0D9321C49F4B}" destId="{4CF48BA4-52C8-4D7B-A3B4-9D0590E84E78}" srcOrd="2" destOrd="0" presId="urn:microsoft.com/office/officeart/2005/8/layout/orgChart1"/>
    <dgm:cxn modelId="{A4546A87-CBCC-4174-BB11-BA72E54063D4}" type="presParOf" srcId="{04FA659B-B300-4BB8-83AF-BB21E36EABB7}" destId="{D095AA4E-401F-4CFE-8AFA-B4509D918A8F}" srcOrd="4" destOrd="0" presId="urn:microsoft.com/office/officeart/2005/8/layout/orgChart1"/>
    <dgm:cxn modelId="{6C34D3A1-7B38-40CA-BEC7-4A716C53EC36}" type="presParOf" srcId="{04FA659B-B300-4BB8-83AF-BB21E36EABB7}" destId="{0451F311-D0EA-4104-99F0-7E445F0A7334}" srcOrd="5" destOrd="0" presId="urn:microsoft.com/office/officeart/2005/8/layout/orgChart1"/>
    <dgm:cxn modelId="{4D84DCAD-B0A8-42E7-BE26-C00737CD46CB}" type="presParOf" srcId="{0451F311-D0EA-4104-99F0-7E445F0A7334}" destId="{14E32D97-698F-4608-B255-6663ACB2A82F}" srcOrd="0" destOrd="0" presId="urn:microsoft.com/office/officeart/2005/8/layout/orgChart1"/>
    <dgm:cxn modelId="{91B4D5CB-4FA4-4069-B28D-611722A009E6}" type="presParOf" srcId="{14E32D97-698F-4608-B255-6663ACB2A82F}" destId="{29BA0C37-D2CC-4A0B-AFAB-E99F8F796C77}" srcOrd="0" destOrd="0" presId="urn:microsoft.com/office/officeart/2005/8/layout/orgChart1"/>
    <dgm:cxn modelId="{C35863CC-A8F2-4891-9B20-B28ED0C06A28}" type="presParOf" srcId="{14E32D97-698F-4608-B255-6663ACB2A82F}" destId="{8106F020-C282-4D86-9D2B-24EA8587722B}" srcOrd="1" destOrd="0" presId="urn:microsoft.com/office/officeart/2005/8/layout/orgChart1"/>
    <dgm:cxn modelId="{09039F59-972C-4006-B177-7D7C878EC6A5}" type="presParOf" srcId="{0451F311-D0EA-4104-99F0-7E445F0A7334}" destId="{E17E23A0-2308-4770-B569-7A784E61B284}" srcOrd="1" destOrd="0" presId="urn:microsoft.com/office/officeart/2005/8/layout/orgChart1"/>
    <dgm:cxn modelId="{59181685-C45A-44A0-BC4D-746E7A396EC6}" type="presParOf" srcId="{E17E23A0-2308-4770-B569-7A784E61B284}" destId="{6B9B9087-43FB-497A-8872-1D7538749DE2}" srcOrd="0" destOrd="0" presId="urn:microsoft.com/office/officeart/2005/8/layout/orgChart1"/>
    <dgm:cxn modelId="{8737120E-4D75-4781-866C-DE75154F85D8}" type="presParOf" srcId="{E17E23A0-2308-4770-B569-7A784E61B284}" destId="{BC3DAD22-3CC9-4B9C-B615-A72A4A17446E}" srcOrd="1" destOrd="0" presId="urn:microsoft.com/office/officeart/2005/8/layout/orgChart1"/>
    <dgm:cxn modelId="{1A1C755D-EA1D-4F0A-BFDE-D5237C20E8B9}" type="presParOf" srcId="{BC3DAD22-3CC9-4B9C-B615-A72A4A17446E}" destId="{CBFF6944-F8F5-43D4-827F-71141265F3A5}" srcOrd="0" destOrd="0" presId="urn:microsoft.com/office/officeart/2005/8/layout/orgChart1"/>
    <dgm:cxn modelId="{CC88325A-93D1-4F24-84D2-A3E93E0EEC72}" type="presParOf" srcId="{CBFF6944-F8F5-43D4-827F-71141265F3A5}" destId="{6B808A99-CC3D-4D2D-A1EB-C6C80C2D2F2A}" srcOrd="0" destOrd="0" presId="urn:microsoft.com/office/officeart/2005/8/layout/orgChart1"/>
    <dgm:cxn modelId="{A117FB1A-4FC2-4260-A0A5-9F139A00BE79}" type="presParOf" srcId="{CBFF6944-F8F5-43D4-827F-71141265F3A5}" destId="{64C1B968-548B-4427-B5F0-9E24036826FE}" srcOrd="1" destOrd="0" presId="urn:microsoft.com/office/officeart/2005/8/layout/orgChart1"/>
    <dgm:cxn modelId="{A9464EA4-7696-4916-A64A-1C5D9081A4B8}" type="presParOf" srcId="{BC3DAD22-3CC9-4B9C-B615-A72A4A17446E}" destId="{CF881C4D-83A9-4ECF-B54B-30709E095284}" srcOrd="1" destOrd="0" presId="urn:microsoft.com/office/officeart/2005/8/layout/orgChart1"/>
    <dgm:cxn modelId="{FD8B436D-E97A-46A1-888A-AF857C9C6771}" type="presParOf" srcId="{BC3DAD22-3CC9-4B9C-B615-A72A4A17446E}" destId="{F113E31C-146D-462E-AA34-4C189B35A258}" srcOrd="2" destOrd="0" presId="urn:microsoft.com/office/officeart/2005/8/layout/orgChart1"/>
    <dgm:cxn modelId="{38BD49F7-3810-4F2B-B6FA-E58B8BCA2148}" type="presParOf" srcId="{0451F311-D0EA-4104-99F0-7E445F0A7334}" destId="{6A48675E-7F28-418F-9ADC-B43D2242AD22}" srcOrd="2" destOrd="0" presId="urn:microsoft.com/office/officeart/2005/8/layout/orgChart1"/>
    <dgm:cxn modelId="{74D7FCCF-ADC9-4067-A9B9-F7AEB325D59A}" type="presParOf" srcId="{9C7FE8A4-D3D1-45DB-92B1-CB93F4CE0BB8}" destId="{A7567D58-69F5-493F-8F45-F4293A04C35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FEBB6-9784-454D-A6F1-9BCD208FB7B0}" type="doc">
      <dgm:prSet loTypeId="urn:microsoft.com/office/officeart/2005/8/layout/hProcess9" loCatId="process" qsTypeId="urn:microsoft.com/office/officeart/2005/8/quickstyle/simple1" qsCatId="simple" csTypeId="urn:microsoft.com/office/officeart/2005/8/colors/accent1_1" csCatId="accent1" phldr="1"/>
      <dgm:spPr/>
    </dgm:pt>
    <dgm:pt modelId="{C6EDF88B-522B-4184-A947-491DB601F0C6}">
      <dgm:prSet phldrT="[Text]" custT="1"/>
      <dgm:spPr/>
      <dgm:t>
        <a:bodyPr/>
        <a:lstStyle/>
        <a:p>
          <a:r>
            <a:rPr lang="cs-CZ" sz="1400" b="1" dirty="0">
              <a:solidFill>
                <a:srgbClr val="FF0000"/>
              </a:solidFill>
            </a:rPr>
            <a:t>VLIVY PROSTŘEDÍ</a:t>
          </a:r>
        </a:p>
        <a:p>
          <a:r>
            <a:rPr lang="cs-CZ" sz="1200" b="1" dirty="0"/>
            <a:t>poptávka</a:t>
          </a:r>
        </a:p>
        <a:p>
          <a:r>
            <a:rPr lang="cs-CZ" sz="1200" b="1" dirty="0"/>
            <a:t>ekonomické prognózy</a:t>
          </a:r>
        </a:p>
        <a:p>
          <a:r>
            <a:rPr lang="cs-CZ" sz="1200" b="1" dirty="0"/>
            <a:t>technologické změny</a:t>
          </a:r>
        </a:p>
        <a:p>
          <a:r>
            <a:rPr lang="cs-CZ" sz="1200" b="1" dirty="0"/>
            <a:t>politiky</a:t>
          </a:r>
        </a:p>
        <a:p>
          <a:r>
            <a:rPr lang="cs-CZ" sz="1200" b="1" dirty="0"/>
            <a:t>konkurence</a:t>
          </a:r>
        </a:p>
        <a:p>
          <a:r>
            <a:rPr lang="cs-CZ" sz="1200" b="1" dirty="0"/>
            <a:t>dodací podmínky</a:t>
          </a:r>
        </a:p>
        <a:p>
          <a:r>
            <a:rPr lang="cs-CZ" sz="1200" b="1" dirty="0"/>
            <a:t>cena peněz</a:t>
          </a:r>
        </a:p>
      </dgm:t>
    </dgm:pt>
    <dgm:pt modelId="{F98CFBB9-2D88-41DD-90A8-81F8C3DA27A2}" type="parTrans" cxnId="{7F98D89A-C7D3-411E-8E17-2FB8E7E6AC0F}">
      <dgm:prSet/>
      <dgm:spPr/>
      <dgm:t>
        <a:bodyPr/>
        <a:lstStyle/>
        <a:p>
          <a:endParaRPr lang="cs-CZ"/>
        </a:p>
      </dgm:t>
    </dgm:pt>
    <dgm:pt modelId="{A52153AA-5B1A-4C3E-8D0F-96F0E7ED8C2D}" type="sibTrans" cxnId="{7F98D89A-C7D3-411E-8E17-2FB8E7E6AC0F}">
      <dgm:prSet/>
      <dgm:spPr/>
      <dgm:t>
        <a:bodyPr/>
        <a:lstStyle/>
        <a:p>
          <a:endParaRPr lang="cs-CZ"/>
        </a:p>
      </dgm:t>
    </dgm:pt>
    <dgm:pt modelId="{F8983A97-69F1-4EC4-840E-B87B0171F10E}">
      <dgm:prSet phldrT="[Text]" custT="1"/>
      <dgm:spPr/>
      <dgm:t>
        <a:bodyPr/>
        <a:lstStyle/>
        <a:p>
          <a:r>
            <a:rPr lang="cs-CZ" sz="1200" b="1">
              <a:solidFill>
                <a:srgbClr val="FF0000"/>
              </a:solidFill>
            </a:rPr>
            <a:t>INDIVIDUÁLN</a:t>
          </a:r>
          <a:r>
            <a:rPr lang="cs-CZ" sz="1100" b="1">
              <a:solidFill>
                <a:srgbClr val="FF0000"/>
              </a:solidFill>
            </a:rPr>
            <a:t>Í</a:t>
          </a:r>
        </a:p>
        <a:p>
          <a:r>
            <a:rPr lang="cs-CZ" sz="1100" b="1">
              <a:solidFill>
                <a:sysClr val="windowText" lastClr="000000"/>
              </a:solidFill>
            </a:rPr>
            <a:t>věk</a:t>
          </a:r>
        </a:p>
        <a:p>
          <a:r>
            <a:rPr lang="cs-CZ" sz="1100" b="1">
              <a:solidFill>
                <a:sysClr val="windowText" lastClr="000000"/>
              </a:solidFill>
            </a:rPr>
            <a:t>vzdělání</a:t>
          </a:r>
        </a:p>
        <a:p>
          <a:r>
            <a:rPr lang="cs-CZ" sz="1100" b="1">
              <a:solidFill>
                <a:sysClr val="windowText" lastClr="000000"/>
              </a:solidFill>
            </a:rPr>
            <a:t>postavení ve firmě</a:t>
          </a:r>
        </a:p>
        <a:p>
          <a:r>
            <a:rPr lang="cs-CZ" sz="1100" b="1">
              <a:solidFill>
                <a:sysClr val="windowText" lastClr="000000"/>
              </a:solidFill>
            </a:rPr>
            <a:t>osobnost</a:t>
          </a:r>
        </a:p>
      </dgm:t>
    </dgm:pt>
    <dgm:pt modelId="{7E812031-9A75-4565-B8AA-62C22DEDDD00}" type="parTrans" cxnId="{26246A89-8F91-467E-A503-0DB8E89BE47A}">
      <dgm:prSet/>
      <dgm:spPr/>
      <dgm:t>
        <a:bodyPr/>
        <a:lstStyle/>
        <a:p>
          <a:endParaRPr lang="cs-CZ"/>
        </a:p>
      </dgm:t>
    </dgm:pt>
    <dgm:pt modelId="{1736A877-E148-44F4-BBAB-41AC0F00FB78}" type="sibTrans" cxnId="{26246A89-8F91-467E-A503-0DB8E89BE47A}">
      <dgm:prSet/>
      <dgm:spPr/>
      <dgm:t>
        <a:bodyPr/>
        <a:lstStyle/>
        <a:p>
          <a:endParaRPr lang="cs-CZ"/>
        </a:p>
      </dgm:t>
    </dgm:pt>
    <dgm:pt modelId="{1DC0AB3F-A02B-4562-B568-9D098771704B}">
      <dgm:prSet phldrT="[Text]" custT="1"/>
      <dgm:spPr>
        <a:solidFill>
          <a:schemeClr val="tx2">
            <a:lumMod val="20000"/>
            <a:lumOff val="80000"/>
          </a:schemeClr>
        </a:solidFill>
      </dgm:spPr>
      <dgm:t>
        <a:bodyPr/>
        <a:lstStyle/>
        <a:p>
          <a:r>
            <a:rPr lang="cs-CZ" sz="1600" b="1" dirty="0"/>
            <a:t>KUPUJÍCÍ</a:t>
          </a:r>
          <a:endParaRPr lang="cs-CZ" sz="1800" b="1" dirty="0"/>
        </a:p>
      </dgm:t>
    </dgm:pt>
    <dgm:pt modelId="{F7C93129-BDA5-4450-B662-BA3A5A005DAC}" type="parTrans" cxnId="{BDF91489-24D9-481E-95BA-AFD51DAF37C2}">
      <dgm:prSet/>
      <dgm:spPr/>
      <dgm:t>
        <a:bodyPr/>
        <a:lstStyle/>
        <a:p>
          <a:endParaRPr lang="cs-CZ"/>
        </a:p>
      </dgm:t>
    </dgm:pt>
    <dgm:pt modelId="{0135AB13-E1B2-4450-B866-5117626F74B4}" type="sibTrans" cxnId="{BDF91489-24D9-481E-95BA-AFD51DAF37C2}">
      <dgm:prSet/>
      <dgm:spPr/>
      <dgm:t>
        <a:bodyPr/>
        <a:lstStyle/>
        <a:p>
          <a:endParaRPr lang="cs-CZ"/>
        </a:p>
      </dgm:t>
    </dgm:pt>
    <dgm:pt modelId="{8F823AB6-3AD8-4A37-BDD8-4D05646FA9C5}">
      <dgm:prSet custT="1"/>
      <dgm:spPr/>
      <dgm:t>
        <a:bodyPr/>
        <a:lstStyle/>
        <a:p>
          <a:r>
            <a:rPr lang="cs-CZ" sz="1200" b="1">
              <a:solidFill>
                <a:srgbClr val="FF0000"/>
              </a:solidFill>
            </a:rPr>
            <a:t>ORGANIZAČNÍ</a:t>
          </a:r>
        </a:p>
        <a:p>
          <a:r>
            <a:rPr lang="cs-CZ" sz="1200" b="1">
              <a:solidFill>
                <a:sysClr val="windowText" lastClr="000000"/>
              </a:solidFill>
            </a:rPr>
            <a:t>cíle</a:t>
          </a:r>
        </a:p>
        <a:p>
          <a:r>
            <a:rPr lang="cs-CZ" sz="1200" b="1">
              <a:solidFill>
                <a:sysClr val="windowText" lastClr="000000"/>
              </a:solidFill>
            </a:rPr>
            <a:t>zásady</a:t>
          </a:r>
        </a:p>
        <a:p>
          <a:r>
            <a:rPr lang="cs-CZ" sz="1200" b="1">
              <a:solidFill>
                <a:sysClr val="windowText" lastClr="000000"/>
              </a:solidFill>
            </a:rPr>
            <a:t>postupy</a:t>
          </a:r>
        </a:p>
        <a:p>
          <a:r>
            <a:rPr lang="cs-CZ" sz="1200" b="1">
              <a:solidFill>
                <a:sysClr val="windowText" lastClr="000000"/>
              </a:solidFill>
            </a:rPr>
            <a:t>organizační struktura</a:t>
          </a:r>
        </a:p>
        <a:p>
          <a:r>
            <a:rPr lang="cs-CZ" sz="1200" b="1">
              <a:solidFill>
                <a:sysClr val="windowText" lastClr="000000"/>
              </a:solidFill>
            </a:rPr>
            <a:t>systémy</a:t>
          </a:r>
        </a:p>
      </dgm:t>
    </dgm:pt>
    <dgm:pt modelId="{8373AD19-9614-424D-8CC9-82CD67959C6E}" type="parTrans" cxnId="{78D97820-C370-4B85-B8D1-E3E35D912B97}">
      <dgm:prSet/>
      <dgm:spPr/>
      <dgm:t>
        <a:bodyPr/>
        <a:lstStyle/>
        <a:p>
          <a:endParaRPr lang="cs-CZ"/>
        </a:p>
      </dgm:t>
    </dgm:pt>
    <dgm:pt modelId="{71C44C24-E01F-4BFB-95C5-9FA56DB6749A}" type="sibTrans" cxnId="{78D97820-C370-4B85-B8D1-E3E35D912B97}">
      <dgm:prSet/>
      <dgm:spPr/>
      <dgm:t>
        <a:bodyPr/>
        <a:lstStyle/>
        <a:p>
          <a:endParaRPr lang="cs-CZ"/>
        </a:p>
      </dgm:t>
    </dgm:pt>
    <dgm:pt modelId="{1900DD0C-2204-4A1F-BBAC-26B4F4FAE40E}">
      <dgm:prSet custT="1"/>
      <dgm:spPr/>
      <dgm:t>
        <a:bodyPr/>
        <a:lstStyle/>
        <a:p>
          <a:r>
            <a:rPr lang="cs-CZ" sz="1800" b="1" dirty="0">
              <a:solidFill>
                <a:srgbClr val="FF0000"/>
              </a:solidFill>
            </a:rPr>
            <a:t>MEZILIDSKÉ</a:t>
          </a:r>
        </a:p>
        <a:p>
          <a:r>
            <a:rPr lang="cs-CZ" sz="1200" b="1" dirty="0">
              <a:solidFill>
                <a:sysClr val="windowText" lastClr="000000"/>
              </a:solidFill>
            </a:rPr>
            <a:t>pravomoci</a:t>
          </a:r>
        </a:p>
        <a:p>
          <a:r>
            <a:rPr lang="cs-CZ" sz="1200" b="1" dirty="0">
              <a:solidFill>
                <a:sysClr val="windowText" lastClr="000000"/>
              </a:solidFill>
            </a:rPr>
            <a:t>status</a:t>
          </a:r>
        </a:p>
        <a:p>
          <a:r>
            <a:rPr lang="cs-CZ" sz="1200" b="1" dirty="0">
              <a:solidFill>
                <a:sysClr val="windowText" lastClr="000000"/>
              </a:solidFill>
            </a:rPr>
            <a:t>empatie</a:t>
          </a:r>
        </a:p>
        <a:p>
          <a:r>
            <a:rPr lang="cs-CZ" sz="1200" b="1" dirty="0" err="1">
              <a:solidFill>
                <a:sysClr val="windowText" lastClr="000000"/>
              </a:solidFill>
            </a:rPr>
            <a:t>převědčivost</a:t>
          </a:r>
          <a:endParaRPr lang="cs-CZ" sz="1200" b="1" dirty="0">
            <a:solidFill>
              <a:sysClr val="windowText" lastClr="000000"/>
            </a:solidFill>
          </a:endParaRPr>
        </a:p>
      </dgm:t>
    </dgm:pt>
    <dgm:pt modelId="{4AFB01C5-39CF-495E-9010-DE2725D85778}" type="parTrans" cxnId="{D3869955-7955-4CF2-9A2B-78D2087A7A72}">
      <dgm:prSet/>
      <dgm:spPr/>
      <dgm:t>
        <a:bodyPr/>
        <a:lstStyle/>
        <a:p>
          <a:endParaRPr lang="cs-CZ"/>
        </a:p>
      </dgm:t>
    </dgm:pt>
    <dgm:pt modelId="{D1E2CF9B-25A6-4C77-97D0-0CF35497C74E}" type="sibTrans" cxnId="{D3869955-7955-4CF2-9A2B-78D2087A7A72}">
      <dgm:prSet/>
      <dgm:spPr/>
      <dgm:t>
        <a:bodyPr/>
        <a:lstStyle/>
        <a:p>
          <a:endParaRPr lang="cs-CZ"/>
        </a:p>
      </dgm:t>
    </dgm:pt>
    <dgm:pt modelId="{D8F6A434-50F1-490F-A7F0-6418EB0845F4}" type="pres">
      <dgm:prSet presAssocID="{BC9FEBB6-9784-454D-A6F1-9BCD208FB7B0}" presName="CompostProcess" presStyleCnt="0">
        <dgm:presLayoutVars>
          <dgm:dir/>
          <dgm:resizeHandles val="exact"/>
        </dgm:presLayoutVars>
      </dgm:prSet>
      <dgm:spPr/>
    </dgm:pt>
    <dgm:pt modelId="{72EE0AD1-6F16-4A32-A11B-6CF96EEFFC5F}" type="pres">
      <dgm:prSet presAssocID="{BC9FEBB6-9784-454D-A6F1-9BCD208FB7B0}" presName="arrow" presStyleLbl="bgShp" presStyleIdx="0" presStyleCnt="1"/>
      <dgm:spPr/>
    </dgm:pt>
    <dgm:pt modelId="{F92C7E85-4CA8-4E46-8B17-2BBDBB267C34}" type="pres">
      <dgm:prSet presAssocID="{BC9FEBB6-9784-454D-A6F1-9BCD208FB7B0}" presName="linearProcess" presStyleCnt="0"/>
      <dgm:spPr/>
    </dgm:pt>
    <dgm:pt modelId="{B197CAC4-00C5-4F0C-8A53-167908C31C98}" type="pres">
      <dgm:prSet presAssocID="{C6EDF88B-522B-4184-A947-491DB601F0C6}" presName="textNode" presStyleLbl="node1" presStyleIdx="0" presStyleCnt="5" custScaleY="226950">
        <dgm:presLayoutVars>
          <dgm:bulletEnabled val="1"/>
        </dgm:presLayoutVars>
      </dgm:prSet>
      <dgm:spPr/>
    </dgm:pt>
    <dgm:pt modelId="{1C744D9F-E1B2-4C83-98D1-538933C7FCA0}" type="pres">
      <dgm:prSet presAssocID="{A52153AA-5B1A-4C3E-8D0F-96F0E7ED8C2D}" presName="sibTrans" presStyleCnt="0"/>
      <dgm:spPr/>
    </dgm:pt>
    <dgm:pt modelId="{44278DC1-4A96-4714-B6ED-ABDB5FE2913A}" type="pres">
      <dgm:prSet presAssocID="{8F823AB6-3AD8-4A37-BDD8-4D05646FA9C5}" presName="textNode" presStyleLbl="node1" presStyleIdx="1" presStyleCnt="5" custScaleY="189716">
        <dgm:presLayoutVars>
          <dgm:bulletEnabled val="1"/>
        </dgm:presLayoutVars>
      </dgm:prSet>
      <dgm:spPr/>
    </dgm:pt>
    <dgm:pt modelId="{EB8189BA-9F44-4673-9599-65123635D4BD}" type="pres">
      <dgm:prSet presAssocID="{71C44C24-E01F-4BFB-95C5-9FA56DB6749A}" presName="sibTrans" presStyleCnt="0"/>
      <dgm:spPr/>
    </dgm:pt>
    <dgm:pt modelId="{B1DD00DD-7849-49E2-9A12-6741D8E59F34}" type="pres">
      <dgm:prSet presAssocID="{1900DD0C-2204-4A1F-BBAC-26B4F4FAE40E}" presName="textNode" presStyleLbl="node1" presStyleIdx="2" presStyleCnt="5" custScaleY="147163">
        <dgm:presLayoutVars>
          <dgm:bulletEnabled val="1"/>
        </dgm:presLayoutVars>
      </dgm:prSet>
      <dgm:spPr/>
    </dgm:pt>
    <dgm:pt modelId="{92A602DB-A098-41D6-9CCE-A72EF3DE1135}" type="pres">
      <dgm:prSet presAssocID="{D1E2CF9B-25A6-4C77-97D0-0CF35497C74E}" presName="sibTrans" presStyleCnt="0"/>
      <dgm:spPr/>
    </dgm:pt>
    <dgm:pt modelId="{24350B01-B93A-48E0-B87A-9AB89554AE3E}" type="pres">
      <dgm:prSet presAssocID="{F8983A97-69F1-4EC4-840E-B87B0171F10E}" presName="textNode" presStyleLbl="node1" presStyleIdx="3" presStyleCnt="5" custScaleY="109929">
        <dgm:presLayoutVars>
          <dgm:bulletEnabled val="1"/>
        </dgm:presLayoutVars>
      </dgm:prSet>
      <dgm:spPr/>
    </dgm:pt>
    <dgm:pt modelId="{BF5A6448-85FB-4CDD-ABBF-CD200D019A76}" type="pres">
      <dgm:prSet presAssocID="{1736A877-E148-44F4-BBAB-41AC0F00FB78}" presName="sibTrans" presStyleCnt="0"/>
      <dgm:spPr/>
    </dgm:pt>
    <dgm:pt modelId="{72CF699F-D6D4-48D9-A8C6-47BFD78CFB7B}" type="pres">
      <dgm:prSet presAssocID="{1DC0AB3F-A02B-4562-B568-9D098771704B}" presName="textNode" presStyleLbl="node1" presStyleIdx="4" presStyleCnt="5" custScaleY="76241">
        <dgm:presLayoutVars>
          <dgm:bulletEnabled val="1"/>
        </dgm:presLayoutVars>
      </dgm:prSet>
      <dgm:spPr/>
    </dgm:pt>
  </dgm:ptLst>
  <dgm:cxnLst>
    <dgm:cxn modelId="{14EF0A07-B473-496E-B9B0-9A117D3033E1}" type="presOf" srcId="{1900DD0C-2204-4A1F-BBAC-26B4F4FAE40E}" destId="{B1DD00DD-7849-49E2-9A12-6741D8E59F34}" srcOrd="0" destOrd="0" presId="urn:microsoft.com/office/officeart/2005/8/layout/hProcess9"/>
    <dgm:cxn modelId="{78D97820-C370-4B85-B8D1-E3E35D912B97}" srcId="{BC9FEBB6-9784-454D-A6F1-9BCD208FB7B0}" destId="{8F823AB6-3AD8-4A37-BDD8-4D05646FA9C5}" srcOrd="1" destOrd="0" parTransId="{8373AD19-9614-424D-8CC9-82CD67959C6E}" sibTransId="{71C44C24-E01F-4BFB-95C5-9FA56DB6749A}"/>
    <dgm:cxn modelId="{649E4968-6B7E-4B7B-AD0A-98CB59B1A561}" type="presOf" srcId="{8F823AB6-3AD8-4A37-BDD8-4D05646FA9C5}" destId="{44278DC1-4A96-4714-B6ED-ABDB5FE2913A}" srcOrd="0" destOrd="0" presId="urn:microsoft.com/office/officeart/2005/8/layout/hProcess9"/>
    <dgm:cxn modelId="{5BE6D84D-95C3-488F-902E-123C178B1ACD}" type="presOf" srcId="{C6EDF88B-522B-4184-A947-491DB601F0C6}" destId="{B197CAC4-00C5-4F0C-8A53-167908C31C98}" srcOrd="0" destOrd="0" presId="urn:microsoft.com/office/officeart/2005/8/layout/hProcess9"/>
    <dgm:cxn modelId="{1DD92453-FE17-477C-A4F1-EA76A8EAF634}" type="presOf" srcId="{BC9FEBB6-9784-454D-A6F1-9BCD208FB7B0}" destId="{D8F6A434-50F1-490F-A7F0-6418EB0845F4}" srcOrd="0" destOrd="0" presId="urn:microsoft.com/office/officeart/2005/8/layout/hProcess9"/>
    <dgm:cxn modelId="{D3869955-7955-4CF2-9A2B-78D2087A7A72}" srcId="{BC9FEBB6-9784-454D-A6F1-9BCD208FB7B0}" destId="{1900DD0C-2204-4A1F-BBAC-26B4F4FAE40E}" srcOrd="2" destOrd="0" parTransId="{4AFB01C5-39CF-495E-9010-DE2725D85778}" sibTransId="{D1E2CF9B-25A6-4C77-97D0-0CF35497C74E}"/>
    <dgm:cxn modelId="{BDF91489-24D9-481E-95BA-AFD51DAF37C2}" srcId="{BC9FEBB6-9784-454D-A6F1-9BCD208FB7B0}" destId="{1DC0AB3F-A02B-4562-B568-9D098771704B}" srcOrd="4" destOrd="0" parTransId="{F7C93129-BDA5-4450-B662-BA3A5A005DAC}" sibTransId="{0135AB13-E1B2-4450-B866-5117626F74B4}"/>
    <dgm:cxn modelId="{26246A89-8F91-467E-A503-0DB8E89BE47A}" srcId="{BC9FEBB6-9784-454D-A6F1-9BCD208FB7B0}" destId="{F8983A97-69F1-4EC4-840E-B87B0171F10E}" srcOrd="3" destOrd="0" parTransId="{7E812031-9A75-4565-B8AA-62C22DEDDD00}" sibTransId="{1736A877-E148-44F4-BBAB-41AC0F00FB78}"/>
    <dgm:cxn modelId="{848F478E-06C8-45B1-A132-7D4BB41395D7}" type="presOf" srcId="{1DC0AB3F-A02B-4562-B568-9D098771704B}" destId="{72CF699F-D6D4-48D9-A8C6-47BFD78CFB7B}" srcOrd="0" destOrd="0" presId="urn:microsoft.com/office/officeart/2005/8/layout/hProcess9"/>
    <dgm:cxn modelId="{7F98D89A-C7D3-411E-8E17-2FB8E7E6AC0F}" srcId="{BC9FEBB6-9784-454D-A6F1-9BCD208FB7B0}" destId="{C6EDF88B-522B-4184-A947-491DB601F0C6}" srcOrd="0" destOrd="0" parTransId="{F98CFBB9-2D88-41DD-90A8-81F8C3DA27A2}" sibTransId="{A52153AA-5B1A-4C3E-8D0F-96F0E7ED8C2D}"/>
    <dgm:cxn modelId="{83AD129F-2772-4888-BCEA-161104A1D220}" type="presOf" srcId="{F8983A97-69F1-4EC4-840E-B87B0171F10E}" destId="{24350B01-B93A-48E0-B87A-9AB89554AE3E}" srcOrd="0" destOrd="0" presId="urn:microsoft.com/office/officeart/2005/8/layout/hProcess9"/>
    <dgm:cxn modelId="{6ABBD001-CE50-477F-9728-83C6A5186E2F}" type="presParOf" srcId="{D8F6A434-50F1-490F-A7F0-6418EB0845F4}" destId="{72EE0AD1-6F16-4A32-A11B-6CF96EEFFC5F}" srcOrd="0" destOrd="0" presId="urn:microsoft.com/office/officeart/2005/8/layout/hProcess9"/>
    <dgm:cxn modelId="{01BE1F40-E988-447D-ABC1-C4B07FEC5A9E}" type="presParOf" srcId="{D8F6A434-50F1-490F-A7F0-6418EB0845F4}" destId="{F92C7E85-4CA8-4E46-8B17-2BBDBB267C34}" srcOrd="1" destOrd="0" presId="urn:microsoft.com/office/officeart/2005/8/layout/hProcess9"/>
    <dgm:cxn modelId="{34E76950-2B08-480B-BFF0-82A17269C1DA}" type="presParOf" srcId="{F92C7E85-4CA8-4E46-8B17-2BBDBB267C34}" destId="{B197CAC4-00C5-4F0C-8A53-167908C31C98}" srcOrd="0" destOrd="0" presId="urn:microsoft.com/office/officeart/2005/8/layout/hProcess9"/>
    <dgm:cxn modelId="{65A920A5-90A3-47D4-A805-DBC94EFA810A}" type="presParOf" srcId="{F92C7E85-4CA8-4E46-8B17-2BBDBB267C34}" destId="{1C744D9F-E1B2-4C83-98D1-538933C7FCA0}" srcOrd="1" destOrd="0" presId="urn:microsoft.com/office/officeart/2005/8/layout/hProcess9"/>
    <dgm:cxn modelId="{6BEE748B-1622-4807-AF78-8D3D915D795E}" type="presParOf" srcId="{F92C7E85-4CA8-4E46-8B17-2BBDBB267C34}" destId="{44278DC1-4A96-4714-B6ED-ABDB5FE2913A}" srcOrd="2" destOrd="0" presId="urn:microsoft.com/office/officeart/2005/8/layout/hProcess9"/>
    <dgm:cxn modelId="{30768427-8BB8-4A53-910A-0D6393F192A7}" type="presParOf" srcId="{F92C7E85-4CA8-4E46-8B17-2BBDBB267C34}" destId="{EB8189BA-9F44-4673-9599-65123635D4BD}" srcOrd="3" destOrd="0" presId="urn:microsoft.com/office/officeart/2005/8/layout/hProcess9"/>
    <dgm:cxn modelId="{69CB4A92-D27E-43A9-9A99-C39C40E8FB4E}" type="presParOf" srcId="{F92C7E85-4CA8-4E46-8B17-2BBDBB267C34}" destId="{B1DD00DD-7849-49E2-9A12-6741D8E59F34}" srcOrd="4" destOrd="0" presId="urn:microsoft.com/office/officeart/2005/8/layout/hProcess9"/>
    <dgm:cxn modelId="{D14EDFED-F3B7-49BE-BA5D-ADDC0415D45F}" type="presParOf" srcId="{F92C7E85-4CA8-4E46-8B17-2BBDBB267C34}" destId="{92A602DB-A098-41D6-9CCE-A72EF3DE1135}" srcOrd="5" destOrd="0" presId="urn:microsoft.com/office/officeart/2005/8/layout/hProcess9"/>
    <dgm:cxn modelId="{F85B68CC-6368-458A-8446-1302BC63E92A}" type="presParOf" srcId="{F92C7E85-4CA8-4E46-8B17-2BBDBB267C34}" destId="{24350B01-B93A-48E0-B87A-9AB89554AE3E}" srcOrd="6" destOrd="0" presId="urn:microsoft.com/office/officeart/2005/8/layout/hProcess9"/>
    <dgm:cxn modelId="{4D01D069-8CF4-470C-AFC0-D58D0F7448C1}" type="presParOf" srcId="{F92C7E85-4CA8-4E46-8B17-2BBDBB267C34}" destId="{BF5A6448-85FB-4CDD-ABBF-CD200D019A76}" srcOrd="7" destOrd="0" presId="urn:microsoft.com/office/officeart/2005/8/layout/hProcess9"/>
    <dgm:cxn modelId="{FFA3999A-4C49-4A92-9ED1-883F6FD43406}" type="presParOf" srcId="{F92C7E85-4CA8-4E46-8B17-2BBDBB267C34}" destId="{72CF699F-D6D4-48D9-A8C6-47BFD78CFB7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22E53-5AD7-4541-B44C-66B336257823}">
      <dsp:nvSpPr>
        <dsp:cNvPr id="0" name=""/>
        <dsp:cNvSpPr/>
      </dsp:nvSpPr>
      <dsp:spPr>
        <a:xfrm>
          <a:off x="2184785" y="0"/>
          <a:ext cx="2928149" cy="578226"/>
        </a:xfrm>
        <a:prstGeom prst="roundRect">
          <a:avLst>
            <a:gd name="adj" fmla="val 10000"/>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Poptávka po vzdělání</a:t>
          </a:r>
        </a:p>
      </dsp:txBody>
      <dsp:txXfrm>
        <a:off x="2201721" y="16936"/>
        <a:ext cx="2894277" cy="544354"/>
      </dsp:txXfrm>
    </dsp:sp>
    <dsp:sp modelId="{83BF7C79-5671-4065-A091-2E1427DCF942}">
      <dsp:nvSpPr>
        <dsp:cNvPr id="0" name=""/>
        <dsp:cNvSpPr/>
      </dsp:nvSpPr>
      <dsp:spPr>
        <a:xfrm rot="5399030">
          <a:off x="3544512" y="593631"/>
          <a:ext cx="208936" cy="247773"/>
        </a:xfrm>
        <a:prstGeom prst="rightArrow">
          <a:avLst>
            <a:gd name="adj1" fmla="val 60000"/>
            <a:gd name="adj2" fmla="val 50000"/>
          </a:avLst>
        </a:prstGeom>
        <a:gradFill rotWithShape="0">
          <a:gsLst>
            <a:gs pos="0">
              <a:schemeClr val="accent3">
                <a:shade val="90000"/>
                <a:hueOff val="0"/>
                <a:satOff val="0"/>
                <a:lumOff val="0"/>
                <a:alphaOff val="0"/>
                <a:tint val="50000"/>
                <a:satMod val="300000"/>
              </a:schemeClr>
            </a:gs>
            <a:gs pos="35000">
              <a:schemeClr val="accent3">
                <a:shade val="90000"/>
                <a:hueOff val="0"/>
                <a:satOff val="0"/>
                <a:lumOff val="0"/>
                <a:alphaOff val="0"/>
                <a:tint val="37000"/>
                <a:satMod val="300000"/>
              </a:schemeClr>
            </a:gs>
            <a:gs pos="100000">
              <a:schemeClr val="accent3">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rot="-5400000">
        <a:off x="3574640" y="613050"/>
        <a:ext cx="148663" cy="146255"/>
      </dsp:txXfrm>
    </dsp:sp>
    <dsp:sp modelId="{574BAF8C-7D29-4AAA-9FDF-946F90A8A0B0}">
      <dsp:nvSpPr>
        <dsp:cNvPr id="0" name=""/>
        <dsp:cNvSpPr/>
      </dsp:nvSpPr>
      <dsp:spPr>
        <a:xfrm>
          <a:off x="2190271" y="856809"/>
          <a:ext cx="2917653" cy="550608"/>
        </a:xfrm>
        <a:prstGeom prst="roundRect">
          <a:avLst>
            <a:gd name="adj" fmla="val 10000"/>
          </a:avLst>
        </a:prstGeom>
        <a:gradFill rotWithShape="0">
          <a:gsLst>
            <a:gs pos="0">
              <a:schemeClr val="accent3">
                <a:alpha val="90000"/>
                <a:hueOff val="0"/>
                <a:satOff val="0"/>
                <a:lumOff val="0"/>
                <a:alphaOff val="-10000"/>
                <a:tint val="50000"/>
                <a:satMod val="300000"/>
              </a:schemeClr>
            </a:gs>
            <a:gs pos="35000">
              <a:schemeClr val="accent3">
                <a:alpha val="90000"/>
                <a:hueOff val="0"/>
                <a:satOff val="0"/>
                <a:lumOff val="0"/>
                <a:alphaOff val="-10000"/>
                <a:tint val="37000"/>
                <a:satMod val="300000"/>
              </a:schemeClr>
            </a:gs>
            <a:gs pos="100000">
              <a:schemeClr val="accent3">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Odvozená poptávka po učebnicích</a:t>
          </a:r>
        </a:p>
      </dsp:txBody>
      <dsp:txXfrm>
        <a:off x="2206398" y="872936"/>
        <a:ext cx="2885399" cy="518354"/>
      </dsp:txXfrm>
    </dsp:sp>
    <dsp:sp modelId="{15C28E7F-8214-4613-BD0D-E4333A5E4024}">
      <dsp:nvSpPr>
        <dsp:cNvPr id="0" name=""/>
        <dsp:cNvSpPr/>
      </dsp:nvSpPr>
      <dsp:spPr>
        <a:xfrm rot="5400000">
          <a:off x="3545858" y="1421182"/>
          <a:ext cx="206478" cy="247773"/>
        </a:xfrm>
        <a:prstGeom prst="rightArrow">
          <a:avLst>
            <a:gd name="adj1" fmla="val 60000"/>
            <a:gd name="adj2" fmla="val 50000"/>
          </a:avLst>
        </a:prstGeom>
        <a:gradFill rotWithShape="0">
          <a:gsLst>
            <a:gs pos="0">
              <a:schemeClr val="accent3">
                <a:shade val="90000"/>
                <a:hueOff val="93447"/>
                <a:satOff val="-2002"/>
                <a:lumOff val="10271"/>
                <a:alphaOff val="0"/>
                <a:tint val="50000"/>
                <a:satMod val="300000"/>
              </a:schemeClr>
            </a:gs>
            <a:gs pos="35000">
              <a:schemeClr val="accent3">
                <a:shade val="90000"/>
                <a:hueOff val="93447"/>
                <a:satOff val="-2002"/>
                <a:lumOff val="10271"/>
                <a:alphaOff val="0"/>
                <a:tint val="37000"/>
                <a:satMod val="300000"/>
              </a:schemeClr>
            </a:gs>
            <a:gs pos="100000">
              <a:schemeClr val="accent3">
                <a:shade val="90000"/>
                <a:hueOff val="93447"/>
                <a:satOff val="-2002"/>
                <a:lumOff val="1027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rot="-5400000">
        <a:off x="3574766" y="1441830"/>
        <a:ext cx="148663" cy="144535"/>
      </dsp:txXfrm>
    </dsp:sp>
    <dsp:sp modelId="{63238CB9-C248-4243-A6D4-0E1CBB5656B0}">
      <dsp:nvSpPr>
        <dsp:cNvPr id="0" name=""/>
        <dsp:cNvSpPr/>
      </dsp:nvSpPr>
      <dsp:spPr>
        <a:xfrm>
          <a:off x="2176207" y="1682721"/>
          <a:ext cx="2945780" cy="550608"/>
        </a:xfrm>
        <a:prstGeom prst="roundRect">
          <a:avLst>
            <a:gd name="adj" fmla="val 10000"/>
          </a:avLst>
        </a:prstGeom>
        <a:gradFill rotWithShape="0">
          <a:gsLst>
            <a:gs pos="0">
              <a:schemeClr val="accent3">
                <a:alpha val="90000"/>
                <a:hueOff val="0"/>
                <a:satOff val="0"/>
                <a:lumOff val="0"/>
                <a:alphaOff val="-20000"/>
                <a:tint val="50000"/>
                <a:satMod val="300000"/>
              </a:schemeClr>
            </a:gs>
            <a:gs pos="35000">
              <a:schemeClr val="accent3">
                <a:alpha val="90000"/>
                <a:hueOff val="0"/>
                <a:satOff val="0"/>
                <a:lumOff val="0"/>
                <a:alphaOff val="-20000"/>
                <a:tint val="37000"/>
                <a:satMod val="300000"/>
              </a:schemeClr>
            </a:gs>
            <a:gs pos="100000">
              <a:schemeClr val="accent3">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Odvozená poptávka po papíru</a:t>
          </a:r>
        </a:p>
      </dsp:txBody>
      <dsp:txXfrm>
        <a:off x="2192334" y="1698848"/>
        <a:ext cx="2913526" cy="518354"/>
      </dsp:txXfrm>
    </dsp:sp>
    <dsp:sp modelId="{F9BE7653-E87D-4CAA-9DA4-6EF98CA2844D}">
      <dsp:nvSpPr>
        <dsp:cNvPr id="0" name=""/>
        <dsp:cNvSpPr/>
      </dsp:nvSpPr>
      <dsp:spPr>
        <a:xfrm rot="5400000">
          <a:off x="3545858" y="2247094"/>
          <a:ext cx="206478" cy="247773"/>
        </a:xfrm>
        <a:prstGeom prst="rightArrow">
          <a:avLst>
            <a:gd name="adj1" fmla="val 60000"/>
            <a:gd name="adj2" fmla="val 50000"/>
          </a:avLst>
        </a:prstGeom>
        <a:gradFill rotWithShape="0">
          <a:gsLst>
            <a:gs pos="0">
              <a:schemeClr val="accent3">
                <a:shade val="90000"/>
                <a:hueOff val="186893"/>
                <a:satOff val="-4005"/>
                <a:lumOff val="20541"/>
                <a:alphaOff val="0"/>
                <a:tint val="50000"/>
                <a:satMod val="300000"/>
              </a:schemeClr>
            </a:gs>
            <a:gs pos="35000">
              <a:schemeClr val="accent3">
                <a:shade val="90000"/>
                <a:hueOff val="186893"/>
                <a:satOff val="-4005"/>
                <a:lumOff val="20541"/>
                <a:alphaOff val="0"/>
                <a:tint val="37000"/>
                <a:satMod val="300000"/>
              </a:schemeClr>
            </a:gs>
            <a:gs pos="100000">
              <a:schemeClr val="accent3">
                <a:shade val="90000"/>
                <a:hueOff val="186893"/>
                <a:satOff val="-4005"/>
                <a:lumOff val="2054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rot="-5400000">
        <a:off x="3574766" y="2267742"/>
        <a:ext cx="148663" cy="144535"/>
      </dsp:txXfrm>
    </dsp:sp>
    <dsp:sp modelId="{6CFC6BD0-A555-4D72-BEA3-100E268E60C4}">
      <dsp:nvSpPr>
        <dsp:cNvPr id="0" name=""/>
        <dsp:cNvSpPr/>
      </dsp:nvSpPr>
      <dsp:spPr>
        <a:xfrm>
          <a:off x="2169175" y="2508633"/>
          <a:ext cx="2959844" cy="550608"/>
        </a:xfrm>
        <a:prstGeom prst="roundRect">
          <a:avLst>
            <a:gd name="adj" fmla="val 10000"/>
          </a:avLst>
        </a:prstGeom>
        <a:gradFill rotWithShape="0">
          <a:gsLst>
            <a:gs pos="0">
              <a:schemeClr val="accent3">
                <a:alpha val="90000"/>
                <a:hueOff val="0"/>
                <a:satOff val="0"/>
                <a:lumOff val="0"/>
                <a:alphaOff val="-30000"/>
                <a:tint val="50000"/>
                <a:satMod val="300000"/>
              </a:schemeClr>
            </a:gs>
            <a:gs pos="35000">
              <a:schemeClr val="accent3">
                <a:alpha val="90000"/>
                <a:hueOff val="0"/>
                <a:satOff val="0"/>
                <a:lumOff val="0"/>
                <a:alphaOff val="-30000"/>
                <a:tint val="37000"/>
                <a:satMod val="300000"/>
              </a:schemeClr>
            </a:gs>
            <a:gs pos="100000">
              <a:schemeClr val="accent3">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Odvozená poptávka po celulóze</a:t>
          </a:r>
        </a:p>
      </dsp:txBody>
      <dsp:txXfrm>
        <a:off x="2185302" y="2524760"/>
        <a:ext cx="2927590" cy="518354"/>
      </dsp:txXfrm>
    </dsp:sp>
    <dsp:sp modelId="{5C49AAEF-A0F4-4D73-A9A3-AF5902B54BDB}">
      <dsp:nvSpPr>
        <dsp:cNvPr id="0" name=""/>
        <dsp:cNvSpPr/>
      </dsp:nvSpPr>
      <dsp:spPr>
        <a:xfrm rot="5400000">
          <a:off x="3545858" y="3073006"/>
          <a:ext cx="206478" cy="247773"/>
        </a:xfrm>
        <a:prstGeom prst="rightArrow">
          <a:avLst>
            <a:gd name="adj1" fmla="val 60000"/>
            <a:gd name="adj2" fmla="val 50000"/>
          </a:avLst>
        </a:prstGeom>
        <a:gradFill rotWithShape="0">
          <a:gsLst>
            <a:gs pos="0">
              <a:schemeClr val="accent3">
                <a:shade val="90000"/>
                <a:hueOff val="280340"/>
                <a:satOff val="-6007"/>
                <a:lumOff val="30812"/>
                <a:alphaOff val="0"/>
                <a:tint val="50000"/>
                <a:satMod val="300000"/>
              </a:schemeClr>
            </a:gs>
            <a:gs pos="35000">
              <a:schemeClr val="accent3">
                <a:shade val="90000"/>
                <a:hueOff val="280340"/>
                <a:satOff val="-6007"/>
                <a:lumOff val="30812"/>
                <a:alphaOff val="0"/>
                <a:tint val="37000"/>
                <a:satMod val="300000"/>
              </a:schemeClr>
            </a:gs>
            <a:gs pos="100000">
              <a:schemeClr val="accent3">
                <a:shade val="90000"/>
                <a:hueOff val="280340"/>
                <a:satOff val="-6007"/>
                <a:lumOff val="308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rot="-5400000">
        <a:off x="3574766" y="3093654"/>
        <a:ext cx="148663" cy="144535"/>
      </dsp:txXfrm>
    </dsp:sp>
    <dsp:sp modelId="{86EFCEC1-BAC7-44E9-AE4E-3003BA1A7157}">
      <dsp:nvSpPr>
        <dsp:cNvPr id="0" name=""/>
        <dsp:cNvSpPr/>
      </dsp:nvSpPr>
      <dsp:spPr>
        <a:xfrm>
          <a:off x="2169175" y="3334545"/>
          <a:ext cx="2959844" cy="550608"/>
        </a:xfrm>
        <a:prstGeom prst="roundRect">
          <a:avLst>
            <a:gd name="adj" fmla="val 10000"/>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dirty="0"/>
            <a:t>Odvozená poptávka po dřevu</a:t>
          </a:r>
        </a:p>
      </dsp:txBody>
      <dsp:txXfrm>
        <a:off x="2185302" y="3350672"/>
        <a:ext cx="2927590" cy="518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B9087-43FB-497A-8872-1D7538749DE2}">
      <dsp:nvSpPr>
        <dsp:cNvPr id="0" name=""/>
        <dsp:cNvSpPr/>
      </dsp:nvSpPr>
      <dsp:spPr>
        <a:xfrm>
          <a:off x="6342367" y="1472253"/>
          <a:ext cx="91440" cy="458818"/>
        </a:xfrm>
        <a:custGeom>
          <a:avLst/>
          <a:gdLst/>
          <a:ahLst/>
          <a:cxnLst/>
          <a:rect l="0" t="0" r="0" b="0"/>
          <a:pathLst>
            <a:path>
              <a:moveTo>
                <a:pt x="45720" y="0"/>
              </a:moveTo>
              <a:lnTo>
                <a:pt x="45720" y="4588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5AA4E-401F-4CFE-8AFA-B4509D918A8F}">
      <dsp:nvSpPr>
        <dsp:cNvPr id="0" name=""/>
        <dsp:cNvSpPr/>
      </dsp:nvSpPr>
      <dsp:spPr>
        <a:xfrm>
          <a:off x="3744416" y="596215"/>
          <a:ext cx="2643671" cy="458818"/>
        </a:xfrm>
        <a:custGeom>
          <a:avLst/>
          <a:gdLst/>
          <a:ahLst/>
          <a:cxnLst/>
          <a:rect l="0" t="0" r="0" b="0"/>
          <a:pathLst>
            <a:path>
              <a:moveTo>
                <a:pt x="0" y="0"/>
              </a:moveTo>
              <a:lnTo>
                <a:pt x="0" y="229409"/>
              </a:lnTo>
              <a:lnTo>
                <a:pt x="2643671" y="229409"/>
              </a:lnTo>
              <a:lnTo>
                <a:pt x="2643671" y="4588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0E43D-8635-441C-B2CC-BD4B96DDB8AF}">
      <dsp:nvSpPr>
        <dsp:cNvPr id="0" name=""/>
        <dsp:cNvSpPr/>
      </dsp:nvSpPr>
      <dsp:spPr>
        <a:xfrm>
          <a:off x="3698696" y="1477453"/>
          <a:ext cx="91440" cy="458818"/>
        </a:xfrm>
        <a:custGeom>
          <a:avLst/>
          <a:gdLst/>
          <a:ahLst/>
          <a:cxnLst/>
          <a:rect l="0" t="0" r="0" b="0"/>
          <a:pathLst>
            <a:path>
              <a:moveTo>
                <a:pt x="45720" y="0"/>
              </a:moveTo>
              <a:lnTo>
                <a:pt x="45720" y="4588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8EB96-F01F-42AC-B89E-8E689ADD6274}">
      <dsp:nvSpPr>
        <dsp:cNvPr id="0" name=""/>
        <dsp:cNvSpPr/>
      </dsp:nvSpPr>
      <dsp:spPr>
        <a:xfrm>
          <a:off x="3698696" y="596215"/>
          <a:ext cx="91440" cy="458818"/>
        </a:xfrm>
        <a:custGeom>
          <a:avLst/>
          <a:gdLst/>
          <a:ahLst/>
          <a:cxnLst/>
          <a:rect l="0" t="0" r="0" b="0"/>
          <a:pathLst>
            <a:path>
              <a:moveTo>
                <a:pt x="45720" y="0"/>
              </a:moveTo>
              <a:lnTo>
                <a:pt x="45720" y="4588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CF80E-A9F0-4222-8CBB-DE5327BC8008}">
      <dsp:nvSpPr>
        <dsp:cNvPr id="0" name=""/>
        <dsp:cNvSpPr/>
      </dsp:nvSpPr>
      <dsp:spPr>
        <a:xfrm>
          <a:off x="1055024" y="1552481"/>
          <a:ext cx="91440" cy="458818"/>
        </a:xfrm>
        <a:custGeom>
          <a:avLst/>
          <a:gdLst/>
          <a:ahLst/>
          <a:cxnLst/>
          <a:rect l="0" t="0" r="0" b="0"/>
          <a:pathLst>
            <a:path>
              <a:moveTo>
                <a:pt x="45720" y="0"/>
              </a:moveTo>
              <a:lnTo>
                <a:pt x="45720" y="4588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8E4F3-4218-49FD-AB9B-076083661B19}">
      <dsp:nvSpPr>
        <dsp:cNvPr id="0" name=""/>
        <dsp:cNvSpPr/>
      </dsp:nvSpPr>
      <dsp:spPr>
        <a:xfrm>
          <a:off x="1100744" y="596215"/>
          <a:ext cx="2643671" cy="458818"/>
        </a:xfrm>
        <a:custGeom>
          <a:avLst/>
          <a:gdLst/>
          <a:ahLst/>
          <a:cxnLst/>
          <a:rect l="0" t="0" r="0" b="0"/>
          <a:pathLst>
            <a:path>
              <a:moveTo>
                <a:pt x="2643671" y="0"/>
              </a:moveTo>
              <a:lnTo>
                <a:pt x="2643671" y="229409"/>
              </a:lnTo>
              <a:lnTo>
                <a:pt x="0" y="229409"/>
              </a:lnTo>
              <a:lnTo>
                <a:pt x="0" y="4588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1EAFC6-6F24-44D3-B215-4A3387E95CA6}">
      <dsp:nvSpPr>
        <dsp:cNvPr id="0" name=""/>
        <dsp:cNvSpPr/>
      </dsp:nvSpPr>
      <dsp:spPr>
        <a:xfrm>
          <a:off x="2651989" y="1630"/>
          <a:ext cx="2184852" cy="594585"/>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cs-CZ" sz="1400" b="1" kern="1200" baseline="0" dirty="0">
              <a:latin typeface="Calibri"/>
            </a:rPr>
            <a:t>B2B TRHY</a:t>
          </a:r>
        </a:p>
        <a:p>
          <a:pPr marL="0" marR="0" lvl="0" indent="0" algn="ctr" defTabSz="622300" rtl="0">
            <a:lnSpc>
              <a:spcPct val="90000"/>
            </a:lnSpc>
            <a:spcBef>
              <a:spcPct val="0"/>
            </a:spcBef>
            <a:spcAft>
              <a:spcPct val="35000"/>
            </a:spcAft>
            <a:buNone/>
          </a:pPr>
          <a:r>
            <a:rPr lang="cs-CZ" sz="1400" b="1" kern="1200" baseline="0" dirty="0">
              <a:latin typeface="Calibri"/>
            </a:rPr>
            <a:t>CELKOVÝ TRH ORGANIZACÍ</a:t>
          </a:r>
          <a:endParaRPr lang="cs-CZ" sz="1400" kern="1200" dirty="0"/>
        </a:p>
      </dsp:txBody>
      <dsp:txXfrm>
        <a:off x="2651989" y="1630"/>
        <a:ext cx="2184852" cy="594585"/>
      </dsp:txXfrm>
    </dsp:sp>
    <dsp:sp modelId="{1FC6B60C-AE6B-4890-93AB-D7DCB3159694}">
      <dsp:nvSpPr>
        <dsp:cNvPr id="0" name=""/>
        <dsp:cNvSpPr/>
      </dsp:nvSpPr>
      <dsp:spPr>
        <a:xfrm>
          <a:off x="8318" y="1055034"/>
          <a:ext cx="2184852" cy="497447"/>
        </a:xfrm>
        <a:prstGeom prst="rect">
          <a:avLst/>
        </a:prstGeom>
        <a:solidFill>
          <a:schemeClr val="accent3">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cs-CZ" sz="1400" b="1" kern="1200" baseline="0" dirty="0">
              <a:latin typeface="Calibri"/>
            </a:rPr>
            <a:t>TRH VÝROBCŮ</a:t>
          </a:r>
          <a:endParaRPr lang="cs-CZ" sz="1400" kern="1200" dirty="0"/>
        </a:p>
      </dsp:txBody>
      <dsp:txXfrm>
        <a:off x="8318" y="1055034"/>
        <a:ext cx="2184852" cy="497447"/>
      </dsp:txXfrm>
    </dsp:sp>
    <dsp:sp modelId="{EC3BA7DF-6F1C-475D-B7CB-8B715A061CD8}">
      <dsp:nvSpPr>
        <dsp:cNvPr id="0" name=""/>
        <dsp:cNvSpPr/>
      </dsp:nvSpPr>
      <dsp:spPr>
        <a:xfrm>
          <a:off x="8318" y="2011300"/>
          <a:ext cx="2184852" cy="18540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533400" rtl="0">
            <a:lnSpc>
              <a:spcPct val="90000"/>
            </a:lnSpc>
            <a:spcBef>
              <a:spcPct val="0"/>
            </a:spcBef>
            <a:spcAft>
              <a:spcPct val="35000"/>
            </a:spcAft>
            <a:buNone/>
          </a:pPr>
          <a:r>
            <a:rPr lang="cs-CZ" sz="1200" b="1" kern="1200" baseline="0" dirty="0">
              <a:latin typeface="Calibri"/>
            </a:rPr>
            <a:t>zemědělství, lesnictví,  rybolov</a:t>
          </a:r>
        </a:p>
        <a:p>
          <a:pPr marL="0" marR="0" lvl="0" indent="0" algn="ctr" defTabSz="533400" rtl="0">
            <a:lnSpc>
              <a:spcPct val="90000"/>
            </a:lnSpc>
            <a:spcBef>
              <a:spcPct val="0"/>
            </a:spcBef>
            <a:spcAft>
              <a:spcPct val="35000"/>
            </a:spcAft>
            <a:buNone/>
          </a:pPr>
          <a:r>
            <a:rPr lang="cs-CZ" sz="1200" b="1" kern="1200" baseline="0" dirty="0">
              <a:latin typeface="Calibri"/>
            </a:rPr>
            <a:t>výrobci spotřebního zboží</a:t>
          </a:r>
        </a:p>
        <a:p>
          <a:pPr marL="0" marR="0" lvl="0" indent="0" algn="ctr" defTabSz="533400" rtl="0">
            <a:lnSpc>
              <a:spcPct val="90000"/>
            </a:lnSpc>
            <a:spcBef>
              <a:spcPct val="0"/>
            </a:spcBef>
            <a:spcAft>
              <a:spcPct val="35000"/>
            </a:spcAft>
            <a:buNone/>
          </a:pPr>
          <a:r>
            <a:rPr lang="cs-CZ" sz="1200" b="1" kern="1200" baseline="0" dirty="0">
              <a:latin typeface="Calibri"/>
            </a:rPr>
            <a:t>výrobci komponent</a:t>
          </a:r>
        </a:p>
        <a:p>
          <a:pPr marL="0" marR="0" lvl="0" indent="0" algn="ctr" defTabSz="533400" rtl="0">
            <a:lnSpc>
              <a:spcPct val="90000"/>
            </a:lnSpc>
            <a:spcBef>
              <a:spcPct val="0"/>
            </a:spcBef>
            <a:spcAft>
              <a:spcPct val="35000"/>
            </a:spcAft>
            <a:buNone/>
          </a:pPr>
          <a:r>
            <a:rPr lang="cs-CZ" sz="1200" b="1" kern="1200" baseline="0" dirty="0">
              <a:latin typeface="Calibri"/>
            </a:rPr>
            <a:t>výrobci strojů, zařízení</a:t>
          </a:r>
        </a:p>
        <a:p>
          <a:pPr marL="0" marR="0" lvl="0" indent="0" algn="ctr" defTabSz="533400" rtl="0">
            <a:lnSpc>
              <a:spcPct val="90000"/>
            </a:lnSpc>
            <a:spcBef>
              <a:spcPct val="0"/>
            </a:spcBef>
            <a:spcAft>
              <a:spcPct val="35000"/>
            </a:spcAft>
            <a:buNone/>
          </a:pPr>
          <a:r>
            <a:rPr lang="cs-CZ" sz="1200" b="1" kern="1200" baseline="0" dirty="0">
              <a:latin typeface="Calibri"/>
            </a:rPr>
            <a:t>služby včetně finančních</a:t>
          </a:r>
        </a:p>
        <a:p>
          <a:pPr marL="0" marR="0" lvl="0" indent="0" algn="ctr" defTabSz="533400" rtl="0">
            <a:lnSpc>
              <a:spcPct val="90000"/>
            </a:lnSpc>
            <a:spcBef>
              <a:spcPct val="0"/>
            </a:spcBef>
            <a:spcAft>
              <a:spcPct val="35000"/>
            </a:spcAft>
            <a:buNone/>
          </a:pPr>
          <a:r>
            <a:rPr lang="cs-CZ" sz="1200" b="1" kern="1200" baseline="0" dirty="0">
              <a:latin typeface="Calibri"/>
            </a:rPr>
            <a:t>doprava, hotely</a:t>
          </a:r>
        </a:p>
        <a:p>
          <a:pPr marL="0" marR="0" lvl="0" indent="0" algn="ctr" defTabSz="533400" rtl="0">
            <a:lnSpc>
              <a:spcPct val="90000"/>
            </a:lnSpc>
            <a:spcBef>
              <a:spcPct val="0"/>
            </a:spcBef>
            <a:spcAft>
              <a:spcPct val="35000"/>
            </a:spcAft>
            <a:buNone/>
          </a:pPr>
          <a:r>
            <a:rPr lang="cs-CZ" sz="1200" b="1" kern="1200" baseline="0" dirty="0">
              <a:latin typeface="Calibri"/>
            </a:rPr>
            <a:t>zdravotní péče</a:t>
          </a:r>
        </a:p>
        <a:p>
          <a:pPr marL="0" marR="0" lvl="0" indent="0" algn="ctr" defTabSz="533400" rtl="0">
            <a:lnSpc>
              <a:spcPct val="90000"/>
            </a:lnSpc>
            <a:spcBef>
              <a:spcPct val="0"/>
            </a:spcBef>
            <a:spcAft>
              <a:spcPct val="35000"/>
            </a:spcAft>
            <a:buNone/>
          </a:pPr>
          <a:r>
            <a:rPr lang="cs-CZ" sz="1200" b="1" kern="1200" baseline="0" dirty="0">
              <a:latin typeface="Calibri"/>
            </a:rPr>
            <a:t>zábava, volný čas</a:t>
          </a:r>
        </a:p>
        <a:p>
          <a:pPr marL="0" marR="0" lvl="0" indent="0" algn="ctr" defTabSz="533400" rtl="0">
            <a:lnSpc>
              <a:spcPct val="90000"/>
            </a:lnSpc>
            <a:spcBef>
              <a:spcPct val="0"/>
            </a:spcBef>
            <a:spcAft>
              <a:spcPct val="35000"/>
            </a:spcAft>
            <a:buNone/>
          </a:pPr>
          <a:endParaRPr lang="cs-CZ" sz="500" b="1" kern="1200" baseline="0" dirty="0">
            <a:latin typeface="Arial"/>
          </a:endParaRPr>
        </a:p>
      </dsp:txBody>
      <dsp:txXfrm>
        <a:off x="8318" y="2011300"/>
        <a:ext cx="2184852" cy="1854098"/>
      </dsp:txXfrm>
    </dsp:sp>
    <dsp:sp modelId="{9125C3A1-24FD-42F8-BF45-6D8FEF77E50F}">
      <dsp:nvSpPr>
        <dsp:cNvPr id="0" name=""/>
        <dsp:cNvSpPr/>
      </dsp:nvSpPr>
      <dsp:spPr>
        <a:xfrm>
          <a:off x="2651989" y="1055034"/>
          <a:ext cx="2184852" cy="422419"/>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cs-CZ" sz="1400" b="1" kern="1200" baseline="0" dirty="0">
              <a:latin typeface="Calibri"/>
            </a:rPr>
            <a:t>OBCHODNÍ TRH</a:t>
          </a:r>
          <a:endParaRPr lang="cs-CZ" sz="1400" kern="1200" dirty="0"/>
        </a:p>
      </dsp:txBody>
      <dsp:txXfrm>
        <a:off x="2651989" y="1055034"/>
        <a:ext cx="2184852" cy="422419"/>
      </dsp:txXfrm>
    </dsp:sp>
    <dsp:sp modelId="{D5FA15DE-D632-4D46-9D31-C2E0B0EDA3D7}">
      <dsp:nvSpPr>
        <dsp:cNvPr id="0" name=""/>
        <dsp:cNvSpPr/>
      </dsp:nvSpPr>
      <dsp:spPr>
        <a:xfrm>
          <a:off x="2651989" y="1936272"/>
          <a:ext cx="2184852" cy="184988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cs-CZ" sz="1400" b="1" kern="1200" baseline="0" dirty="0">
              <a:latin typeface="Calibri"/>
            </a:rPr>
            <a:t>maloobchod</a:t>
          </a:r>
        </a:p>
        <a:p>
          <a:pPr marL="0" marR="0" lvl="0" indent="0" algn="ctr" defTabSz="622300" rtl="0">
            <a:lnSpc>
              <a:spcPct val="90000"/>
            </a:lnSpc>
            <a:spcBef>
              <a:spcPct val="0"/>
            </a:spcBef>
            <a:spcAft>
              <a:spcPct val="35000"/>
            </a:spcAft>
            <a:buNone/>
          </a:pPr>
          <a:r>
            <a:rPr lang="cs-CZ" sz="1400" b="1" kern="1200" baseline="0" dirty="0">
              <a:latin typeface="Calibri"/>
            </a:rPr>
            <a:t>velkoobchod a distribuce</a:t>
          </a:r>
        </a:p>
        <a:p>
          <a:pPr marL="0" marR="0" lvl="0" indent="0" algn="ctr" defTabSz="622300" rtl="0">
            <a:lnSpc>
              <a:spcPct val="90000"/>
            </a:lnSpc>
            <a:spcBef>
              <a:spcPct val="0"/>
            </a:spcBef>
            <a:spcAft>
              <a:spcPct val="35000"/>
            </a:spcAft>
            <a:buNone/>
          </a:pPr>
          <a:r>
            <a:rPr lang="cs-CZ" sz="1400" b="1" kern="1200" baseline="0" dirty="0">
              <a:latin typeface="Calibri"/>
            </a:rPr>
            <a:t>zprostředkovatelé</a:t>
          </a:r>
        </a:p>
      </dsp:txBody>
      <dsp:txXfrm>
        <a:off x="2651989" y="1936272"/>
        <a:ext cx="2184852" cy="1849881"/>
      </dsp:txXfrm>
    </dsp:sp>
    <dsp:sp modelId="{29BA0C37-D2CC-4A0B-AFAB-E99F8F796C77}">
      <dsp:nvSpPr>
        <dsp:cNvPr id="0" name=""/>
        <dsp:cNvSpPr/>
      </dsp:nvSpPr>
      <dsp:spPr>
        <a:xfrm>
          <a:off x="5295660" y="1055034"/>
          <a:ext cx="2184852" cy="417219"/>
        </a:xfrm>
        <a:prstGeom prst="rect">
          <a:avLst/>
        </a:prstGeom>
        <a:solidFill>
          <a:schemeClr val="accent1">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cs-CZ" sz="1400" b="1" kern="1200" baseline="0" dirty="0">
              <a:latin typeface="Calibri"/>
            </a:rPr>
            <a:t>TRH INSTITUCÍ</a:t>
          </a:r>
          <a:endParaRPr lang="cs-CZ" sz="1400" kern="1200" dirty="0"/>
        </a:p>
      </dsp:txBody>
      <dsp:txXfrm>
        <a:off x="5295660" y="1055034"/>
        <a:ext cx="2184852" cy="417219"/>
      </dsp:txXfrm>
    </dsp:sp>
    <dsp:sp modelId="{6B808A99-CC3D-4D2D-A1EB-C6C80C2D2F2A}">
      <dsp:nvSpPr>
        <dsp:cNvPr id="0" name=""/>
        <dsp:cNvSpPr/>
      </dsp:nvSpPr>
      <dsp:spPr>
        <a:xfrm>
          <a:off x="5295660" y="1931072"/>
          <a:ext cx="2184852" cy="18989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a:lnSpc>
              <a:spcPct val="90000"/>
            </a:lnSpc>
            <a:spcBef>
              <a:spcPct val="0"/>
            </a:spcBef>
            <a:spcAft>
              <a:spcPct val="35000"/>
            </a:spcAft>
            <a:buNone/>
          </a:pPr>
          <a:r>
            <a:rPr lang="cs-CZ" sz="1400" b="1" kern="1200" baseline="0" dirty="0">
              <a:latin typeface="Calibri"/>
            </a:rPr>
            <a:t>vláda a místní samosprávy</a:t>
          </a:r>
        </a:p>
        <a:p>
          <a:pPr marL="0" marR="0" lvl="0" indent="0" algn="ctr" defTabSz="622300" rtl="0">
            <a:lnSpc>
              <a:spcPct val="90000"/>
            </a:lnSpc>
            <a:spcBef>
              <a:spcPct val="0"/>
            </a:spcBef>
            <a:spcAft>
              <a:spcPct val="35000"/>
            </a:spcAft>
            <a:buNone/>
          </a:pPr>
          <a:r>
            <a:rPr lang="cs-CZ" sz="1400" b="1" kern="1200" baseline="0" dirty="0">
              <a:latin typeface="Calibri"/>
            </a:rPr>
            <a:t>neziskové instituce  </a:t>
          </a:r>
        </a:p>
        <a:p>
          <a:pPr marL="0" marR="0" lvl="0" indent="0" algn="ctr" defTabSz="622300" rtl="0">
            <a:lnSpc>
              <a:spcPct val="90000"/>
            </a:lnSpc>
            <a:spcBef>
              <a:spcPct val="0"/>
            </a:spcBef>
            <a:spcAft>
              <a:spcPct val="35000"/>
            </a:spcAft>
            <a:buSzPts val="1200"/>
            <a:buNone/>
          </a:pPr>
          <a:r>
            <a:rPr lang="cs-CZ" sz="1400" b="1" kern="1200" baseline="0" dirty="0">
              <a:latin typeface="Calibri"/>
            </a:rPr>
            <a:t>vzdělávání</a:t>
          </a:r>
        </a:p>
        <a:p>
          <a:pPr marL="0" marR="0" lvl="0" indent="0" algn="ctr" defTabSz="622300" rtl="0">
            <a:lnSpc>
              <a:spcPct val="90000"/>
            </a:lnSpc>
            <a:spcBef>
              <a:spcPct val="0"/>
            </a:spcBef>
            <a:spcAft>
              <a:spcPct val="35000"/>
            </a:spcAft>
            <a:buSzPts val="1200"/>
            <a:buNone/>
          </a:pPr>
          <a:r>
            <a:rPr lang="cs-CZ" sz="1400" b="1" kern="1200" baseline="0" dirty="0">
              <a:latin typeface="Calibri"/>
            </a:rPr>
            <a:t>sociální služby</a:t>
          </a:r>
        </a:p>
        <a:p>
          <a:pPr marL="0" marR="0" lvl="0" indent="0" algn="ctr" defTabSz="622300" rtl="0">
            <a:lnSpc>
              <a:spcPct val="90000"/>
            </a:lnSpc>
            <a:spcBef>
              <a:spcPct val="0"/>
            </a:spcBef>
            <a:spcAft>
              <a:spcPct val="35000"/>
            </a:spcAft>
            <a:buSzPts val="1200"/>
            <a:buNone/>
          </a:pPr>
          <a:r>
            <a:rPr lang="cs-CZ" sz="1400" b="1" kern="1200" baseline="0" dirty="0">
              <a:latin typeface="Calibri"/>
            </a:rPr>
            <a:t>charita</a:t>
          </a:r>
          <a:endParaRPr lang="cs-CZ" sz="1400" kern="1200" dirty="0"/>
        </a:p>
      </dsp:txBody>
      <dsp:txXfrm>
        <a:off x="5295660" y="1931072"/>
        <a:ext cx="2184852" cy="1898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E0AD1-6F16-4A32-A11B-6CF96EEFFC5F}">
      <dsp:nvSpPr>
        <dsp:cNvPr id="0" name=""/>
        <dsp:cNvSpPr/>
      </dsp:nvSpPr>
      <dsp:spPr>
        <a:xfrm>
          <a:off x="595970" y="0"/>
          <a:ext cx="6754327" cy="38884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97CAC4-00C5-4F0C-8A53-167908C31C98}">
      <dsp:nvSpPr>
        <dsp:cNvPr id="0" name=""/>
        <dsp:cNvSpPr/>
      </dsp:nvSpPr>
      <dsp:spPr>
        <a:xfrm>
          <a:off x="2328" y="179256"/>
          <a:ext cx="1401460" cy="352991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rgbClr val="FF0000"/>
              </a:solidFill>
            </a:rPr>
            <a:t>VLIVY PROSTŘEDÍ</a:t>
          </a:r>
        </a:p>
        <a:p>
          <a:pPr marL="0" lvl="0" indent="0" algn="ctr" defTabSz="622300">
            <a:lnSpc>
              <a:spcPct val="90000"/>
            </a:lnSpc>
            <a:spcBef>
              <a:spcPct val="0"/>
            </a:spcBef>
            <a:spcAft>
              <a:spcPct val="35000"/>
            </a:spcAft>
            <a:buNone/>
          </a:pPr>
          <a:r>
            <a:rPr lang="cs-CZ" sz="1200" b="1" kern="1200" dirty="0"/>
            <a:t>poptávka</a:t>
          </a:r>
        </a:p>
        <a:p>
          <a:pPr marL="0" lvl="0" indent="0" algn="ctr" defTabSz="622300">
            <a:lnSpc>
              <a:spcPct val="90000"/>
            </a:lnSpc>
            <a:spcBef>
              <a:spcPct val="0"/>
            </a:spcBef>
            <a:spcAft>
              <a:spcPct val="35000"/>
            </a:spcAft>
            <a:buNone/>
          </a:pPr>
          <a:r>
            <a:rPr lang="cs-CZ" sz="1200" b="1" kern="1200" dirty="0"/>
            <a:t>ekonomické prognózy</a:t>
          </a:r>
        </a:p>
        <a:p>
          <a:pPr marL="0" lvl="0" indent="0" algn="ctr" defTabSz="622300">
            <a:lnSpc>
              <a:spcPct val="90000"/>
            </a:lnSpc>
            <a:spcBef>
              <a:spcPct val="0"/>
            </a:spcBef>
            <a:spcAft>
              <a:spcPct val="35000"/>
            </a:spcAft>
            <a:buNone/>
          </a:pPr>
          <a:r>
            <a:rPr lang="cs-CZ" sz="1200" b="1" kern="1200" dirty="0"/>
            <a:t>technologické změny</a:t>
          </a:r>
        </a:p>
        <a:p>
          <a:pPr marL="0" lvl="0" indent="0" algn="ctr" defTabSz="622300">
            <a:lnSpc>
              <a:spcPct val="90000"/>
            </a:lnSpc>
            <a:spcBef>
              <a:spcPct val="0"/>
            </a:spcBef>
            <a:spcAft>
              <a:spcPct val="35000"/>
            </a:spcAft>
            <a:buNone/>
          </a:pPr>
          <a:r>
            <a:rPr lang="cs-CZ" sz="1200" b="1" kern="1200" dirty="0"/>
            <a:t>politiky</a:t>
          </a:r>
        </a:p>
        <a:p>
          <a:pPr marL="0" lvl="0" indent="0" algn="ctr" defTabSz="622300">
            <a:lnSpc>
              <a:spcPct val="90000"/>
            </a:lnSpc>
            <a:spcBef>
              <a:spcPct val="0"/>
            </a:spcBef>
            <a:spcAft>
              <a:spcPct val="35000"/>
            </a:spcAft>
            <a:buNone/>
          </a:pPr>
          <a:r>
            <a:rPr lang="cs-CZ" sz="1200" b="1" kern="1200" dirty="0"/>
            <a:t>konkurence</a:t>
          </a:r>
        </a:p>
        <a:p>
          <a:pPr marL="0" lvl="0" indent="0" algn="ctr" defTabSz="622300">
            <a:lnSpc>
              <a:spcPct val="90000"/>
            </a:lnSpc>
            <a:spcBef>
              <a:spcPct val="0"/>
            </a:spcBef>
            <a:spcAft>
              <a:spcPct val="35000"/>
            </a:spcAft>
            <a:buNone/>
          </a:pPr>
          <a:r>
            <a:rPr lang="cs-CZ" sz="1200" b="1" kern="1200" dirty="0"/>
            <a:t>dodací podmínky</a:t>
          </a:r>
        </a:p>
        <a:p>
          <a:pPr marL="0" lvl="0" indent="0" algn="ctr" defTabSz="622300">
            <a:lnSpc>
              <a:spcPct val="90000"/>
            </a:lnSpc>
            <a:spcBef>
              <a:spcPct val="0"/>
            </a:spcBef>
            <a:spcAft>
              <a:spcPct val="35000"/>
            </a:spcAft>
            <a:buNone/>
          </a:pPr>
          <a:r>
            <a:rPr lang="cs-CZ" sz="1200" b="1" kern="1200" dirty="0"/>
            <a:t>cena peněz</a:t>
          </a:r>
        </a:p>
      </dsp:txBody>
      <dsp:txXfrm>
        <a:off x="70742" y="247670"/>
        <a:ext cx="1264632" cy="3393090"/>
      </dsp:txXfrm>
    </dsp:sp>
    <dsp:sp modelId="{44278DC1-4A96-4714-B6ED-ABDB5FE2913A}">
      <dsp:nvSpPr>
        <dsp:cNvPr id="0" name=""/>
        <dsp:cNvSpPr/>
      </dsp:nvSpPr>
      <dsp:spPr>
        <a:xfrm>
          <a:off x="1637365" y="468820"/>
          <a:ext cx="1401460" cy="295079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a:solidFill>
                <a:srgbClr val="FF0000"/>
              </a:solidFill>
            </a:rPr>
            <a:t>ORGANIZAČNÍ</a:t>
          </a:r>
        </a:p>
        <a:p>
          <a:pPr marL="0" lvl="0" indent="0" algn="ctr" defTabSz="533400">
            <a:lnSpc>
              <a:spcPct val="90000"/>
            </a:lnSpc>
            <a:spcBef>
              <a:spcPct val="0"/>
            </a:spcBef>
            <a:spcAft>
              <a:spcPct val="35000"/>
            </a:spcAft>
            <a:buNone/>
          </a:pPr>
          <a:r>
            <a:rPr lang="cs-CZ" sz="1200" b="1" kern="1200">
              <a:solidFill>
                <a:sysClr val="windowText" lastClr="000000"/>
              </a:solidFill>
            </a:rPr>
            <a:t>cíle</a:t>
          </a:r>
        </a:p>
        <a:p>
          <a:pPr marL="0" lvl="0" indent="0" algn="ctr" defTabSz="533400">
            <a:lnSpc>
              <a:spcPct val="90000"/>
            </a:lnSpc>
            <a:spcBef>
              <a:spcPct val="0"/>
            </a:spcBef>
            <a:spcAft>
              <a:spcPct val="35000"/>
            </a:spcAft>
            <a:buNone/>
          </a:pPr>
          <a:r>
            <a:rPr lang="cs-CZ" sz="1200" b="1" kern="1200">
              <a:solidFill>
                <a:sysClr val="windowText" lastClr="000000"/>
              </a:solidFill>
            </a:rPr>
            <a:t>zásady</a:t>
          </a:r>
        </a:p>
        <a:p>
          <a:pPr marL="0" lvl="0" indent="0" algn="ctr" defTabSz="533400">
            <a:lnSpc>
              <a:spcPct val="90000"/>
            </a:lnSpc>
            <a:spcBef>
              <a:spcPct val="0"/>
            </a:spcBef>
            <a:spcAft>
              <a:spcPct val="35000"/>
            </a:spcAft>
            <a:buNone/>
          </a:pPr>
          <a:r>
            <a:rPr lang="cs-CZ" sz="1200" b="1" kern="1200">
              <a:solidFill>
                <a:sysClr val="windowText" lastClr="000000"/>
              </a:solidFill>
            </a:rPr>
            <a:t>postupy</a:t>
          </a:r>
        </a:p>
        <a:p>
          <a:pPr marL="0" lvl="0" indent="0" algn="ctr" defTabSz="533400">
            <a:lnSpc>
              <a:spcPct val="90000"/>
            </a:lnSpc>
            <a:spcBef>
              <a:spcPct val="0"/>
            </a:spcBef>
            <a:spcAft>
              <a:spcPct val="35000"/>
            </a:spcAft>
            <a:buNone/>
          </a:pPr>
          <a:r>
            <a:rPr lang="cs-CZ" sz="1200" b="1" kern="1200">
              <a:solidFill>
                <a:sysClr val="windowText" lastClr="000000"/>
              </a:solidFill>
            </a:rPr>
            <a:t>organizační struktura</a:t>
          </a:r>
        </a:p>
        <a:p>
          <a:pPr marL="0" lvl="0" indent="0" algn="ctr" defTabSz="533400">
            <a:lnSpc>
              <a:spcPct val="90000"/>
            </a:lnSpc>
            <a:spcBef>
              <a:spcPct val="0"/>
            </a:spcBef>
            <a:spcAft>
              <a:spcPct val="35000"/>
            </a:spcAft>
            <a:buNone/>
          </a:pPr>
          <a:r>
            <a:rPr lang="cs-CZ" sz="1200" b="1" kern="1200">
              <a:solidFill>
                <a:sysClr val="windowText" lastClr="000000"/>
              </a:solidFill>
            </a:rPr>
            <a:t>systémy</a:t>
          </a:r>
        </a:p>
      </dsp:txBody>
      <dsp:txXfrm>
        <a:off x="1705779" y="537234"/>
        <a:ext cx="1264632" cy="2813963"/>
      </dsp:txXfrm>
    </dsp:sp>
    <dsp:sp modelId="{B1DD00DD-7849-49E2-9A12-6741D8E59F34}">
      <dsp:nvSpPr>
        <dsp:cNvPr id="0" name=""/>
        <dsp:cNvSpPr/>
      </dsp:nvSpPr>
      <dsp:spPr>
        <a:xfrm>
          <a:off x="3272403" y="799749"/>
          <a:ext cx="1401460" cy="228893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solidFill>
                <a:srgbClr val="FF0000"/>
              </a:solidFill>
            </a:rPr>
            <a:t>MEZILIDSKÉ</a:t>
          </a:r>
        </a:p>
        <a:p>
          <a:pPr marL="0" lvl="0" indent="0" algn="ctr" defTabSz="800100">
            <a:lnSpc>
              <a:spcPct val="90000"/>
            </a:lnSpc>
            <a:spcBef>
              <a:spcPct val="0"/>
            </a:spcBef>
            <a:spcAft>
              <a:spcPct val="35000"/>
            </a:spcAft>
            <a:buNone/>
          </a:pPr>
          <a:r>
            <a:rPr lang="cs-CZ" sz="1200" b="1" kern="1200" dirty="0">
              <a:solidFill>
                <a:sysClr val="windowText" lastClr="000000"/>
              </a:solidFill>
            </a:rPr>
            <a:t>pravomoci</a:t>
          </a:r>
        </a:p>
        <a:p>
          <a:pPr marL="0" lvl="0" indent="0" algn="ctr" defTabSz="800100">
            <a:lnSpc>
              <a:spcPct val="90000"/>
            </a:lnSpc>
            <a:spcBef>
              <a:spcPct val="0"/>
            </a:spcBef>
            <a:spcAft>
              <a:spcPct val="35000"/>
            </a:spcAft>
            <a:buNone/>
          </a:pPr>
          <a:r>
            <a:rPr lang="cs-CZ" sz="1200" b="1" kern="1200" dirty="0">
              <a:solidFill>
                <a:sysClr val="windowText" lastClr="000000"/>
              </a:solidFill>
            </a:rPr>
            <a:t>status</a:t>
          </a:r>
        </a:p>
        <a:p>
          <a:pPr marL="0" lvl="0" indent="0" algn="ctr" defTabSz="800100">
            <a:lnSpc>
              <a:spcPct val="90000"/>
            </a:lnSpc>
            <a:spcBef>
              <a:spcPct val="0"/>
            </a:spcBef>
            <a:spcAft>
              <a:spcPct val="35000"/>
            </a:spcAft>
            <a:buNone/>
          </a:pPr>
          <a:r>
            <a:rPr lang="cs-CZ" sz="1200" b="1" kern="1200" dirty="0">
              <a:solidFill>
                <a:sysClr val="windowText" lastClr="000000"/>
              </a:solidFill>
            </a:rPr>
            <a:t>empatie</a:t>
          </a:r>
        </a:p>
        <a:p>
          <a:pPr marL="0" lvl="0" indent="0" algn="ctr" defTabSz="800100">
            <a:lnSpc>
              <a:spcPct val="90000"/>
            </a:lnSpc>
            <a:spcBef>
              <a:spcPct val="0"/>
            </a:spcBef>
            <a:spcAft>
              <a:spcPct val="35000"/>
            </a:spcAft>
            <a:buNone/>
          </a:pPr>
          <a:r>
            <a:rPr lang="cs-CZ" sz="1200" b="1" kern="1200" dirty="0" err="1">
              <a:solidFill>
                <a:sysClr val="windowText" lastClr="000000"/>
              </a:solidFill>
            </a:rPr>
            <a:t>převědčivost</a:t>
          </a:r>
          <a:endParaRPr lang="cs-CZ" sz="1200" b="1" kern="1200" dirty="0">
            <a:solidFill>
              <a:sysClr val="windowText" lastClr="000000"/>
            </a:solidFill>
          </a:endParaRPr>
        </a:p>
      </dsp:txBody>
      <dsp:txXfrm>
        <a:off x="3340817" y="868163"/>
        <a:ext cx="1264632" cy="2152105"/>
      </dsp:txXfrm>
    </dsp:sp>
    <dsp:sp modelId="{24350B01-B93A-48E0-B87A-9AB89554AE3E}">
      <dsp:nvSpPr>
        <dsp:cNvPr id="0" name=""/>
        <dsp:cNvSpPr/>
      </dsp:nvSpPr>
      <dsp:spPr>
        <a:xfrm>
          <a:off x="4907441" y="1089313"/>
          <a:ext cx="1401460" cy="170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a:solidFill>
                <a:srgbClr val="FF0000"/>
              </a:solidFill>
            </a:rPr>
            <a:t>INDIVIDUÁLN</a:t>
          </a:r>
          <a:r>
            <a:rPr lang="cs-CZ" sz="1100" b="1" kern="1200">
              <a:solidFill>
                <a:srgbClr val="FF0000"/>
              </a:solidFill>
            </a:rPr>
            <a:t>Í</a:t>
          </a:r>
        </a:p>
        <a:p>
          <a:pPr marL="0" lvl="0" indent="0" algn="ctr" defTabSz="533400">
            <a:lnSpc>
              <a:spcPct val="90000"/>
            </a:lnSpc>
            <a:spcBef>
              <a:spcPct val="0"/>
            </a:spcBef>
            <a:spcAft>
              <a:spcPct val="35000"/>
            </a:spcAft>
            <a:buNone/>
          </a:pPr>
          <a:r>
            <a:rPr lang="cs-CZ" sz="1100" b="1" kern="1200">
              <a:solidFill>
                <a:sysClr val="windowText" lastClr="000000"/>
              </a:solidFill>
            </a:rPr>
            <a:t>věk</a:t>
          </a:r>
        </a:p>
        <a:p>
          <a:pPr marL="0" lvl="0" indent="0" algn="ctr" defTabSz="533400">
            <a:lnSpc>
              <a:spcPct val="90000"/>
            </a:lnSpc>
            <a:spcBef>
              <a:spcPct val="0"/>
            </a:spcBef>
            <a:spcAft>
              <a:spcPct val="35000"/>
            </a:spcAft>
            <a:buNone/>
          </a:pPr>
          <a:r>
            <a:rPr lang="cs-CZ" sz="1100" b="1" kern="1200">
              <a:solidFill>
                <a:sysClr val="windowText" lastClr="000000"/>
              </a:solidFill>
            </a:rPr>
            <a:t>vzdělání</a:t>
          </a:r>
        </a:p>
        <a:p>
          <a:pPr marL="0" lvl="0" indent="0" algn="ctr" defTabSz="533400">
            <a:lnSpc>
              <a:spcPct val="90000"/>
            </a:lnSpc>
            <a:spcBef>
              <a:spcPct val="0"/>
            </a:spcBef>
            <a:spcAft>
              <a:spcPct val="35000"/>
            </a:spcAft>
            <a:buNone/>
          </a:pPr>
          <a:r>
            <a:rPr lang="cs-CZ" sz="1100" b="1" kern="1200">
              <a:solidFill>
                <a:sysClr val="windowText" lastClr="000000"/>
              </a:solidFill>
            </a:rPr>
            <a:t>postavení ve firmě</a:t>
          </a:r>
        </a:p>
        <a:p>
          <a:pPr marL="0" lvl="0" indent="0" algn="ctr" defTabSz="533400">
            <a:lnSpc>
              <a:spcPct val="90000"/>
            </a:lnSpc>
            <a:spcBef>
              <a:spcPct val="0"/>
            </a:spcBef>
            <a:spcAft>
              <a:spcPct val="35000"/>
            </a:spcAft>
            <a:buNone/>
          </a:pPr>
          <a:r>
            <a:rPr lang="cs-CZ" sz="1100" b="1" kern="1200">
              <a:solidFill>
                <a:sysClr val="windowText" lastClr="000000"/>
              </a:solidFill>
            </a:rPr>
            <a:t>osobnost</a:t>
          </a:r>
        </a:p>
      </dsp:txBody>
      <dsp:txXfrm>
        <a:off x="4975855" y="1157727"/>
        <a:ext cx="1264632" cy="1572977"/>
      </dsp:txXfrm>
    </dsp:sp>
    <dsp:sp modelId="{72CF699F-D6D4-48D9-A8C6-47BFD78CFB7B}">
      <dsp:nvSpPr>
        <dsp:cNvPr id="0" name=""/>
        <dsp:cNvSpPr/>
      </dsp:nvSpPr>
      <dsp:spPr>
        <a:xfrm>
          <a:off x="6542479" y="1351300"/>
          <a:ext cx="1401460" cy="1185831"/>
        </a:xfrm>
        <a:prstGeom prst="roundRect">
          <a:avLst/>
        </a:prstGeom>
        <a:solidFill>
          <a:schemeClr val="tx2">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a:t>KUPUJÍCÍ</a:t>
          </a:r>
          <a:endParaRPr lang="cs-CZ" sz="1800" b="1" kern="1200" dirty="0"/>
        </a:p>
      </dsp:txBody>
      <dsp:txXfrm>
        <a:off x="6600366" y="1409187"/>
        <a:ext cx="1285686" cy="10700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05.11.2021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4992074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41925334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25340936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17377198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1433205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5055712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23373872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34009578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110</a:t>
            </a:fld>
            <a:endParaRPr lang="cs-CZ"/>
          </a:p>
        </p:txBody>
      </p:sp>
    </p:spTree>
    <p:extLst>
      <p:ext uri="{BB962C8B-B14F-4D97-AF65-F5344CB8AC3E}">
        <p14:creationId xmlns:p14="http://schemas.microsoft.com/office/powerpoint/2010/main" val="37291535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111</a:t>
            </a:fld>
            <a:endParaRPr lang="cs-CZ"/>
          </a:p>
        </p:txBody>
      </p:sp>
    </p:spTree>
    <p:extLst>
      <p:ext uri="{BB962C8B-B14F-4D97-AF65-F5344CB8AC3E}">
        <p14:creationId xmlns:p14="http://schemas.microsoft.com/office/powerpoint/2010/main" val="3400568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112</a:t>
            </a:fld>
            <a:endParaRPr lang="cs-CZ"/>
          </a:p>
        </p:txBody>
      </p:sp>
    </p:spTree>
    <p:extLst>
      <p:ext uri="{BB962C8B-B14F-4D97-AF65-F5344CB8AC3E}">
        <p14:creationId xmlns:p14="http://schemas.microsoft.com/office/powerpoint/2010/main" val="328084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9892053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113</a:t>
            </a:fld>
            <a:endParaRPr lang="cs-CZ"/>
          </a:p>
        </p:txBody>
      </p:sp>
    </p:spTree>
    <p:extLst>
      <p:ext uri="{BB962C8B-B14F-4D97-AF65-F5344CB8AC3E}">
        <p14:creationId xmlns:p14="http://schemas.microsoft.com/office/powerpoint/2010/main" val="40380822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114</a:t>
            </a:fld>
            <a:endParaRPr lang="cs-CZ"/>
          </a:p>
        </p:txBody>
      </p:sp>
    </p:spTree>
    <p:extLst>
      <p:ext uri="{BB962C8B-B14F-4D97-AF65-F5344CB8AC3E}">
        <p14:creationId xmlns:p14="http://schemas.microsoft.com/office/powerpoint/2010/main" val="4001568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116</a:t>
            </a:fld>
            <a:endParaRPr lang="cs-CZ"/>
          </a:p>
        </p:txBody>
      </p:sp>
    </p:spTree>
    <p:extLst>
      <p:ext uri="{BB962C8B-B14F-4D97-AF65-F5344CB8AC3E}">
        <p14:creationId xmlns:p14="http://schemas.microsoft.com/office/powerpoint/2010/main" val="39756107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117</a:t>
            </a:fld>
            <a:endParaRPr lang="cs-CZ"/>
          </a:p>
        </p:txBody>
      </p:sp>
    </p:spTree>
    <p:extLst>
      <p:ext uri="{BB962C8B-B14F-4D97-AF65-F5344CB8AC3E}">
        <p14:creationId xmlns:p14="http://schemas.microsoft.com/office/powerpoint/2010/main" val="21165130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http://www.b2bmonitor.cz/2016/10/b2b-marketing-v-cr-v-roce-2016/</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119</a:t>
            </a:fld>
            <a:endParaRPr lang="cs-CZ"/>
          </a:p>
        </p:txBody>
      </p:sp>
    </p:spTree>
    <p:extLst>
      <p:ext uri="{BB962C8B-B14F-4D97-AF65-F5344CB8AC3E}">
        <p14:creationId xmlns:p14="http://schemas.microsoft.com/office/powerpoint/2010/main" val="28251640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http://www.marketingovenoviny.cz/epoptavka-cz-a-kouzlo-jejiho-uspechu-na-b2b-trzich/</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120</a:t>
            </a:fld>
            <a:endParaRPr lang="cs-CZ"/>
          </a:p>
        </p:txBody>
      </p:sp>
    </p:spTree>
    <p:extLst>
      <p:ext uri="{BB962C8B-B14F-4D97-AF65-F5344CB8AC3E}">
        <p14:creationId xmlns:p14="http://schemas.microsoft.com/office/powerpoint/2010/main" val="1969972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121</a:t>
            </a:fld>
            <a:endParaRPr lang="cs-CZ"/>
          </a:p>
        </p:txBody>
      </p:sp>
    </p:spTree>
    <p:extLst>
      <p:ext uri="{BB962C8B-B14F-4D97-AF65-F5344CB8AC3E}">
        <p14:creationId xmlns:p14="http://schemas.microsoft.com/office/powerpoint/2010/main" val="39783989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122</a:t>
            </a:fld>
            <a:endParaRPr lang="cs-CZ"/>
          </a:p>
        </p:txBody>
      </p:sp>
    </p:spTree>
    <p:extLst>
      <p:ext uri="{BB962C8B-B14F-4D97-AF65-F5344CB8AC3E}">
        <p14:creationId xmlns:p14="http://schemas.microsoft.com/office/powerpoint/2010/main" val="9935757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123</a:t>
            </a:fld>
            <a:endParaRPr lang="cs-CZ"/>
          </a:p>
        </p:txBody>
      </p:sp>
    </p:spTree>
    <p:extLst>
      <p:ext uri="{BB962C8B-B14F-4D97-AF65-F5344CB8AC3E}">
        <p14:creationId xmlns:p14="http://schemas.microsoft.com/office/powerpoint/2010/main" val="28938979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124</a:t>
            </a:fld>
            <a:endParaRPr lang="cs-CZ"/>
          </a:p>
        </p:txBody>
      </p:sp>
    </p:spTree>
    <p:extLst>
      <p:ext uri="{BB962C8B-B14F-4D97-AF65-F5344CB8AC3E}">
        <p14:creationId xmlns:p14="http://schemas.microsoft.com/office/powerpoint/2010/main" val="94735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8597170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125</a:t>
            </a:fld>
            <a:endParaRPr lang="cs-CZ"/>
          </a:p>
        </p:txBody>
      </p:sp>
    </p:spTree>
    <p:extLst>
      <p:ext uri="{BB962C8B-B14F-4D97-AF65-F5344CB8AC3E}">
        <p14:creationId xmlns:p14="http://schemas.microsoft.com/office/powerpoint/2010/main" val="36703655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126</a:t>
            </a:fld>
            <a:endParaRPr lang="cs-CZ"/>
          </a:p>
        </p:txBody>
      </p:sp>
    </p:spTree>
    <p:extLst>
      <p:ext uri="{BB962C8B-B14F-4D97-AF65-F5344CB8AC3E}">
        <p14:creationId xmlns:p14="http://schemas.microsoft.com/office/powerpoint/2010/main" val="28674749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127</a:t>
            </a:fld>
            <a:endParaRPr lang="cs-CZ"/>
          </a:p>
        </p:txBody>
      </p:sp>
    </p:spTree>
    <p:extLst>
      <p:ext uri="{BB962C8B-B14F-4D97-AF65-F5344CB8AC3E}">
        <p14:creationId xmlns:p14="http://schemas.microsoft.com/office/powerpoint/2010/main" val="13826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48298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http://www.synext.cz/analyza-spotrebitele-jeho-pozadavku-a-priorit-vnejsi-analyza.html</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7424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http://www.synext.cz/analyza-spotrebitele-jeho-pozadavku-a-priorit-vnejsi-analyza.html</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22706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67754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91104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67445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http://www.synext.cz/analyza-spotrebitele-jeho-pozadavku-a-priorit-vnejsi-analyza.html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57390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50400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82218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5093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768725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373940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55178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06319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680600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40109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8271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64311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618500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864394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https://managementmania.com/cs/analyza-5f</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4239590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323947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363970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422506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https://managementmania.com/cs/benchmarking</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088187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764294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985267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29164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833440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2997800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171094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Kotler</a:t>
            </a:r>
            <a:r>
              <a:rPr lang="cs-CZ" dirty="0"/>
              <a:t> a Keller 2013, s. 123-124</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919682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4029070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3370483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179549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Viz předmět</a:t>
            </a:r>
            <a:r>
              <a:rPr lang="cs-CZ" baseline="0" dirty="0"/>
              <a:t> Marketingový výzkum na SU OPF</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423739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Viz předmět</a:t>
            </a:r>
            <a:r>
              <a:rPr lang="cs-CZ" baseline="0" dirty="0"/>
              <a:t> Marketingový výzkum na SU OPF</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430418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Viz předmět</a:t>
            </a:r>
            <a:r>
              <a:rPr lang="cs-CZ" baseline="0" dirty="0"/>
              <a:t> Marketingový výzkum na SU OPF</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263572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Viz předmět</a:t>
            </a:r>
            <a:r>
              <a:rPr lang="cs-CZ" baseline="0" dirty="0"/>
              <a:t> Marketingový výzkum na SU OPF</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34152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639006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206773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610920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594202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548195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4033175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429189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15985385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730588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8627355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370192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216407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2101994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6164926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210510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901776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310799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30316599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4212068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2516093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343101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150086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9204406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21076623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38106456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42284001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41513377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http://www.businessinfo.cz/cs/clanky/typy-organizacnich-struktur-cleneni-2840.html#!&amp;chapter=5</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1722575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15767255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10024324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http://www.businessinfo.cz/cs/clanky/metody-marketingove-situacni-analyzy-2807.html#b3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26453255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11468945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3697411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8781793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8590843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2760737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23715826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25005426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30703791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10849498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40118406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1577198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4262146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11772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8947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29642978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38418784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38909038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20935430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1355554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5781668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626470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41542312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19608933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422954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05.11.2021</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extLst>
      <p:ext uri="{BB962C8B-B14F-4D97-AF65-F5344CB8AC3E}">
        <p14:creationId xmlns:p14="http://schemas.microsoft.com/office/powerpoint/2010/main" val="328437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171700"/>
            <a:ext cx="6172200" cy="1540193"/>
          </a:xfrm>
        </p:spPr>
        <p:txBody>
          <a:bodyPr/>
          <a:lstStyle>
            <a:lvl1pPr algn="l">
              <a:buNone/>
              <a:defRPr sz="225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3757613"/>
            <a:ext cx="6172200" cy="10287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8049006" y="830199"/>
            <a:ext cx="1714500" cy="381000"/>
          </a:xfrm>
        </p:spPr>
        <p:txBody>
          <a:bodyPr/>
          <a:lstStyle/>
          <a:p>
            <a:fld id="{18A2481B-5154-415F-B752-558547769AA3}" type="datetimeFigureOut">
              <a:rPr lang="cs-CZ" smtClean="0"/>
              <a:pPr/>
              <a:t>05.11.2021</a:t>
            </a:fld>
            <a:endParaRPr lang="cs-CZ"/>
          </a:p>
        </p:txBody>
      </p:sp>
      <p:sp>
        <p:nvSpPr>
          <p:cNvPr id="5" name="Zástupný symbol pro zápatí 4"/>
          <p:cNvSpPr>
            <a:spLocks noGrp="1"/>
          </p:cNvSpPr>
          <p:nvPr>
            <p:ph type="ftr" sz="quarter" idx="11"/>
          </p:nvPr>
        </p:nvSpPr>
        <p:spPr bwMode="auto">
          <a:xfrm rot="5400000">
            <a:off x="7534656" y="3086100"/>
            <a:ext cx="2743200" cy="384048"/>
          </a:xfrm>
        </p:spPr>
        <p:txBody>
          <a:bodyPr/>
          <a:lstStyle/>
          <a:p>
            <a:endParaRPr lang="cs-CZ"/>
          </a:p>
        </p:txBody>
      </p:sp>
      <p:sp>
        <p:nvSpPr>
          <p:cNvPr id="9" name="Obdélník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Obdélník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Obdélník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Obdélník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Přímá spojovací čára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Přímá spojovací čára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Přímá spojovací čára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Přímá spojovací čára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Přímá spojovací čára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Obdélník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Elipsa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Elipsa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Elipsa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Elipsa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Elipsa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Přímá spojovací čára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Zástupný symbol pro číslo snímku 5"/>
          <p:cNvSpPr>
            <a:spLocks noGrp="1"/>
          </p:cNvSpPr>
          <p:nvPr>
            <p:ph type="sldNum" sz="quarter" idx="12"/>
          </p:nvPr>
        </p:nvSpPr>
        <p:spPr bwMode="auto">
          <a:xfrm>
            <a:off x="1340616" y="3696527"/>
            <a:ext cx="609600" cy="388143"/>
          </a:xfr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9679725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8" Type="http://schemas.openxmlformats.org/officeDocument/2006/relationships/hyperlink" Target="http://www.tyinternety.cz/prirucka-marketera/prirucka-marketera-vyuzijte-live-chat-jako-marketingovy-nastroj/" TargetMode="External"/><Relationship Id="rId3" Type="http://schemas.openxmlformats.org/officeDocument/2006/relationships/hyperlink" Target="http://www.b2bmonitor.cz/2019/02/b2b-marketing-v-roce-2019/#more-3251" TargetMode="External"/><Relationship Id="rId7" Type="http://schemas.openxmlformats.org/officeDocument/2006/relationships/hyperlink" Target="http://www.marketingovenoviny.cz/marketing_10865/"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www.marcob2b.cz/socialni-media-v-b2b-marketingu" TargetMode="External"/><Relationship Id="rId11" Type="http://schemas.openxmlformats.org/officeDocument/2006/relationships/hyperlink" Target="http://www.sap.com/cz/pc/index.html" TargetMode="External"/><Relationship Id="rId5" Type="http://schemas.openxmlformats.org/officeDocument/2006/relationships/hyperlink" Target="http://www.b2bmonitor.cz/" TargetMode="External"/><Relationship Id="rId10" Type="http://schemas.openxmlformats.org/officeDocument/2006/relationships/hyperlink" Target="https://www.b2bmonitor.cz/2021/10/pribehy-a-zpetny-pohled/" TargetMode="External"/><Relationship Id="rId4" Type="http://schemas.openxmlformats.org/officeDocument/2006/relationships/hyperlink" Target="https://www.b2bmonitor.cz/2021/04/b2b-marketing-v-roce-2021/" TargetMode="External"/><Relationship Id="rId9" Type="http://schemas.openxmlformats.org/officeDocument/2006/relationships/hyperlink" Target="https://www.b2bmonitor.cz/2020/05/online-a-digitalni-marketing/#more-3593"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hyperlink" Target="https://www.b2bmonitor.cz/2021/04/b2b-marketing-v-roce-2021/" TargetMode="External"/><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8" Type="http://schemas.openxmlformats.org/officeDocument/2006/relationships/hyperlink" Target="http://www.b2bmonitor.cz/2016/09/mzdy-v-b2b-marketingu/" TargetMode="External"/><Relationship Id="rId3" Type="http://schemas.openxmlformats.org/officeDocument/2006/relationships/hyperlink" Target="https://www.b2bmonitor.cz/2021/04/duben-2021-vyvoj-na-b2b-trzich-a-ocekavani-do-budoucna/" TargetMode="External"/><Relationship Id="rId7" Type="http://schemas.openxmlformats.org/officeDocument/2006/relationships/hyperlink" Target="http://www.b2bmonitor.cz/2017/05/b2b-monitor-2017-planovani-v-b2b-marketingu-a-obchodu/" TargetMode="External"/><Relationship Id="rId2" Type="http://schemas.openxmlformats.org/officeDocument/2006/relationships/hyperlink" Target="http://www.b2bmonitor.cz/vyvoj-na-b2b-trzich/" TargetMode="External"/><Relationship Id="rId1" Type="http://schemas.openxmlformats.org/officeDocument/2006/relationships/slideLayout" Target="../slideLayouts/slideLayout2.xml"/><Relationship Id="rId6" Type="http://schemas.openxmlformats.org/officeDocument/2006/relationships/hyperlink" Target="http://www.b2bmonitor.cz/2019/03/content-marketing-v-b2b-v-roce-2019/#more-3360" TargetMode="External"/><Relationship Id="rId5" Type="http://schemas.openxmlformats.org/officeDocument/2006/relationships/hyperlink" Target="https://marcob2b.cz/muze-byt-abm-opravdu-svatym-gralem-b2b-marketingu/" TargetMode="External"/><Relationship Id="rId4" Type="http://schemas.openxmlformats.org/officeDocument/2006/relationships/hyperlink" Target="http://www.b2bmonitor.cz/2014/05/budovani-vztahu-je-v-b2b-zasadni/" TargetMode="External"/><Relationship Id="rId9" Type="http://schemas.openxmlformats.org/officeDocument/2006/relationships/hyperlink" Target="https://leadmagnet.cz/trendy-v-b2b-marketingu-pro-rok-2021/"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zso.c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businessinfo.cz/cs/zahranicni-obchod-eu/teritorialni-informace-zeme.html"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objevit.cz/epoptavka-cz-ten-nejlepsi-zdroj-poptavek-pro-spravne-podnikatele-t81535"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hyperlink" Target="http://hoffmannova.blog.idnes.cz/c/467131/podvodne-firmy-epoptavka-a-b2m-cz.html"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hyperlink" Target="https://www.facebook.com/Intel/?fref=ts" TargetMode="External"/><Relationship Id="rId3" Type="http://schemas.openxmlformats.org/officeDocument/2006/relationships/hyperlink" Target="http://www.marketingovenoviny.cz/content-marketing-v-b2b-v-cr-a-usa/" TargetMode="External"/><Relationship Id="rId7" Type="http://schemas.openxmlformats.org/officeDocument/2006/relationships/hyperlink" Target="http://www.marcob2b.cz/content/jak-se-sestavit-multikanalovou-kampan-krok-po-kroku"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hyperlink" Target="http://www.dbm.cz/pfile/1Blogbarometr%202015_CZ.pdf" TargetMode="External"/><Relationship Id="rId5" Type="http://schemas.openxmlformats.org/officeDocument/2006/relationships/hyperlink" Target="http://www.effectix.com/cz/blog/104-michal-muselik-je-skutecne-obsahova-strategie-dulezita2" TargetMode="External"/><Relationship Id="rId10" Type="http://schemas.openxmlformats.org/officeDocument/2006/relationships/hyperlink" Target="http://contentmarketinginstitute.com/2015/10/breaking-content-marketing-constraints/" TargetMode="External"/><Relationship Id="rId4" Type="http://schemas.openxmlformats.org/officeDocument/2006/relationships/hyperlink" Target="http://www.b2bmonitor.cz/" TargetMode="External"/><Relationship Id="rId9" Type="http://schemas.openxmlformats.org/officeDocument/2006/relationships/hyperlink" Target="http://www.zive.cz/bleskovky/video-technologie-microsoftu-v-praxi-kdyz-babicka-jede-na-navstevu/sc-4-a-180200/default.aspx"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tyinternety.cz/prirucka-marketera/prirucka-marketera-automatizace-ppc-produktovych-kampani-ve-vyhledavani/"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tyinternety.cz/prirucka-marketera/prirucka-marketera-jak-na-redesign-webu-z-pohledu-seo/"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affiliate.alza.cz/?kampan=adw1_affiliate_affiliate-program&amp;gclid=CjwKEAjwnebABRCjpvr13dHL8DsSJABB-ILJncVEWE9WJ_S-PeI5RNcqfGHsDP4i7m7xsFBN51yHiRoCDKLw_wcB"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pp.xtensio.com/design/6fcy9jtj"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tlascechu.cz/results/kav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focus-age.cz/m-journal/marketing/richard-shotton-na-marketing-festivalu-2020--osvojte-si-3-principy--jak-ovlivnit-navyky-lidi__s277x16217.html" TargetMode="External"/><Relationship Id="rId4" Type="http://schemas.openxmlformats.org/officeDocument/2006/relationships/hyperlink" Target="https://www.irozhlas.cz/zpravy-domov/ceska-spolecnost-vyzkum-tridy-kalkulacka_1909171000_zlo?fbclid=IwAR3lxvytD1CWy_Dc3_-Y2EWAOX61xcQrGkIrVnEmu3XyuIKiraA-eujJ87I#kalkula%C4%8Dk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anagementmania.com/cs/analyza-5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zive.cz/clanky/intel-prebral-amd-zkuseneho-architekta-grafickych-cipu-zna-konkurenci-a-urci-smer-vyvoje/sc-3-a-212858/default.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anagementmania.com/cs/benchmark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globaldata.com/" TargetMode="External"/><Relationship Id="rId3" Type="http://schemas.openxmlformats.org/officeDocument/2006/relationships/hyperlink" Target="http://www.nielsen.com/us/en/solutions/measurement/retail-measurement.html" TargetMode="External"/><Relationship Id="rId7" Type="http://schemas.openxmlformats.org/officeDocument/2006/relationships/hyperlink" Target="https://www.czso.cz/csu/czso/informacni_technologie_p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czso.cz/csu/czso/zivotni_uroven_spotreba_domacnosti_prace" TargetMode="External"/><Relationship Id="rId5" Type="http://schemas.openxmlformats.org/officeDocument/2006/relationships/hyperlink" Target="https://www.czso.cz/csu/czso/spotrebni_kos_archiv" TargetMode="External"/><Relationship Id="rId4" Type="http://schemas.openxmlformats.org/officeDocument/2006/relationships/hyperlink" Target="http://www.ncsolutions.com/wp-content/uploads/2015/02/NCS_CaseStudy_Beer_022015.pdf" TargetMode="External"/><Relationship Id="rId9" Type="http://schemas.openxmlformats.org/officeDocument/2006/relationships/hyperlink" Target="http://www.euromonitor.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ocus-age.cz/m-journal/aktuality/studie--cesi-a-reklama-2020__s288x15027.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unievydavatelu.cz/cs/unie_vydavatelu/medialni_data/vyzkum_ctenosti"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ez.cz/edee/content/micrositesutf/odpovednost2013/cs/socialni-odpovednost/korporatni-identita.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utb.cz/file/24647_1_1/"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mindtools.com/pages/article/newSTR_89.ht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Strategický marketing – marketingové situační analýzy</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Kde to jsem? Co tu dělám? Kdo je tu se mnou? Kdo jsem já? Pro koho to dělám?</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Zajímají mě tři roviny z pohledu času:</a:t>
            </a:r>
          </a:p>
          <a:p>
            <a:pPr lvl="1"/>
            <a:r>
              <a:rPr lang="cs-CZ" sz="2000" dirty="0">
                <a:solidFill>
                  <a:srgbClr val="002060"/>
                </a:solidFill>
              </a:rPr>
              <a:t>Současný stav.</a:t>
            </a:r>
          </a:p>
          <a:p>
            <a:pPr lvl="1"/>
            <a:r>
              <a:rPr lang="cs-CZ" sz="2000" dirty="0">
                <a:solidFill>
                  <a:srgbClr val="002060"/>
                </a:solidFill>
              </a:rPr>
              <a:t>Jak jsem se do toho stavu dostal – historický vývoj.</a:t>
            </a:r>
          </a:p>
          <a:p>
            <a:pPr lvl="1"/>
            <a:r>
              <a:rPr lang="cs-CZ" sz="2000" dirty="0">
                <a:solidFill>
                  <a:srgbClr val="002060"/>
                </a:solidFill>
              </a:rPr>
              <a:t>Kam to povede do budoucna – budoucí vývoj – prognózy. </a:t>
            </a:r>
          </a:p>
          <a:p>
            <a:r>
              <a:rPr lang="cs-CZ" sz="2000" dirty="0">
                <a:solidFill>
                  <a:srgbClr val="002060"/>
                </a:solidFill>
              </a:rPr>
              <a:t>Délka vývoje se bude lišit podle odvětví a produktu – mohou to být dekády (50 let), mohou to být roky (8 let), mohou to být ale měsíce (7 měsíců), podle rychlosti změn ve zvoleném odvětví. </a:t>
            </a:r>
          </a:p>
        </p:txBody>
      </p:sp>
      <p:sp>
        <p:nvSpPr>
          <p:cNvPr id="6" name="Nadpis 5"/>
          <p:cNvSpPr>
            <a:spLocks noGrp="1"/>
          </p:cNvSpPr>
          <p:nvPr>
            <p:ph type="title"/>
          </p:nvPr>
        </p:nvSpPr>
        <p:spPr>
          <a:xfrm>
            <a:off x="107504" y="195486"/>
            <a:ext cx="8136904" cy="507703"/>
          </a:xfrm>
        </p:spPr>
        <p:txBody>
          <a:bodyPr/>
          <a:lstStyle/>
          <a:p>
            <a:r>
              <a:rPr lang="cs-CZ" dirty="0"/>
              <a:t>PEST v čase</a:t>
            </a:r>
          </a:p>
        </p:txBody>
      </p:sp>
    </p:spTree>
    <p:extLst>
      <p:ext uri="{BB962C8B-B14F-4D97-AF65-F5344CB8AC3E}">
        <p14:creationId xmlns:p14="http://schemas.microsoft.com/office/powerpoint/2010/main" val="21478181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424936" cy="3024336"/>
          </a:xfrm>
          <a:prstGeom prst="rect">
            <a:avLst/>
          </a:prstGeom>
        </p:spPr>
        <p:txBody>
          <a:bodyPr>
            <a:noAutofit/>
          </a:bodyPr>
          <a:lstStyle/>
          <a:p>
            <a:r>
              <a:rPr lang="cs-CZ" sz="2000" b="1" dirty="0">
                <a:solidFill>
                  <a:srgbClr val="002060"/>
                </a:solidFill>
              </a:rPr>
              <a:t>Nepružnost poptávky na změně ceny </a:t>
            </a:r>
            <a:r>
              <a:rPr lang="cs-CZ" sz="2000" dirty="0">
                <a:solidFill>
                  <a:srgbClr val="002060"/>
                </a:solidFill>
              </a:rPr>
              <a:t>- objem průmyslových nákupů není obvykle funkcí ceny; stavební firma nezvýší objem nákupu cementu jenom proto, že byl zlevněn. Naopak nesníží jeho nákupy v případě zdražení.</a:t>
            </a:r>
          </a:p>
          <a:p>
            <a:r>
              <a:rPr lang="cs-CZ" sz="2000" b="1" dirty="0">
                <a:solidFill>
                  <a:srgbClr val="002060"/>
                </a:solidFill>
              </a:rPr>
              <a:t>Profesionální chování při nákupu </a:t>
            </a:r>
            <a:r>
              <a:rPr lang="cs-CZ" sz="2000" dirty="0">
                <a:solidFill>
                  <a:srgbClr val="002060"/>
                </a:solidFill>
              </a:rPr>
              <a:t>- nákup je zpravidla realizován zkušenými odborníky - nákupčími, kteří k němu přistupují racionálněji. Mají lepší schopnost vyjednávat a disponují informacemi od několika dodavatelů a lepším technickým know-how než spotřebitelé. Vyjednávací týmy!</a:t>
            </a:r>
          </a:p>
          <a:p>
            <a:r>
              <a:rPr lang="cs-CZ" sz="2000" b="1" dirty="0">
                <a:solidFill>
                  <a:srgbClr val="002060"/>
                </a:solidFill>
              </a:rPr>
              <a:t>Vzájemnost (reciprocita) vztahu </a:t>
            </a:r>
            <a:r>
              <a:rPr lang="cs-CZ" sz="2000" dirty="0">
                <a:solidFill>
                  <a:srgbClr val="002060"/>
                </a:solidFill>
              </a:rPr>
              <a:t>- průmysloví zákazníci mají tendenci nakupovat u podniků, které na oplátku kupují jejich výrobky. Do takovýchto obchodních spojení, založených na vzájemné dlouhodobé výhodnosti, je velmi obtížný vstup konkurenčního dodavatele.</a:t>
            </a:r>
          </a:p>
        </p:txBody>
      </p:sp>
      <p:sp>
        <p:nvSpPr>
          <p:cNvPr id="6" name="Nadpis 5"/>
          <p:cNvSpPr>
            <a:spLocks noGrp="1"/>
          </p:cNvSpPr>
          <p:nvPr>
            <p:ph type="title"/>
          </p:nvPr>
        </p:nvSpPr>
        <p:spPr>
          <a:xfrm>
            <a:off x="107504" y="195486"/>
            <a:ext cx="8136904" cy="507703"/>
          </a:xfrm>
        </p:spPr>
        <p:txBody>
          <a:bodyPr/>
          <a:lstStyle/>
          <a:p>
            <a:r>
              <a:rPr lang="cs-CZ" dirty="0"/>
              <a:t>Odlišnosti B2B a B2C trhů 3</a:t>
            </a:r>
          </a:p>
        </p:txBody>
      </p:sp>
    </p:spTree>
    <p:extLst>
      <p:ext uri="{BB962C8B-B14F-4D97-AF65-F5344CB8AC3E}">
        <p14:creationId xmlns:p14="http://schemas.microsoft.com/office/powerpoint/2010/main" val="32165750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Typy B2B trhů</a:t>
            </a:r>
          </a:p>
        </p:txBody>
      </p:sp>
      <p:graphicFrame>
        <p:nvGraphicFramePr>
          <p:cNvPr id="4" name="Organizační diagram 235"/>
          <p:cNvGraphicFramePr>
            <a:graphicFrameLocks/>
          </p:cNvGraphicFramePr>
          <p:nvPr>
            <p:extLst/>
          </p:nvPr>
        </p:nvGraphicFramePr>
        <p:xfrm>
          <a:off x="323528" y="720945"/>
          <a:ext cx="7488832" cy="386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035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b="1" dirty="0">
                <a:solidFill>
                  <a:srgbClr val="002060"/>
                </a:solidFill>
              </a:rPr>
              <a:t>Vztahy uvnitř vztahů</a:t>
            </a:r>
            <a:r>
              <a:rPr lang="cs-CZ" sz="2000" dirty="0">
                <a:solidFill>
                  <a:srgbClr val="002060"/>
                </a:solidFill>
              </a:rPr>
              <a:t> – řada subjektů ovlivňuje nákupní rozhodnutí, snažíme se dostat ke všem. </a:t>
            </a:r>
          </a:p>
          <a:p>
            <a:r>
              <a:rPr lang="cs-CZ" sz="2000" b="1" dirty="0">
                <a:solidFill>
                  <a:srgbClr val="002060"/>
                </a:solidFill>
              </a:rPr>
              <a:t>Rozvoj vztahů podle významu a podílu na výdajích zákazníků</a:t>
            </a:r>
            <a:r>
              <a:rPr lang="cs-CZ" sz="2000" dirty="0">
                <a:solidFill>
                  <a:srgbClr val="002060"/>
                </a:solidFill>
              </a:rPr>
              <a:t> -  čím důležitější zákazník, tím více zdrojů do něj vkládáme.</a:t>
            </a:r>
          </a:p>
          <a:p>
            <a:r>
              <a:rPr lang="cs-CZ" sz="2000" b="1" dirty="0">
                <a:solidFill>
                  <a:srgbClr val="002060"/>
                </a:solidFill>
              </a:rPr>
              <a:t>Komplexnost distribuční cesty</a:t>
            </a:r>
            <a:r>
              <a:rPr lang="cs-CZ" sz="2000" dirty="0">
                <a:solidFill>
                  <a:srgbClr val="002060"/>
                </a:solidFill>
              </a:rPr>
              <a:t> – dodávky just-in-</a:t>
            </a:r>
            <a:r>
              <a:rPr lang="cs-CZ" sz="2000" dirty="0" err="1">
                <a:solidFill>
                  <a:srgbClr val="002060"/>
                </a:solidFill>
              </a:rPr>
              <a:t>time</a:t>
            </a:r>
            <a:r>
              <a:rPr lang="cs-CZ" sz="2000" dirty="0">
                <a:solidFill>
                  <a:srgbClr val="002060"/>
                </a:solidFill>
              </a:rPr>
              <a:t>, nutnost plánovat proti výpadkům, náročnější instalace = náročnější distribuce (turbína, rotor větrné elektrárny) </a:t>
            </a:r>
          </a:p>
          <a:p>
            <a:r>
              <a:rPr lang="cs-CZ" sz="2000" b="1" dirty="0">
                <a:solidFill>
                  <a:srgbClr val="002060"/>
                </a:solidFill>
              </a:rPr>
              <a:t>Prodej založený na znalostech</a:t>
            </a:r>
            <a:r>
              <a:rPr lang="cs-CZ" sz="2000" dirty="0">
                <a:solidFill>
                  <a:srgbClr val="002060"/>
                </a:solidFill>
              </a:rPr>
              <a:t> – obohacujeme proces prodeje o vzdělávání a trénink zákazníků nabídkou seminářů a workshopů pro své klienty, na kterých pracovníci podniku zákazníka získají hlubší a detailnější znalosti o tom, jak používat produkty v různých situacích a řešit problémy, spojené s jejich zpracováním. </a:t>
            </a:r>
          </a:p>
        </p:txBody>
      </p:sp>
      <p:sp>
        <p:nvSpPr>
          <p:cNvPr id="6" name="Nadpis 5"/>
          <p:cNvSpPr>
            <a:spLocks noGrp="1"/>
          </p:cNvSpPr>
          <p:nvPr>
            <p:ph type="title"/>
          </p:nvPr>
        </p:nvSpPr>
        <p:spPr>
          <a:xfrm>
            <a:off x="107504" y="195486"/>
            <a:ext cx="8136904" cy="507703"/>
          </a:xfrm>
        </p:spPr>
        <p:txBody>
          <a:bodyPr/>
          <a:lstStyle/>
          <a:p>
            <a:r>
              <a:rPr lang="pl-PL" dirty="0"/>
              <a:t>6 PODMÍNKY NA PRŮMYSLOVÝCH TRZÍCH 1</a:t>
            </a:r>
            <a:endParaRPr lang="cs-CZ" dirty="0"/>
          </a:p>
        </p:txBody>
      </p:sp>
    </p:spTree>
    <p:extLst>
      <p:ext uri="{BB962C8B-B14F-4D97-AF65-F5344CB8AC3E}">
        <p14:creationId xmlns:p14="http://schemas.microsoft.com/office/powerpoint/2010/main" val="441233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b="1" dirty="0">
                <a:solidFill>
                  <a:srgbClr val="002060"/>
                </a:solidFill>
              </a:rPr>
              <a:t>Nutnost interaktivní komunikace</a:t>
            </a:r>
            <a:r>
              <a:rPr lang="cs-CZ" sz="2000" dirty="0">
                <a:solidFill>
                  <a:srgbClr val="002060"/>
                </a:solidFill>
              </a:rPr>
              <a:t> - nutnost dovedně a efektivně komunikovat o nákupu a užití produktu v celém řetězci subjektů poptávky, s konečnými uživateli, </a:t>
            </a:r>
            <a:r>
              <a:rPr lang="cs-CZ" sz="2000" dirty="0" err="1">
                <a:solidFill>
                  <a:srgbClr val="002060"/>
                </a:solidFill>
              </a:rPr>
              <a:t>ovlivňovateli</a:t>
            </a:r>
            <a:r>
              <a:rPr lang="cs-CZ" sz="2000" dirty="0">
                <a:solidFill>
                  <a:srgbClr val="002060"/>
                </a:solidFill>
              </a:rPr>
              <a:t>, tvůrci rozhodnutí a distributory, dále rovněž s dalšími subjekty, jako jsou zaměstnanci, dodavatelé a investoři.</a:t>
            </a:r>
          </a:p>
          <a:p>
            <a:r>
              <a:rPr lang="cs-CZ" sz="2000" b="1" dirty="0">
                <a:solidFill>
                  <a:srgbClr val="002060"/>
                </a:solidFill>
              </a:rPr>
              <a:t>Málo časté nákupy</a:t>
            </a:r>
            <a:r>
              <a:rPr lang="cs-CZ" sz="2000" dirty="0">
                <a:solidFill>
                  <a:srgbClr val="002060"/>
                </a:solidFill>
              </a:rPr>
              <a:t> - vysoce nákladové položky a cyklus nákupu je dlouhý, lze se na průmyslových trzích setkat s dlouhými obdobími nečinnosti mezi skutečnými akty nákupu. Průmyslové podniky se musí neustále snažit vyplnit tyto mezery poskytováním služeb nebo vyjednáváním se zákazníky. </a:t>
            </a:r>
          </a:p>
          <a:p>
            <a:r>
              <a:rPr lang="cs-CZ" sz="2000" b="1" dirty="0">
                <a:solidFill>
                  <a:srgbClr val="002060"/>
                </a:solidFill>
              </a:rPr>
              <a:t>Napomáhání zákazníkům řídit jejich podnikání - </a:t>
            </a:r>
            <a:r>
              <a:rPr lang="cs-CZ" sz="2000" dirty="0">
                <a:solidFill>
                  <a:srgbClr val="002060"/>
                </a:solidFill>
              </a:rPr>
              <a:t>nejsilnějším a nejlepším vztahem s průmyslovými zákazníky bude ten, ve kterém prodávající skutečně napomáhá nakupujícím řídit jeho vlastní podnikání a aktivně zapojuje zákazníka do procesu vytváření hodnoty pro něho.</a:t>
            </a:r>
          </a:p>
        </p:txBody>
      </p:sp>
      <p:sp>
        <p:nvSpPr>
          <p:cNvPr id="6" name="Nadpis 5"/>
          <p:cNvSpPr>
            <a:spLocks noGrp="1"/>
          </p:cNvSpPr>
          <p:nvPr>
            <p:ph type="title"/>
          </p:nvPr>
        </p:nvSpPr>
        <p:spPr>
          <a:xfrm>
            <a:off x="107504" y="195486"/>
            <a:ext cx="8136904" cy="507703"/>
          </a:xfrm>
        </p:spPr>
        <p:txBody>
          <a:bodyPr/>
          <a:lstStyle/>
          <a:p>
            <a:r>
              <a:rPr lang="pl-PL" dirty="0"/>
              <a:t>PODMÍNKY NA PRŮMYSLOVÝCH TRZÍCH 2</a:t>
            </a:r>
            <a:endParaRPr lang="cs-CZ" dirty="0"/>
          </a:p>
        </p:txBody>
      </p:sp>
    </p:spTree>
    <p:extLst>
      <p:ext uri="{BB962C8B-B14F-4D97-AF65-F5344CB8AC3E}">
        <p14:creationId xmlns:p14="http://schemas.microsoft.com/office/powerpoint/2010/main" val="4042626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707904" y="1131590"/>
            <a:ext cx="4968552" cy="3024336"/>
          </a:xfrm>
          <a:prstGeom prst="rect">
            <a:avLst/>
          </a:prstGeom>
        </p:spPr>
        <p:txBody>
          <a:bodyPr>
            <a:noAutofit/>
          </a:bodyPr>
          <a:lstStyle/>
          <a:p>
            <a:r>
              <a:rPr lang="cs-CZ" sz="2000" dirty="0">
                <a:solidFill>
                  <a:srgbClr val="002060"/>
                </a:solidFill>
              </a:rPr>
              <a:t>Chceme vědět, jak kupující organizace reagují na různé marketingové i další stimuly. Účinná prodejní strategie? – musím chápat vnitřní dění u zákazníka.</a:t>
            </a:r>
          </a:p>
          <a:p>
            <a:r>
              <a:rPr lang="cs-CZ" sz="2000" dirty="0">
                <a:solidFill>
                  <a:srgbClr val="002060"/>
                </a:solidFill>
              </a:rPr>
              <a:t>Nákupní aktivita organizace má dvě hlavní složky – </a:t>
            </a:r>
            <a:r>
              <a:rPr lang="cs-CZ" sz="2000" b="1" dirty="0">
                <a:solidFill>
                  <a:srgbClr val="002060"/>
                </a:solidFill>
              </a:rPr>
              <a:t>nákupní centrum </a:t>
            </a:r>
            <a:r>
              <a:rPr lang="cs-CZ" sz="2000" dirty="0">
                <a:solidFill>
                  <a:srgbClr val="002060"/>
                </a:solidFill>
              </a:rPr>
              <a:t>tvořené lidmi, kteří se účastní rozhodování o nákupu, a samotný </a:t>
            </a:r>
            <a:r>
              <a:rPr lang="cs-CZ" sz="2000" b="1" dirty="0">
                <a:solidFill>
                  <a:srgbClr val="002060"/>
                </a:solidFill>
              </a:rPr>
              <a:t>proces nákupního rozhodování</a:t>
            </a:r>
            <a:r>
              <a:rPr lang="cs-CZ" sz="2000" dirty="0">
                <a:solidFill>
                  <a:srgbClr val="002060"/>
                </a:solidFill>
              </a:rPr>
              <a:t>. Obě složky ovlivňují  interní organizační, mezilidské a individuální faktory a také externí faktory prostředí.</a:t>
            </a:r>
          </a:p>
        </p:txBody>
      </p:sp>
      <p:sp>
        <p:nvSpPr>
          <p:cNvPr id="6" name="Nadpis 5"/>
          <p:cNvSpPr>
            <a:spLocks noGrp="1"/>
          </p:cNvSpPr>
          <p:nvPr>
            <p:ph type="title"/>
          </p:nvPr>
        </p:nvSpPr>
        <p:spPr>
          <a:xfrm>
            <a:off x="107504" y="195486"/>
            <a:ext cx="8136904" cy="507703"/>
          </a:xfrm>
        </p:spPr>
        <p:txBody>
          <a:bodyPr/>
          <a:lstStyle/>
          <a:p>
            <a:r>
              <a:rPr lang="cs-CZ" dirty="0"/>
              <a:t>Nákupní chování organizací</a:t>
            </a:r>
          </a:p>
        </p:txBody>
      </p:sp>
      <p:pic>
        <p:nvPicPr>
          <p:cNvPr id="4" name="Picture 2" descr="http://d24nkegzgh58k.cloudfront.net/wp-content/uploads/sites/7/2017/04/forester-purchase-funnel.gif?iv=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43558"/>
            <a:ext cx="3024336" cy="370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995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Zajistit kontinuitu výrobního procesu</a:t>
            </a:r>
            <a:r>
              <a:rPr lang="cs-CZ" sz="2000" dirty="0">
                <a:solidFill>
                  <a:srgbClr val="002060"/>
                </a:solidFill>
              </a:rPr>
              <a:t> -  spolehlivé dodávky materiálu a služeb tak, aby byl zabezpečen nepřerušený výrobní proces.</a:t>
            </a:r>
          </a:p>
          <a:p>
            <a:r>
              <a:rPr lang="cs-CZ" sz="2000" b="1" dirty="0">
                <a:solidFill>
                  <a:srgbClr val="002060"/>
                </a:solidFill>
              </a:rPr>
              <a:t>Optimálně přispívat k výsledkům společnosti a ke snižování nákladů - </a:t>
            </a:r>
            <a:r>
              <a:rPr lang="cs-CZ" sz="2000" dirty="0">
                <a:solidFill>
                  <a:srgbClr val="002060"/>
                </a:solidFill>
              </a:rPr>
              <a:t> aktivní hledání nabídek dodavatelů.</a:t>
            </a:r>
          </a:p>
          <a:p>
            <a:r>
              <a:rPr lang="cs-CZ" sz="2000" b="1" dirty="0">
                <a:solidFill>
                  <a:srgbClr val="002060"/>
                </a:solidFill>
              </a:rPr>
              <a:t>Zajišťovat snižování strategické zranitelnosti podniku na nákupním trhu</a:t>
            </a:r>
            <a:r>
              <a:rPr lang="cs-CZ" sz="2000" dirty="0">
                <a:solidFill>
                  <a:srgbClr val="002060"/>
                </a:solidFill>
              </a:rPr>
              <a:t> – aktivní práce s „</a:t>
            </a:r>
            <a:r>
              <a:rPr lang="cs-CZ" sz="2000" dirty="0" err="1">
                <a:solidFill>
                  <a:srgbClr val="002060"/>
                </a:solidFill>
              </a:rPr>
              <a:t>porfoliem</a:t>
            </a:r>
            <a:r>
              <a:rPr lang="cs-CZ" sz="2000" dirty="0">
                <a:solidFill>
                  <a:srgbClr val="002060"/>
                </a:solidFill>
              </a:rPr>
              <a:t> dodavatelů“. </a:t>
            </a:r>
          </a:p>
          <a:p>
            <a:r>
              <a:rPr lang="cs-CZ" sz="2000" b="1" dirty="0">
                <a:solidFill>
                  <a:srgbClr val="002060"/>
                </a:solidFill>
              </a:rPr>
              <a:t>Přispívat k inovaci produktu a technologie - </a:t>
            </a:r>
            <a:r>
              <a:rPr lang="cs-CZ" sz="2000" dirty="0">
                <a:solidFill>
                  <a:srgbClr val="002060"/>
                </a:solidFill>
              </a:rPr>
              <a:t> sledujeme technický vývoj u dodavatele a využijeme ho k rozvoji podniku.</a:t>
            </a:r>
          </a:p>
          <a:p>
            <a:r>
              <a:rPr lang="cs-CZ" sz="2000" b="1" dirty="0">
                <a:solidFill>
                  <a:srgbClr val="002060"/>
                </a:solidFill>
              </a:rPr>
              <a:t>Spoluvytvářet image společnosti</a:t>
            </a:r>
            <a:r>
              <a:rPr lang="cs-CZ" sz="2000" dirty="0">
                <a:solidFill>
                  <a:srgbClr val="002060"/>
                </a:solidFill>
              </a:rPr>
              <a:t> -  přispívá k dobré reputaci podniku a jeho pozici na trhu. Rozhodování při koupi je spojeno s velkými částkami peněz, což může mít velký dopad na výsledky společnosti. </a:t>
            </a:r>
          </a:p>
        </p:txBody>
      </p:sp>
      <p:sp>
        <p:nvSpPr>
          <p:cNvPr id="6" name="Nadpis 5"/>
          <p:cNvSpPr>
            <a:spLocks noGrp="1"/>
          </p:cNvSpPr>
          <p:nvPr>
            <p:ph type="title"/>
          </p:nvPr>
        </p:nvSpPr>
        <p:spPr>
          <a:xfrm>
            <a:off x="107504" y="195486"/>
            <a:ext cx="8136904" cy="507703"/>
          </a:xfrm>
        </p:spPr>
        <p:txBody>
          <a:bodyPr/>
          <a:lstStyle/>
          <a:p>
            <a:r>
              <a:rPr lang="cs-CZ" dirty="0"/>
              <a:t>VÝZNAM NAKUPOVÁNÍ</a:t>
            </a:r>
          </a:p>
        </p:txBody>
      </p:sp>
    </p:spTree>
    <p:extLst>
      <p:ext uri="{BB962C8B-B14F-4D97-AF65-F5344CB8AC3E}">
        <p14:creationId xmlns:p14="http://schemas.microsoft.com/office/powerpoint/2010/main" val="33161006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Koprodukce</a:t>
            </a:r>
            <a:r>
              <a:rPr lang="cs-CZ" sz="2000" dirty="0">
                <a:solidFill>
                  <a:srgbClr val="002060"/>
                </a:solidFill>
              </a:rPr>
              <a:t> -  tím se rozumí vytváření dlouhodobých vztahů s omezeným počtem dodavatelů na základě vzájemné profesionální důvěry. Mnoho výrobců se snaží o vytváření vztahu s vybranou skupinou dodavatelů. Velké organizace přitom usilují o snížení nákladů, kontrolu kvality a pružnost. Malé společnosti naopak usilují o využití svého technického know-how.</a:t>
            </a:r>
          </a:p>
          <a:p>
            <a:r>
              <a:rPr lang="cs-CZ" sz="2000" b="1" dirty="0">
                <a:solidFill>
                  <a:srgbClr val="002060"/>
                </a:solidFill>
              </a:rPr>
              <a:t>Just-in-</a:t>
            </a:r>
            <a:r>
              <a:rPr lang="cs-CZ" sz="2000" b="1" dirty="0" err="1">
                <a:solidFill>
                  <a:srgbClr val="002060"/>
                </a:solidFill>
              </a:rPr>
              <a:t>time</a:t>
            </a:r>
            <a:r>
              <a:rPr lang="cs-CZ" sz="2000" dirty="0">
                <a:solidFill>
                  <a:srgbClr val="002060"/>
                </a:solidFill>
              </a:rPr>
              <a:t> - filozofie, která cestu k úsporám hledá v partnerství v podobě vysokého stupně propojení výrobních a obchodních plánů dodavatele i odběratele. Cílem nákupní politiky v tomto případě je udržet požadované zboží pro výrobu konečného produktu v neustálém pohybu s cílem minimalizovat náklady na skladování a s tím spojenou vstupní kontrolu kvality.</a:t>
            </a:r>
          </a:p>
        </p:txBody>
      </p:sp>
      <p:sp>
        <p:nvSpPr>
          <p:cNvPr id="6" name="Nadpis 5"/>
          <p:cNvSpPr>
            <a:spLocks noGrp="1"/>
          </p:cNvSpPr>
          <p:nvPr>
            <p:ph type="title"/>
          </p:nvPr>
        </p:nvSpPr>
        <p:spPr>
          <a:xfrm>
            <a:off x="107504" y="195486"/>
            <a:ext cx="8136904" cy="507703"/>
          </a:xfrm>
        </p:spPr>
        <p:txBody>
          <a:bodyPr/>
          <a:lstStyle/>
          <a:p>
            <a:r>
              <a:rPr lang="cs-CZ" dirty="0"/>
              <a:t>Nákupní politika</a:t>
            </a:r>
          </a:p>
        </p:txBody>
      </p:sp>
    </p:spTree>
    <p:extLst>
      <p:ext uri="{BB962C8B-B14F-4D97-AF65-F5344CB8AC3E}">
        <p14:creationId xmlns:p14="http://schemas.microsoft.com/office/powerpoint/2010/main" val="23166488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r>
              <a:rPr lang="cs-CZ" sz="2000" dirty="0">
                <a:solidFill>
                  <a:srgbClr val="002060"/>
                </a:solidFill>
              </a:rPr>
              <a:t>Prvotní nákupní situace (nový nákup), která je charakterizována:</a:t>
            </a:r>
          </a:p>
          <a:p>
            <a:pPr lvl="1"/>
            <a:r>
              <a:rPr lang="cs-CZ" sz="1600" dirty="0">
                <a:solidFill>
                  <a:srgbClr val="002060"/>
                </a:solidFill>
              </a:rPr>
              <a:t>existencí potřeby vedoucí k nákupu dosud nenakupovaného produktu</a:t>
            </a:r>
          </a:p>
          <a:p>
            <a:pPr lvl="1"/>
            <a:r>
              <a:rPr lang="cs-CZ" sz="1600" dirty="0">
                <a:solidFill>
                  <a:srgbClr val="002060"/>
                </a:solidFill>
              </a:rPr>
              <a:t>novou a neznámou problémovou situací v nákupní funkci</a:t>
            </a:r>
          </a:p>
          <a:p>
            <a:pPr lvl="1"/>
            <a:r>
              <a:rPr lang="cs-CZ" sz="1600" dirty="0">
                <a:solidFill>
                  <a:srgbClr val="002060"/>
                </a:solidFill>
              </a:rPr>
              <a:t>existencí velké potřeby informací a zvažování alternativ</a:t>
            </a:r>
          </a:p>
          <a:p>
            <a:pPr lvl="1"/>
            <a:r>
              <a:rPr lang="cs-CZ" sz="1600" dirty="0">
                <a:solidFill>
                  <a:srgbClr val="002060"/>
                </a:solidFill>
              </a:rPr>
              <a:t>nutností opakovat některé fáze nákupu (zejména při vyhledávání dodavatelů)</a:t>
            </a:r>
          </a:p>
          <a:p>
            <a:r>
              <a:rPr lang="cs-CZ" sz="2000" dirty="0">
                <a:solidFill>
                  <a:srgbClr val="002060"/>
                </a:solidFill>
              </a:rPr>
              <a:t>Alternativní, modifikovaný nákup je charakterizován:</a:t>
            </a:r>
          </a:p>
          <a:p>
            <a:pPr lvl="1"/>
            <a:r>
              <a:rPr lang="cs-CZ" sz="1600" dirty="0">
                <a:solidFill>
                  <a:srgbClr val="002060"/>
                </a:solidFill>
              </a:rPr>
              <a:t>nezbytností změny vyplývající z nespokojenosti se stávajícím dodavatelem</a:t>
            </a:r>
          </a:p>
          <a:p>
            <a:pPr lvl="1"/>
            <a:r>
              <a:rPr lang="cs-CZ" sz="1600" dirty="0">
                <a:solidFill>
                  <a:srgbClr val="002060"/>
                </a:solidFill>
              </a:rPr>
              <a:t>existencí potřeby informací o určitých aspektech a alternativách, které je třeba zvážit</a:t>
            </a:r>
          </a:p>
          <a:p>
            <a:pPr lvl="1"/>
            <a:r>
              <a:rPr lang="cs-CZ" sz="1600" dirty="0">
                <a:solidFill>
                  <a:srgbClr val="002060"/>
                </a:solidFill>
              </a:rPr>
              <a:t>omezeným počtem fází, kterými proces nákupu prochází</a:t>
            </a:r>
          </a:p>
          <a:p>
            <a:r>
              <a:rPr lang="cs-CZ" sz="2000" dirty="0">
                <a:solidFill>
                  <a:srgbClr val="002060"/>
                </a:solidFill>
              </a:rPr>
              <a:t>Přímý opakovaný (rutinní) nákup je charakterizován:</a:t>
            </a:r>
          </a:p>
          <a:p>
            <a:pPr lvl="1"/>
            <a:r>
              <a:rPr lang="cs-CZ" sz="1600" dirty="0">
                <a:solidFill>
                  <a:srgbClr val="002060"/>
                </a:solidFill>
              </a:rPr>
              <a:t>známou problémovou situací</a:t>
            </a:r>
          </a:p>
          <a:p>
            <a:pPr lvl="1"/>
            <a:r>
              <a:rPr lang="cs-CZ" sz="1600" dirty="0">
                <a:solidFill>
                  <a:srgbClr val="002060"/>
                </a:solidFill>
              </a:rPr>
              <a:t>spokojeností zákazníka s výrobkem i dodavatelem</a:t>
            </a:r>
          </a:p>
          <a:p>
            <a:pPr lvl="1"/>
            <a:r>
              <a:rPr lang="cs-CZ" sz="1600" dirty="0">
                <a:solidFill>
                  <a:srgbClr val="002060"/>
                </a:solidFill>
              </a:rPr>
              <a:t>omezeným počtem fází, kterými prochází</a:t>
            </a:r>
          </a:p>
        </p:txBody>
      </p:sp>
      <p:sp>
        <p:nvSpPr>
          <p:cNvPr id="6" name="Nadpis 5"/>
          <p:cNvSpPr>
            <a:spLocks noGrp="1"/>
          </p:cNvSpPr>
          <p:nvPr>
            <p:ph type="title"/>
          </p:nvPr>
        </p:nvSpPr>
        <p:spPr>
          <a:xfrm>
            <a:off x="107504" y="195486"/>
            <a:ext cx="8136904" cy="507703"/>
          </a:xfrm>
        </p:spPr>
        <p:txBody>
          <a:bodyPr/>
          <a:lstStyle/>
          <a:p>
            <a:r>
              <a:rPr lang="cs-CZ" dirty="0"/>
              <a:t>Kupní situace na B2B</a:t>
            </a:r>
          </a:p>
        </p:txBody>
      </p:sp>
    </p:spTree>
    <p:extLst>
      <p:ext uri="{BB962C8B-B14F-4D97-AF65-F5344CB8AC3E}">
        <p14:creationId xmlns:p14="http://schemas.microsoft.com/office/powerpoint/2010/main" val="38653919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7765"/>
            <a:ext cx="8568952" cy="3024336"/>
          </a:xfrm>
          <a:prstGeom prst="rect">
            <a:avLst/>
          </a:prstGeom>
        </p:spPr>
        <p:txBody>
          <a:bodyPr>
            <a:noAutofit/>
          </a:bodyPr>
          <a:lstStyle/>
          <a:p>
            <a:r>
              <a:rPr lang="cs-CZ" sz="2000" b="1" dirty="0">
                <a:solidFill>
                  <a:srgbClr val="002060"/>
                </a:solidFill>
              </a:rPr>
              <a:t>Iniciátoři</a:t>
            </a:r>
            <a:r>
              <a:rPr lang="cs-CZ" sz="1600" dirty="0">
                <a:solidFill>
                  <a:srgbClr val="002060"/>
                </a:solidFill>
              </a:rPr>
              <a:t> - uživatelé nebo jiní lidé, kteří nákup nějakého výrobku nebo služby vyžadují.</a:t>
            </a:r>
          </a:p>
          <a:p>
            <a:r>
              <a:rPr lang="cs-CZ" sz="2000" b="1" dirty="0">
                <a:solidFill>
                  <a:srgbClr val="002060"/>
                </a:solidFill>
              </a:rPr>
              <a:t>Uživatelé</a:t>
            </a:r>
            <a:r>
              <a:rPr lang="cs-CZ" sz="1600" dirty="0">
                <a:solidFill>
                  <a:srgbClr val="002060"/>
                </a:solidFill>
              </a:rPr>
              <a:t>. To jsou ti, kteří budou výrobek nebo službu používat. V mnoha případech vnáší uživatelé návrh něco nakoupit a pomáhají definovat požadavky.</a:t>
            </a:r>
          </a:p>
          <a:p>
            <a:r>
              <a:rPr lang="cs-CZ" sz="2000" b="1" dirty="0" err="1">
                <a:solidFill>
                  <a:srgbClr val="002060"/>
                </a:solidFill>
              </a:rPr>
              <a:t>Ovlivňovatelé</a:t>
            </a:r>
            <a:r>
              <a:rPr lang="cs-CZ" sz="1600" dirty="0">
                <a:solidFill>
                  <a:srgbClr val="002060"/>
                </a:solidFill>
              </a:rPr>
              <a:t>. Často pomáhají definovat specifikace  a rovněž poskytují informace pro hodnocení alternativ (např. technický personál).</a:t>
            </a:r>
          </a:p>
          <a:p>
            <a:r>
              <a:rPr lang="cs-CZ" sz="2000" b="1" dirty="0" err="1">
                <a:solidFill>
                  <a:srgbClr val="002060"/>
                </a:solidFill>
              </a:rPr>
              <a:t>Rozhodovatelé</a:t>
            </a:r>
            <a:r>
              <a:rPr lang="cs-CZ" sz="1600" dirty="0">
                <a:solidFill>
                  <a:srgbClr val="002060"/>
                </a:solidFill>
              </a:rPr>
              <a:t>. Ti, kteří o požadavcích na výrobek nebo o jeho dodavatelích rozhodují.</a:t>
            </a:r>
          </a:p>
          <a:p>
            <a:r>
              <a:rPr lang="cs-CZ" sz="2000" b="1" dirty="0">
                <a:solidFill>
                  <a:srgbClr val="002060"/>
                </a:solidFill>
              </a:rPr>
              <a:t>Schvalovatelé</a:t>
            </a:r>
            <a:r>
              <a:rPr lang="cs-CZ" sz="1600" dirty="0">
                <a:solidFill>
                  <a:srgbClr val="002060"/>
                </a:solidFill>
              </a:rPr>
              <a:t> - autorizují navrhované jednání </a:t>
            </a:r>
            <a:r>
              <a:rPr lang="cs-CZ" sz="1600" dirty="0" err="1">
                <a:solidFill>
                  <a:srgbClr val="002060"/>
                </a:solidFill>
              </a:rPr>
              <a:t>rozhodovatelů</a:t>
            </a:r>
            <a:r>
              <a:rPr lang="cs-CZ" sz="1600" dirty="0">
                <a:solidFill>
                  <a:srgbClr val="002060"/>
                </a:solidFill>
              </a:rPr>
              <a:t> nebo nákupčích.</a:t>
            </a:r>
          </a:p>
          <a:p>
            <a:r>
              <a:rPr lang="cs-CZ" sz="2000" b="1" dirty="0">
                <a:solidFill>
                  <a:srgbClr val="002060"/>
                </a:solidFill>
              </a:rPr>
              <a:t>Nákupčí</a:t>
            </a:r>
            <a:r>
              <a:rPr lang="cs-CZ" sz="1600" dirty="0">
                <a:solidFill>
                  <a:srgbClr val="002060"/>
                </a:solidFill>
              </a:rPr>
              <a:t>. Nákupčí jsou lidé, kteří mají formální autoritu vybírat dodavatele a dojednávat podmínky nákupu. Nákupčí mohou pomáhat vytvářet specifikace výrobku, ale svou hlavní roli hrají při výběru dodavatelů a vyjednávání s nimi. Při důležitých nákupech mohou mezi nákupčí patřit i vysoce postavení manažeři.</a:t>
            </a:r>
          </a:p>
          <a:p>
            <a:r>
              <a:rPr lang="cs-CZ" sz="2000" b="1" dirty="0">
                <a:solidFill>
                  <a:srgbClr val="002060"/>
                </a:solidFill>
              </a:rPr>
              <a:t>Vrátní</a:t>
            </a:r>
            <a:r>
              <a:rPr lang="cs-CZ" sz="1600" dirty="0">
                <a:solidFill>
                  <a:srgbClr val="002060"/>
                </a:solidFill>
              </a:rPr>
              <a:t>. Lidé, kteří kontrolují tok informací k ostatním členům nákupního centra. Mohou to být nákupčí, recepční nebo operátoři call centra.</a:t>
            </a:r>
          </a:p>
        </p:txBody>
      </p:sp>
      <p:sp>
        <p:nvSpPr>
          <p:cNvPr id="6" name="Nadpis 5"/>
          <p:cNvSpPr>
            <a:spLocks noGrp="1"/>
          </p:cNvSpPr>
          <p:nvPr>
            <p:ph type="title"/>
          </p:nvPr>
        </p:nvSpPr>
        <p:spPr>
          <a:xfrm>
            <a:off x="107504" y="195486"/>
            <a:ext cx="8136904" cy="507703"/>
          </a:xfrm>
        </p:spPr>
        <p:txBody>
          <a:bodyPr/>
          <a:lstStyle/>
          <a:p>
            <a:r>
              <a:rPr lang="cs-CZ" dirty="0"/>
              <a:t>Účastníci B2B nákupního procesu</a:t>
            </a:r>
          </a:p>
        </p:txBody>
      </p:sp>
    </p:spTree>
    <p:extLst>
      <p:ext uri="{BB962C8B-B14F-4D97-AF65-F5344CB8AC3E}">
        <p14:creationId xmlns:p14="http://schemas.microsoft.com/office/powerpoint/2010/main" val="13908374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Vlivy na nákupní chování organizace</a:t>
            </a:r>
          </a:p>
        </p:txBody>
      </p:sp>
      <p:graphicFrame>
        <p:nvGraphicFramePr>
          <p:cNvPr id="4" name="Content Placeholder 3"/>
          <p:cNvGraphicFramePr>
            <a:graphicFrameLocks/>
          </p:cNvGraphicFramePr>
          <p:nvPr>
            <p:extLst/>
          </p:nvPr>
        </p:nvGraphicFramePr>
        <p:xfrm>
          <a:off x="442156" y="771551"/>
          <a:ext cx="794626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48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Ovlivňuje strategii firmy – zda bude vůbec možno na trh vstoupit a jakou formou (např. velká rizika – nevolím kapitálovou formu, ale licence; vysoká cla – montuju na místě).</a:t>
            </a:r>
          </a:p>
          <a:p>
            <a:r>
              <a:rPr lang="cs-CZ" sz="2000" dirty="0">
                <a:solidFill>
                  <a:srgbClr val="002060"/>
                </a:solidFill>
              </a:rPr>
              <a:t>Při vysokých rizicích a dodatečných nákladech vyplývajících z prostředí – nevstupuji na trh.</a:t>
            </a:r>
          </a:p>
          <a:p>
            <a:r>
              <a:rPr lang="cs-CZ" sz="2000" dirty="0">
                <a:solidFill>
                  <a:srgbClr val="002060"/>
                </a:solidFill>
              </a:rPr>
              <a:t>PEST analýza je obecně velmi obtížná na provedení, vyžaduje mnoho zdrojů dat.</a:t>
            </a:r>
          </a:p>
          <a:p>
            <a:r>
              <a:rPr lang="cs-CZ" sz="2000" dirty="0">
                <a:solidFill>
                  <a:srgbClr val="002060"/>
                </a:solidFill>
              </a:rPr>
              <a:t>Veškeré návody zní jednoduše – pochop PEST, najdi data, rozhodni se … ALE!</a:t>
            </a:r>
          </a:p>
          <a:p>
            <a:r>
              <a:rPr lang="cs-CZ" sz="2000" dirty="0">
                <a:solidFill>
                  <a:srgbClr val="002060"/>
                </a:solidFill>
              </a:rPr>
              <a:t>Sekundární výzkum (od stolu), až pak primární.</a:t>
            </a:r>
          </a:p>
        </p:txBody>
      </p:sp>
      <p:sp>
        <p:nvSpPr>
          <p:cNvPr id="6" name="Nadpis 5"/>
          <p:cNvSpPr>
            <a:spLocks noGrp="1"/>
          </p:cNvSpPr>
          <p:nvPr>
            <p:ph type="title"/>
          </p:nvPr>
        </p:nvSpPr>
        <p:spPr>
          <a:xfrm>
            <a:off x="107504" y="195486"/>
            <a:ext cx="8136904" cy="507703"/>
          </a:xfrm>
        </p:spPr>
        <p:txBody>
          <a:bodyPr/>
          <a:lstStyle/>
          <a:p>
            <a:r>
              <a:rPr lang="cs-CZ" dirty="0"/>
              <a:t>PEST analýza</a:t>
            </a:r>
          </a:p>
        </p:txBody>
      </p:sp>
    </p:spTree>
    <p:extLst>
      <p:ext uri="{BB962C8B-B14F-4D97-AF65-F5344CB8AC3E}">
        <p14:creationId xmlns:p14="http://schemas.microsoft.com/office/powerpoint/2010/main" val="13051311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Fáze nákupního procesu v jednotlivých nákupních situacích</a:t>
            </a:r>
          </a:p>
        </p:txBody>
      </p:sp>
      <p:graphicFrame>
        <p:nvGraphicFramePr>
          <p:cNvPr id="4" name="Content Placeholder 3"/>
          <p:cNvGraphicFramePr>
            <a:graphicFrameLocks/>
          </p:cNvGraphicFramePr>
          <p:nvPr>
            <p:extLst/>
          </p:nvPr>
        </p:nvGraphicFramePr>
        <p:xfrm>
          <a:off x="354360" y="731709"/>
          <a:ext cx="8034064" cy="4026946"/>
        </p:xfrm>
        <a:graphic>
          <a:graphicData uri="http://schemas.openxmlformats.org/drawingml/2006/table">
            <a:tbl>
              <a:tblPr firstRow="1" firstCol="1" bandRow="1">
                <a:tableStyleId>{5C22544A-7EE6-4342-B048-85BDC9FD1C3A}</a:tableStyleId>
              </a:tblPr>
              <a:tblGrid>
                <a:gridCol w="3167051">
                  <a:extLst>
                    <a:ext uri="{9D8B030D-6E8A-4147-A177-3AD203B41FA5}">
                      <a16:colId xmlns:a16="http://schemas.microsoft.com/office/drawing/2014/main" val="20000"/>
                    </a:ext>
                  </a:extLst>
                </a:gridCol>
                <a:gridCol w="1233870">
                  <a:extLst>
                    <a:ext uri="{9D8B030D-6E8A-4147-A177-3AD203B41FA5}">
                      <a16:colId xmlns:a16="http://schemas.microsoft.com/office/drawing/2014/main" val="20001"/>
                    </a:ext>
                  </a:extLst>
                </a:gridCol>
                <a:gridCol w="2010806">
                  <a:extLst>
                    <a:ext uri="{9D8B030D-6E8A-4147-A177-3AD203B41FA5}">
                      <a16:colId xmlns:a16="http://schemas.microsoft.com/office/drawing/2014/main" val="20002"/>
                    </a:ext>
                  </a:extLst>
                </a:gridCol>
                <a:gridCol w="1622337">
                  <a:extLst>
                    <a:ext uri="{9D8B030D-6E8A-4147-A177-3AD203B41FA5}">
                      <a16:colId xmlns:a16="http://schemas.microsoft.com/office/drawing/2014/main" val="20003"/>
                    </a:ext>
                  </a:extLst>
                </a:gridCol>
              </a:tblGrid>
              <a:tr h="267654">
                <a:tc rowSpan="2">
                  <a:txBody>
                    <a:bodyPr/>
                    <a:lstStyle/>
                    <a:p>
                      <a:pPr algn="l">
                        <a:spcBef>
                          <a:spcPts val="600"/>
                        </a:spcBef>
                        <a:spcAft>
                          <a:spcPts val="0"/>
                        </a:spcAft>
                      </a:pPr>
                      <a:r>
                        <a:rPr lang="cs-CZ" sz="1800" spc="-20" dirty="0">
                          <a:solidFill>
                            <a:sysClr val="windowText" lastClr="000000"/>
                          </a:solidFill>
                          <a:effectLst/>
                        </a:rPr>
                        <a:t>FÁZE NÁKUPNÍHO PROCESU</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gridSpan="3">
                  <a:txBody>
                    <a:bodyPr/>
                    <a:lstStyle/>
                    <a:p>
                      <a:pPr algn="ctr">
                        <a:spcAft>
                          <a:spcPts val="600"/>
                        </a:spcAft>
                      </a:pPr>
                      <a:r>
                        <a:rPr lang="cs-CZ" sz="1800" spc="-20" dirty="0">
                          <a:solidFill>
                            <a:sysClr val="windowText" lastClr="000000"/>
                          </a:solidFill>
                          <a:effectLst/>
                        </a:rPr>
                        <a:t>NÁKUPNÍ SITUACE</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ctr">
                    <a:solidFill>
                      <a:schemeClr val="bg1">
                        <a:lumMod val="85000"/>
                      </a:schemeClr>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915521">
                <a:tc vMerge="1">
                  <a:txBody>
                    <a:bodyPr/>
                    <a:lstStyle/>
                    <a:p>
                      <a:endParaRPr lang="cs-CZ"/>
                    </a:p>
                  </a:txBody>
                  <a:tcPr/>
                </a:tc>
                <a:tc>
                  <a:txBody>
                    <a:bodyPr/>
                    <a:lstStyle/>
                    <a:p>
                      <a:pPr algn="ctr">
                        <a:spcAft>
                          <a:spcPts val="0"/>
                        </a:spcAft>
                      </a:pPr>
                      <a:r>
                        <a:rPr lang="cs-CZ" sz="1800" spc="-20">
                          <a:solidFill>
                            <a:sysClr val="windowText" lastClr="000000"/>
                          </a:solidFill>
                          <a:effectLst/>
                        </a:rPr>
                        <a:t>PRVNÍ</a:t>
                      </a:r>
                    </a:p>
                    <a:p>
                      <a:pPr algn="ctr">
                        <a:spcAft>
                          <a:spcPts val="0"/>
                        </a:spcAft>
                      </a:pPr>
                      <a:r>
                        <a:rPr lang="cs-CZ" sz="1800" spc="-20">
                          <a:solidFill>
                            <a:sysClr val="windowText" lastClr="000000"/>
                          </a:solidFill>
                          <a:effectLst/>
                        </a:rPr>
                        <a:t>NÁKUP</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cs-CZ" sz="1800" spc="-20" dirty="0">
                          <a:solidFill>
                            <a:sysClr val="windowText" lastClr="000000"/>
                          </a:solidFill>
                          <a:effectLst/>
                        </a:rPr>
                        <a:t>MODIFIKOVANÝ OPAKOVANÝ NÁKUP</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600"/>
                        </a:spcAft>
                      </a:pPr>
                      <a:r>
                        <a:rPr lang="cs-CZ" sz="1800" spc="-20">
                          <a:effectLst/>
                        </a:rPr>
                        <a:t>PŘÍMÝ OPAKOVANÝ NÁKUP</a:t>
                      </a:r>
                      <a:endParaRPr lang="cs-CZ" sz="1800" b="1" spc="-2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366208">
                <a:tc>
                  <a:txBody>
                    <a:bodyPr/>
                    <a:lstStyle/>
                    <a:p>
                      <a:pPr algn="l">
                        <a:spcBef>
                          <a:spcPts val="600"/>
                        </a:spcBef>
                        <a:spcAft>
                          <a:spcPts val="0"/>
                        </a:spcAft>
                      </a:pPr>
                      <a:r>
                        <a:rPr lang="cs-CZ" sz="1800" spc="-20" dirty="0">
                          <a:solidFill>
                            <a:sysClr val="windowText" lastClr="000000"/>
                          </a:solidFill>
                          <a:effectLst/>
                        </a:rPr>
                        <a:t>Rozpoznání problému</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a:solidFill>
                            <a:sysClr val="windowText" lastClr="000000"/>
                          </a:solidFill>
                          <a:effectLst/>
                        </a:rPr>
                        <a:t>ano</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možná</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a:effectLst/>
                        </a:rPr>
                        <a:t>ne</a:t>
                      </a:r>
                      <a:endParaRPr lang="cs-CZ" sz="1800" b="1" spc="-2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366208">
                <a:tc>
                  <a:txBody>
                    <a:bodyPr/>
                    <a:lstStyle/>
                    <a:p>
                      <a:pPr algn="l">
                        <a:spcBef>
                          <a:spcPts val="600"/>
                        </a:spcBef>
                        <a:spcAft>
                          <a:spcPts val="0"/>
                        </a:spcAft>
                      </a:pPr>
                      <a:r>
                        <a:rPr lang="cs-CZ" sz="1800" spc="-20">
                          <a:solidFill>
                            <a:sysClr val="windowText" lastClr="000000"/>
                          </a:solidFill>
                          <a:effectLst/>
                        </a:rPr>
                        <a:t>Obecný popis potřeby</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dirty="0">
                          <a:solidFill>
                            <a:sysClr val="windowText" lastClr="000000"/>
                          </a:solidFill>
                          <a:effectLst/>
                        </a:rPr>
                        <a:t>ano</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možná</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a:effectLst/>
                        </a:rPr>
                        <a:t>ne</a:t>
                      </a:r>
                      <a:endParaRPr lang="cs-CZ" sz="1800" b="1" spc="-2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366208">
                <a:tc>
                  <a:txBody>
                    <a:bodyPr/>
                    <a:lstStyle/>
                    <a:p>
                      <a:pPr algn="l">
                        <a:spcBef>
                          <a:spcPts val="600"/>
                        </a:spcBef>
                        <a:spcAft>
                          <a:spcPts val="0"/>
                        </a:spcAft>
                      </a:pPr>
                      <a:r>
                        <a:rPr lang="cs-CZ" sz="1800" spc="-20">
                          <a:solidFill>
                            <a:sysClr val="windowText" lastClr="000000"/>
                          </a:solidFill>
                          <a:effectLst/>
                        </a:rPr>
                        <a:t>Specifikace produktu</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dirty="0">
                          <a:solidFill>
                            <a:sysClr val="windowText" lastClr="000000"/>
                          </a:solidFill>
                          <a:effectLst/>
                        </a:rPr>
                        <a:t>ano</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ano</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a:effectLst/>
                        </a:rPr>
                        <a:t>ano</a:t>
                      </a:r>
                      <a:endParaRPr lang="cs-CZ" sz="1800" b="1" spc="-2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267654">
                <a:tc>
                  <a:txBody>
                    <a:bodyPr/>
                    <a:lstStyle/>
                    <a:p>
                      <a:pPr algn="l">
                        <a:spcBef>
                          <a:spcPts val="600"/>
                        </a:spcBef>
                        <a:spcAft>
                          <a:spcPts val="0"/>
                        </a:spcAft>
                      </a:pPr>
                      <a:r>
                        <a:rPr lang="cs-CZ" sz="1800" spc="-20">
                          <a:solidFill>
                            <a:sysClr val="windowText" lastClr="000000"/>
                          </a:solidFill>
                          <a:effectLst/>
                        </a:rPr>
                        <a:t>Hledání dodavatelů</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dirty="0">
                          <a:solidFill>
                            <a:sysClr val="windowText" lastClr="000000"/>
                          </a:solidFill>
                          <a:effectLst/>
                        </a:rPr>
                        <a:t>ano</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možná</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a:effectLst/>
                        </a:rPr>
                        <a:t>ne</a:t>
                      </a:r>
                      <a:endParaRPr lang="cs-CZ" sz="1800" b="1" spc="-2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r h="267654">
                <a:tc>
                  <a:txBody>
                    <a:bodyPr/>
                    <a:lstStyle/>
                    <a:p>
                      <a:pPr algn="l">
                        <a:spcBef>
                          <a:spcPts val="600"/>
                        </a:spcBef>
                        <a:spcAft>
                          <a:spcPts val="0"/>
                        </a:spcAft>
                      </a:pPr>
                      <a:r>
                        <a:rPr lang="cs-CZ" sz="1800" spc="-20">
                          <a:solidFill>
                            <a:sysClr val="windowText" lastClr="000000"/>
                          </a:solidFill>
                          <a:effectLst/>
                        </a:rPr>
                        <a:t>Vyžádání nabídek</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a:solidFill>
                            <a:sysClr val="windowText" lastClr="000000"/>
                          </a:solidFill>
                          <a:effectLst/>
                        </a:rPr>
                        <a:t>ano</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možná</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a:effectLst/>
                        </a:rPr>
                        <a:t>ne</a:t>
                      </a:r>
                      <a:endParaRPr lang="cs-CZ" sz="1800" b="1" spc="-2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6"/>
                  </a:ext>
                </a:extLst>
              </a:tr>
              <a:tr h="267654">
                <a:tc>
                  <a:txBody>
                    <a:bodyPr/>
                    <a:lstStyle/>
                    <a:p>
                      <a:pPr algn="l">
                        <a:spcBef>
                          <a:spcPts val="600"/>
                        </a:spcBef>
                        <a:spcAft>
                          <a:spcPts val="0"/>
                        </a:spcAft>
                      </a:pPr>
                      <a:r>
                        <a:rPr lang="cs-CZ" sz="1800" spc="-20">
                          <a:solidFill>
                            <a:sysClr val="windowText" lastClr="000000"/>
                          </a:solidFill>
                          <a:effectLst/>
                        </a:rPr>
                        <a:t>Výběr dodavatelů</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a:solidFill>
                            <a:sysClr val="windowText" lastClr="000000"/>
                          </a:solidFill>
                          <a:effectLst/>
                        </a:rPr>
                        <a:t>ano</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možná</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a:effectLst/>
                        </a:rPr>
                        <a:t>ne</a:t>
                      </a:r>
                      <a:endParaRPr lang="cs-CZ" sz="1800" b="1" spc="-2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7"/>
                  </a:ext>
                </a:extLst>
              </a:tr>
              <a:tr h="549313">
                <a:tc>
                  <a:txBody>
                    <a:bodyPr/>
                    <a:lstStyle/>
                    <a:p>
                      <a:pPr algn="l">
                        <a:spcBef>
                          <a:spcPts val="600"/>
                        </a:spcBef>
                        <a:spcAft>
                          <a:spcPts val="0"/>
                        </a:spcAft>
                      </a:pPr>
                      <a:r>
                        <a:rPr lang="cs-CZ" sz="1800" spc="-20">
                          <a:solidFill>
                            <a:sysClr val="windowText" lastClr="000000"/>
                          </a:solidFill>
                          <a:effectLst/>
                        </a:rPr>
                        <a:t>Specifikace objednávkové rutiny</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a:solidFill>
                            <a:sysClr val="windowText" lastClr="000000"/>
                          </a:solidFill>
                          <a:effectLst/>
                        </a:rPr>
                        <a:t>ano</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možná</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dirty="0">
                          <a:effectLst/>
                        </a:rPr>
                        <a:t>ne</a:t>
                      </a:r>
                      <a:endParaRPr lang="cs-CZ" sz="1800" b="1" spc="-2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8"/>
                  </a:ext>
                </a:extLst>
              </a:tr>
              <a:tr h="366208">
                <a:tc>
                  <a:txBody>
                    <a:bodyPr/>
                    <a:lstStyle/>
                    <a:p>
                      <a:pPr algn="l">
                        <a:spcBef>
                          <a:spcPts val="600"/>
                        </a:spcBef>
                        <a:spcAft>
                          <a:spcPts val="0"/>
                        </a:spcAft>
                      </a:pPr>
                      <a:r>
                        <a:rPr lang="cs-CZ" sz="1800" spc="-20" dirty="0">
                          <a:solidFill>
                            <a:sysClr val="windowText" lastClr="000000"/>
                          </a:solidFill>
                          <a:effectLst/>
                        </a:rPr>
                        <a:t>Hodnocení výsledků</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solidFill>
                      <a:schemeClr val="bg1">
                        <a:lumMod val="85000"/>
                      </a:schemeClr>
                    </a:solidFill>
                  </a:tcPr>
                </a:tc>
                <a:tc>
                  <a:txBody>
                    <a:bodyPr/>
                    <a:lstStyle/>
                    <a:p>
                      <a:pPr algn="ctr">
                        <a:spcAft>
                          <a:spcPts val="0"/>
                        </a:spcAft>
                      </a:pPr>
                      <a:r>
                        <a:rPr lang="cs-CZ" sz="1800" spc="-20">
                          <a:solidFill>
                            <a:sysClr val="windowText" lastClr="000000"/>
                          </a:solidFill>
                          <a:effectLst/>
                        </a:rPr>
                        <a:t>ano</a:t>
                      </a:r>
                      <a:endParaRPr lang="cs-CZ" sz="1800" b="1" spc="-2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cs-CZ" sz="1800" spc="-20" dirty="0">
                          <a:solidFill>
                            <a:sysClr val="windowText" lastClr="000000"/>
                          </a:solidFill>
                          <a:effectLst/>
                        </a:rPr>
                        <a:t>ano</a:t>
                      </a:r>
                      <a:endParaRPr lang="cs-CZ" sz="1800" b="1" spc="-20" dirty="0">
                        <a:solidFill>
                          <a:sysClr val="windowText" lastClr="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600"/>
                        </a:spcAft>
                      </a:pPr>
                      <a:r>
                        <a:rPr lang="cs-CZ" sz="1800" spc="-20" dirty="0">
                          <a:effectLst/>
                        </a:rPr>
                        <a:t>ano</a:t>
                      </a:r>
                      <a:endParaRPr lang="cs-CZ" sz="1800" b="1" spc="-2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447503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Institucionální trh se skládá ze škol, nemocnic, pečovatelských domů, věznic a dalších institucí, které musí poskytovat zboží a služby lidem, o něž pečují.</a:t>
            </a:r>
          </a:p>
          <a:p>
            <a:r>
              <a:rPr lang="cs-CZ" sz="2000" dirty="0">
                <a:solidFill>
                  <a:srgbClr val="002060"/>
                </a:solidFill>
              </a:rPr>
              <a:t>Mnoho z těchto institucí má nízké rozpočty a nedobrovolnou klientelu. Nemocnice musí například rozhodnout o tom, jak kvalitní potraviny a od koho bude nakupovat. Cílem nákupu není v tomto případě zisk, protože jídlo je poskytováno jako součást celkového balíčku služeb. Jediným cílem není ani minimalizace nákladů, protože špatné jídlo povede ke stížnostem pacientů a poškodí pověst nemocnice.</a:t>
            </a:r>
          </a:p>
          <a:p>
            <a:r>
              <a:rPr lang="cs-CZ" sz="2000" dirty="0">
                <a:solidFill>
                  <a:srgbClr val="002060"/>
                </a:solidFill>
              </a:rPr>
              <a:t>Nákupčí tedy musí najít takové dodavatele, jejichž ceny jsou nízké při přijatelné kvalitě zboží. Řada dodavatelů má pak speciální oddělení pro zásobování institucionálních zákazníků vzhledem k jejich speciálním požadavkům.</a:t>
            </a:r>
          </a:p>
        </p:txBody>
      </p:sp>
      <p:sp>
        <p:nvSpPr>
          <p:cNvPr id="6" name="Nadpis 5"/>
          <p:cNvSpPr>
            <a:spLocks noGrp="1"/>
          </p:cNvSpPr>
          <p:nvPr>
            <p:ph type="title"/>
          </p:nvPr>
        </p:nvSpPr>
        <p:spPr>
          <a:xfrm>
            <a:off x="107504" y="195486"/>
            <a:ext cx="8136904" cy="507703"/>
          </a:xfrm>
        </p:spPr>
        <p:txBody>
          <a:bodyPr/>
          <a:lstStyle/>
          <a:p>
            <a:r>
              <a:rPr lang="cs-CZ" dirty="0"/>
              <a:t>Institucionální trhy</a:t>
            </a:r>
          </a:p>
        </p:txBody>
      </p:sp>
    </p:spTree>
    <p:extLst>
      <p:ext uri="{BB962C8B-B14F-4D97-AF65-F5344CB8AC3E}">
        <p14:creationId xmlns:p14="http://schemas.microsoft.com/office/powerpoint/2010/main" val="31718684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Vládní trh se skládá z organizací států a místních správ, které kupují nebo pronajímají zboží a služby pro plnění jejich hlavních funkcí  a úkolů veřejného zájmu – státní správa, obrana, bezpečnost, doprava, apod.</a:t>
            </a:r>
          </a:p>
          <a:p>
            <a:r>
              <a:rPr lang="cs-CZ" sz="2000" dirty="0">
                <a:solidFill>
                  <a:srgbClr val="002060"/>
                </a:solidFill>
              </a:rPr>
              <a:t>Nákupy vládních institucí jsou velmi specializované a specifické. Na celkových nákupech se podílejí značnou měrou. Přitom se nakupuje velké množství nejrůznějších výrobků a služeb, od vojenských letadel přes stroje, zařízení, palivo, energii, kancelářské potřeby a nábytek až např. k sochám a uměleckým předmětům. Vládní trh tak představuje pro každého výrobce i obchodníka obrovský odbyt.</a:t>
            </a:r>
          </a:p>
          <a:p>
            <a:r>
              <a:rPr lang="cs-CZ" sz="2000" dirty="0">
                <a:solidFill>
                  <a:srgbClr val="002060"/>
                </a:solidFill>
              </a:rPr>
              <a:t>Vzhledem k těmto specifickým rysům se nákupy na vládních trzích označují jako </a:t>
            </a:r>
            <a:r>
              <a:rPr lang="cs-CZ" sz="2000" i="1" dirty="0">
                <a:solidFill>
                  <a:srgbClr val="002060"/>
                </a:solidFill>
              </a:rPr>
              <a:t>veřejné zakázky a jsou legislativně upraveny</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Vládní trhy</a:t>
            </a:r>
          </a:p>
        </p:txBody>
      </p:sp>
    </p:spTree>
    <p:extLst>
      <p:ext uri="{BB962C8B-B14F-4D97-AF65-F5344CB8AC3E}">
        <p14:creationId xmlns:p14="http://schemas.microsoft.com/office/powerpoint/2010/main" val="25707975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Stejná jako jsme si říkali na B2C!</a:t>
            </a:r>
          </a:p>
          <a:p>
            <a:r>
              <a:rPr lang="cs-CZ" sz="2000" dirty="0">
                <a:solidFill>
                  <a:srgbClr val="002060"/>
                </a:solidFill>
              </a:rPr>
              <a:t>Stručný postup: </a:t>
            </a:r>
          </a:p>
          <a:p>
            <a:pPr lvl="1"/>
            <a:r>
              <a:rPr lang="cs-CZ" sz="2000" dirty="0">
                <a:solidFill>
                  <a:srgbClr val="002060"/>
                </a:solidFill>
              </a:rPr>
              <a:t>Kdo jsou naši konkurenti?</a:t>
            </a:r>
          </a:p>
          <a:p>
            <a:pPr lvl="1"/>
            <a:r>
              <a:rPr lang="cs-CZ" sz="2000" dirty="0">
                <a:solidFill>
                  <a:srgbClr val="002060"/>
                </a:solidFill>
              </a:rPr>
              <a:t>Jaké mají cíle?</a:t>
            </a:r>
          </a:p>
          <a:p>
            <a:pPr lvl="1"/>
            <a:r>
              <a:rPr lang="cs-CZ" sz="2000" dirty="0">
                <a:solidFill>
                  <a:srgbClr val="002060"/>
                </a:solidFill>
              </a:rPr>
              <a:t>Jaké jsou jejich strategie?</a:t>
            </a:r>
          </a:p>
          <a:p>
            <a:pPr lvl="1"/>
            <a:r>
              <a:rPr lang="cs-CZ" sz="2000" dirty="0">
                <a:solidFill>
                  <a:srgbClr val="002060"/>
                </a:solidFill>
              </a:rPr>
              <a:t>Jaké mají silné a slabé stránky? </a:t>
            </a:r>
          </a:p>
          <a:p>
            <a:pPr lvl="1"/>
            <a:r>
              <a:rPr lang="cs-CZ" sz="2000" dirty="0">
                <a:solidFill>
                  <a:srgbClr val="002060"/>
                </a:solidFill>
              </a:rPr>
              <a:t>Jak obvykle reagují?</a:t>
            </a:r>
          </a:p>
        </p:txBody>
      </p:sp>
      <p:sp>
        <p:nvSpPr>
          <p:cNvPr id="6" name="Nadpis 5"/>
          <p:cNvSpPr>
            <a:spLocks noGrp="1"/>
          </p:cNvSpPr>
          <p:nvPr>
            <p:ph type="title"/>
          </p:nvPr>
        </p:nvSpPr>
        <p:spPr>
          <a:xfrm>
            <a:off x="107504" y="195486"/>
            <a:ext cx="8136904" cy="507703"/>
          </a:xfrm>
        </p:spPr>
        <p:txBody>
          <a:bodyPr/>
          <a:lstStyle/>
          <a:p>
            <a:r>
              <a:rPr lang="cs-CZ" dirty="0"/>
              <a:t>Analýza konkurence na B2B</a:t>
            </a:r>
          </a:p>
        </p:txBody>
      </p:sp>
    </p:spTree>
    <p:extLst>
      <p:ext uri="{BB962C8B-B14F-4D97-AF65-F5344CB8AC3E}">
        <p14:creationId xmlns:p14="http://schemas.microsoft.com/office/powerpoint/2010/main" val="23507004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Relativní tržní podíl ve srovnání s ostatními konkurenty.</a:t>
            </a:r>
          </a:p>
          <a:p>
            <a:r>
              <a:rPr lang="cs-CZ" sz="2000" dirty="0">
                <a:solidFill>
                  <a:srgbClr val="002060"/>
                </a:solidFill>
              </a:rPr>
              <a:t>Podíl na výdajích klíčových zákazníků.</a:t>
            </a:r>
          </a:p>
          <a:p>
            <a:r>
              <a:rPr lang="cs-CZ" sz="2000" dirty="0">
                <a:solidFill>
                  <a:srgbClr val="002060"/>
                </a:solidFill>
              </a:rPr>
              <a:t>Podíl zcela spokojených zákazníků.</a:t>
            </a:r>
          </a:p>
          <a:p>
            <a:r>
              <a:rPr lang="cs-CZ" sz="2000" dirty="0">
                <a:solidFill>
                  <a:srgbClr val="002060"/>
                </a:solidFill>
              </a:rPr>
              <a:t>Podíl zákazníků, kteří říkají, že by od podniku nakoupili znovu.</a:t>
            </a:r>
          </a:p>
          <a:p>
            <a:r>
              <a:rPr lang="cs-CZ" sz="2000" dirty="0">
                <a:solidFill>
                  <a:srgbClr val="002060"/>
                </a:solidFill>
              </a:rPr>
              <a:t>Podíl zákazníků, kteří říkají, že by podnik doporučili ostatním.</a:t>
            </a:r>
          </a:p>
          <a:p>
            <a:r>
              <a:rPr lang="cs-CZ" sz="2000" dirty="0">
                <a:solidFill>
                  <a:srgbClr val="002060"/>
                </a:solidFill>
              </a:rPr>
              <a:t>Podíl zákazníků, s kterými má podnik navázány dlouhodobé a pevné vztahy.</a:t>
            </a:r>
          </a:p>
          <a:p>
            <a:r>
              <a:rPr lang="cs-CZ" sz="2000" dirty="0">
                <a:solidFill>
                  <a:srgbClr val="002060"/>
                </a:solidFill>
              </a:rPr>
              <a:t>Podíl ztracených zákazníků v posledních letech.</a:t>
            </a:r>
          </a:p>
          <a:p>
            <a:r>
              <a:rPr lang="cs-CZ" sz="2000" dirty="0">
                <a:solidFill>
                  <a:srgbClr val="002060"/>
                </a:solidFill>
              </a:rPr>
              <a:t>Očekávaný jednotkový hrubý zisk (marže) na zákazníka ve srovnání s ostatními konkurenty.</a:t>
            </a:r>
          </a:p>
          <a:p>
            <a:r>
              <a:rPr lang="cs-CZ" sz="2000" dirty="0">
                <a:solidFill>
                  <a:srgbClr val="002060"/>
                </a:solidFill>
              </a:rPr>
              <a:t>Schopnost konkurovat díky některému prvku produkce.</a:t>
            </a:r>
          </a:p>
        </p:txBody>
      </p:sp>
      <p:sp>
        <p:nvSpPr>
          <p:cNvPr id="6" name="Nadpis 5"/>
          <p:cNvSpPr>
            <a:spLocks noGrp="1"/>
          </p:cNvSpPr>
          <p:nvPr>
            <p:ph type="title"/>
          </p:nvPr>
        </p:nvSpPr>
        <p:spPr>
          <a:xfrm>
            <a:off x="107504" y="195486"/>
            <a:ext cx="8136904" cy="507703"/>
          </a:xfrm>
        </p:spPr>
        <p:txBody>
          <a:bodyPr/>
          <a:lstStyle/>
          <a:p>
            <a:r>
              <a:rPr lang="cs-CZ" dirty="0"/>
              <a:t>Důležité atributy konkurenční pozice</a:t>
            </a:r>
          </a:p>
        </p:txBody>
      </p:sp>
    </p:spTree>
    <p:extLst>
      <p:ext uri="{BB962C8B-B14F-4D97-AF65-F5344CB8AC3E}">
        <p14:creationId xmlns:p14="http://schemas.microsoft.com/office/powerpoint/2010/main" val="32239254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Jak vypadá reálný B2B trh v současné ČR?</a:t>
            </a:r>
          </a:p>
        </p:txBody>
      </p:sp>
      <p:sp>
        <p:nvSpPr>
          <p:cNvPr id="4" name="Zástupný symbol pro text 3"/>
          <p:cNvSpPr>
            <a:spLocks noGrp="1"/>
          </p:cNvSpPr>
          <p:nvPr>
            <p:ph type="body" idx="1"/>
          </p:nvPr>
        </p:nvSpPr>
        <p:spPr/>
        <p:txBody>
          <a:bodyPr>
            <a:normAutofit/>
          </a:bodyPr>
          <a:lstStyle/>
          <a:p>
            <a:r>
              <a:rPr lang="cs-CZ" sz="1500" dirty="0">
                <a:effectLst>
                  <a:outerShdw blurRad="38100" dist="38100" dir="2700000" algn="tl">
                    <a:srgbClr val="000000">
                      <a:alpha val="43137"/>
                    </a:srgbClr>
                  </a:outerShdw>
                </a:effectLst>
              </a:rPr>
              <a:t>Praxe ČR</a:t>
            </a:r>
          </a:p>
        </p:txBody>
      </p:sp>
    </p:spTree>
    <p:extLst>
      <p:ext uri="{BB962C8B-B14F-4D97-AF65-F5344CB8AC3E}">
        <p14:creationId xmlns:p14="http://schemas.microsoft.com/office/powerpoint/2010/main" val="33115698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Stav B2B trhu v ČR 2019 </a:t>
            </a:r>
            <a:r>
              <a:rPr lang="cs-CZ" sz="2000" dirty="0">
                <a:solidFill>
                  <a:srgbClr val="002060"/>
                </a:solidFill>
                <a:hlinkClick r:id="rId3"/>
              </a:rPr>
              <a:t>zde</a:t>
            </a:r>
            <a:r>
              <a:rPr lang="cs-CZ" sz="2000" dirty="0">
                <a:solidFill>
                  <a:srgbClr val="002060"/>
                </a:solidFill>
              </a:rPr>
              <a:t>, 2021 </a:t>
            </a:r>
            <a:r>
              <a:rPr lang="cs-CZ" sz="2000" dirty="0">
                <a:solidFill>
                  <a:srgbClr val="002060"/>
                </a:solidFill>
                <a:hlinkClick r:id="rId4"/>
              </a:rPr>
              <a:t>zde</a:t>
            </a:r>
            <a:r>
              <a:rPr lang="cs-CZ" sz="2000" dirty="0">
                <a:solidFill>
                  <a:srgbClr val="002060"/>
                </a:solidFill>
              </a:rPr>
              <a:t> web B2B </a:t>
            </a:r>
            <a:r>
              <a:rPr lang="cs-CZ" sz="2000" dirty="0">
                <a:solidFill>
                  <a:srgbClr val="002060"/>
                </a:solidFill>
                <a:hlinkClick r:id="rId5"/>
              </a:rPr>
              <a:t>zde</a:t>
            </a:r>
            <a:r>
              <a:rPr lang="cs-CZ" sz="2000" dirty="0">
                <a:solidFill>
                  <a:srgbClr val="002060"/>
                </a:solidFill>
              </a:rPr>
              <a:t>.</a:t>
            </a:r>
          </a:p>
          <a:p>
            <a:r>
              <a:rPr lang="cs-CZ" sz="2000" dirty="0">
                <a:solidFill>
                  <a:srgbClr val="002060"/>
                </a:solidFill>
              </a:rPr>
              <a:t>Komunikace a její nové trendy jsou ohromně důležité (</a:t>
            </a:r>
            <a:r>
              <a:rPr lang="cs-CZ" sz="2000" dirty="0">
                <a:solidFill>
                  <a:srgbClr val="002060"/>
                </a:solidFill>
                <a:hlinkClick r:id="rId6"/>
              </a:rPr>
              <a:t>sociální sítě</a:t>
            </a:r>
            <a:r>
              <a:rPr lang="cs-CZ" sz="2000" dirty="0">
                <a:solidFill>
                  <a:srgbClr val="002060"/>
                </a:solidFill>
              </a:rPr>
              <a:t> – LinkedIn, </a:t>
            </a:r>
            <a:r>
              <a:rPr lang="cs-CZ" sz="2000" dirty="0" err="1">
                <a:solidFill>
                  <a:srgbClr val="002060"/>
                </a:solidFill>
              </a:rPr>
              <a:t>virál</a:t>
            </a:r>
            <a:r>
              <a:rPr lang="cs-CZ" sz="2000" dirty="0">
                <a:solidFill>
                  <a:srgbClr val="002060"/>
                </a:solidFill>
              </a:rPr>
              <a:t>, </a:t>
            </a:r>
            <a:r>
              <a:rPr lang="cs-CZ" sz="2000" dirty="0">
                <a:solidFill>
                  <a:srgbClr val="002060"/>
                </a:solidFill>
                <a:hlinkClick r:id="rId7"/>
              </a:rPr>
              <a:t>guerilla</a:t>
            </a:r>
            <a:r>
              <a:rPr lang="cs-CZ" sz="2000" dirty="0">
                <a:solidFill>
                  <a:srgbClr val="002060"/>
                </a:solidFill>
              </a:rPr>
              <a:t> apod., kuriozitka 2015 </a:t>
            </a:r>
            <a:r>
              <a:rPr lang="cs-CZ" sz="2000" dirty="0">
                <a:solidFill>
                  <a:srgbClr val="002060"/>
                </a:solidFill>
                <a:hlinkClick r:id="rId8"/>
              </a:rPr>
              <a:t>live chat</a:t>
            </a:r>
            <a:r>
              <a:rPr lang="cs-CZ" sz="2000" dirty="0">
                <a:solidFill>
                  <a:srgbClr val="002060"/>
                </a:solidFill>
              </a:rPr>
              <a:t> přerostla v oblíbený nástroj 2016) Roste podíl digitálních </a:t>
            </a:r>
            <a:r>
              <a:rPr lang="cs-CZ" sz="2000" dirty="0">
                <a:solidFill>
                  <a:srgbClr val="002060"/>
                </a:solidFill>
                <a:hlinkClick r:id="rId9"/>
              </a:rPr>
              <a:t>médií</a:t>
            </a:r>
            <a:r>
              <a:rPr lang="cs-CZ" sz="2000" dirty="0">
                <a:solidFill>
                  <a:srgbClr val="002060"/>
                </a:solidFill>
              </a:rPr>
              <a:t>. Chápeme více psychologii – </a:t>
            </a:r>
            <a:r>
              <a:rPr lang="cs-CZ" sz="2000" dirty="0">
                <a:solidFill>
                  <a:srgbClr val="002060"/>
                </a:solidFill>
                <a:hlinkClick r:id="rId10"/>
              </a:rPr>
              <a:t>kognitivní zkreslení</a:t>
            </a:r>
            <a:r>
              <a:rPr lang="cs-CZ" sz="2000" dirty="0">
                <a:solidFill>
                  <a:srgbClr val="002060"/>
                </a:solidFill>
              </a:rPr>
              <a:t>. </a:t>
            </a:r>
          </a:p>
          <a:p>
            <a:r>
              <a:rPr lang="cs-CZ" sz="2000" dirty="0">
                <a:solidFill>
                  <a:srgbClr val="002060"/>
                </a:solidFill>
              </a:rPr>
              <a:t>Posun v technologiích – nové styly nakupování.</a:t>
            </a:r>
          </a:p>
          <a:p>
            <a:r>
              <a:rPr lang="cs-CZ" sz="2000" dirty="0">
                <a:solidFill>
                  <a:srgbClr val="002060"/>
                </a:solidFill>
              </a:rPr>
              <a:t>Důležitost inovací.</a:t>
            </a:r>
          </a:p>
          <a:p>
            <a:r>
              <a:rPr lang="cs-CZ" sz="2000" dirty="0">
                <a:solidFill>
                  <a:srgbClr val="002060"/>
                </a:solidFill>
              </a:rPr>
              <a:t>Důležitost využívání SW, který je standardem v mém oboru (</a:t>
            </a:r>
            <a:r>
              <a:rPr lang="cs-CZ" sz="2000" dirty="0">
                <a:solidFill>
                  <a:srgbClr val="002060"/>
                </a:solidFill>
                <a:hlinkClick r:id="rId11"/>
              </a:rPr>
              <a:t>SAP</a:t>
            </a:r>
            <a:r>
              <a:rPr lang="cs-CZ" sz="2000" dirty="0">
                <a:solidFill>
                  <a:srgbClr val="002060"/>
                </a:solidFill>
              </a:rPr>
              <a:t>, CRM).</a:t>
            </a:r>
          </a:p>
          <a:p>
            <a:r>
              <a:rPr lang="cs-CZ" sz="2000" dirty="0">
                <a:solidFill>
                  <a:srgbClr val="002060"/>
                </a:solidFill>
              </a:rPr>
              <a:t>SEO je důležité. (kam nás ale dovedlo)</a:t>
            </a:r>
          </a:p>
          <a:p>
            <a:r>
              <a:rPr lang="cs-CZ" sz="2000" dirty="0">
                <a:solidFill>
                  <a:srgbClr val="002060"/>
                </a:solidFill>
              </a:rPr>
              <a:t>Content marketing je snad důležitější než na B2C.</a:t>
            </a:r>
          </a:p>
        </p:txBody>
      </p:sp>
      <p:sp>
        <p:nvSpPr>
          <p:cNvPr id="6" name="Nadpis 5"/>
          <p:cNvSpPr>
            <a:spLocks noGrp="1"/>
          </p:cNvSpPr>
          <p:nvPr>
            <p:ph type="title"/>
          </p:nvPr>
        </p:nvSpPr>
        <p:spPr>
          <a:xfrm>
            <a:off x="107504" y="195486"/>
            <a:ext cx="8136904" cy="507703"/>
          </a:xfrm>
        </p:spPr>
        <p:txBody>
          <a:bodyPr/>
          <a:lstStyle/>
          <a:p>
            <a:r>
              <a:rPr lang="cs-CZ" dirty="0"/>
              <a:t>Nové trendy na B2B 1</a:t>
            </a:r>
          </a:p>
        </p:txBody>
      </p:sp>
    </p:spTree>
    <p:extLst>
      <p:ext uri="{BB962C8B-B14F-4D97-AF65-F5344CB8AC3E}">
        <p14:creationId xmlns:p14="http://schemas.microsoft.com/office/powerpoint/2010/main" val="3562225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311D22-975F-41AE-9FC7-58E078D6C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43558"/>
            <a:ext cx="3883995" cy="4155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FE7A72-C8DF-4C2B-A084-3821AA468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951" y="843557"/>
            <a:ext cx="4389406" cy="4155927"/>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5">
            <a:extLst>
              <a:ext uri="{FF2B5EF4-FFF2-40B4-BE49-F238E27FC236}">
                <a16:creationId xmlns:a16="http://schemas.microsoft.com/office/drawing/2014/main" id="{016BF742-06D1-40CF-B843-7CA92838842B}"/>
              </a:ext>
            </a:extLst>
          </p:cNvPr>
          <p:cNvSpPr>
            <a:spLocks noGrp="1"/>
          </p:cNvSpPr>
          <p:nvPr>
            <p:ph type="title"/>
          </p:nvPr>
        </p:nvSpPr>
        <p:spPr>
          <a:xfrm>
            <a:off x="107504" y="195486"/>
            <a:ext cx="8136904" cy="507703"/>
          </a:xfrm>
        </p:spPr>
        <p:txBody>
          <a:bodyPr/>
          <a:lstStyle/>
          <a:p>
            <a:r>
              <a:rPr lang="cs-CZ" dirty="0"/>
              <a:t>Využití nástrojů dle </a:t>
            </a:r>
            <a:r>
              <a:rPr lang="cs-CZ" dirty="0">
                <a:hlinkClick r:id="rId5"/>
              </a:rPr>
              <a:t>B-</a:t>
            </a:r>
            <a:r>
              <a:rPr lang="cs-CZ" dirty="0" err="1">
                <a:hlinkClick r:id="rId5"/>
              </a:rPr>
              <a:t>inside</a:t>
            </a:r>
            <a:r>
              <a:rPr lang="cs-CZ" dirty="0"/>
              <a:t> (2021)</a:t>
            </a:r>
          </a:p>
        </p:txBody>
      </p:sp>
    </p:spTree>
    <p:extLst>
      <p:ext uri="{BB962C8B-B14F-4D97-AF65-F5344CB8AC3E}">
        <p14:creationId xmlns:p14="http://schemas.microsoft.com/office/powerpoint/2010/main" val="34565786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Nové trendy na B2B 2</a:t>
            </a:r>
          </a:p>
        </p:txBody>
      </p:sp>
      <p:sp>
        <p:nvSpPr>
          <p:cNvPr id="3" name="Zástupný symbol pro obsah 2"/>
          <p:cNvSpPr txBox="1">
            <a:spLocks/>
          </p:cNvSpPr>
          <p:nvPr/>
        </p:nvSpPr>
        <p:spPr>
          <a:xfrm>
            <a:off x="395536" y="987574"/>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2019</a:t>
            </a:r>
            <a:r>
              <a:rPr lang="cs-CZ" sz="2000" dirty="0">
                <a:solidFill>
                  <a:srgbClr val="002060"/>
                </a:solidFill>
              </a:rPr>
              <a:t> po růstu opět korekce dolů. 2020 … </a:t>
            </a:r>
            <a:r>
              <a:rPr lang="cs-CZ" sz="2000" dirty="0" err="1">
                <a:solidFill>
                  <a:srgbClr val="002060"/>
                </a:solidFill>
              </a:rPr>
              <a:t>dooooom</a:t>
            </a:r>
            <a:r>
              <a:rPr lang="cs-CZ" sz="2000" dirty="0">
                <a:solidFill>
                  <a:srgbClr val="002060"/>
                </a:solidFill>
              </a:rPr>
              <a:t>. </a:t>
            </a:r>
            <a:r>
              <a:rPr lang="cs-CZ" sz="2000" b="1" dirty="0">
                <a:solidFill>
                  <a:srgbClr val="002060"/>
                </a:solidFill>
              </a:rPr>
              <a:t>Od 2020 nelze dát jednoznačnou radu, jak to dělat – platí fundamentální pravdy = online, content, dárky. </a:t>
            </a:r>
            <a:r>
              <a:rPr lang="cs-CZ" sz="2000" dirty="0">
                <a:solidFill>
                  <a:srgbClr val="002060"/>
                </a:solidFill>
              </a:rPr>
              <a:t>2021 </a:t>
            </a:r>
            <a:r>
              <a:rPr lang="cs-CZ" sz="2000" dirty="0">
                <a:solidFill>
                  <a:srgbClr val="002060"/>
                </a:solidFill>
                <a:hlinkClick r:id="rId3"/>
              </a:rPr>
              <a:t>růst</a:t>
            </a:r>
            <a:r>
              <a:rPr lang="cs-CZ" sz="2000" dirty="0">
                <a:solidFill>
                  <a:srgbClr val="002060"/>
                </a:solidFill>
              </a:rPr>
              <a:t>, ale opatrný. </a:t>
            </a:r>
          </a:p>
          <a:p>
            <a:r>
              <a:rPr lang="cs-CZ" sz="2000" dirty="0">
                <a:solidFill>
                  <a:srgbClr val="002060"/>
                </a:solidFill>
              </a:rPr>
              <a:t>Budování vztahů se zákazníky je na B2B </a:t>
            </a:r>
            <a:r>
              <a:rPr lang="cs-CZ" sz="2000" dirty="0">
                <a:solidFill>
                  <a:srgbClr val="002060"/>
                </a:solidFill>
                <a:hlinkClick r:id="rId4"/>
              </a:rPr>
              <a:t>zásadní</a:t>
            </a:r>
            <a:r>
              <a:rPr lang="cs-CZ" sz="2000" dirty="0">
                <a:solidFill>
                  <a:srgbClr val="002060"/>
                </a:solidFill>
              </a:rPr>
              <a:t>! </a:t>
            </a:r>
            <a:r>
              <a:rPr lang="cs-CZ" sz="2000" dirty="0">
                <a:solidFill>
                  <a:srgbClr val="002060"/>
                </a:solidFill>
                <a:hlinkClick r:id="rId5"/>
              </a:rPr>
              <a:t>ABM </a:t>
            </a:r>
            <a:r>
              <a:rPr lang="cs-CZ" sz="2000" dirty="0">
                <a:solidFill>
                  <a:srgbClr val="002060"/>
                </a:solidFill>
              </a:rPr>
              <a:t>marketing.</a:t>
            </a:r>
          </a:p>
          <a:p>
            <a:r>
              <a:rPr lang="cs-CZ" sz="2000" dirty="0">
                <a:solidFill>
                  <a:srgbClr val="002060"/>
                </a:solidFill>
              </a:rPr>
              <a:t>Extra roste důležitost </a:t>
            </a:r>
            <a:r>
              <a:rPr lang="cs-CZ" sz="2000" dirty="0">
                <a:solidFill>
                  <a:srgbClr val="002060"/>
                </a:solidFill>
                <a:hlinkClick r:id="rId6"/>
              </a:rPr>
              <a:t>obsahového</a:t>
            </a:r>
            <a:r>
              <a:rPr lang="cs-CZ" sz="2000" dirty="0">
                <a:solidFill>
                  <a:srgbClr val="002060"/>
                </a:solidFill>
              </a:rPr>
              <a:t> marketingu.</a:t>
            </a:r>
          </a:p>
          <a:p>
            <a:r>
              <a:rPr lang="pl-PL" sz="2000" dirty="0">
                <a:solidFill>
                  <a:srgbClr val="002060"/>
                </a:solidFill>
                <a:hlinkClick r:id="rId7"/>
              </a:rPr>
              <a:t>Plánování</a:t>
            </a:r>
            <a:r>
              <a:rPr lang="pl-PL" sz="2000" dirty="0">
                <a:solidFill>
                  <a:srgbClr val="002060"/>
                </a:solidFill>
              </a:rPr>
              <a:t> v B2B marketingu a obchodu.</a:t>
            </a:r>
          </a:p>
          <a:p>
            <a:r>
              <a:rPr lang="cs-CZ" sz="2000" dirty="0">
                <a:solidFill>
                  <a:srgbClr val="002060"/>
                </a:solidFill>
              </a:rPr>
              <a:t>Kdo jsou B2B marketéři a kolik za to </a:t>
            </a:r>
            <a:r>
              <a:rPr lang="cs-CZ" sz="2000" dirty="0">
                <a:solidFill>
                  <a:srgbClr val="002060"/>
                </a:solidFill>
                <a:hlinkClick r:id="rId8"/>
              </a:rPr>
              <a:t>berou</a:t>
            </a:r>
            <a:r>
              <a:rPr lang="cs-CZ" sz="2000" dirty="0">
                <a:solidFill>
                  <a:srgbClr val="002060"/>
                </a:solidFill>
              </a:rPr>
              <a:t>? </a:t>
            </a:r>
            <a:r>
              <a:rPr lang="cs-CZ" sz="2000" dirty="0">
                <a:solidFill>
                  <a:srgbClr val="002060"/>
                </a:solidFill>
                <a:sym typeface="Wingdings" panose="05000000000000000000" pitchFamily="2" charset="2"/>
              </a:rPr>
              <a:t> </a:t>
            </a:r>
          </a:p>
          <a:p>
            <a:endParaRPr lang="cs-CZ" sz="2000" dirty="0">
              <a:solidFill>
                <a:srgbClr val="002060"/>
              </a:solidFill>
              <a:sym typeface="Wingdings" panose="05000000000000000000" pitchFamily="2" charset="2"/>
            </a:endParaRPr>
          </a:p>
          <a:p>
            <a:r>
              <a:rPr lang="pl-PL" sz="2000" dirty="0">
                <a:solidFill>
                  <a:srgbClr val="002060"/>
                </a:solidFill>
                <a:sym typeface="Wingdings" panose="05000000000000000000" pitchFamily="2" charset="2"/>
                <a:hlinkClick r:id="rId9"/>
              </a:rPr>
              <a:t>TRENDY V B2B MARKETINGU PRO ROK 2021. </a:t>
            </a:r>
            <a:endParaRPr lang="cs-CZ" sz="2000" dirty="0">
              <a:solidFill>
                <a:srgbClr val="002060"/>
              </a:solidFill>
            </a:endParaRPr>
          </a:p>
        </p:txBody>
      </p:sp>
    </p:spTree>
    <p:extLst>
      <p:ext uri="{BB962C8B-B14F-4D97-AF65-F5344CB8AC3E}">
        <p14:creationId xmlns:p14="http://schemas.microsoft.com/office/powerpoint/2010/main" val="41865843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6768752" cy="507703"/>
          </a:xfrm>
        </p:spPr>
        <p:txBody>
          <a:bodyPr/>
          <a:lstStyle/>
          <a:p>
            <a:r>
              <a:rPr lang="cs-CZ" dirty="0"/>
              <a:t>Komunikační aktivity v B2B – B2Bmonitor</a:t>
            </a:r>
          </a:p>
        </p:txBody>
      </p:sp>
      <p:sp>
        <p:nvSpPr>
          <p:cNvPr id="3" name="Zástupný symbol pro obsah 2"/>
          <p:cNvSpPr txBox="1">
            <a:spLocks/>
          </p:cNvSpPr>
          <p:nvPr/>
        </p:nvSpPr>
        <p:spPr>
          <a:xfrm>
            <a:off x="1427585" y="6807027"/>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pl-PL" sz="2000" dirty="0">
              <a:solidFill>
                <a:srgbClr val="002060"/>
              </a:solidFill>
            </a:endParaRPr>
          </a:p>
          <a:p>
            <a:endParaRPr lang="cs-CZ" sz="2000" dirty="0">
              <a:solidFill>
                <a:srgbClr val="002060"/>
              </a:solidFill>
            </a:endParaRPr>
          </a:p>
        </p:txBody>
      </p:sp>
      <p:pic>
        <p:nvPicPr>
          <p:cNvPr id="1026" name="Picture 2" descr="http://www.b2bmonitor.cz/wp-content/uploads/2017/10/B2B-mkt-aktivity-2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703189"/>
            <a:ext cx="5541168" cy="395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5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rPr>
              <a:t>EU – hlavní portál, Generální ředitelství Evropské komise Vnitřní trh, „</a:t>
            </a:r>
            <a:r>
              <a:rPr lang="cs-CZ" sz="2000" dirty="0" err="1">
                <a:solidFill>
                  <a:srgbClr val="002060"/>
                </a:solidFill>
              </a:rPr>
              <a:t>dialogue</a:t>
            </a:r>
            <a:r>
              <a:rPr lang="cs-CZ" sz="2000" dirty="0">
                <a:solidFill>
                  <a:srgbClr val="002060"/>
                </a:solidFill>
              </a:rPr>
              <a:t> </a:t>
            </a:r>
            <a:r>
              <a:rPr lang="cs-CZ" sz="2000" dirty="0" err="1">
                <a:solidFill>
                  <a:srgbClr val="002060"/>
                </a:solidFill>
              </a:rPr>
              <a:t>with</a:t>
            </a:r>
            <a:r>
              <a:rPr lang="cs-CZ" sz="2000" dirty="0">
                <a:solidFill>
                  <a:srgbClr val="002060"/>
                </a:solidFill>
              </a:rPr>
              <a:t> business“, market </a:t>
            </a:r>
            <a:r>
              <a:rPr lang="cs-CZ" sz="2000" dirty="0" err="1">
                <a:solidFill>
                  <a:srgbClr val="002060"/>
                </a:solidFill>
              </a:rPr>
              <a:t>access</a:t>
            </a:r>
            <a:r>
              <a:rPr lang="cs-CZ" sz="2000" dirty="0">
                <a:solidFill>
                  <a:srgbClr val="002060"/>
                </a:solidFill>
              </a:rPr>
              <a:t> database, apod. </a:t>
            </a:r>
          </a:p>
          <a:p>
            <a:r>
              <a:rPr lang="cs-CZ" sz="2000" dirty="0">
                <a:solidFill>
                  <a:srgbClr val="002060"/>
                </a:solidFill>
              </a:rPr>
              <a:t>Euro </a:t>
            </a:r>
            <a:r>
              <a:rPr lang="cs-CZ" sz="2000" dirty="0" err="1">
                <a:solidFill>
                  <a:srgbClr val="002060"/>
                </a:solidFill>
              </a:rPr>
              <a:t>Info</a:t>
            </a:r>
            <a:r>
              <a:rPr lang="cs-CZ" sz="2000" dirty="0">
                <a:solidFill>
                  <a:srgbClr val="002060"/>
                </a:solidFill>
              </a:rPr>
              <a:t> Centrum – zastoupení v každé EU zemi. </a:t>
            </a:r>
          </a:p>
          <a:p>
            <a:r>
              <a:rPr lang="cs-CZ" sz="2000" dirty="0">
                <a:solidFill>
                  <a:srgbClr val="002060"/>
                </a:solidFill>
              </a:rPr>
              <a:t>Ministerstva, </a:t>
            </a:r>
            <a:r>
              <a:rPr lang="cs-CZ" sz="2000" dirty="0">
                <a:solidFill>
                  <a:srgbClr val="002060"/>
                </a:solidFill>
                <a:hlinkClick r:id="rId3"/>
              </a:rPr>
              <a:t>statistické úřady</a:t>
            </a:r>
            <a:r>
              <a:rPr lang="cs-CZ" sz="2000" dirty="0">
                <a:solidFill>
                  <a:srgbClr val="002060"/>
                </a:solidFill>
              </a:rPr>
              <a:t>, ČNB.</a:t>
            </a:r>
          </a:p>
          <a:p>
            <a:r>
              <a:rPr lang="cs-CZ" sz="2000" dirty="0" err="1">
                <a:solidFill>
                  <a:srgbClr val="002060"/>
                </a:solidFill>
              </a:rPr>
              <a:t>CzechTrade</a:t>
            </a:r>
            <a:r>
              <a:rPr lang="cs-CZ" sz="2000" dirty="0">
                <a:solidFill>
                  <a:srgbClr val="002060"/>
                </a:solidFill>
              </a:rPr>
              <a:t>, </a:t>
            </a:r>
            <a:r>
              <a:rPr lang="cs-CZ" sz="2000" dirty="0">
                <a:solidFill>
                  <a:srgbClr val="002060"/>
                </a:solidFill>
                <a:hlinkClick r:id="rId4"/>
              </a:rPr>
              <a:t>Businessinfo</a:t>
            </a:r>
            <a:r>
              <a:rPr lang="cs-CZ" sz="2000" dirty="0">
                <a:solidFill>
                  <a:srgbClr val="002060"/>
                </a:solidFill>
              </a:rPr>
              <a:t>, Česká exportní banka, EGAP. </a:t>
            </a:r>
          </a:p>
          <a:p>
            <a:r>
              <a:rPr lang="cs-CZ" sz="2000" dirty="0">
                <a:solidFill>
                  <a:srgbClr val="002060"/>
                </a:solidFill>
              </a:rPr>
              <a:t>Hospodářská komora, profesní svazy (průmyslu a obchodu, cestovního ruchu, agrární informační systém, spedice a logistiky apod.).</a:t>
            </a:r>
          </a:p>
          <a:p>
            <a:r>
              <a:rPr lang="cs-CZ" sz="2000" dirty="0">
                <a:solidFill>
                  <a:srgbClr val="002060"/>
                </a:solidFill>
              </a:rPr>
              <a:t>Banky, KOMPASS, soukromé firmy, databázová centra (</a:t>
            </a:r>
            <a:r>
              <a:rPr lang="cs-CZ" sz="2000" dirty="0" err="1">
                <a:solidFill>
                  <a:srgbClr val="002060"/>
                </a:solidFill>
              </a:rPr>
              <a:t>ProQuest</a:t>
            </a:r>
            <a:r>
              <a:rPr lang="cs-CZ" sz="2000" dirty="0">
                <a:solidFill>
                  <a:srgbClr val="002060"/>
                </a:solidFill>
              </a:rPr>
              <a:t>, </a:t>
            </a:r>
            <a:r>
              <a:rPr lang="cs-CZ" sz="2000" dirty="0" err="1">
                <a:solidFill>
                  <a:srgbClr val="002060"/>
                </a:solidFill>
              </a:rPr>
              <a:t>KnowEurope</a:t>
            </a:r>
            <a:r>
              <a:rPr lang="cs-CZ" sz="2000" dirty="0">
                <a:solidFill>
                  <a:srgbClr val="002060"/>
                </a:solidFill>
              </a:rPr>
              <a:t>, JUSTIS </a:t>
            </a:r>
            <a:r>
              <a:rPr lang="cs-CZ" sz="2000" dirty="0" err="1">
                <a:solidFill>
                  <a:srgbClr val="002060"/>
                </a:solidFill>
              </a:rPr>
              <a:t>Celex</a:t>
            </a:r>
            <a:r>
              <a:rPr lang="cs-CZ" sz="2000" dirty="0">
                <a:solidFill>
                  <a:srgbClr val="002060"/>
                </a:solidFill>
              </a:rPr>
              <a:t> apod.).</a:t>
            </a:r>
          </a:p>
          <a:p>
            <a:r>
              <a:rPr lang="cs-CZ" sz="2000" dirty="0">
                <a:solidFill>
                  <a:srgbClr val="002060"/>
                </a:solidFill>
              </a:rPr>
              <a:t>Vždy hledám ekvivalent všech těchto v dané zemi! Informace zadarmo! (</a:t>
            </a:r>
            <a:r>
              <a:rPr lang="cs-CZ" sz="2000" dirty="0" err="1">
                <a:solidFill>
                  <a:srgbClr val="002060"/>
                </a:solidFill>
              </a:rPr>
              <a:t>pay</a:t>
            </a:r>
            <a:r>
              <a:rPr lang="cs-CZ" sz="2000" dirty="0">
                <a:solidFill>
                  <a:srgbClr val="002060"/>
                </a:solidFill>
              </a:rPr>
              <a:t>-as-</a:t>
            </a:r>
            <a:r>
              <a:rPr lang="cs-CZ" sz="2000" dirty="0" err="1">
                <a:solidFill>
                  <a:srgbClr val="002060"/>
                </a:solidFill>
              </a:rPr>
              <a:t>you</a:t>
            </a:r>
            <a:r>
              <a:rPr lang="cs-CZ" sz="2000" dirty="0">
                <a:solidFill>
                  <a:srgbClr val="002060"/>
                </a:solidFill>
              </a:rPr>
              <a:t>-go, </a:t>
            </a:r>
            <a:r>
              <a:rPr lang="cs-CZ" sz="2000" dirty="0" err="1">
                <a:solidFill>
                  <a:srgbClr val="002060"/>
                </a:solidFill>
              </a:rPr>
              <a:t>all-you-can-eat</a:t>
            </a:r>
            <a:r>
              <a:rPr lang="cs-CZ" sz="2000" dirty="0">
                <a:solidFill>
                  <a:srgbClr val="002060"/>
                </a:solidFill>
              </a:rPr>
              <a:t>).</a:t>
            </a:r>
            <a:endParaRPr lang="en-US"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Informační zdroje pro české vývozce</a:t>
            </a:r>
          </a:p>
        </p:txBody>
      </p:sp>
    </p:spTree>
    <p:extLst>
      <p:ext uri="{BB962C8B-B14F-4D97-AF65-F5344CB8AC3E}">
        <p14:creationId xmlns:p14="http://schemas.microsoft.com/office/powerpoint/2010/main" val="9977038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Jedná se univerzální vyhledávač dodavatelů či odběratelů na B2B trzích. Jedná se většinou o menší poptávková řízení a tím i menší zisky, či naopak výdaje. Dalo by se říci, že kdo není na epoptavka.cz, jako by nebyl - 2013 – 38 mld. Kč, 200 tis. firem. </a:t>
            </a:r>
          </a:p>
          <a:p>
            <a:r>
              <a:rPr lang="cs-CZ" sz="2000" dirty="0">
                <a:solidFill>
                  <a:srgbClr val="002060"/>
                </a:solidFill>
              </a:rPr>
              <a:t>Z marketingového, obchodního, finančního a dokonce i logistického hlediska přinesla hned několik výhod pro podnikatele a podniky:</a:t>
            </a:r>
          </a:p>
          <a:p>
            <a:pPr marL="1223010" lvl="2" indent="-457200">
              <a:buFont typeface="+mj-lt"/>
              <a:buAutoNum type="arabicPeriod"/>
            </a:pPr>
            <a:r>
              <a:rPr lang="cs-CZ" sz="1600" dirty="0">
                <a:solidFill>
                  <a:srgbClr val="002060"/>
                </a:solidFill>
              </a:rPr>
              <a:t>Urychlila a zkvalitnila proces výběru dodavatelů.</a:t>
            </a:r>
          </a:p>
          <a:p>
            <a:pPr marL="1223010" lvl="2" indent="-457200">
              <a:buFont typeface="+mj-lt"/>
              <a:buAutoNum type="arabicPeriod"/>
            </a:pPr>
            <a:r>
              <a:rPr lang="cs-CZ" sz="1600" dirty="0">
                <a:solidFill>
                  <a:srgbClr val="002060"/>
                </a:solidFill>
              </a:rPr>
              <a:t>Zajistila možnost zadání okamžité poptávky bez složitého průzkumu a vyhledávání kontaktů.</a:t>
            </a:r>
          </a:p>
          <a:p>
            <a:pPr marL="1223010" lvl="2" indent="-457200">
              <a:buFont typeface="+mj-lt"/>
              <a:buAutoNum type="arabicPeriod"/>
            </a:pPr>
            <a:r>
              <a:rPr lang="cs-CZ" sz="1600" dirty="0">
                <a:solidFill>
                  <a:srgbClr val="002060"/>
                </a:solidFill>
              </a:rPr>
              <a:t>Umožnila nákup předmětů za smluvní ceny.</a:t>
            </a:r>
          </a:p>
          <a:p>
            <a:r>
              <a:rPr lang="cs-CZ" sz="2000" dirty="0" err="1">
                <a:solidFill>
                  <a:srgbClr val="002060"/>
                </a:solidFill>
              </a:rPr>
              <a:t>Aukro</a:t>
            </a:r>
            <a:r>
              <a:rPr lang="cs-CZ" sz="2000" dirty="0">
                <a:solidFill>
                  <a:srgbClr val="002060"/>
                </a:solidFill>
              </a:rPr>
              <a:t> reaguje až v půlce 2014 zrušením poplatků za vystavení.</a:t>
            </a:r>
          </a:p>
          <a:p>
            <a:r>
              <a:rPr lang="cs-CZ" sz="2000" dirty="0">
                <a:solidFill>
                  <a:srgbClr val="002060"/>
                </a:solidFill>
              </a:rPr>
              <a:t>ALE!!!! Kromě </a:t>
            </a:r>
            <a:r>
              <a:rPr lang="cs-CZ" sz="2000" dirty="0">
                <a:solidFill>
                  <a:srgbClr val="002060"/>
                </a:solidFill>
                <a:hlinkClick r:id="rId3"/>
              </a:rPr>
              <a:t>kladných</a:t>
            </a:r>
            <a:r>
              <a:rPr lang="cs-CZ" sz="2000" dirty="0">
                <a:solidFill>
                  <a:srgbClr val="002060"/>
                </a:solidFill>
              </a:rPr>
              <a:t> recenzí je i neskutečné množství </a:t>
            </a:r>
            <a:r>
              <a:rPr lang="cs-CZ" sz="2000" dirty="0">
                <a:solidFill>
                  <a:srgbClr val="002060"/>
                </a:solidFill>
                <a:hlinkClick r:id="rId4"/>
              </a:rPr>
              <a:t>špatných</a:t>
            </a:r>
            <a:r>
              <a:rPr lang="cs-CZ" sz="2000" dirty="0">
                <a:solidFill>
                  <a:srgbClr val="002060"/>
                </a:solidFill>
              </a:rPr>
              <a:t> recenzí. Nejsou žádná nová data, vše tají, obchodní podmínky ne vždy průhledné, problémy se smlouvami atd.</a:t>
            </a:r>
          </a:p>
        </p:txBody>
      </p:sp>
      <p:sp>
        <p:nvSpPr>
          <p:cNvPr id="6" name="Nadpis 5"/>
          <p:cNvSpPr>
            <a:spLocks noGrp="1"/>
          </p:cNvSpPr>
          <p:nvPr>
            <p:ph type="title"/>
          </p:nvPr>
        </p:nvSpPr>
        <p:spPr>
          <a:xfrm>
            <a:off x="107504" y="195486"/>
            <a:ext cx="8136904" cy="507703"/>
          </a:xfrm>
        </p:spPr>
        <p:txBody>
          <a:bodyPr/>
          <a:lstStyle/>
          <a:p>
            <a:r>
              <a:rPr lang="cs-CZ" dirty="0"/>
              <a:t>Epoptavka.cz a kouzlo jejího úspěchu na B2B trzích</a:t>
            </a:r>
          </a:p>
        </p:txBody>
      </p:sp>
    </p:spTree>
    <p:extLst>
      <p:ext uri="{BB962C8B-B14F-4D97-AF65-F5344CB8AC3E}">
        <p14:creationId xmlns:p14="http://schemas.microsoft.com/office/powerpoint/2010/main" val="26351867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algn="just"/>
            <a:r>
              <a:rPr lang="cs-CZ" sz="2000" b="1" i="1" dirty="0">
                <a:solidFill>
                  <a:srgbClr val="002060"/>
                </a:solidFill>
              </a:rPr>
              <a:t>Content marketing</a:t>
            </a:r>
            <a:r>
              <a:rPr lang="cs-CZ" sz="2000" dirty="0">
                <a:solidFill>
                  <a:srgbClr val="002060"/>
                </a:solidFill>
              </a:rPr>
              <a:t> neboli obsahový marketing je založený na tvorbě a umisťování užitečného a hodnotného obsahu, který přiláká a zapojí do komunikace vaše žádané zákazníky a vyvolá u nich akci, která povede k prodeji.</a:t>
            </a:r>
          </a:p>
          <a:p>
            <a:pPr algn="just"/>
            <a:r>
              <a:rPr lang="cs-CZ" sz="2000" dirty="0">
                <a:solidFill>
                  <a:srgbClr val="002060"/>
                </a:solidFill>
              </a:rPr>
              <a:t>Content marketing je v podstatě </a:t>
            </a:r>
            <a:r>
              <a:rPr lang="cs-CZ" sz="2000" b="1" dirty="0">
                <a:solidFill>
                  <a:srgbClr val="002060"/>
                </a:solidFill>
              </a:rPr>
              <a:t>dovednost komunikovat </a:t>
            </a:r>
            <a:r>
              <a:rPr lang="cs-CZ" sz="2000" dirty="0">
                <a:solidFill>
                  <a:srgbClr val="002060"/>
                </a:solidFill>
              </a:rPr>
              <a:t>se zájemci a potenciálními zákazníky vaši nabídku tak, aniž byste na ně tlačili. </a:t>
            </a:r>
            <a:r>
              <a:rPr lang="cs-CZ" sz="2000" b="1" dirty="0">
                <a:solidFill>
                  <a:srgbClr val="002060"/>
                </a:solidFill>
              </a:rPr>
              <a:t>Místo drahé reklamy </a:t>
            </a:r>
            <a:r>
              <a:rPr lang="cs-CZ" sz="2000" dirty="0">
                <a:solidFill>
                  <a:srgbClr val="002060"/>
                </a:solidFill>
              </a:rPr>
              <a:t>na vaše produkty a služby přinášíte </a:t>
            </a:r>
            <a:r>
              <a:rPr lang="cs-CZ" sz="2000" b="1" dirty="0">
                <a:solidFill>
                  <a:srgbClr val="002060"/>
                </a:solidFill>
              </a:rPr>
              <a:t>hodnotné a zajímavé informace</a:t>
            </a:r>
            <a:r>
              <a:rPr lang="cs-CZ" sz="2000" dirty="0">
                <a:solidFill>
                  <a:srgbClr val="002060"/>
                </a:solidFill>
              </a:rPr>
              <a:t>, které vašim kupujícím pomáhají a vzdělávají je.</a:t>
            </a:r>
          </a:p>
          <a:p>
            <a:pPr algn="just"/>
            <a:r>
              <a:rPr lang="cs-CZ" sz="2000" dirty="0">
                <a:solidFill>
                  <a:srgbClr val="002060"/>
                </a:solidFill>
              </a:rPr>
              <a:t>Content marketing je více než jen internetový marketing či on line marketing. Podstatou content marketingu je skutečnost, že pokud budete pravidelně a cíleně poskytovat hodnotné informace kupujícím, oni vás odmění svými nákupy a loajalitou.</a:t>
            </a:r>
          </a:p>
        </p:txBody>
      </p:sp>
      <p:sp>
        <p:nvSpPr>
          <p:cNvPr id="6" name="Nadpis 5"/>
          <p:cNvSpPr>
            <a:spLocks noGrp="1"/>
          </p:cNvSpPr>
          <p:nvPr>
            <p:ph type="title"/>
          </p:nvPr>
        </p:nvSpPr>
        <p:spPr>
          <a:xfrm>
            <a:off x="107504" y="195486"/>
            <a:ext cx="8136904" cy="507703"/>
          </a:xfrm>
        </p:spPr>
        <p:txBody>
          <a:bodyPr/>
          <a:lstStyle/>
          <a:p>
            <a:r>
              <a:rPr lang="cs-CZ" dirty="0"/>
              <a:t>Content marketing</a:t>
            </a:r>
          </a:p>
        </p:txBody>
      </p:sp>
    </p:spTree>
    <p:extLst>
      <p:ext uri="{BB962C8B-B14F-4D97-AF65-F5344CB8AC3E}">
        <p14:creationId xmlns:p14="http://schemas.microsoft.com/office/powerpoint/2010/main" val="8102033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hlinkClick r:id="rId3"/>
              </a:rPr>
              <a:t>Výzkum</a:t>
            </a:r>
            <a:r>
              <a:rPr lang="cs-CZ" sz="2000" dirty="0">
                <a:solidFill>
                  <a:srgbClr val="002060"/>
                </a:solidFill>
              </a:rPr>
              <a:t> na </a:t>
            </a:r>
            <a:r>
              <a:rPr lang="cs-CZ" sz="2000" dirty="0">
                <a:solidFill>
                  <a:srgbClr val="002060"/>
                </a:solidFill>
                <a:hlinkClick r:id="rId4"/>
              </a:rPr>
              <a:t>B2Bmonitor.cz</a:t>
            </a:r>
            <a:endParaRPr lang="cs-CZ" sz="2000" dirty="0">
              <a:solidFill>
                <a:srgbClr val="002060"/>
              </a:solidFill>
            </a:endParaRPr>
          </a:p>
          <a:p>
            <a:r>
              <a:rPr lang="cs-CZ" sz="2000" dirty="0">
                <a:solidFill>
                  <a:srgbClr val="002060"/>
                </a:solidFill>
                <a:hlinkClick r:id="rId5"/>
              </a:rPr>
              <a:t>Postup M. </a:t>
            </a:r>
            <a:r>
              <a:rPr lang="cs-CZ" sz="2000" dirty="0" err="1">
                <a:solidFill>
                  <a:srgbClr val="002060"/>
                </a:solidFill>
                <a:hlinkClick r:id="rId5"/>
              </a:rPr>
              <a:t>Muselíka</a:t>
            </a:r>
            <a:r>
              <a:rPr lang="cs-CZ" sz="2000" dirty="0">
                <a:solidFill>
                  <a:srgbClr val="002060"/>
                </a:solidFill>
              </a:rPr>
              <a:t>:</a:t>
            </a:r>
          </a:p>
          <a:p>
            <a:pPr lvl="2"/>
            <a:r>
              <a:rPr lang="cs-CZ" sz="1600" dirty="0">
                <a:solidFill>
                  <a:srgbClr val="002060"/>
                </a:solidFill>
              </a:rPr>
              <a:t>Stanovte si své cíle.</a:t>
            </a:r>
          </a:p>
          <a:p>
            <a:pPr lvl="2"/>
            <a:r>
              <a:rPr lang="cs-CZ" sz="1600" dirty="0">
                <a:solidFill>
                  <a:srgbClr val="002060"/>
                </a:solidFill>
              </a:rPr>
              <a:t>Poznejte důkladně své návštěvníky.</a:t>
            </a:r>
          </a:p>
          <a:p>
            <a:pPr lvl="2"/>
            <a:r>
              <a:rPr lang="cs-CZ" sz="1600" dirty="0">
                <a:solidFill>
                  <a:srgbClr val="002060"/>
                </a:solidFill>
              </a:rPr>
              <a:t>Analyzujte jejich chování.</a:t>
            </a:r>
          </a:p>
          <a:p>
            <a:pPr lvl="2"/>
            <a:r>
              <a:rPr lang="cs-CZ" sz="1600" dirty="0">
                <a:solidFill>
                  <a:srgbClr val="002060"/>
                </a:solidFill>
              </a:rPr>
              <a:t>Analyzujte stávající obsah.</a:t>
            </a:r>
          </a:p>
          <a:p>
            <a:pPr lvl="2"/>
            <a:r>
              <a:rPr lang="cs-CZ" sz="1600" dirty="0">
                <a:solidFill>
                  <a:srgbClr val="002060"/>
                </a:solidFill>
              </a:rPr>
              <a:t>Navrhněte nový obsah a publikační scénář.</a:t>
            </a:r>
          </a:p>
          <a:p>
            <a:pPr lvl="2"/>
            <a:r>
              <a:rPr lang="cs-CZ" sz="1600" dirty="0">
                <a:solidFill>
                  <a:srgbClr val="002060"/>
                </a:solidFill>
              </a:rPr>
              <a:t>Měřte efektivitu vašeho obsahu.</a:t>
            </a:r>
          </a:p>
          <a:p>
            <a:r>
              <a:rPr lang="cs-CZ" sz="2000" dirty="0">
                <a:solidFill>
                  <a:srgbClr val="002060"/>
                </a:solidFill>
              </a:rPr>
              <a:t>Toto je ale strohá šablona. Absolutně nereaguje na to, o čem content marketing doopravdy je – o čtivém obsahu! Je třeba umět správně psát, vybírat témata, pracovat s jazykem a typografií.</a:t>
            </a:r>
          </a:p>
          <a:p>
            <a:r>
              <a:rPr lang="cs-CZ" sz="2000" dirty="0">
                <a:solidFill>
                  <a:srgbClr val="002060"/>
                </a:solidFill>
              </a:rPr>
              <a:t>Neskutečně úspěšný trend – </a:t>
            </a:r>
            <a:r>
              <a:rPr lang="cs-CZ" sz="2000" dirty="0">
                <a:solidFill>
                  <a:srgbClr val="002060"/>
                </a:solidFill>
                <a:hlinkClick r:id="rId6"/>
              </a:rPr>
              <a:t>blogy</a:t>
            </a:r>
            <a:r>
              <a:rPr lang="cs-CZ" sz="2000" dirty="0">
                <a:solidFill>
                  <a:srgbClr val="002060"/>
                </a:solidFill>
              </a:rPr>
              <a:t>. Mohlo by vypadat třeba </a:t>
            </a:r>
            <a:r>
              <a:rPr lang="cs-CZ" sz="2000" dirty="0">
                <a:solidFill>
                  <a:srgbClr val="002060"/>
                </a:solidFill>
                <a:hlinkClick r:id="rId7"/>
              </a:rPr>
              <a:t>takto</a:t>
            </a:r>
            <a:r>
              <a:rPr lang="cs-CZ" sz="2000" dirty="0">
                <a:solidFill>
                  <a:srgbClr val="002060"/>
                </a:solidFill>
              </a:rPr>
              <a:t>. </a:t>
            </a:r>
            <a:r>
              <a:rPr lang="cs-CZ" sz="2000" dirty="0">
                <a:solidFill>
                  <a:srgbClr val="002060"/>
                </a:solidFill>
                <a:hlinkClick r:id="rId8"/>
              </a:rPr>
              <a:t>FB Intelu </a:t>
            </a:r>
            <a:r>
              <a:rPr lang="cs-CZ" sz="2000" dirty="0">
                <a:solidFill>
                  <a:srgbClr val="002060"/>
                </a:solidFill>
              </a:rPr>
              <a:t>– nuda s mikroprocesory? </a:t>
            </a:r>
            <a:r>
              <a:rPr lang="cs-CZ" sz="2000" dirty="0">
                <a:solidFill>
                  <a:srgbClr val="002060"/>
                </a:solidFill>
                <a:hlinkClick r:id="rId9"/>
              </a:rPr>
              <a:t>Microsoft </a:t>
            </a:r>
            <a:r>
              <a:rPr lang="cs-CZ" sz="2000" dirty="0">
                <a:solidFill>
                  <a:srgbClr val="002060"/>
                </a:solidFill>
              </a:rPr>
              <a:t>je taky přece nudná firma s těma .. </a:t>
            </a:r>
            <a:r>
              <a:rPr lang="cs-CZ" sz="2000" dirty="0" err="1">
                <a:solidFill>
                  <a:srgbClr val="002060"/>
                </a:solidFill>
              </a:rPr>
              <a:t>woknama</a:t>
            </a:r>
            <a:r>
              <a:rPr lang="cs-CZ" sz="2000" dirty="0">
                <a:solidFill>
                  <a:srgbClr val="002060"/>
                </a:solidFill>
              </a:rPr>
              <a:t>, ne? Perfektní case study o </a:t>
            </a:r>
            <a:r>
              <a:rPr lang="cs-CZ" sz="2000" dirty="0">
                <a:solidFill>
                  <a:srgbClr val="002060"/>
                </a:solidFill>
                <a:hlinkClick r:id="rId10"/>
              </a:rPr>
              <a:t>MSP</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Jak dělat content marketing?</a:t>
            </a:r>
          </a:p>
        </p:txBody>
      </p:sp>
    </p:spTree>
    <p:extLst>
      <p:ext uri="{BB962C8B-B14F-4D97-AF65-F5344CB8AC3E}">
        <p14:creationId xmlns:p14="http://schemas.microsoft.com/office/powerpoint/2010/main" val="3587928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Platba za kliknutí (PPC z anglického „</a:t>
            </a:r>
            <a:r>
              <a:rPr lang="cs-CZ" sz="2000" dirty="0" err="1">
                <a:solidFill>
                  <a:srgbClr val="002060"/>
                </a:solidFill>
              </a:rPr>
              <a:t>Pay</a:t>
            </a:r>
            <a:r>
              <a:rPr lang="cs-CZ" sz="2000" dirty="0">
                <a:solidFill>
                  <a:srgbClr val="002060"/>
                </a:solidFill>
              </a:rPr>
              <a:t> per </a:t>
            </a:r>
            <a:r>
              <a:rPr lang="cs-CZ" sz="2000" dirty="0" err="1">
                <a:solidFill>
                  <a:srgbClr val="002060"/>
                </a:solidFill>
              </a:rPr>
              <a:t>Click</a:t>
            </a:r>
            <a:r>
              <a:rPr lang="cs-CZ" sz="2000" dirty="0">
                <a:solidFill>
                  <a:srgbClr val="002060"/>
                </a:solidFill>
              </a:rPr>
              <a:t>“) patří mezi nástroje internetové reklamy. Princip PPC spočívá v tom, že inzerent neplatí za každé zobrazení reklamy, platí až ve chvíli, kdy na reklamu někdo klikl. Výhodou PPC reklamy je její plánovatelnost a měřitelnost.</a:t>
            </a:r>
          </a:p>
          <a:p>
            <a:r>
              <a:rPr lang="cs-CZ" sz="2000" dirty="0">
                <a:solidFill>
                  <a:srgbClr val="002060"/>
                </a:solidFill>
              </a:rPr>
              <a:t>Celosvětově nejznámějším systémem (byť nikoli nejstarším) je zřejmě Google </a:t>
            </a:r>
            <a:r>
              <a:rPr lang="cs-CZ" sz="2000" dirty="0" err="1">
                <a:solidFill>
                  <a:srgbClr val="002060"/>
                </a:solidFill>
              </a:rPr>
              <a:t>AdWords</a:t>
            </a:r>
            <a:r>
              <a:rPr lang="cs-CZ" sz="2000" dirty="0">
                <a:solidFill>
                  <a:srgbClr val="002060"/>
                </a:solidFill>
              </a:rPr>
              <a:t>. PPC reklamy lze v zahraničí nakoupit i na </a:t>
            </a:r>
            <a:r>
              <a:rPr lang="cs-CZ" sz="2000" dirty="0" err="1">
                <a:solidFill>
                  <a:srgbClr val="002060"/>
                </a:solidFill>
              </a:rPr>
              <a:t>LinkedIn</a:t>
            </a:r>
            <a:r>
              <a:rPr lang="cs-CZ" sz="2000" dirty="0">
                <a:solidFill>
                  <a:srgbClr val="002060"/>
                </a:solidFill>
              </a:rPr>
              <a:t>, </a:t>
            </a:r>
            <a:r>
              <a:rPr lang="cs-CZ" sz="2000" dirty="0" err="1">
                <a:solidFill>
                  <a:srgbClr val="002060"/>
                </a:solidFill>
              </a:rPr>
              <a:t>Yahoo</a:t>
            </a:r>
            <a:r>
              <a:rPr lang="cs-CZ" sz="2000" dirty="0">
                <a:solidFill>
                  <a:srgbClr val="002060"/>
                </a:solidFill>
              </a:rPr>
              <a:t> či sociální síti Facebook.</a:t>
            </a:r>
          </a:p>
          <a:p>
            <a:r>
              <a:rPr lang="cs-CZ" sz="2000" dirty="0">
                <a:solidFill>
                  <a:srgbClr val="002060"/>
                </a:solidFill>
              </a:rPr>
              <a:t>PPC reklamu si může spravovat každý sám po registraci v PPC systému. Provozovatelé systémů se snaží uživatele různým způsobem vzdělávat, aby pomocí svých kampaní dosahovali lepších výsledků. Google </a:t>
            </a:r>
            <a:r>
              <a:rPr lang="cs-CZ" sz="2000" dirty="0" err="1">
                <a:solidFill>
                  <a:srgbClr val="002060"/>
                </a:solidFill>
              </a:rPr>
              <a:t>AdWords</a:t>
            </a:r>
            <a:r>
              <a:rPr lang="cs-CZ" sz="2000" dirty="0">
                <a:solidFill>
                  <a:srgbClr val="002060"/>
                </a:solidFill>
              </a:rPr>
              <a:t> například poskytuje bezplatná videa s názvem </a:t>
            </a:r>
            <a:r>
              <a:rPr lang="cs-CZ" sz="2000" dirty="0" err="1">
                <a:solidFill>
                  <a:srgbClr val="002060"/>
                </a:solidFill>
              </a:rPr>
              <a:t>AdWords</a:t>
            </a:r>
            <a:r>
              <a:rPr lang="cs-CZ" sz="2000" dirty="0">
                <a:solidFill>
                  <a:srgbClr val="002060"/>
                </a:solidFill>
              </a:rPr>
              <a:t> Online Univerzita.</a:t>
            </a:r>
          </a:p>
        </p:txBody>
      </p:sp>
      <p:sp>
        <p:nvSpPr>
          <p:cNvPr id="6" name="Nadpis 5"/>
          <p:cNvSpPr>
            <a:spLocks noGrp="1"/>
          </p:cNvSpPr>
          <p:nvPr>
            <p:ph type="title"/>
          </p:nvPr>
        </p:nvSpPr>
        <p:spPr>
          <a:xfrm>
            <a:off x="107504" y="195486"/>
            <a:ext cx="8136904" cy="507703"/>
          </a:xfrm>
        </p:spPr>
        <p:txBody>
          <a:bodyPr/>
          <a:lstStyle/>
          <a:p>
            <a:r>
              <a:rPr lang="cs-CZ" dirty="0"/>
              <a:t>PPC</a:t>
            </a:r>
          </a:p>
        </p:txBody>
      </p:sp>
    </p:spTree>
    <p:extLst>
      <p:ext uri="{BB962C8B-B14F-4D97-AF65-F5344CB8AC3E}">
        <p14:creationId xmlns:p14="http://schemas.microsoft.com/office/powerpoint/2010/main" val="40747412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Perfektní článek vysvětlující základy PPC na </a:t>
            </a:r>
            <a:r>
              <a:rPr lang="cs-CZ" sz="2000" dirty="0">
                <a:solidFill>
                  <a:srgbClr val="002060"/>
                </a:solidFill>
                <a:hlinkClick r:id="rId3"/>
              </a:rPr>
              <a:t>tyinternety.cz</a:t>
            </a:r>
            <a:endParaRPr lang="cs-CZ" sz="2000" dirty="0">
              <a:solidFill>
                <a:srgbClr val="002060"/>
              </a:solidFill>
            </a:endParaRPr>
          </a:p>
          <a:p>
            <a:r>
              <a:rPr lang="cs-CZ" sz="2000" dirty="0">
                <a:solidFill>
                  <a:srgbClr val="002060"/>
                </a:solidFill>
              </a:rPr>
              <a:t>„PPC reklamu bych určitě nedoporučovala úplně každému. Z principu reklamy ve vyhledávání je jasné, že </a:t>
            </a:r>
            <a:r>
              <a:rPr lang="cs-CZ" sz="2000" b="1" dirty="0">
                <a:solidFill>
                  <a:srgbClr val="002060"/>
                </a:solidFill>
              </a:rPr>
              <a:t>reklama musí být na něco, co lidé hledají</a:t>
            </a:r>
            <a:r>
              <a:rPr lang="cs-CZ" sz="2000" dirty="0">
                <a:solidFill>
                  <a:srgbClr val="002060"/>
                </a:solidFill>
              </a:rPr>
              <a:t>, musí existovat poptávka. Zároveň musí lidé umět pojmenovat to, co hledají.“</a:t>
            </a:r>
          </a:p>
          <a:p>
            <a:r>
              <a:rPr lang="cs-CZ" sz="2000" dirty="0">
                <a:solidFill>
                  <a:srgbClr val="002060"/>
                </a:solidFill>
              </a:rPr>
              <a:t>„Ceny za klik jsou řekněme od 20 haléřů. Maximum je u </a:t>
            </a:r>
            <a:r>
              <a:rPr lang="cs-CZ" sz="2000" dirty="0" err="1">
                <a:solidFill>
                  <a:srgbClr val="002060"/>
                </a:solidFill>
              </a:rPr>
              <a:t>AdWords</a:t>
            </a:r>
            <a:r>
              <a:rPr lang="cs-CZ" sz="2000" dirty="0">
                <a:solidFill>
                  <a:srgbClr val="002060"/>
                </a:solidFill>
              </a:rPr>
              <a:t> $100. Pravda je taková, že vám nikdy nikdo přesně neřekne, kolik to bude stát. Všechny systémy umožňují určit maximální cenu kliku, ale i tak člověk neví, co za to dostane. Jistěže si můžu říct, že mě ta reklama bude stát korunu a tak to bude. Ale vím, na jakých budu pozicích a co z toho budu mít?“</a:t>
            </a:r>
          </a:p>
        </p:txBody>
      </p:sp>
      <p:sp>
        <p:nvSpPr>
          <p:cNvPr id="6" name="Nadpis 5"/>
          <p:cNvSpPr>
            <a:spLocks noGrp="1"/>
          </p:cNvSpPr>
          <p:nvPr>
            <p:ph type="title"/>
          </p:nvPr>
        </p:nvSpPr>
        <p:spPr>
          <a:xfrm>
            <a:off x="107504" y="195486"/>
            <a:ext cx="8136904" cy="507703"/>
          </a:xfrm>
        </p:spPr>
        <p:txBody>
          <a:bodyPr/>
          <a:lstStyle/>
          <a:p>
            <a:r>
              <a:rPr lang="cs-CZ" dirty="0"/>
              <a:t>PPC v ČR</a:t>
            </a:r>
          </a:p>
        </p:txBody>
      </p:sp>
    </p:spTree>
    <p:extLst>
      <p:ext uri="{BB962C8B-B14F-4D97-AF65-F5344CB8AC3E}">
        <p14:creationId xmlns:p14="http://schemas.microsoft.com/office/powerpoint/2010/main" val="32865426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Search</a:t>
            </a:r>
            <a:r>
              <a:rPr lang="cs-CZ" sz="2000" dirty="0">
                <a:solidFill>
                  <a:srgbClr val="002060"/>
                </a:solidFill>
              </a:rPr>
              <a:t> </a:t>
            </a:r>
            <a:r>
              <a:rPr lang="cs-CZ" sz="2000" dirty="0" err="1">
                <a:solidFill>
                  <a:srgbClr val="002060"/>
                </a:solidFill>
              </a:rPr>
              <a:t>Engine</a:t>
            </a:r>
            <a:r>
              <a:rPr lang="cs-CZ" sz="2000" dirty="0">
                <a:solidFill>
                  <a:srgbClr val="002060"/>
                </a:solidFill>
              </a:rPr>
              <a:t> </a:t>
            </a:r>
            <a:r>
              <a:rPr lang="cs-CZ" sz="2000" dirty="0" err="1">
                <a:solidFill>
                  <a:srgbClr val="002060"/>
                </a:solidFill>
              </a:rPr>
              <a:t>Optimization</a:t>
            </a:r>
            <a:r>
              <a:rPr lang="cs-CZ" sz="2000" dirty="0">
                <a:solidFill>
                  <a:srgbClr val="002060"/>
                </a:solidFill>
              </a:rPr>
              <a:t> (zkratka SEO, optimalizace pro vyhledávače) je metodika vytváření a upravování webových stránek takovým způsobem, aby jejich forma a obsah byly vhodné pro automatizované zpracování v internetových vyhledávačích. </a:t>
            </a:r>
          </a:p>
          <a:p>
            <a:r>
              <a:rPr lang="cs-CZ" sz="2000" dirty="0">
                <a:solidFill>
                  <a:srgbClr val="002060"/>
                </a:solidFill>
              </a:rPr>
              <a:t>Cílem pak je získat ve výsledku hledání ve vyhledávačích, které odpovídá obsahu, pro danou webovou stránku vyšší pozici, a tím četnější a zároveň cílené návštěvníky.</a:t>
            </a:r>
          </a:p>
          <a:p>
            <a:r>
              <a:rPr lang="cs-CZ" sz="2000" dirty="0">
                <a:solidFill>
                  <a:srgbClr val="002060"/>
                </a:solidFill>
              </a:rPr>
              <a:t>Existuje však kritika SEO, která vytýká účelovost těmto opatřením nebo jejich zneužití, protože roboti nejsou umělou inteligencí a proto důležitost obsahu pro návštěvníka stránek hodnotí nepřímo.</a:t>
            </a:r>
          </a:p>
          <a:p>
            <a:r>
              <a:rPr lang="cs-CZ" sz="2000" dirty="0">
                <a:solidFill>
                  <a:srgbClr val="002060"/>
                </a:solidFill>
              </a:rPr>
              <a:t>Jak dělat </a:t>
            </a:r>
            <a:r>
              <a:rPr lang="cs-CZ" sz="2000" dirty="0">
                <a:solidFill>
                  <a:srgbClr val="002060"/>
                </a:solidFill>
                <a:hlinkClick r:id="rId3"/>
              </a:rPr>
              <a:t>SEO</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SEO</a:t>
            </a:r>
          </a:p>
        </p:txBody>
      </p:sp>
    </p:spTree>
    <p:extLst>
      <p:ext uri="{BB962C8B-B14F-4D97-AF65-F5344CB8AC3E}">
        <p14:creationId xmlns:p14="http://schemas.microsoft.com/office/powerpoint/2010/main" val="5671431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rPr>
              <a:t>„Jako </a:t>
            </a:r>
            <a:r>
              <a:rPr lang="cs-CZ" sz="2000" i="1" dirty="0" err="1">
                <a:solidFill>
                  <a:srgbClr val="002060"/>
                </a:solidFill>
              </a:rPr>
              <a:t>affiliate</a:t>
            </a:r>
            <a:r>
              <a:rPr lang="cs-CZ" sz="2000" i="1" dirty="0">
                <a:solidFill>
                  <a:srgbClr val="002060"/>
                </a:solidFill>
              </a:rPr>
              <a:t> marketing (někdy také partnerský či dealerský marketing) se označují veškeré marketingové aktivity odměňované procenty z prodeje výrobků či služeb (obvykle z objednávky či registrace). Poskytovatel reklamního prostoru je tak hodnocen provizí za skutečně proběhlé obchody, nikoliv tedy za pouhé zobrazování reklamy (PPT, PPV) či za kliknutí na ni (PPC). Výše provize v </a:t>
            </a:r>
            <a:r>
              <a:rPr lang="cs-CZ" sz="2000" i="1" dirty="0" err="1">
                <a:solidFill>
                  <a:srgbClr val="002060"/>
                </a:solidFill>
              </a:rPr>
              <a:t>affiliate</a:t>
            </a:r>
            <a:r>
              <a:rPr lang="cs-CZ" sz="2000" i="1" dirty="0">
                <a:solidFill>
                  <a:srgbClr val="002060"/>
                </a:solidFill>
              </a:rPr>
              <a:t> programech se většinou pohybuje mezi 10 až 30 %, v závislosti na typu prodávaných produktů. Někdy se </a:t>
            </a:r>
            <a:r>
              <a:rPr lang="cs-CZ" sz="2000" i="1" dirty="0" err="1">
                <a:solidFill>
                  <a:srgbClr val="002060"/>
                </a:solidFill>
              </a:rPr>
              <a:t>affiliate</a:t>
            </a:r>
            <a:r>
              <a:rPr lang="cs-CZ" sz="2000" i="1" dirty="0">
                <a:solidFill>
                  <a:srgbClr val="002060"/>
                </a:solidFill>
              </a:rPr>
              <a:t> marketing používá zároveň s PPC modelem, pak slouží jako jakýsi bonus.“</a:t>
            </a:r>
          </a:p>
          <a:p>
            <a:r>
              <a:rPr lang="cs-CZ" sz="2000" dirty="0" err="1">
                <a:solidFill>
                  <a:srgbClr val="002060"/>
                </a:solidFill>
              </a:rPr>
              <a:t>Alza</a:t>
            </a:r>
            <a:r>
              <a:rPr lang="cs-CZ" sz="2000" dirty="0">
                <a:solidFill>
                  <a:srgbClr val="002060"/>
                </a:solidFill>
              </a:rPr>
              <a:t> </a:t>
            </a:r>
            <a:r>
              <a:rPr lang="cs-CZ" sz="2000" dirty="0" err="1">
                <a:solidFill>
                  <a:srgbClr val="002060"/>
                </a:solidFill>
              </a:rPr>
              <a:t>Affiliate</a:t>
            </a:r>
            <a:r>
              <a:rPr lang="cs-CZ" sz="2000" dirty="0">
                <a:solidFill>
                  <a:srgbClr val="002060"/>
                </a:solidFill>
              </a:rPr>
              <a:t> </a:t>
            </a:r>
            <a:r>
              <a:rPr lang="cs-CZ" sz="2000" dirty="0">
                <a:solidFill>
                  <a:srgbClr val="002060"/>
                </a:solidFill>
                <a:hlinkClick r:id="rId3"/>
              </a:rPr>
              <a:t>program</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err="1"/>
              <a:t>Affiliate</a:t>
            </a:r>
            <a:endParaRPr lang="cs-CZ" dirty="0"/>
          </a:p>
        </p:txBody>
      </p:sp>
    </p:spTree>
    <p:extLst>
      <p:ext uri="{BB962C8B-B14F-4D97-AF65-F5344CB8AC3E}">
        <p14:creationId xmlns:p14="http://schemas.microsoft.com/office/powerpoint/2010/main" val="25186852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Zákazníci jsou stále zkušenější a citlivější na cenu.</a:t>
            </a:r>
          </a:p>
          <a:p>
            <a:r>
              <a:rPr lang="cs-CZ" sz="2000" dirty="0">
                <a:solidFill>
                  <a:srgbClr val="002060"/>
                </a:solidFill>
              </a:rPr>
              <a:t>Mají málo času a žádají větší uživatelský komfort.</a:t>
            </a:r>
          </a:p>
          <a:p>
            <a:r>
              <a:rPr lang="cs-CZ" sz="2000" dirty="0">
                <a:solidFill>
                  <a:srgbClr val="002060"/>
                </a:solidFill>
              </a:rPr>
              <a:t>Uvědomují si rostoucí vyrovnanost produktů různých dodavatelů.</a:t>
            </a:r>
          </a:p>
          <a:p>
            <a:r>
              <a:rPr lang="cs-CZ" sz="2000" dirty="0">
                <a:solidFill>
                  <a:srgbClr val="002060"/>
                </a:solidFill>
              </a:rPr>
              <a:t>Méně jim záleží na značce výrobce a snáze akceptují značky distributorů či prodejců a neznačkové zboží.</a:t>
            </a:r>
          </a:p>
          <a:p>
            <a:r>
              <a:rPr lang="cs-CZ" sz="2000" dirty="0">
                <a:solidFill>
                  <a:srgbClr val="002060"/>
                </a:solidFill>
              </a:rPr>
              <a:t>Mají vyšší požadavky na služby.</a:t>
            </a:r>
          </a:p>
          <a:p>
            <a:r>
              <a:rPr lang="cs-CZ" sz="2000" dirty="0">
                <a:solidFill>
                  <a:srgbClr val="002060"/>
                </a:solidFill>
              </a:rPr>
              <a:t>Vyznačují se klesající loajalitou vůči dodavateli.</a:t>
            </a:r>
          </a:p>
        </p:txBody>
      </p:sp>
      <p:sp>
        <p:nvSpPr>
          <p:cNvPr id="6" name="Nadpis 5"/>
          <p:cNvSpPr>
            <a:spLocks noGrp="1"/>
          </p:cNvSpPr>
          <p:nvPr>
            <p:ph type="title"/>
          </p:nvPr>
        </p:nvSpPr>
        <p:spPr>
          <a:xfrm>
            <a:off x="107504" y="195486"/>
            <a:ext cx="8136904" cy="507703"/>
          </a:xfrm>
        </p:spPr>
        <p:txBody>
          <a:bodyPr/>
          <a:lstStyle/>
          <a:p>
            <a:r>
              <a:rPr lang="cs-CZ" dirty="0"/>
              <a:t>Jakým marketingovým problémům většina podniků čelí?</a:t>
            </a:r>
          </a:p>
        </p:txBody>
      </p:sp>
    </p:spTree>
    <p:extLst>
      <p:ext uri="{BB962C8B-B14F-4D97-AF65-F5344CB8AC3E}">
        <p14:creationId xmlns:p14="http://schemas.microsoft.com/office/powerpoint/2010/main" val="38531608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Mnoho pojetí analýz mikroprostředí. </a:t>
            </a:r>
          </a:p>
          <a:p>
            <a:r>
              <a:rPr lang="cs-CZ" sz="2000" dirty="0">
                <a:solidFill>
                  <a:srgbClr val="002060"/>
                </a:solidFill>
              </a:rPr>
              <a:t>Marketingové mikroprostředí zahrnuje podle </a:t>
            </a:r>
            <a:r>
              <a:rPr lang="cs-CZ" sz="2000" dirty="0" err="1">
                <a:solidFill>
                  <a:srgbClr val="002060"/>
                </a:solidFill>
              </a:rPr>
              <a:t>Kotlera</a:t>
            </a:r>
            <a:r>
              <a:rPr lang="cs-CZ" sz="2000" dirty="0">
                <a:solidFill>
                  <a:srgbClr val="002060"/>
                </a:solidFill>
              </a:rPr>
              <a:t> a Armstronga tyto faktory:</a:t>
            </a:r>
          </a:p>
          <a:p>
            <a:pPr lvl="1"/>
            <a:r>
              <a:rPr lang="cs-CZ" sz="1600" dirty="0">
                <a:solidFill>
                  <a:srgbClr val="002060"/>
                </a:solidFill>
              </a:rPr>
              <a:t>Firemní prostředí.</a:t>
            </a:r>
          </a:p>
          <a:p>
            <a:pPr lvl="1"/>
            <a:r>
              <a:rPr lang="cs-CZ" sz="1600" dirty="0">
                <a:solidFill>
                  <a:srgbClr val="002060"/>
                </a:solidFill>
              </a:rPr>
              <a:t>Dodavatelsko-odběratelské vztahy.</a:t>
            </a:r>
          </a:p>
          <a:p>
            <a:pPr lvl="1"/>
            <a:r>
              <a:rPr lang="cs-CZ" sz="1600" dirty="0">
                <a:solidFill>
                  <a:srgbClr val="002060"/>
                </a:solidFill>
              </a:rPr>
              <a:t>Poskytovatele služeb.</a:t>
            </a:r>
          </a:p>
          <a:p>
            <a:pPr lvl="1"/>
            <a:r>
              <a:rPr lang="cs-CZ" sz="1600" dirty="0">
                <a:solidFill>
                  <a:srgbClr val="002060"/>
                </a:solidFill>
              </a:rPr>
              <a:t>Charakter cílového trhu.</a:t>
            </a:r>
          </a:p>
          <a:p>
            <a:pPr lvl="1"/>
            <a:r>
              <a:rPr lang="cs-CZ" sz="1600" dirty="0">
                <a:solidFill>
                  <a:srgbClr val="002060"/>
                </a:solidFill>
              </a:rPr>
              <a:t>Konkurenci.</a:t>
            </a:r>
          </a:p>
          <a:p>
            <a:pPr lvl="1"/>
            <a:r>
              <a:rPr lang="cs-CZ" sz="1600" dirty="0">
                <a:solidFill>
                  <a:srgbClr val="002060"/>
                </a:solidFill>
              </a:rPr>
              <a:t>Vztahy s veřejností.</a:t>
            </a:r>
          </a:p>
          <a:p>
            <a:r>
              <a:rPr lang="cs-CZ" sz="2000" dirty="0">
                <a:solidFill>
                  <a:srgbClr val="002060"/>
                </a:solidFill>
              </a:rPr>
              <a:t>Tzv. 3C: </a:t>
            </a:r>
          </a:p>
          <a:p>
            <a:pPr lvl="1"/>
            <a:r>
              <a:rPr lang="cs-CZ" sz="1600" dirty="0" err="1">
                <a:solidFill>
                  <a:srgbClr val="002060"/>
                </a:solidFill>
              </a:rPr>
              <a:t>Consumers</a:t>
            </a:r>
            <a:r>
              <a:rPr lang="cs-CZ" sz="1600" dirty="0">
                <a:solidFill>
                  <a:srgbClr val="002060"/>
                </a:solidFill>
              </a:rPr>
              <a:t> – spotřebitelé (A).</a:t>
            </a:r>
          </a:p>
          <a:p>
            <a:pPr lvl="1"/>
            <a:r>
              <a:rPr lang="cs-CZ" sz="1600" dirty="0" err="1">
                <a:solidFill>
                  <a:srgbClr val="002060"/>
                </a:solidFill>
              </a:rPr>
              <a:t>Collaborators</a:t>
            </a:r>
            <a:r>
              <a:rPr lang="cs-CZ" sz="1600" dirty="0">
                <a:solidFill>
                  <a:srgbClr val="002060"/>
                </a:solidFill>
              </a:rPr>
              <a:t> – spolupracovníci (B).</a:t>
            </a:r>
          </a:p>
          <a:p>
            <a:pPr lvl="1"/>
            <a:r>
              <a:rPr lang="cs-CZ" sz="1600" dirty="0" err="1">
                <a:solidFill>
                  <a:srgbClr val="002060"/>
                </a:solidFill>
              </a:rPr>
              <a:t>Competitors</a:t>
            </a:r>
            <a:r>
              <a:rPr lang="cs-CZ" sz="1600" dirty="0">
                <a:solidFill>
                  <a:srgbClr val="002060"/>
                </a:solidFill>
              </a:rPr>
              <a:t> – konkurenti (C).</a:t>
            </a:r>
          </a:p>
        </p:txBody>
      </p:sp>
      <p:sp>
        <p:nvSpPr>
          <p:cNvPr id="6" name="Nadpis 5"/>
          <p:cNvSpPr>
            <a:spLocks noGrp="1"/>
          </p:cNvSpPr>
          <p:nvPr>
            <p:ph type="title"/>
          </p:nvPr>
        </p:nvSpPr>
        <p:spPr>
          <a:xfrm>
            <a:off x="107504" y="195486"/>
            <a:ext cx="8136904" cy="507703"/>
          </a:xfrm>
        </p:spPr>
        <p:txBody>
          <a:bodyPr/>
          <a:lstStyle/>
          <a:p>
            <a:r>
              <a:rPr lang="cs-CZ" dirty="0"/>
              <a:t>3 Analýzy vnějšího mikroprostředí</a:t>
            </a:r>
          </a:p>
        </p:txBody>
      </p:sp>
    </p:spTree>
    <p:extLst>
      <p:ext uri="{BB962C8B-B14F-4D97-AF65-F5344CB8AC3E}">
        <p14:creationId xmlns:p14="http://schemas.microsoft.com/office/powerpoint/2010/main" val="222287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jsou jednotlivci nebo organizace, kteří nakupují produkty k vlastnímu použití nebo k jejich dalšímu začlenění do dalšího produktu. Nedochází však k nákupu za účelem dalšího prodeje. </a:t>
            </a:r>
          </a:p>
          <a:p>
            <a:endParaRPr lang="cs-CZ" sz="2000" dirty="0">
              <a:solidFill>
                <a:srgbClr val="002060"/>
              </a:solidFill>
            </a:endParaRPr>
          </a:p>
          <a:p>
            <a:r>
              <a:rPr lang="cs-CZ" sz="2000" dirty="0">
                <a:solidFill>
                  <a:srgbClr val="002060"/>
                </a:solidFill>
              </a:rPr>
              <a:t>Zákazníci – spotřebitelé, výrobci, obchodníci, stát, zahraniční zákazníci. (motivace ke koupi, místo, čas)</a:t>
            </a:r>
          </a:p>
          <a:p>
            <a:endParaRPr lang="cs-CZ" sz="2000" dirty="0">
              <a:solidFill>
                <a:srgbClr val="002060"/>
              </a:solidFill>
            </a:endParaRPr>
          </a:p>
          <a:p>
            <a:r>
              <a:rPr lang="cs-CZ" sz="2000" dirty="0">
                <a:solidFill>
                  <a:srgbClr val="002060"/>
                </a:solidFill>
              </a:rPr>
              <a:t>Dále nás zajímá:</a:t>
            </a:r>
          </a:p>
          <a:p>
            <a:pPr lvl="1"/>
            <a:r>
              <a:rPr lang="cs-CZ" sz="1600" dirty="0">
                <a:solidFill>
                  <a:srgbClr val="002060"/>
                </a:solidFill>
              </a:rPr>
              <a:t>proces výběru,</a:t>
            </a:r>
          </a:p>
          <a:p>
            <a:pPr lvl="1"/>
            <a:r>
              <a:rPr lang="cs-CZ" sz="1600" dirty="0">
                <a:solidFill>
                  <a:srgbClr val="002060"/>
                </a:solidFill>
              </a:rPr>
              <a:t>nákupní proces,</a:t>
            </a:r>
          </a:p>
          <a:p>
            <a:pPr lvl="1"/>
            <a:r>
              <a:rPr lang="cs-CZ" sz="1600" dirty="0">
                <a:solidFill>
                  <a:srgbClr val="002060"/>
                </a:solidFill>
              </a:rPr>
              <a:t>proces užití a spotřeby.</a:t>
            </a:r>
          </a:p>
        </p:txBody>
      </p:sp>
      <p:sp>
        <p:nvSpPr>
          <p:cNvPr id="6" name="Nadpis 5"/>
          <p:cNvSpPr>
            <a:spLocks noGrp="1"/>
          </p:cNvSpPr>
          <p:nvPr>
            <p:ph type="title"/>
          </p:nvPr>
        </p:nvSpPr>
        <p:spPr>
          <a:xfrm>
            <a:off x="107504" y="195486"/>
            <a:ext cx="8136904" cy="507703"/>
          </a:xfrm>
        </p:spPr>
        <p:txBody>
          <a:bodyPr/>
          <a:lstStyle/>
          <a:p>
            <a:r>
              <a:rPr lang="cs-CZ" dirty="0"/>
              <a:t>A. Spotřebitelé</a:t>
            </a:r>
          </a:p>
        </p:txBody>
      </p:sp>
    </p:spTree>
    <p:extLst>
      <p:ext uri="{BB962C8B-B14F-4D97-AF65-F5344CB8AC3E}">
        <p14:creationId xmlns:p14="http://schemas.microsoft.com/office/powerpoint/2010/main" val="337305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1. KDO </a:t>
            </a:r>
            <a:r>
              <a:rPr lang="cs-CZ" sz="2000" dirty="0" err="1">
                <a:solidFill>
                  <a:srgbClr val="002060"/>
                </a:solidFill>
              </a:rPr>
              <a:t>Kdo</a:t>
            </a:r>
            <a:r>
              <a:rPr lang="cs-CZ" sz="2000" dirty="0">
                <a:solidFill>
                  <a:srgbClr val="002060"/>
                </a:solidFill>
              </a:rPr>
              <a:t> je rozhodovací jednotkou? Kdo hraje jakou roli při rozhodování, kdo hraje jakou roli při nákupu? Kdo nakonec produkt ve skutečnosti užívá? Může to totiž klidně být někdo zcela jiný, než ten, kdo o nákupu či výběru rozhoduje!</a:t>
            </a:r>
          </a:p>
          <a:p>
            <a:r>
              <a:rPr lang="cs-CZ" sz="2000" dirty="0">
                <a:solidFill>
                  <a:srgbClr val="002060"/>
                </a:solidFill>
              </a:rPr>
              <a:t>2. CO Jaký je výrobek? Jaký je z funkčního pohledu, Jaké v nás vyvolává emoce? Kam nás </a:t>
            </a:r>
            <a:r>
              <a:rPr lang="cs-CZ" sz="2000" dirty="0" err="1">
                <a:solidFill>
                  <a:srgbClr val="002060"/>
                </a:solidFill>
              </a:rPr>
              <a:t>eventuelně</a:t>
            </a:r>
            <a:r>
              <a:rPr lang="cs-CZ" sz="2000" dirty="0">
                <a:solidFill>
                  <a:srgbClr val="002060"/>
                </a:solidFill>
              </a:rPr>
              <a:t> jeho použití zařazuje v rámci společnosti? Je ten výrobek ekologický?</a:t>
            </a:r>
          </a:p>
          <a:p>
            <a:r>
              <a:rPr lang="cs-CZ" sz="2000" dirty="0">
                <a:solidFill>
                  <a:srgbClr val="002060"/>
                </a:solidFill>
              </a:rPr>
              <a:t>3. PROČ Jaká je motivace ke koupi? Proč se produkt užívá anebo spotřebovává. Jedná se o zboží základní potřeby, rychloobrátkové nebo o sofistikovaný výrobek dlouhodobé spotřeby?</a:t>
            </a:r>
          </a:p>
        </p:txBody>
      </p:sp>
      <p:sp>
        <p:nvSpPr>
          <p:cNvPr id="6" name="Nadpis 5"/>
          <p:cNvSpPr>
            <a:spLocks noGrp="1"/>
          </p:cNvSpPr>
          <p:nvPr>
            <p:ph type="title"/>
          </p:nvPr>
        </p:nvSpPr>
        <p:spPr>
          <a:xfrm>
            <a:off x="107504" y="195486"/>
            <a:ext cx="8136904" cy="507703"/>
          </a:xfrm>
        </p:spPr>
        <p:txBody>
          <a:bodyPr/>
          <a:lstStyle/>
          <a:p>
            <a:r>
              <a:rPr lang="cs-CZ" dirty="0"/>
              <a:t>Otázky související se zákazníky (</a:t>
            </a:r>
            <a:r>
              <a:rPr lang="cs-CZ" dirty="0" err="1"/>
              <a:t>Synext</a:t>
            </a:r>
            <a:r>
              <a:rPr lang="cs-CZ" dirty="0"/>
              <a:t>) 1</a:t>
            </a:r>
          </a:p>
        </p:txBody>
      </p:sp>
    </p:spTree>
    <p:extLst>
      <p:ext uri="{BB962C8B-B14F-4D97-AF65-F5344CB8AC3E}">
        <p14:creationId xmlns:p14="http://schemas.microsoft.com/office/powerpoint/2010/main" val="342041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4. JAK Jaký proces vede k výběru a ke koupi? Jaký byl prvotní impuls a kde byl jeho zdroj? A jak probíhal další proces rozhodování? A jak byl výrobek používán, spotřebováván a nakonec likvidován? A jak byl potom nahrazen novým?</a:t>
            </a:r>
          </a:p>
          <a:p>
            <a:r>
              <a:rPr lang="cs-CZ" sz="2000" dirty="0">
                <a:solidFill>
                  <a:srgbClr val="002060"/>
                </a:solidFill>
              </a:rPr>
              <a:t>5. KDY </a:t>
            </a:r>
            <a:r>
              <a:rPr lang="cs-CZ" sz="2000" dirty="0" err="1">
                <a:solidFill>
                  <a:srgbClr val="002060"/>
                </a:solidFill>
              </a:rPr>
              <a:t>Kdy</a:t>
            </a:r>
            <a:r>
              <a:rPr lang="cs-CZ" sz="2000" dirty="0">
                <a:solidFill>
                  <a:srgbClr val="002060"/>
                </a:solidFill>
              </a:rPr>
              <a:t> (v jakém životním období, kdy v roce, měsíci, týdnu, dni) se lidé rozhodují anebo nakupují? Kdy se výrobek používá, spotřebovává, likviduje?</a:t>
            </a:r>
          </a:p>
          <a:p>
            <a:r>
              <a:rPr lang="cs-CZ" sz="2000" dirty="0">
                <a:solidFill>
                  <a:srgbClr val="002060"/>
                </a:solidFill>
              </a:rPr>
              <a:t>6. KDE </a:t>
            </a:r>
            <a:r>
              <a:rPr lang="cs-CZ" sz="2000" dirty="0" err="1">
                <a:solidFill>
                  <a:srgbClr val="002060"/>
                </a:solidFill>
              </a:rPr>
              <a:t>Kde</a:t>
            </a:r>
            <a:r>
              <a:rPr lang="cs-CZ" sz="2000" dirty="0">
                <a:solidFill>
                  <a:srgbClr val="002060"/>
                </a:solidFill>
              </a:rPr>
              <a:t> dochází k rozhodnutí? V jakém obchodu (typu obchodu) lidé nakupují? Kde se daný produkt používá, spotřebovává, likviduje?</a:t>
            </a:r>
          </a:p>
        </p:txBody>
      </p:sp>
      <p:sp>
        <p:nvSpPr>
          <p:cNvPr id="6" name="Nadpis 5"/>
          <p:cNvSpPr>
            <a:spLocks noGrp="1"/>
          </p:cNvSpPr>
          <p:nvPr>
            <p:ph type="title"/>
          </p:nvPr>
        </p:nvSpPr>
        <p:spPr>
          <a:xfrm>
            <a:off x="107504" y="195486"/>
            <a:ext cx="8136904" cy="507703"/>
          </a:xfrm>
        </p:spPr>
        <p:txBody>
          <a:bodyPr/>
          <a:lstStyle/>
          <a:p>
            <a:r>
              <a:rPr lang="cs-CZ" dirty="0"/>
              <a:t>Otázky související se zákazníky (</a:t>
            </a:r>
            <a:r>
              <a:rPr lang="cs-CZ" dirty="0" err="1"/>
              <a:t>Synext</a:t>
            </a:r>
            <a:r>
              <a:rPr lang="cs-CZ" dirty="0"/>
              <a:t>) 2</a:t>
            </a:r>
          </a:p>
        </p:txBody>
      </p:sp>
    </p:spTree>
    <p:extLst>
      <p:ext uri="{BB962C8B-B14F-4D97-AF65-F5344CB8AC3E}">
        <p14:creationId xmlns:p14="http://schemas.microsoft.com/office/powerpoint/2010/main" val="320748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rPr>
              <a:t>1. Fáze poznávání problému.</a:t>
            </a:r>
          </a:p>
          <a:p>
            <a:r>
              <a:rPr lang="cs-CZ" sz="2000" dirty="0">
                <a:solidFill>
                  <a:srgbClr val="002060"/>
                </a:solidFill>
              </a:rPr>
              <a:t>2. Fáze hledání informací.</a:t>
            </a:r>
          </a:p>
          <a:p>
            <a:r>
              <a:rPr lang="cs-CZ" sz="2000" dirty="0">
                <a:solidFill>
                  <a:srgbClr val="002060"/>
                </a:solidFill>
              </a:rPr>
              <a:t>3. Fáze vyhodnocování.</a:t>
            </a:r>
          </a:p>
          <a:p>
            <a:r>
              <a:rPr lang="cs-CZ" sz="2000" dirty="0">
                <a:solidFill>
                  <a:srgbClr val="002060"/>
                </a:solidFill>
              </a:rPr>
              <a:t>4. Fáze rozhodnutí ke koupi.</a:t>
            </a:r>
          </a:p>
          <a:p>
            <a:r>
              <a:rPr lang="cs-CZ" sz="2000" dirty="0">
                <a:solidFill>
                  <a:srgbClr val="002060"/>
                </a:solidFill>
              </a:rPr>
              <a:t>5. Zkušenost po koupi.</a:t>
            </a:r>
          </a:p>
          <a:p>
            <a:r>
              <a:rPr lang="cs-CZ" sz="2000" dirty="0">
                <a:solidFill>
                  <a:srgbClr val="002060"/>
                </a:solidFill>
              </a:rPr>
              <a:t>6. Fáze zamítnutí.</a:t>
            </a:r>
          </a:p>
          <a:p>
            <a:endParaRPr lang="cs-CZ" sz="2000" dirty="0">
              <a:solidFill>
                <a:srgbClr val="002060"/>
              </a:solidFill>
            </a:endParaRPr>
          </a:p>
          <a:p>
            <a:r>
              <a:rPr lang="cs-CZ" sz="2000" dirty="0">
                <a:solidFill>
                  <a:srgbClr val="002060"/>
                </a:solidFill>
              </a:rPr>
              <a:t>Zda zákazník projde všemi fázemi kupního procesu a kolik času stráví u jednotlivých fází, to závisí na typu výrobku.</a:t>
            </a:r>
          </a:p>
          <a:p>
            <a:r>
              <a:rPr lang="cs-CZ" sz="2000" dirty="0">
                <a:solidFill>
                  <a:srgbClr val="002060"/>
                </a:solidFill>
              </a:rPr>
              <a:t>Ovlivňující faktory: vnímané riziko, alternativy, chyby, zkušenosti, frekvence nákupu, emoce atd.</a:t>
            </a:r>
          </a:p>
        </p:txBody>
      </p:sp>
      <p:sp>
        <p:nvSpPr>
          <p:cNvPr id="6" name="Nadpis 5"/>
          <p:cNvSpPr>
            <a:spLocks noGrp="1"/>
          </p:cNvSpPr>
          <p:nvPr>
            <p:ph type="title"/>
          </p:nvPr>
        </p:nvSpPr>
        <p:spPr>
          <a:xfrm>
            <a:off x="107504" y="195486"/>
            <a:ext cx="8136904" cy="507703"/>
          </a:xfrm>
        </p:spPr>
        <p:txBody>
          <a:bodyPr/>
          <a:lstStyle/>
          <a:p>
            <a:r>
              <a:rPr lang="cs-CZ" dirty="0"/>
              <a:t>Rozhodovací proces</a:t>
            </a:r>
          </a:p>
        </p:txBody>
      </p:sp>
    </p:spTree>
    <p:extLst>
      <p:ext uri="{BB962C8B-B14F-4D97-AF65-F5344CB8AC3E}">
        <p14:creationId xmlns:p14="http://schemas.microsoft.com/office/powerpoint/2010/main" val="231290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Analýza chování zákazníka je systematickou analýzou chování, myšlení a cítění spotřebitele v souvislosti s vlastnostmi výrobku.</a:t>
            </a:r>
          </a:p>
          <a:p>
            <a:r>
              <a:rPr lang="cs-CZ" sz="2000" dirty="0">
                <a:solidFill>
                  <a:srgbClr val="002060"/>
                </a:solidFill>
              </a:rPr>
              <a:t>Faktory, které mohou toto chování ovlivnit:</a:t>
            </a:r>
          </a:p>
          <a:p>
            <a:pPr lvl="1"/>
            <a:r>
              <a:rPr lang="cs-CZ" sz="2000" dirty="0">
                <a:solidFill>
                  <a:srgbClr val="002060"/>
                </a:solidFill>
              </a:rPr>
              <a:t>kulturní faktory (kultura, subkultura, společenská třída),</a:t>
            </a:r>
          </a:p>
          <a:p>
            <a:pPr lvl="1"/>
            <a:r>
              <a:rPr lang="cs-CZ" sz="2000" dirty="0">
                <a:solidFill>
                  <a:srgbClr val="002060"/>
                </a:solidFill>
              </a:rPr>
              <a:t>sociální faktory (rodina, životní cyklus rodiny, referenční skupina, </a:t>
            </a:r>
            <a:r>
              <a:rPr lang="cs-CZ" sz="2000" dirty="0" err="1">
                <a:solidFill>
                  <a:srgbClr val="002060"/>
                </a:solidFill>
              </a:rPr>
              <a:t>ovlivňovatelé</a:t>
            </a:r>
            <a:r>
              <a:rPr lang="cs-CZ" sz="2000" dirty="0">
                <a:solidFill>
                  <a:srgbClr val="002060"/>
                </a:solidFill>
              </a:rPr>
              <a:t>), </a:t>
            </a:r>
          </a:p>
          <a:p>
            <a:pPr lvl="1"/>
            <a:r>
              <a:rPr lang="cs-CZ" sz="2000" dirty="0">
                <a:solidFill>
                  <a:srgbClr val="002060"/>
                </a:solidFill>
              </a:rPr>
              <a:t>individuální faktory (zaměstnání, příjem, osobnost, hodnoty, životní styl), </a:t>
            </a:r>
          </a:p>
          <a:p>
            <a:pPr lvl="1"/>
            <a:r>
              <a:rPr lang="cs-CZ" sz="2000" dirty="0">
                <a:solidFill>
                  <a:srgbClr val="002060"/>
                </a:solidFill>
              </a:rPr>
              <a:t>psychologické faktory (motivace, vnímání, učení, postoj).</a:t>
            </a:r>
          </a:p>
        </p:txBody>
      </p:sp>
      <p:sp>
        <p:nvSpPr>
          <p:cNvPr id="6" name="Nadpis 5"/>
          <p:cNvSpPr>
            <a:spLocks noGrp="1"/>
          </p:cNvSpPr>
          <p:nvPr>
            <p:ph type="title"/>
          </p:nvPr>
        </p:nvSpPr>
        <p:spPr>
          <a:xfrm>
            <a:off x="107504" y="195486"/>
            <a:ext cx="8136904" cy="507703"/>
          </a:xfrm>
        </p:spPr>
        <p:txBody>
          <a:bodyPr/>
          <a:lstStyle/>
          <a:p>
            <a:r>
              <a:rPr lang="cs-CZ" dirty="0"/>
              <a:t>Analýza chování zákazníka</a:t>
            </a:r>
          </a:p>
        </p:txBody>
      </p:sp>
    </p:spTree>
    <p:extLst>
      <p:ext uri="{BB962C8B-B14F-4D97-AF65-F5344CB8AC3E}">
        <p14:creationId xmlns:p14="http://schemas.microsoft.com/office/powerpoint/2010/main" val="286902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Analýza chování zákazníka</a:t>
            </a:r>
          </a:p>
        </p:txBody>
      </p:sp>
      <p:pic>
        <p:nvPicPr>
          <p:cNvPr id="4" name="Obrázek 33"/>
          <p:cNvPicPr/>
          <p:nvPr/>
        </p:nvPicPr>
        <p:blipFill>
          <a:blip r:embed="rId3" cstate="print">
            <a:extLst>
              <a:ext uri="{28A0092B-C50C-407E-A947-70E740481C1C}">
                <a14:useLocalDpi xmlns:a14="http://schemas.microsoft.com/office/drawing/2010/main" val="0"/>
              </a:ext>
            </a:extLst>
          </a:blip>
          <a:stretch>
            <a:fillRect/>
          </a:stretch>
        </p:blipFill>
        <p:spPr>
          <a:xfrm>
            <a:off x="755576" y="771550"/>
            <a:ext cx="6984776" cy="3888431"/>
          </a:xfrm>
          <a:prstGeom prst="rect">
            <a:avLst/>
          </a:prstGeom>
        </p:spPr>
      </p:pic>
    </p:spTree>
    <p:extLst>
      <p:ext uri="{BB962C8B-B14F-4D97-AF65-F5344CB8AC3E}">
        <p14:creationId xmlns:p14="http://schemas.microsoft.com/office/powerpoint/2010/main" val="261481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Marketingové situační analýzy.</a:t>
            </a:r>
          </a:p>
          <a:p>
            <a:r>
              <a:rPr lang="cs-CZ" altLang="cs-CZ" sz="2000" b="1" dirty="0">
                <a:solidFill>
                  <a:srgbClr val="002060"/>
                </a:solidFill>
                <a:latin typeface="Times New Roman" panose="02020603050405020304" pitchFamily="18" charset="0"/>
                <a:cs typeface="Times New Roman" panose="02020603050405020304" pitchFamily="18" charset="0"/>
              </a:rPr>
              <a:t>2 Makroprostředí.</a:t>
            </a:r>
          </a:p>
          <a:p>
            <a:r>
              <a:rPr lang="cs-CZ" altLang="cs-CZ" sz="2000" b="1" dirty="0">
                <a:solidFill>
                  <a:srgbClr val="002060"/>
                </a:solidFill>
                <a:latin typeface="Times New Roman" panose="02020603050405020304" pitchFamily="18" charset="0"/>
                <a:cs typeface="Times New Roman" panose="02020603050405020304" pitchFamily="18" charset="0"/>
              </a:rPr>
              <a:t>3 Vnější mikroprostředí.</a:t>
            </a:r>
          </a:p>
          <a:p>
            <a:r>
              <a:rPr lang="cs-CZ" altLang="cs-CZ" sz="2000" b="1" dirty="0">
                <a:solidFill>
                  <a:srgbClr val="002060"/>
                </a:solidFill>
                <a:latin typeface="Times New Roman" panose="02020603050405020304" pitchFamily="18" charset="0"/>
                <a:cs typeface="Times New Roman" panose="02020603050405020304" pitchFamily="18" charset="0"/>
              </a:rPr>
              <a:t>3.X Specifické analýzy.</a:t>
            </a:r>
          </a:p>
          <a:p>
            <a:r>
              <a:rPr lang="cs-CZ" altLang="cs-CZ" sz="2000" b="1" dirty="0">
                <a:solidFill>
                  <a:srgbClr val="002060"/>
                </a:solidFill>
                <a:latin typeface="Times New Roman" panose="02020603050405020304" pitchFamily="18" charset="0"/>
                <a:cs typeface="Times New Roman" panose="02020603050405020304" pitchFamily="18" charset="0"/>
              </a:rPr>
              <a:t>4 Vnitřní analýzy.</a:t>
            </a:r>
          </a:p>
          <a:p>
            <a:r>
              <a:rPr lang="cs-CZ" altLang="cs-CZ" sz="2000" b="1" dirty="0">
                <a:solidFill>
                  <a:srgbClr val="002060"/>
                </a:solidFill>
                <a:latin typeface="Times New Roman" panose="02020603050405020304" pitchFamily="18" charset="0"/>
                <a:cs typeface="Times New Roman" panose="02020603050405020304" pitchFamily="18" charset="0"/>
              </a:rPr>
              <a:t>5 Charakteristika B2B trhů a jejich odlišnost od B2C.</a:t>
            </a:r>
          </a:p>
          <a:p>
            <a:r>
              <a:rPr lang="cs-CZ" altLang="cs-CZ" sz="2000" b="1" dirty="0">
                <a:solidFill>
                  <a:srgbClr val="002060"/>
                </a:solidFill>
                <a:latin typeface="Times New Roman" panose="02020603050405020304" pitchFamily="18" charset="0"/>
                <a:cs typeface="Times New Roman" panose="02020603050405020304" pitchFamily="18" charset="0"/>
              </a:rPr>
              <a:t>6 Podmínky na B2B + nakupování.</a:t>
            </a:r>
          </a:p>
          <a:p>
            <a:r>
              <a:rPr lang="cs-CZ" altLang="cs-CZ" sz="2000" b="1" dirty="0">
                <a:solidFill>
                  <a:srgbClr val="002060"/>
                </a:solidFill>
                <a:latin typeface="Times New Roman" panose="02020603050405020304" pitchFamily="18" charset="0"/>
                <a:cs typeface="Times New Roman" panose="02020603050405020304" pitchFamily="18" charset="0"/>
              </a:rPr>
              <a:t>7 Reálný trh B2B v ČR – stav, Content Marketing, PPC, SEO, </a:t>
            </a:r>
            <a:r>
              <a:rPr lang="cs-CZ" altLang="cs-CZ" sz="2000" b="1" dirty="0" err="1">
                <a:solidFill>
                  <a:srgbClr val="002060"/>
                </a:solidFill>
                <a:latin typeface="Times New Roman" panose="02020603050405020304" pitchFamily="18" charset="0"/>
                <a:cs typeface="Times New Roman" panose="02020603050405020304" pitchFamily="18" charset="0"/>
              </a:rPr>
              <a:t>Affiliate</a:t>
            </a:r>
            <a:r>
              <a:rPr lang="cs-CZ" altLang="cs-CZ" sz="2000" b="1" dirty="0">
                <a:solidFill>
                  <a:srgbClr val="002060"/>
                </a:solidFill>
                <a:latin typeface="Times New Roman" panose="02020603050405020304" pitchFamily="18" charset="0"/>
                <a:cs typeface="Times New Roman" panose="02020603050405020304" pitchFamily="18" charset="0"/>
              </a:rPr>
              <a:t>.</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1. Inovátoři – </a:t>
            </a:r>
            <a:r>
              <a:rPr lang="cs-CZ" sz="1400" dirty="0">
                <a:solidFill>
                  <a:srgbClr val="002060"/>
                </a:solidFill>
              </a:rPr>
              <a:t>představují cca 2,5% zákazníků, jsou to „</a:t>
            </a:r>
            <a:r>
              <a:rPr lang="cs-CZ" sz="1400" dirty="0" err="1">
                <a:solidFill>
                  <a:srgbClr val="002060"/>
                </a:solidFill>
              </a:rPr>
              <a:t>hračičkové</a:t>
            </a:r>
            <a:r>
              <a:rPr lang="cs-CZ" sz="1400" dirty="0">
                <a:solidFill>
                  <a:srgbClr val="002060"/>
                </a:solidFill>
              </a:rPr>
              <a:t>“ a pionýři, kteří musí mít vždy nejdříve ty nejnovější výrobky. Pro ovlivnění dalších spotřebitelů však nejsou příliš důležití.</a:t>
            </a:r>
          </a:p>
          <a:p>
            <a:r>
              <a:rPr lang="cs-CZ" sz="2000" dirty="0">
                <a:solidFill>
                  <a:srgbClr val="002060"/>
                </a:solidFill>
              </a:rPr>
              <a:t>2. Vysoce adaptabilní - </a:t>
            </a:r>
            <a:r>
              <a:rPr lang="cs-CZ" sz="1600" dirty="0">
                <a:solidFill>
                  <a:srgbClr val="002060"/>
                </a:solidFill>
              </a:rPr>
              <a:t>představují cca 13,5% zákazníků, kteří bývají velice často </a:t>
            </a:r>
            <a:r>
              <a:rPr lang="cs-CZ" sz="1600" dirty="0" err="1">
                <a:solidFill>
                  <a:srgbClr val="002060"/>
                </a:solidFill>
              </a:rPr>
              <a:t>ovlivňovateli</a:t>
            </a:r>
            <a:r>
              <a:rPr lang="cs-CZ" sz="1600" dirty="0">
                <a:solidFill>
                  <a:srgbClr val="002060"/>
                </a:solidFill>
              </a:rPr>
              <a:t> skupiny. Výrobek přijímají rychle, ale velice dobře jej před koupí prověřují. Proto mohou poskytovat dále relevantní ovlivňující informace. Z hlediska marketingové komunikace je toto snad nejdůležitější skupina, kterou je nutno rychle získat.</a:t>
            </a:r>
          </a:p>
          <a:p>
            <a:r>
              <a:rPr lang="cs-CZ" sz="2000" dirty="0">
                <a:solidFill>
                  <a:srgbClr val="002060"/>
                </a:solidFill>
              </a:rPr>
              <a:t>3. Časná většina – </a:t>
            </a:r>
            <a:r>
              <a:rPr lang="cs-CZ" sz="1600" dirty="0">
                <a:solidFill>
                  <a:srgbClr val="002060"/>
                </a:solidFill>
              </a:rPr>
              <a:t>představuje cca 34% zákazníků. Jsou to opatrní lidé, kteří se nechávají velice často ovlivňovat názorovými vůdci. Z hlediska marketingové komunikace se jedná o velice důležitou skupinu. Říká se, že když se nám podaří získat tuto skupinu, máme vyhráno…</a:t>
            </a:r>
          </a:p>
          <a:p>
            <a:r>
              <a:rPr lang="cs-CZ" sz="2000" dirty="0">
                <a:solidFill>
                  <a:srgbClr val="002060"/>
                </a:solidFill>
              </a:rPr>
              <a:t>4. Pozdní většina – </a:t>
            </a:r>
            <a:r>
              <a:rPr lang="cs-CZ" sz="1600" dirty="0">
                <a:solidFill>
                  <a:srgbClr val="002060"/>
                </a:solidFill>
              </a:rPr>
              <a:t>představuje též cca 34%, jedná se o skeptiky, kteří kupují nový výrobek až tehdy, když si jej zakoupila většina. Proto je tak důležité získání předchozích dvou skupin. Pozdní většina je samozřejmě, díky své velikosti důležitá ale z hlediska marketingové komunikace pro ni nejsou většinou definovány významné samostatné komunikační strategie.</a:t>
            </a:r>
          </a:p>
          <a:p>
            <a:r>
              <a:rPr lang="cs-CZ" sz="2000" dirty="0">
                <a:solidFill>
                  <a:srgbClr val="002060"/>
                </a:solidFill>
              </a:rPr>
              <a:t>5. Opozdilci – </a:t>
            </a:r>
            <a:r>
              <a:rPr lang="cs-CZ" sz="1400" dirty="0">
                <a:solidFill>
                  <a:srgbClr val="002060"/>
                </a:solidFill>
              </a:rPr>
              <a:t>konzervativci, lidé, kteří mají averzi ke změnám. Preferují ty výrobky, které se staly součástí tradice. Na tuto skupinu se marketingová komunikace při zavádění nového výrobku nezaměřuje.</a:t>
            </a:r>
          </a:p>
        </p:txBody>
      </p:sp>
      <p:sp>
        <p:nvSpPr>
          <p:cNvPr id="6" name="Nadpis 5"/>
          <p:cNvSpPr>
            <a:spLocks noGrp="1"/>
          </p:cNvSpPr>
          <p:nvPr>
            <p:ph type="title"/>
          </p:nvPr>
        </p:nvSpPr>
        <p:spPr>
          <a:xfrm>
            <a:off x="107504" y="195486"/>
            <a:ext cx="8136904" cy="507703"/>
          </a:xfrm>
        </p:spPr>
        <p:txBody>
          <a:bodyPr/>
          <a:lstStyle/>
          <a:p>
            <a:r>
              <a:rPr lang="cs-CZ" dirty="0"/>
              <a:t>Sociální vliv - </a:t>
            </a:r>
            <a:r>
              <a:rPr lang="cs-CZ" dirty="0" err="1"/>
              <a:t>Rogersova</a:t>
            </a:r>
            <a:r>
              <a:rPr lang="cs-CZ" dirty="0"/>
              <a:t> adopční křivka (</a:t>
            </a:r>
            <a:r>
              <a:rPr lang="cs-CZ" dirty="0" err="1"/>
              <a:t>Synext</a:t>
            </a:r>
            <a:r>
              <a:rPr lang="cs-CZ" dirty="0"/>
              <a:t>)</a:t>
            </a:r>
          </a:p>
        </p:txBody>
      </p:sp>
    </p:spTree>
    <p:extLst>
      <p:ext uri="{BB962C8B-B14F-4D97-AF65-F5344CB8AC3E}">
        <p14:creationId xmlns:p14="http://schemas.microsoft.com/office/powerpoint/2010/main" val="318917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Iniciátor</a:t>
            </a:r>
            <a:r>
              <a:rPr lang="cs-CZ" sz="2000" dirty="0">
                <a:solidFill>
                  <a:srgbClr val="002060"/>
                </a:solidFill>
              </a:rPr>
              <a:t>: osoba, která první iniciuje nákup.</a:t>
            </a:r>
          </a:p>
          <a:p>
            <a:r>
              <a:rPr lang="cs-CZ" sz="2000" b="1" dirty="0" err="1">
                <a:solidFill>
                  <a:srgbClr val="002060"/>
                </a:solidFill>
              </a:rPr>
              <a:t>Ovlivňovatel</a:t>
            </a:r>
            <a:r>
              <a:rPr lang="cs-CZ" sz="2000" dirty="0">
                <a:solidFill>
                  <a:srgbClr val="002060"/>
                </a:solidFill>
              </a:rPr>
              <a:t>: poradce, jehož názory mají určitou váhu při volbě.</a:t>
            </a:r>
          </a:p>
          <a:p>
            <a:r>
              <a:rPr lang="cs-CZ" sz="2000" b="1" dirty="0" err="1">
                <a:solidFill>
                  <a:srgbClr val="002060"/>
                </a:solidFill>
              </a:rPr>
              <a:t>Rozhodovatel</a:t>
            </a:r>
            <a:r>
              <a:rPr lang="cs-CZ" sz="2000" dirty="0">
                <a:solidFill>
                  <a:srgbClr val="002060"/>
                </a:solidFill>
              </a:rPr>
              <a:t>: osoba, která činí konečné rozhodnutí a která rozhoduje, zda koupit nebo ne. Pokud ano, pak co, jak a kde.</a:t>
            </a:r>
          </a:p>
          <a:p>
            <a:r>
              <a:rPr lang="cs-CZ" sz="2000" b="1" dirty="0">
                <a:solidFill>
                  <a:srgbClr val="002060"/>
                </a:solidFill>
              </a:rPr>
              <a:t>Kupující</a:t>
            </a:r>
            <a:r>
              <a:rPr lang="cs-CZ" sz="2000" dirty="0">
                <a:solidFill>
                  <a:srgbClr val="002060"/>
                </a:solidFill>
              </a:rPr>
              <a:t>: osoba, která provádí koupi výrobku.</a:t>
            </a:r>
          </a:p>
          <a:p>
            <a:r>
              <a:rPr lang="cs-CZ" sz="2000" b="1" dirty="0">
                <a:solidFill>
                  <a:srgbClr val="002060"/>
                </a:solidFill>
              </a:rPr>
              <a:t>Uživatel</a:t>
            </a:r>
            <a:r>
              <a:rPr lang="cs-CZ" sz="2000" dirty="0">
                <a:solidFill>
                  <a:srgbClr val="002060"/>
                </a:solidFill>
              </a:rPr>
              <a:t>: osoba, která v konečné fázi užívá, nebo spotřebovává výrobek.</a:t>
            </a:r>
          </a:p>
          <a:p>
            <a:r>
              <a:rPr lang="cs-CZ" sz="2000" b="1" dirty="0">
                <a:solidFill>
                  <a:srgbClr val="002060"/>
                </a:solidFill>
              </a:rPr>
              <a:t>Přípravář</a:t>
            </a:r>
            <a:r>
              <a:rPr lang="cs-CZ" sz="2000" dirty="0">
                <a:solidFill>
                  <a:srgbClr val="002060"/>
                </a:solidFill>
              </a:rPr>
              <a:t>: osoba, která připravuje výrobek k užití nebo spotřebě.</a:t>
            </a:r>
          </a:p>
        </p:txBody>
      </p:sp>
      <p:sp>
        <p:nvSpPr>
          <p:cNvPr id="6" name="Nadpis 5"/>
          <p:cNvSpPr>
            <a:spLocks noGrp="1"/>
          </p:cNvSpPr>
          <p:nvPr>
            <p:ph type="title"/>
          </p:nvPr>
        </p:nvSpPr>
        <p:spPr>
          <a:xfrm>
            <a:off x="107504" y="195486"/>
            <a:ext cx="8136904" cy="507703"/>
          </a:xfrm>
        </p:spPr>
        <p:txBody>
          <a:bodyPr/>
          <a:lstStyle/>
          <a:p>
            <a:r>
              <a:rPr lang="cs-CZ" dirty="0"/>
              <a:t>Kupní role</a:t>
            </a:r>
          </a:p>
        </p:txBody>
      </p:sp>
    </p:spTree>
    <p:extLst>
      <p:ext uri="{BB962C8B-B14F-4D97-AF65-F5344CB8AC3E}">
        <p14:creationId xmlns:p14="http://schemas.microsoft.com/office/powerpoint/2010/main" val="552477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STP = </a:t>
            </a:r>
            <a:r>
              <a:rPr lang="cs-CZ" sz="2000" dirty="0" err="1">
                <a:solidFill>
                  <a:srgbClr val="002060"/>
                </a:solidFill>
              </a:rPr>
              <a:t>segmenting</a:t>
            </a:r>
            <a:r>
              <a:rPr lang="cs-CZ" sz="2000" dirty="0">
                <a:solidFill>
                  <a:srgbClr val="002060"/>
                </a:solidFill>
              </a:rPr>
              <a:t> – </a:t>
            </a:r>
            <a:r>
              <a:rPr lang="cs-CZ" sz="2000" dirty="0" err="1">
                <a:solidFill>
                  <a:srgbClr val="002060"/>
                </a:solidFill>
              </a:rPr>
              <a:t>targeting</a:t>
            </a:r>
            <a:r>
              <a:rPr lang="cs-CZ" sz="2000" dirty="0">
                <a:solidFill>
                  <a:srgbClr val="002060"/>
                </a:solidFill>
              </a:rPr>
              <a:t> – positioning.</a:t>
            </a:r>
          </a:p>
          <a:p>
            <a:endParaRPr lang="cs-CZ" sz="2000" dirty="0">
              <a:solidFill>
                <a:srgbClr val="002060"/>
              </a:solidFill>
            </a:endParaRPr>
          </a:p>
          <a:p>
            <a:r>
              <a:rPr lang="cs-CZ" sz="2000" dirty="0">
                <a:solidFill>
                  <a:srgbClr val="002060"/>
                </a:solidFill>
              </a:rPr>
              <a:t>Segmentace - rozčlenění trhu do tržních segmentů na základě segmentačních kritérií. </a:t>
            </a:r>
          </a:p>
          <a:p>
            <a:r>
              <a:rPr lang="cs-CZ" sz="2000" dirty="0">
                <a:solidFill>
                  <a:srgbClr val="002060"/>
                </a:solidFill>
              </a:rPr>
              <a:t>Cílem segmentace je vysledovat zásadní rozdíly mezi segmenty a na základě toho přizpůsobit nástroje marketingového mixu. </a:t>
            </a:r>
          </a:p>
          <a:p>
            <a:r>
              <a:rPr lang="cs-CZ" sz="2000" dirty="0">
                <a:solidFill>
                  <a:srgbClr val="002060"/>
                </a:solidFill>
              </a:rPr>
              <a:t>Vlastnosti dobrého segmentu:</a:t>
            </a:r>
          </a:p>
          <a:p>
            <a:pPr lvl="1"/>
            <a:r>
              <a:rPr lang="cs-CZ" sz="1600" dirty="0">
                <a:solidFill>
                  <a:srgbClr val="002060"/>
                </a:solidFill>
              </a:rPr>
              <a:t> vnitřně homogenní,</a:t>
            </a:r>
          </a:p>
          <a:p>
            <a:pPr lvl="1"/>
            <a:r>
              <a:rPr lang="cs-CZ" sz="1600" dirty="0">
                <a:solidFill>
                  <a:srgbClr val="002060"/>
                </a:solidFill>
              </a:rPr>
              <a:t> heterogenní navenek,</a:t>
            </a:r>
          </a:p>
          <a:p>
            <a:pPr lvl="1"/>
            <a:r>
              <a:rPr lang="cs-CZ" sz="1600" dirty="0">
                <a:solidFill>
                  <a:srgbClr val="002060"/>
                </a:solidFill>
              </a:rPr>
              <a:t> dostatečně velký,</a:t>
            </a:r>
          </a:p>
          <a:p>
            <a:pPr lvl="1"/>
            <a:r>
              <a:rPr lang="cs-CZ" sz="1600" dirty="0">
                <a:solidFill>
                  <a:srgbClr val="002060"/>
                </a:solidFill>
              </a:rPr>
              <a:t> měřitelný, dostupný, vhodný.</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Proces STP </a:t>
            </a:r>
          </a:p>
        </p:txBody>
      </p:sp>
    </p:spTree>
    <p:extLst>
      <p:ext uri="{BB962C8B-B14F-4D97-AF65-F5344CB8AC3E}">
        <p14:creationId xmlns:p14="http://schemas.microsoft.com/office/powerpoint/2010/main" val="58884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424936" cy="3024336"/>
          </a:xfrm>
          <a:prstGeom prst="rect">
            <a:avLst/>
          </a:prstGeom>
        </p:spPr>
        <p:txBody>
          <a:bodyPr>
            <a:noAutofit/>
          </a:bodyPr>
          <a:lstStyle/>
          <a:p>
            <a:pPr marL="0" indent="0" algn="just" fontAlgn="base">
              <a:spcBef>
                <a:spcPts val="0"/>
              </a:spcBef>
            </a:pPr>
            <a:r>
              <a:rPr lang="cs-CZ" sz="2000" i="1" dirty="0">
                <a:solidFill>
                  <a:srgbClr val="002060"/>
                </a:solidFill>
                <a:latin typeface="Times New Roman" panose="02020603050405020304" pitchFamily="18" charset="0"/>
                <a:ea typeface="Calibri" panose="020F0502020204030204" pitchFamily="34" charset="0"/>
                <a:cs typeface="Calibri" panose="020F0502020204030204" pitchFamily="34" charset="0"/>
              </a:rPr>
              <a:t> Geografické - </a:t>
            </a:r>
            <a:r>
              <a:rPr lang="cs-CZ" sz="2000" dirty="0">
                <a:solidFill>
                  <a:srgbClr val="002060"/>
                </a:solidFill>
                <a:latin typeface="Times New Roman" panose="02020603050405020304" pitchFamily="18" charset="0"/>
                <a:ea typeface="Calibri" panose="020F0502020204030204" pitchFamily="34" charset="0"/>
                <a:cs typeface="Calibri" panose="020F0502020204030204" pitchFamily="34" charset="0"/>
              </a:rPr>
              <a:t>region, velikost zemí, velikost měst, hustota obyvatel, klima, atd.</a:t>
            </a:r>
            <a:endParaRPr lang="cs-CZ" sz="2000" dirty="0">
              <a:solidFill>
                <a:srgbClr val="002060"/>
              </a:solidFill>
              <a:latin typeface="Arial" panose="020B0604020202020204" pitchFamily="34" charset="0"/>
            </a:endParaRPr>
          </a:p>
          <a:p>
            <a:pPr marL="0" indent="0" algn="just" fontAlgn="base">
              <a:spcBef>
                <a:spcPts val="0"/>
              </a:spcBef>
            </a:pPr>
            <a:r>
              <a:rPr lang="cs-CZ" sz="2000" i="1" dirty="0">
                <a:solidFill>
                  <a:srgbClr val="002060"/>
                </a:solidFill>
                <a:latin typeface="Times New Roman" panose="02020603050405020304" pitchFamily="18" charset="0"/>
                <a:ea typeface="Calibri" panose="020F0502020204030204" pitchFamily="34" charset="0"/>
                <a:cs typeface="Calibri" panose="020F0502020204030204" pitchFamily="34" charset="0"/>
              </a:rPr>
              <a:t> Demografické - </a:t>
            </a:r>
            <a:r>
              <a:rPr lang="cs-CZ" sz="2000" dirty="0">
                <a:solidFill>
                  <a:srgbClr val="002060"/>
                </a:solidFill>
                <a:latin typeface="Times New Roman" panose="02020603050405020304" pitchFamily="18" charset="0"/>
                <a:ea typeface="Calibri" panose="020F0502020204030204" pitchFamily="34" charset="0"/>
                <a:cs typeface="Calibri" panose="020F0502020204030204" pitchFamily="34" charset="0"/>
              </a:rPr>
              <a:t>věk, pohlaví, velikost rodiny, fáze životního cyklu rodiny, příjem, povolání, vzdělání, náboženské vyznání, rasa, národnost, atd.</a:t>
            </a:r>
            <a:endParaRPr lang="cs-CZ" sz="2000" dirty="0">
              <a:solidFill>
                <a:srgbClr val="002060"/>
              </a:solidFill>
              <a:latin typeface="Arial" panose="020B0604020202020204" pitchFamily="34" charset="0"/>
            </a:endParaRPr>
          </a:p>
          <a:p>
            <a:pPr marL="0" indent="0" algn="just" fontAlgn="base">
              <a:spcBef>
                <a:spcPts val="0"/>
              </a:spcBef>
            </a:pPr>
            <a:r>
              <a:rPr lang="cs-CZ" sz="2000" i="1" dirty="0">
                <a:solidFill>
                  <a:srgbClr val="002060"/>
                </a:solidFill>
                <a:latin typeface="Times New Roman" panose="02020603050405020304" pitchFamily="18" charset="0"/>
                <a:ea typeface="Calibri" panose="020F0502020204030204" pitchFamily="34" charset="0"/>
                <a:cs typeface="Calibri" panose="020F0502020204030204" pitchFamily="34" charset="0"/>
              </a:rPr>
              <a:t> </a:t>
            </a:r>
            <a:r>
              <a:rPr lang="cs-CZ" sz="2000" i="1" dirty="0" err="1">
                <a:solidFill>
                  <a:srgbClr val="002060"/>
                </a:solidFill>
                <a:latin typeface="Times New Roman" panose="02020603050405020304" pitchFamily="18" charset="0"/>
                <a:ea typeface="Calibri" panose="020F0502020204030204" pitchFamily="34" charset="0"/>
                <a:cs typeface="Calibri" panose="020F0502020204030204" pitchFamily="34" charset="0"/>
              </a:rPr>
              <a:t>Psychografické</a:t>
            </a:r>
            <a:r>
              <a:rPr lang="cs-CZ" sz="2000" i="1" dirty="0">
                <a:solidFill>
                  <a:srgbClr val="002060"/>
                </a:solidFill>
                <a:latin typeface="Times New Roman" panose="02020603050405020304" pitchFamily="18" charset="0"/>
                <a:ea typeface="Calibri" panose="020F0502020204030204" pitchFamily="34" charset="0"/>
                <a:cs typeface="Calibri" panose="020F0502020204030204" pitchFamily="34" charset="0"/>
              </a:rPr>
              <a:t> - </a:t>
            </a:r>
            <a:r>
              <a:rPr lang="cs-CZ" sz="2000" dirty="0">
                <a:solidFill>
                  <a:srgbClr val="002060"/>
                </a:solidFill>
                <a:latin typeface="Times New Roman" panose="02020603050405020304" pitchFamily="18" charset="0"/>
                <a:ea typeface="Calibri" panose="020F0502020204030204" pitchFamily="34" charset="0"/>
                <a:cs typeface="Calibri" panose="020F0502020204030204" pitchFamily="34" charset="0"/>
              </a:rPr>
              <a:t>společenská třída, životní styl, osobnost, atd.</a:t>
            </a:r>
            <a:endParaRPr lang="cs-CZ" sz="2000" dirty="0">
              <a:solidFill>
                <a:srgbClr val="002060"/>
              </a:solidFill>
              <a:latin typeface="Arial" panose="020B0604020202020204" pitchFamily="34" charset="0"/>
            </a:endParaRPr>
          </a:p>
          <a:p>
            <a:pPr marL="0" indent="0" algn="just" fontAlgn="base">
              <a:spcBef>
                <a:spcPts val="0"/>
              </a:spcBef>
            </a:pPr>
            <a:r>
              <a:rPr lang="cs-CZ" sz="2000" i="1" dirty="0">
                <a:solidFill>
                  <a:srgbClr val="002060"/>
                </a:solidFill>
                <a:latin typeface="Times New Roman" panose="02020603050405020304" pitchFamily="18" charset="0"/>
                <a:ea typeface="Calibri" panose="020F0502020204030204" pitchFamily="34" charset="0"/>
                <a:cs typeface="Calibri" panose="020F0502020204030204" pitchFamily="34" charset="0"/>
              </a:rPr>
              <a:t> Behaviorální - </a:t>
            </a:r>
            <a:r>
              <a:rPr lang="cs-CZ" sz="2000" dirty="0">
                <a:solidFill>
                  <a:srgbClr val="002060"/>
                </a:solidFill>
                <a:latin typeface="Times New Roman" panose="02020603050405020304" pitchFamily="18" charset="0"/>
                <a:ea typeface="Calibri" panose="020F0502020204030204" pitchFamily="34" charset="0"/>
                <a:cs typeface="Calibri" panose="020F0502020204030204" pitchFamily="34" charset="0"/>
              </a:rPr>
              <a:t>nákupní příležitost (pravidelný nákup, zvláštní příležitost), očekávaný užitek (kvalita, servis, úspora), uživatelský status (neuživatelé, bývalí uživatelé, potenciální uživatelé, nezkušení uživatelé, pravidelní uživatelé), frekvence užívání (zřídka, středně často, často), loajalita (žádná, střední, silná, absolutní), připravenost ke koupi (neznalí produktu, uvědomující si existenci produktu, informovaní, zaujatí možností koupě, přející si koupit, rozhodnutí koupit), postoj k produktu (nadšený, kladný, indiferentní, negativní, nepřátelský).</a:t>
            </a:r>
            <a:endParaRPr lang="cs-CZ" sz="2000" b="0" i="0" u="none" strike="noStrike" dirty="0">
              <a:solidFill>
                <a:srgbClr val="002060"/>
              </a:solidFill>
              <a:effectLst/>
              <a:latin typeface="Arial" panose="020B0604020202020204" pitchFamily="34" charset="0"/>
            </a:endParaRPr>
          </a:p>
        </p:txBody>
      </p:sp>
      <p:sp>
        <p:nvSpPr>
          <p:cNvPr id="6" name="Nadpis 5"/>
          <p:cNvSpPr>
            <a:spLocks noGrp="1"/>
          </p:cNvSpPr>
          <p:nvPr>
            <p:ph type="title"/>
          </p:nvPr>
        </p:nvSpPr>
        <p:spPr>
          <a:xfrm>
            <a:off x="107504" y="195486"/>
            <a:ext cx="8136904" cy="507703"/>
          </a:xfrm>
        </p:spPr>
        <p:txBody>
          <a:bodyPr/>
          <a:lstStyle/>
          <a:p>
            <a:r>
              <a:rPr lang="cs-CZ" dirty="0"/>
              <a:t>Segmentační kritéria</a:t>
            </a:r>
          </a:p>
        </p:txBody>
      </p:sp>
    </p:spTree>
    <p:extLst>
      <p:ext uri="{BB962C8B-B14F-4D97-AF65-F5344CB8AC3E}">
        <p14:creationId xmlns:p14="http://schemas.microsoft.com/office/powerpoint/2010/main" val="2417988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To ale není vše! Zpracovat segmentaci na základě charakteristik již dnes nestačí – vytvářejí se persony, tedy jeden typický konkrétní představitel daného segmentu (např. toto je Klára, má takové charakteristiky).</a:t>
            </a:r>
          </a:p>
          <a:p>
            <a:r>
              <a:rPr lang="cs-CZ" sz="2000" dirty="0">
                <a:solidFill>
                  <a:srgbClr val="002060"/>
                </a:solidFill>
              </a:rPr>
              <a:t>K personám se později přidaly celé příběhy (</a:t>
            </a:r>
            <a:r>
              <a:rPr lang="cs-CZ" sz="2000" dirty="0" err="1">
                <a:solidFill>
                  <a:srgbClr val="002060"/>
                </a:solidFill>
              </a:rPr>
              <a:t>Narratives</a:t>
            </a:r>
            <a:r>
              <a:rPr lang="cs-CZ" sz="2000" dirty="0">
                <a:solidFill>
                  <a:srgbClr val="002060"/>
                </a:solidFill>
              </a:rPr>
              <a:t>), které berou personu a přiřazují ji celý konkrétní život a zasazují ji do určitého kontextu, takže je jasně patrné, jaké řeší v životě úkoly, jaké tam vznikají problémy, a jakou hodnotu tedy hledá (viz plátno hodnoty z </a:t>
            </a:r>
            <a:r>
              <a:rPr lang="cs-CZ" sz="2000">
                <a:solidFill>
                  <a:srgbClr val="002060"/>
                </a:solidFill>
              </a:rPr>
              <a:t>minula).</a:t>
            </a:r>
          </a:p>
          <a:p>
            <a:endParaRPr lang="cs-CZ" sz="2000" dirty="0">
              <a:solidFill>
                <a:srgbClr val="002060"/>
              </a:solidFill>
            </a:endParaRPr>
          </a:p>
          <a:p>
            <a:r>
              <a:rPr lang="cs-CZ" sz="2000" dirty="0">
                <a:solidFill>
                  <a:srgbClr val="002060"/>
                </a:solidFill>
                <a:hlinkClick r:id="rId3"/>
              </a:rPr>
              <a:t>Template</a:t>
            </a:r>
            <a:r>
              <a:rPr lang="cs-CZ" sz="2000" dirty="0">
                <a:solidFill>
                  <a:srgbClr val="002060"/>
                </a:solidFill>
              </a:rPr>
              <a:t> na persony. </a:t>
            </a:r>
          </a:p>
        </p:txBody>
      </p:sp>
      <p:sp>
        <p:nvSpPr>
          <p:cNvPr id="6" name="Nadpis 5"/>
          <p:cNvSpPr>
            <a:spLocks noGrp="1"/>
          </p:cNvSpPr>
          <p:nvPr>
            <p:ph type="title"/>
          </p:nvPr>
        </p:nvSpPr>
        <p:spPr>
          <a:xfrm>
            <a:off x="107504" y="195486"/>
            <a:ext cx="8136904" cy="507703"/>
          </a:xfrm>
        </p:spPr>
        <p:txBody>
          <a:bodyPr/>
          <a:lstStyle/>
          <a:p>
            <a:r>
              <a:rPr lang="cs-CZ" dirty="0"/>
              <a:t>Persony a příběhy</a:t>
            </a:r>
          </a:p>
        </p:txBody>
      </p:sp>
    </p:spTree>
    <p:extLst>
      <p:ext uri="{BB962C8B-B14F-4D97-AF65-F5344CB8AC3E}">
        <p14:creationId xmlns:p14="http://schemas.microsoft.com/office/powerpoint/2010/main" val="3890991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Web „Atlasčechů.cz“ od </a:t>
            </a:r>
            <a:r>
              <a:rPr lang="cs-CZ" sz="2000" dirty="0" err="1">
                <a:solidFill>
                  <a:srgbClr val="002060"/>
                </a:solidFill>
              </a:rPr>
              <a:t>Behavio</a:t>
            </a:r>
            <a:r>
              <a:rPr lang="cs-CZ" sz="2000" dirty="0">
                <a:solidFill>
                  <a:srgbClr val="002060"/>
                </a:solidFill>
              </a:rPr>
              <a:t> s daty o českém národu – </a:t>
            </a:r>
            <a:r>
              <a:rPr lang="cs-CZ" sz="2000" dirty="0">
                <a:solidFill>
                  <a:srgbClr val="002060"/>
                </a:solidFill>
                <a:hlinkClick r:id="rId3"/>
              </a:rPr>
              <a:t>výsledky pro kávu</a:t>
            </a:r>
            <a:r>
              <a:rPr lang="cs-CZ" sz="2000" dirty="0">
                <a:solidFill>
                  <a:srgbClr val="002060"/>
                </a:solidFill>
              </a:rPr>
              <a:t>.</a:t>
            </a:r>
          </a:p>
          <a:p>
            <a:endParaRPr lang="cs-CZ" sz="2000" dirty="0">
              <a:solidFill>
                <a:srgbClr val="002060"/>
              </a:solidFill>
            </a:endParaRPr>
          </a:p>
          <a:p>
            <a:r>
              <a:rPr lang="cs-CZ" sz="2000" dirty="0">
                <a:solidFill>
                  <a:srgbClr val="002060"/>
                </a:solidFill>
                <a:hlinkClick r:id="rId4"/>
              </a:rPr>
              <a:t>Unikátní výzkum: česká společnost se nedělí na dva tábory, ale do šesti tříd. Zjistěte, do které patříte vy</a:t>
            </a:r>
            <a:r>
              <a:rPr lang="cs-CZ" sz="2000" dirty="0">
                <a:solidFill>
                  <a:srgbClr val="002060"/>
                </a:solidFill>
              </a:rPr>
              <a:t>. </a:t>
            </a:r>
          </a:p>
          <a:p>
            <a:endParaRPr lang="cs-CZ" sz="2000" dirty="0">
              <a:solidFill>
                <a:srgbClr val="002060"/>
              </a:solidFill>
            </a:endParaRPr>
          </a:p>
          <a:p>
            <a:r>
              <a:rPr lang="cs-CZ" sz="2000" dirty="0">
                <a:solidFill>
                  <a:srgbClr val="002060"/>
                </a:solidFill>
                <a:hlinkClick r:id="rId5"/>
              </a:rPr>
              <a:t>Richard </a:t>
            </a:r>
            <a:r>
              <a:rPr lang="cs-CZ" sz="2000" dirty="0" err="1">
                <a:solidFill>
                  <a:srgbClr val="002060"/>
                </a:solidFill>
                <a:hlinkClick r:id="rId5"/>
              </a:rPr>
              <a:t>Shotton</a:t>
            </a:r>
            <a:r>
              <a:rPr lang="cs-CZ" sz="2000" dirty="0">
                <a:solidFill>
                  <a:srgbClr val="002060"/>
                </a:solidFill>
                <a:hlinkClick r:id="rId5"/>
              </a:rPr>
              <a:t> na Marketing Festivalu 2020: Osvojte si 3 principy, jak ovlivnit návyky lidí</a:t>
            </a:r>
            <a:r>
              <a:rPr lang="cs-CZ" sz="2000" dirty="0">
                <a:solidFill>
                  <a:srgbClr val="002060"/>
                </a:solidFill>
              </a:rPr>
              <a:t>. „</a:t>
            </a:r>
            <a:r>
              <a:rPr lang="cs-CZ" sz="2000" i="1" dirty="0">
                <a:solidFill>
                  <a:srgbClr val="002060"/>
                </a:solidFill>
              </a:rPr>
              <a:t>Lidé se mají k přemýšlení jako kočky k plavání. Umí to, ale moc se jim do toho nechce</a:t>
            </a:r>
            <a:r>
              <a:rPr lang="cs-CZ" sz="2000" dirty="0">
                <a:solidFill>
                  <a:srgbClr val="002060"/>
                </a:solidFill>
              </a:rPr>
              <a:t>.“ Návyk, zaháčkování, motivace atd.</a:t>
            </a:r>
          </a:p>
        </p:txBody>
      </p:sp>
      <p:sp>
        <p:nvSpPr>
          <p:cNvPr id="6" name="Nadpis 5"/>
          <p:cNvSpPr>
            <a:spLocks noGrp="1"/>
          </p:cNvSpPr>
          <p:nvPr>
            <p:ph type="title"/>
          </p:nvPr>
        </p:nvSpPr>
        <p:spPr>
          <a:xfrm>
            <a:off x="179512" y="195486"/>
            <a:ext cx="4536504" cy="507703"/>
          </a:xfrm>
        </p:spPr>
        <p:txBody>
          <a:bodyPr/>
          <a:lstStyle/>
          <a:p>
            <a:r>
              <a:rPr lang="cs-CZ" dirty="0"/>
              <a:t>Užitečné zdroje</a:t>
            </a:r>
          </a:p>
        </p:txBody>
      </p:sp>
    </p:spTree>
    <p:extLst>
      <p:ext uri="{BB962C8B-B14F-4D97-AF65-F5344CB8AC3E}">
        <p14:creationId xmlns:p14="http://schemas.microsoft.com/office/powerpoint/2010/main" val="178225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Targeting</a:t>
            </a:r>
            <a:r>
              <a:rPr lang="cs-CZ" sz="2000" dirty="0">
                <a:solidFill>
                  <a:srgbClr val="002060"/>
                </a:solidFill>
              </a:rPr>
              <a:t> – volba cílového segmentu, ve kterém chceme podnikat. Nejedná se o nic jiného, než o volbu atraktivního segmentu – opět řešíme trendy vývoje segmentů a volíme podle naší situace (některé segmenty jsou teď nezajímavé, ale předpokládáme pro ně růst v budoucnu, např. typický účet zdarma pro vysokoškoláky).</a:t>
            </a:r>
          </a:p>
          <a:p>
            <a:r>
              <a:rPr lang="cs-CZ" sz="2000" dirty="0">
                <a:solidFill>
                  <a:srgbClr val="002060"/>
                </a:solidFill>
              </a:rPr>
              <a:t>Atraktivita:</a:t>
            </a:r>
          </a:p>
          <a:p>
            <a:pPr lvl="1"/>
            <a:r>
              <a:rPr lang="cs-CZ" sz="1800" dirty="0">
                <a:solidFill>
                  <a:srgbClr val="002060"/>
                </a:solidFill>
              </a:rPr>
              <a:t>Konkurenční faktory – druh konkurence, nově příchozí, konkurenční odlišnosti.</a:t>
            </a:r>
          </a:p>
          <a:p>
            <a:pPr lvl="1"/>
            <a:r>
              <a:rPr lang="cs-CZ" sz="1800" dirty="0">
                <a:solidFill>
                  <a:srgbClr val="002060"/>
                </a:solidFill>
              </a:rPr>
              <a:t>Trendy z </a:t>
            </a:r>
            <a:r>
              <a:rPr lang="cs-CZ" sz="1800" dirty="0" err="1">
                <a:solidFill>
                  <a:srgbClr val="002060"/>
                </a:solidFill>
              </a:rPr>
              <a:t>PESTky</a:t>
            </a:r>
            <a:r>
              <a:rPr lang="cs-CZ" sz="1800" dirty="0">
                <a:solidFill>
                  <a:srgbClr val="002060"/>
                </a:solidFill>
              </a:rPr>
              <a:t> (politické, sociální, kulturní atd.).</a:t>
            </a:r>
          </a:p>
          <a:p>
            <a:pPr lvl="1"/>
            <a:r>
              <a:rPr lang="cs-CZ" sz="1800" dirty="0">
                <a:solidFill>
                  <a:srgbClr val="002060"/>
                </a:solidFill>
              </a:rPr>
              <a:t>Tržní faktory – velikost segmentu, rychlost růstu segmentu, výdělečnost segmentu, cenová citlivost zákazníků, stav životního cyklu odvětví, předvídatelnost, vzorec poptávky, potenciál substitutů atd.</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err="1"/>
              <a:t>Targeting</a:t>
            </a:r>
            <a:endParaRPr lang="cs-CZ" dirty="0"/>
          </a:p>
        </p:txBody>
      </p:sp>
    </p:spTree>
    <p:extLst>
      <p:ext uri="{BB962C8B-B14F-4D97-AF65-F5344CB8AC3E}">
        <p14:creationId xmlns:p14="http://schemas.microsoft.com/office/powerpoint/2010/main" val="3922782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„Místo ve vědomí, v myslích zákazníků“, jež má produkt ve vztahu ke konkurenčnímu produktu. </a:t>
            </a:r>
          </a:p>
          <a:p>
            <a:r>
              <a:rPr lang="cs-CZ" sz="2000" dirty="0">
                <a:solidFill>
                  <a:srgbClr val="002060"/>
                </a:solidFill>
              </a:rPr>
              <a:t>Umístění produktu, značky, firmy do asociačních schémat.</a:t>
            </a:r>
          </a:p>
          <a:p>
            <a:r>
              <a:rPr lang="cs-CZ" sz="2000" dirty="0">
                <a:solidFill>
                  <a:srgbClr val="002060"/>
                </a:solidFill>
              </a:rPr>
              <a:t>Vytvoření image výrobku nebo značky a umístění do podvědomí zákazníků (Volvo, </a:t>
            </a:r>
            <a:r>
              <a:rPr lang="cs-CZ" sz="2000" dirty="0" err="1">
                <a:solidFill>
                  <a:srgbClr val="002060"/>
                </a:solidFill>
              </a:rPr>
              <a:t>Duracell</a:t>
            </a:r>
            <a:r>
              <a:rPr lang="cs-CZ" sz="2000" dirty="0">
                <a:solidFill>
                  <a:srgbClr val="002060"/>
                </a:solidFill>
              </a:rPr>
              <a:t>, Mercedes, Kofola).</a:t>
            </a:r>
          </a:p>
          <a:p>
            <a:r>
              <a:rPr lang="cs-CZ" sz="2000" dirty="0">
                <a:solidFill>
                  <a:srgbClr val="002060"/>
                </a:solidFill>
              </a:rPr>
              <a:t>Grafické zobrazení pomocí pozičních map. </a:t>
            </a:r>
          </a:p>
        </p:txBody>
      </p:sp>
      <p:sp>
        <p:nvSpPr>
          <p:cNvPr id="6" name="Nadpis 5"/>
          <p:cNvSpPr>
            <a:spLocks noGrp="1"/>
          </p:cNvSpPr>
          <p:nvPr>
            <p:ph type="title"/>
          </p:nvPr>
        </p:nvSpPr>
        <p:spPr>
          <a:xfrm>
            <a:off x="107504" y="195486"/>
            <a:ext cx="8136904" cy="507703"/>
          </a:xfrm>
        </p:spPr>
        <p:txBody>
          <a:bodyPr/>
          <a:lstStyle/>
          <a:p>
            <a:r>
              <a:rPr lang="cs-CZ" dirty="0"/>
              <a:t>Positioning</a:t>
            </a:r>
          </a:p>
        </p:txBody>
      </p:sp>
    </p:spTree>
    <p:extLst>
      <p:ext uri="{BB962C8B-B14F-4D97-AF65-F5344CB8AC3E}">
        <p14:creationId xmlns:p14="http://schemas.microsoft.com/office/powerpoint/2010/main" val="103635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Odlišení výrobku - výkon, životnost, design, spolehlivost.</a:t>
            </a:r>
          </a:p>
          <a:p>
            <a:r>
              <a:rPr lang="cs-CZ" sz="2000" dirty="0">
                <a:solidFill>
                  <a:srgbClr val="002060"/>
                </a:solidFill>
              </a:rPr>
              <a:t>Odlišení služeb - dodací a platební podmínky, instalace, poradenství, kvalifikovaný a ochotný personál.</a:t>
            </a:r>
          </a:p>
          <a:p>
            <a:r>
              <a:rPr lang="cs-CZ" sz="2000" dirty="0">
                <a:solidFill>
                  <a:srgbClr val="002060"/>
                </a:solidFill>
              </a:rPr>
              <a:t>Odlišení image – značka, image, PR. </a:t>
            </a:r>
          </a:p>
          <a:p>
            <a:endParaRPr lang="cs-CZ" sz="2000" dirty="0">
              <a:solidFill>
                <a:srgbClr val="002060"/>
              </a:solidFill>
            </a:endParaRPr>
          </a:p>
          <a:p>
            <a:r>
              <a:rPr lang="cs-CZ" sz="2000" dirty="0">
                <a:solidFill>
                  <a:srgbClr val="002060"/>
                </a:solidFill>
              </a:rPr>
              <a:t>Nástroje tvorby positioningu – komunikace (reklama – produkt, PR – firma, osobní prodej), produkty, jednoduše vše co firma dělá a nějakým způsobem to zákazník vnímá. </a:t>
            </a:r>
          </a:p>
        </p:txBody>
      </p:sp>
      <p:sp>
        <p:nvSpPr>
          <p:cNvPr id="6" name="Nadpis 5"/>
          <p:cNvSpPr>
            <a:spLocks noGrp="1"/>
          </p:cNvSpPr>
          <p:nvPr>
            <p:ph type="title"/>
          </p:nvPr>
        </p:nvSpPr>
        <p:spPr>
          <a:xfrm>
            <a:off x="107504" y="195486"/>
            <a:ext cx="8136904" cy="507703"/>
          </a:xfrm>
        </p:spPr>
        <p:txBody>
          <a:bodyPr/>
          <a:lstStyle/>
          <a:p>
            <a:r>
              <a:rPr lang="cs-CZ" dirty="0"/>
              <a:t>Způsoby tvorby positioningu</a:t>
            </a:r>
          </a:p>
        </p:txBody>
      </p:sp>
    </p:spTree>
    <p:extLst>
      <p:ext uri="{BB962C8B-B14F-4D97-AF65-F5344CB8AC3E}">
        <p14:creationId xmlns:p14="http://schemas.microsoft.com/office/powerpoint/2010/main" val="409070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Identifikace konkurentů</a:t>
            </a:r>
          </a:p>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Zhodnocení vztahu zákazníků ke konkurentům</a:t>
            </a:r>
          </a:p>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Určení positioningu konkurentů</a:t>
            </a:r>
          </a:p>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Analýza zákaznických preferencí</a:t>
            </a:r>
          </a:p>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Rozhodnutí o positioningu</a:t>
            </a:r>
          </a:p>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Realizace</a:t>
            </a:r>
          </a:p>
          <a:p>
            <a:pPr marL="609600" indent="-609600">
              <a:lnSpc>
                <a:spcPct val="90000"/>
              </a:lnSpc>
              <a:buClr>
                <a:schemeClr val="tx1"/>
              </a:buClr>
              <a:buFont typeface="Wingdings" panose="05000000000000000000" pitchFamily="2" charset="2"/>
              <a:buAutoNum type="arabicPeriod"/>
            </a:pPr>
            <a:r>
              <a:rPr lang="cs-CZ" altLang="cs-CZ" sz="2000" dirty="0">
                <a:solidFill>
                  <a:srgbClr val="002060"/>
                </a:solidFill>
              </a:rPr>
              <a:t>Monitorování positioningu</a:t>
            </a:r>
          </a:p>
          <a:p>
            <a:pPr marL="609600" indent="-609600">
              <a:lnSpc>
                <a:spcPct val="90000"/>
              </a:lnSpc>
              <a:buClr>
                <a:schemeClr val="tx1"/>
              </a:buClr>
              <a:buFont typeface="Wingdings" panose="05000000000000000000" pitchFamily="2" charset="2"/>
              <a:buAutoNum type="arabicPeriod"/>
            </a:pPr>
            <a:endParaRPr lang="cs-CZ" altLang="cs-CZ" sz="2000" dirty="0">
              <a:solidFill>
                <a:srgbClr val="002060"/>
              </a:solidFill>
            </a:endParaRPr>
          </a:p>
          <a:p>
            <a:pPr marL="0" indent="0">
              <a:lnSpc>
                <a:spcPct val="90000"/>
              </a:lnSpc>
              <a:buClr>
                <a:schemeClr val="tx1"/>
              </a:buClr>
              <a:buNone/>
            </a:pPr>
            <a:r>
              <a:rPr lang="cs-CZ" altLang="cs-CZ" sz="2000" dirty="0">
                <a:solidFill>
                  <a:srgbClr val="002060"/>
                </a:solidFill>
              </a:rPr>
              <a:t>Je to složité? Jednoduše určuji </a:t>
            </a:r>
            <a:r>
              <a:rPr lang="cs-CZ" altLang="cs-CZ" sz="2000" b="1" dirty="0">
                <a:solidFill>
                  <a:srgbClr val="002060"/>
                </a:solidFill>
              </a:rPr>
              <a:t>hodnotu</a:t>
            </a:r>
            <a:r>
              <a:rPr lang="cs-CZ" altLang="cs-CZ" sz="2000" dirty="0">
                <a:solidFill>
                  <a:srgbClr val="002060"/>
                </a:solidFill>
              </a:rPr>
              <a:t> pro zákazníka.</a:t>
            </a:r>
          </a:p>
          <a:p>
            <a:pPr marL="609600" indent="-609600">
              <a:lnSpc>
                <a:spcPct val="90000"/>
              </a:lnSpc>
              <a:buClr>
                <a:schemeClr val="tx1"/>
              </a:buClr>
              <a:buFont typeface="Wingdings" panose="05000000000000000000" pitchFamily="2" charset="2"/>
              <a:buAutoNum type="arabicPeriod"/>
            </a:pPr>
            <a:endParaRPr lang="cs-CZ" altLang="cs-CZ" sz="2000" dirty="0">
              <a:solidFill>
                <a:srgbClr val="002060"/>
              </a:solidFill>
            </a:endParaRPr>
          </a:p>
          <a:p>
            <a:pPr marL="0" indent="0">
              <a:lnSpc>
                <a:spcPct val="90000"/>
              </a:lnSpc>
              <a:buClr>
                <a:schemeClr val="tx1"/>
              </a:buClr>
              <a:buNone/>
            </a:pPr>
            <a:r>
              <a:rPr lang="cs-CZ" altLang="cs-CZ" sz="2000" dirty="0">
                <a:solidFill>
                  <a:srgbClr val="002060"/>
                </a:solidFill>
              </a:rPr>
              <a:t>Nepodařilo se? </a:t>
            </a:r>
            <a:r>
              <a:rPr lang="cs-CZ" altLang="cs-CZ" sz="2000" b="1" dirty="0" err="1">
                <a:solidFill>
                  <a:srgbClr val="002060"/>
                </a:solidFill>
              </a:rPr>
              <a:t>Repositioning</a:t>
            </a:r>
            <a:r>
              <a:rPr lang="cs-CZ" altLang="cs-CZ" sz="2000" dirty="0">
                <a:solidFill>
                  <a:srgbClr val="002060"/>
                </a:solidFill>
              </a:rPr>
              <a:t>! Změna dosavadní vytvořené pozice. Velmi obtížné! COOP, Tesla, </a:t>
            </a:r>
            <a:r>
              <a:rPr lang="cs-CZ" altLang="cs-CZ" sz="2000" dirty="0" err="1">
                <a:solidFill>
                  <a:srgbClr val="002060"/>
                </a:solidFill>
              </a:rPr>
              <a:t>Vitana</a:t>
            </a:r>
            <a:r>
              <a:rPr lang="cs-CZ" altLang="cs-CZ" sz="2000" dirty="0">
                <a:solidFill>
                  <a:srgbClr val="002060"/>
                </a:solidFill>
              </a:rPr>
              <a:t>, Česká pojišťovna.</a:t>
            </a:r>
          </a:p>
        </p:txBody>
      </p:sp>
      <p:sp>
        <p:nvSpPr>
          <p:cNvPr id="6" name="Nadpis 5"/>
          <p:cNvSpPr>
            <a:spLocks noGrp="1"/>
          </p:cNvSpPr>
          <p:nvPr>
            <p:ph type="title"/>
          </p:nvPr>
        </p:nvSpPr>
        <p:spPr>
          <a:xfrm>
            <a:off x="107504" y="195486"/>
            <a:ext cx="8136904" cy="507703"/>
          </a:xfrm>
        </p:spPr>
        <p:txBody>
          <a:bodyPr/>
          <a:lstStyle/>
          <a:p>
            <a:r>
              <a:rPr lang="cs-CZ" dirty="0"/>
              <a:t>Formování strategie positioningu</a:t>
            </a:r>
          </a:p>
        </p:txBody>
      </p:sp>
    </p:spTree>
    <p:extLst>
      <p:ext uri="{BB962C8B-B14F-4D97-AF65-F5344CB8AC3E}">
        <p14:creationId xmlns:p14="http://schemas.microsoft.com/office/powerpoint/2010/main" val="34187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5307"/>
            <a:ext cx="8280920" cy="3024336"/>
          </a:xfrm>
          <a:prstGeom prst="rect">
            <a:avLst/>
          </a:prstGeom>
        </p:spPr>
        <p:txBody>
          <a:bodyPr>
            <a:noAutofit/>
          </a:bodyPr>
          <a:lstStyle/>
          <a:p>
            <a:r>
              <a:rPr lang="cs-CZ" sz="2000" dirty="0">
                <a:solidFill>
                  <a:srgbClr val="002060"/>
                </a:solidFill>
              </a:rPr>
              <a:t>Nefungujeme ve vakuu.</a:t>
            </a:r>
          </a:p>
          <a:p>
            <a:r>
              <a:rPr lang="cs-CZ" sz="2000" dirty="0">
                <a:solidFill>
                  <a:srgbClr val="002060"/>
                </a:solidFill>
              </a:rPr>
              <a:t>Jak na to? Řada postupů: 10C </a:t>
            </a:r>
            <a:r>
              <a:rPr lang="cs-CZ" sz="2000" dirty="0" err="1">
                <a:solidFill>
                  <a:srgbClr val="002060"/>
                </a:solidFill>
              </a:rPr>
              <a:t>Čichovský</a:t>
            </a:r>
            <a:r>
              <a:rPr lang="cs-CZ" sz="2000" dirty="0">
                <a:solidFill>
                  <a:srgbClr val="002060"/>
                </a:solidFill>
              </a:rPr>
              <a:t>, 4C + 5C + 7C Jakubíková, 3V </a:t>
            </a:r>
            <a:r>
              <a:rPr lang="cs-CZ" sz="2000" dirty="0" err="1">
                <a:solidFill>
                  <a:srgbClr val="002060"/>
                </a:solidFill>
              </a:rPr>
              <a:t>Kumar</a:t>
            </a:r>
            <a:r>
              <a:rPr lang="cs-CZ" sz="2000" dirty="0">
                <a:solidFill>
                  <a:srgbClr val="002060"/>
                </a:solidFill>
              </a:rPr>
              <a:t> atd. Starý dobrý pohled makro + mikro a vnější + vnitřní – dobře se vysvětluje firmě!</a:t>
            </a:r>
          </a:p>
          <a:p>
            <a:r>
              <a:rPr lang="cs-CZ" sz="2000" dirty="0">
                <a:solidFill>
                  <a:srgbClr val="002060"/>
                </a:solidFill>
              </a:rPr>
              <a:t>(0. Globální – ale při dnešní globalizaci je v 1)</a:t>
            </a:r>
          </a:p>
          <a:p>
            <a:r>
              <a:rPr lang="cs-CZ" sz="2000" dirty="0">
                <a:solidFill>
                  <a:srgbClr val="002060"/>
                </a:solidFill>
              </a:rPr>
              <a:t>1. Makro - průzkum makro vlivů včetně vzdálených trendů. Nemůžeme ovlivnit.</a:t>
            </a:r>
          </a:p>
          <a:p>
            <a:r>
              <a:rPr lang="cs-CZ" sz="2000" dirty="0">
                <a:solidFill>
                  <a:srgbClr val="002060"/>
                </a:solidFill>
              </a:rPr>
              <a:t>2. Mikro (externí a interní) - analýza a posouzení mikro vlivů, důraz na marketingové principy. Můžeme ovlivnit, proto vstupuje do strategií jako variabilní složka! </a:t>
            </a:r>
          </a:p>
          <a:p>
            <a:r>
              <a:rPr lang="cs-CZ" sz="2000" dirty="0">
                <a:solidFill>
                  <a:srgbClr val="002060"/>
                </a:solidFill>
              </a:rPr>
              <a:t>3. Speciální - konkrétní, úzce zaměřené analýzy - produkt, potenciál, restrukturalizace.</a:t>
            </a:r>
          </a:p>
        </p:txBody>
      </p:sp>
      <p:sp>
        <p:nvSpPr>
          <p:cNvPr id="6" name="Nadpis 5"/>
          <p:cNvSpPr>
            <a:spLocks noGrp="1"/>
          </p:cNvSpPr>
          <p:nvPr>
            <p:ph type="title"/>
          </p:nvPr>
        </p:nvSpPr>
        <p:spPr>
          <a:xfrm>
            <a:off x="107504" y="195486"/>
            <a:ext cx="8136904" cy="507703"/>
          </a:xfrm>
        </p:spPr>
        <p:txBody>
          <a:bodyPr/>
          <a:lstStyle/>
          <a:p>
            <a:r>
              <a:rPr lang="cs-CZ" dirty="0"/>
              <a:t>1 Marketingové situační analýzy</a:t>
            </a:r>
          </a:p>
        </p:txBody>
      </p:sp>
    </p:spTree>
    <p:extLst>
      <p:ext uri="{BB962C8B-B14F-4D97-AF65-F5344CB8AC3E}">
        <p14:creationId xmlns:p14="http://schemas.microsoft.com/office/powerpoint/2010/main" val="355898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rPr>
              <a:t>Spolupracovníci: všechny subjekty, které nám pomáhají v zajištění chodu a dosažení cílů.</a:t>
            </a:r>
          </a:p>
          <a:p>
            <a:r>
              <a:rPr lang="cs-CZ" sz="2000" dirty="0">
                <a:solidFill>
                  <a:srgbClr val="002060"/>
                </a:solidFill>
              </a:rPr>
              <a:t>Patří k nim:</a:t>
            </a:r>
          </a:p>
          <a:p>
            <a:r>
              <a:rPr lang="cs-CZ" sz="2000" dirty="0">
                <a:solidFill>
                  <a:srgbClr val="002060"/>
                </a:solidFill>
              </a:rPr>
              <a:t>Prostředníci (zprostředkovatelé) – distributoři, dealeři, agenti a komisionáři.</a:t>
            </a:r>
          </a:p>
          <a:p>
            <a:r>
              <a:rPr lang="cs-CZ" sz="2000" dirty="0">
                <a:solidFill>
                  <a:srgbClr val="002060"/>
                </a:solidFill>
              </a:rPr>
              <a:t>Dodavatelé – spřízněné firmy, mohou být zároveň i konkurenty. (rychlost, kvalita, spolehlivost atd.)</a:t>
            </a:r>
          </a:p>
          <a:p>
            <a:r>
              <a:rPr lang="cs-CZ" sz="2000" dirty="0">
                <a:solidFill>
                  <a:srgbClr val="002060"/>
                </a:solidFill>
              </a:rPr>
              <a:t>Marketingové agentury – dochází ke spolupráci s různými marketingovými agenturami, mezi které patří reklamní agentury, firmy zajišťující podporu prodeje, adresné zásilky nabídek, činnosti public relations.</a:t>
            </a:r>
          </a:p>
          <a:p>
            <a:r>
              <a:rPr lang="cs-CZ" sz="2000" dirty="0">
                <a:solidFill>
                  <a:srgbClr val="002060"/>
                </a:solidFill>
              </a:rPr>
              <a:t>Logistické firmy – podnik se může spoléhat na tyto specializované firmy v oblasti expedice, dopravy a skladování.</a:t>
            </a:r>
          </a:p>
        </p:txBody>
      </p:sp>
      <p:sp>
        <p:nvSpPr>
          <p:cNvPr id="6" name="Nadpis 5"/>
          <p:cNvSpPr>
            <a:spLocks noGrp="1"/>
          </p:cNvSpPr>
          <p:nvPr>
            <p:ph type="title"/>
          </p:nvPr>
        </p:nvSpPr>
        <p:spPr>
          <a:xfrm>
            <a:off x="107504" y="195486"/>
            <a:ext cx="8136904" cy="507703"/>
          </a:xfrm>
        </p:spPr>
        <p:txBody>
          <a:bodyPr/>
          <a:lstStyle/>
          <a:p>
            <a:r>
              <a:rPr lang="cs-CZ" dirty="0"/>
              <a:t>B. Spolupracovníci</a:t>
            </a:r>
          </a:p>
        </p:txBody>
      </p:sp>
    </p:spTree>
    <p:extLst>
      <p:ext uri="{BB962C8B-B14F-4D97-AF65-F5344CB8AC3E}">
        <p14:creationId xmlns:p14="http://schemas.microsoft.com/office/powerpoint/2010/main" val="117596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Dodavatelé – firmy a jednotlivci, kteří nabízejí firmě zdroje. (reference, kvalita, certifikace, ceny, podmínky, smlouvy, termíny, rychlost, dostupnost, poradenství, garance)</a:t>
            </a:r>
          </a:p>
          <a:p>
            <a:r>
              <a:rPr lang="cs-CZ" sz="2000" dirty="0">
                <a:solidFill>
                  <a:srgbClr val="002060"/>
                </a:solidFill>
              </a:rPr>
              <a:t>Distributoři – firmy, organizace, jednotlivci, vstupující mezi výrobce a zákazníka. (logistika, obchodníci, to samé, co u dodavatelů)</a:t>
            </a:r>
          </a:p>
        </p:txBody>
      </p:sp>
      <p:sp>
        <p:nvSpPr>
          <p:cNvPr id="6" name="Nadpis 5"/>
          <p:cNvSpPr>
            <a:spLocks noGrp="1"/>
          </p:cNvSpPr>
          <p:nvPr>
            <p:ph type="title"/>
          </p:nvPr>
        </p:nvSpPr>
        <p:spPr>
          <a:xfrm>
            <a:off x="107504" y="195486"/>
            <a:ext cx="8136904" cy="507703"/>
          </a:xfrm>
        </p:spPr>
        <p:txBody>
          <a:bodyPr/>
          <a:lstStyle/>
          <a:p>
            <a:r>
              <a:rPr lang="cs-CZ" dirty="0"/>
              <a:t>Co mě zajímá u spolupracovníků?</a:t>
            </a:r>
          </a:p>
        </p:txBody>
      </p:sp>
    </p:spTree>
    <p:extLst>
      <p:ext uri="{BB962C8B-B14F-4D97-AF65-F5344CB8AC3E}">
        <p14:creationId xmlns:p14="http://schemas.microsoft.com/office/powerpoint/2010/main" val="3241624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3115"/>
            <a:ext cx="8280920" cy="3024336"/>
          </a:xfrm>
          <a:prstGeom prst="rect">
            <a:avLst/>
          </a:prstGeom>
        </p:spPr>
        <p:txBody>
          <a:bodyPr>
            <a:noAutofit/>
          </a:bodyPr>
          <a:lstStyle/>
          <a:p>
            <a:r>
              <a:rPr lang="cs-CZ" sz="1800" dirty="0">
                <a:solidFill>
                  <a:srgbClr val="002060"/>
                </a:solidFill>
              </a:rPr>
              <a:t>Analýza 5F (</a:t>
            </a:r>
            <a:r>
              <a:rPr lang="cs-CZ" sz="1800" dirty="0" err="1">
                <a:solidFill>
                  <a:srgbClr val="002060"/>
                </a:solidFill>
              </a:rPr>
              <a:t>Five</a:t>
            </a:r>
            <a:r>
              <a:rPr lang="cs-CZ" sz="1800" dirty="0">
                <a:solidFill>
                  <a:srgbClr val="002060"/>
                </a:solidFill>
              </a:rPr>
              <a:t> </a:t>
            </a:r>
            <a:r>
              <a:rPr lang="cs-CZ" sz="1800" dirty="0" err="1">
                <a:solidFill>
                  <a:srgbClr val="002060"/>
                </a:solidFill>
              </a:rPr>
              <a:t>Forces</a:t>
            </a:r>
            <a:r>
              <a:rPr lang="cs-CZ" sz="1800" dirty="0">
                <a:solidFill>
                  <a:srgbClr val="002060"/>
                </a:solidFill>
              </a:rPr>
              <a:t>) je dílem Michaela E. </a:t>
            </a:r>
            <a:r>
              <a:rPr lang="cs-CZ" sz="1800" dirty="0" err="1">
                <a:solidFill>
                  <a:srgbClr val="002060"/>
                </a:solidFill>
              </a:rPr>
              <a:t>Portera</a:t>
            </a:r>
            <a:r>
              <a:rPr lang="cs-CZ" sz="1800" dirty="0">
                <a:solidFill>
                  <a:srgbClr val="002060"/>
                </a:solidFill>
              </a:rPr>
              <a:t>. Jde o způsob analýzy odvětví a jeho rizik. Použitý model pracuje s pěti prvky (</a:t>
            </a:r>
            <a:r>
              <a:rPr lang="cs-CZ" sz="1800" dirty="0" err="1">
                <a:solidFill>
                  <a:srgbClr val="002060"/>
                </a:solidFill>
              </a:rPr>
              <a:t>Five</a:t>
            </a:r>
            <a:r>
              <a:rPr lang="cs-CZ" sz="1800" dirty="0">
                <a:solidFill>
                  <a:srgbClr val="002060"/>
                </a:solidFill>
              </a:rPr>
              <a:t> </a:t>
            </a:r>
            <a:r>
              <a:rPr lang="cs-CZ" sz="1800" dirty="0" err="1">
                <a:solidFill>
                  <a:srgbClr val="002060"/>
                </a:solidFill>
              </a:rPr>
              <a:t>Forces</a:t>
            </a:r>
            <a:r>
              <a:rPr lang="cs-CZ" sz="1800" dirty="0">
                <a:solidFill>
                  <a:srgbClr val="002060"/>
                </a:solidFill>
              </a:rPr>
              <a:t> – odtud název 5F). Podstatou metody je prognózování vývoje konkurenční situace ve zkoumaném odvětví na základě odhadu možného chování následujících subjektů a objektů působících na daném trhu a rizika hrozícího podniku z jejich strany:</a:t>
            </a:r>
          </a:p>
          <a:p>
            <a:r>
              <a:rPr lang="cs-CZ" sz="1800" dirty="0">
                <a:solidFill>
                  <a:srgbClr val="002060"/>
                </a:solidFill>
              </a:rPr>
              <a:t>Stávající konkurenti – jejich schopnost ovlivnit cenu a nabízené množství daného výrobku/služby</a:t>
            </a:r>
          </a:p>
          <a:p>
            <a:r>
              <a:rPr lang="cs-CZ" sz="1800" dirty="0">
                <a:solidFill>
                  <a:srgbClr val="002060"/>
                </a:solidFill>
              </a:rPr>
              <a:t>Potenciální konkurenti – možnost, že vstoupí na trh a ovlivní cenu a nabízené množství daného výrobku/služby</a:t>
            </a:r>
          </a:p>
          <a:p>
            <a:r>
              <a:rPr lang="cs-CZ" sz="1800" dirty="0">
                <a:solidFill>
                  <a:srgbClr val="002060"/>
                </a:solidFill>
              </a:rPr>
              <a:t>Dodavatelé – jejich schopnost ovlivnit cenu a nabízené množství potřebných vstupů</a:t>
            </a:r>
          </a:p>
          <a:p>
            <a:r>
              <a:rPr lang="cs-CZ" sz="1800" dirty="0">
                <a:solidFill>
                  <a:srgbClr val="002060"/>
                </a:solidFill>
              </a:rPr>
              <a:t>Kupující – jejich schopnost ovlivnit cenu a poptávané množství daného výrobku/služby</a:t>
            </a:r>
          </a:p>
          <a:p>
            <a:r>
              <a:rPr lang="cs-CZ" sz="1800" dirty="0">
                <a:solidFill>
                  <a:srgbClr val="002060"/>
                </a:solidFill>
              </a:rPr>
              <a:t>Substituty – cena a nabízené množství výrobků/služeb aspoň částečně schopných nahradit daný výrobek/službu</a:t>
            </a:r>
          </a:p>
        </p:txBody>
      </p:sp>
      <p:sp>
        <p:nvSpPr>
          <p:cNvPr id="6" name="Nadpis 5"/>
          <p:cNvSpPr>
            <a:spLocks noGrp="1"/>
          </p:cNvSpPr>
          <p:nvPr>
            <p:ph type="title"/>
          </p:nvPr>
        </p:nvSpPr>
        <p:spPr>
          <a:xfrm>
            <a:off x="107504" y="195486"/>
            <a:ext cx="8136904" cy="507703"/>
          </a:xfrm>
        </p:spPr>
        <p:txBody>
          <a:bodyPr/>
          <a:lstStyle/>
          <a:p>
            <a:r>
              <a:rPr lang="fr-FR" dirty="0"/>
              <a:t>Analýza 5 sil – 5 Forces – Porter (</a:t>
            </a:r>
            <a:r>
              <a:rPr lang="fr-FR" dirty="0">
                <a:hlinkClick r:id="rId3"/>
              </a:rPr>
              <a:t>Managementmania</a:t>
            </a:r>
            <a:r>
              <a:rPr lang="fr-FR" dirty="0"/>
              <a:t>)</a:t>
            </a:r>
            <a:endParaRPr lang="cs-CZ" dirty="0"/>
          </a:p>
        </p:txBody>
      </p:sp>
    </p:spTree>
    <p:extLst>
      <p:ext uri="{BB962C8B-B14F-4D97-AF65-F5344CB8AC3E}">
        <p14:creationId xmlns:p14="http://schemas.microsoft.com/office/powerpoint/2010/main" val="60375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Konkurenti – nabízejí produkty uspokojující stejnou potřebu. (zdroje dat, </a:t>
            </a:r>
            <a:r>
              <a:rPr lang="cs-CZ" sz="2000" dirty="0" err="1">
                <a:solidFill>
                  <a:srgbClr val="002060"/>
                </a:solidFill>
              </a:rPr>
              <a:t>benchmarking</a:t>
            </a:r>
            <a:r>
              <a:rPr lang="cs-CZ" sz="2000" dirty="0">
                <a:solidFill>
                  <a:srgbClr val="002060"/>
                </a:solidFill>
              </a:rPr>
              <a:t>, </a:t>
            </a:r>
            <a:r>
              <a:rPr lang="cs-CZ" sz="2000" dirty="0" err="1">
                <a:solidFill>
                  <a:srgbClr val="002060"/>
                </a:solidFill>
              </a:rPr>
              <a:t>Porterova</a:t>
            </a:r>
            <a:r>
              <a:rPr lang="cs-CZ" sz="2000" dirty="0">
                <a:solidFill>
                  <a:srgbClr val="002060"/>
                </a:solidFill>
              </a:rPr>
              <a:t> analýza pěti konkurenčních sil)</a:t>
            </a:r>
          </a:p>
          <a:p>
            <a:r>
              <a:rPr lang="cs-CZ" sz="2000" i="1" dirty="0">
                <a:solidFill>
                  <a:srgbClr val="002060"/>
                </a:solidFill>
              </a:rPr>
              <a:t>„Konkurence je motor vyspělých trhů.“</a:t>
            </a:r>
          </a:p>
          <a:p>
            <a:r>
              <a:rPr lang="cs-CZ" sz="2000" dirty="0">
                <a:solidFill>
                  <a:srgbClr val="002060"/>
                </a:solidFill>
              </a:rPr>
              <a:t>Potřeba monitorovat. (nejvíce informací získám sám – pozorování, experiment – zaměstnanci, produkty, prodejny, online)</a:t>
            </a:r>
          </a:p>
          <a:p>
            <a:r>
              <a:rPr lang="cs-CZ" sz="2000" dirty="0">
                <a:solidFill>
                  <a:srgbClr val="002060"/>
                </a:solidFill>
              </a:rPr>
              <a:t>Zásady (</a:t>
            </a:r>
            <a:r>
              <a:rPr lang="cs-CZ" sz="2000" dirty="0" err="1">
                <a:solidFill>
                  <a:srgbClr val="002060"/>
                </a:solidFill>
              </a:rPr>
              <a:t>un</a:t>
            </a:r>
            <a:r>
              <a:rPr lang="cs-CZ" sz="2000" dirty="0">
                <a:solidFill>
                  <a:srgbClr val="002060"/>
                </a:solidFill>
              </a:rPr>
              <a:t>)fair-play.</a:t>
            </a:r>
          </a:p>
          <a:p>
            <a:r>
              <a:rPr lang="cs-CZ" sz="2000" dirty="0">
                <a:solidFill>
                  <a:srgbClr val="002060"/>
                </a:solidFill>
              </a:rPr>
              <a:t>Problém etiky a nedostupnosti informací vs. nutnost rychlé reakce.</a:t>
            </a:r>
          </a:p>
          <a:p>
            <a:r>
              <a:rPr lang="cs-CZ" sz="2000" dirty="0">
                <a:solidFill>
                  <a:srgbClr val="002060"/>
                </a:solidFill>
              </a:rPr>
              <a:t>Pro mnoho odvětví je konkurence udržována aparátem dozorčích orgánů - monopolizace je pro podniky výhodnější.</a:t>
            </a:r>
          </a:p>
          <a:p>
            <a:r>
              <a:rPr lang="cs-CZ" sz="2000" dirty="0">
                <a:solidFill>
                  <a:srgbClr val="002060"/>
                </a:solidFill>
              </a:rPr>
              <a:t>Přetahování zaměstnanců – klíčoví ovlivní strategii – </a:t>
            </a:r>
            <a:r>
              <a:rPr lang="cs-CZ" sz="2000" dirty="0">
                <a:solidFill>
                  <a:srgbClr val="002060"/>
                </a:solidFill>
                <a:hlinkClick r:id="rId3"/>
              </a:rPr>
              <a:t>příklad</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C. Konkurenti</a:t>
            </a:r>
          </a:p>
        </p:txBody>
      </p:sp>
    </p:spTree>
    <p:extLst>
      <p:ext uri="{BB962C8B-B14F-4D97-AF65-F5344CB8AC3E}">
        <p14:creationId xmlns:p14="http://schemas.microsoft.com/office/powerpoint/2010/main" val="3943579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Teritoriální hledisko – rozsah konkurenčního působení, např. globální, alianční, národní, meziodvětvová apod.</a:t>
            </a:r>
          </a:p>
          <a:p>
            <a:r>
              <a:rPr lang="cs-CZ" sz="2000" dirty="0">
                <a:solidFill>
                  <a:srgbClr val="002060"/>
                </a:solidFill>
              </a:rPr>
              <a:t>Hledisko nahraditelnosti produktu v konkurenčním prostředí – substituty/komplementy, konkurence značek, odvětví, formy.</a:t>
            </a:r>
          </a:p>
          <a:p>
            <a:r>
              <a:rPr lang="cs-CZ" sz="2000" dirty="0">
                <a:solidFill>
                  <a:srgbClr val="002060"/>
                </a:solidFill>
              </a:rPr>
              <a:t>Hledisko počtu výrobců (prodejců) a stupně diferenciace produkce – monopol, oligopol, monopolistická konkurence atd.</a:t>
            </a:r>
          </a:p>
          <a:p>
            <a:r>
              <a:rPr lang="cs-CZ" sz="2000" dirty="0">
                <a:solidFill>
                  <a:srgbClr val="002060"/>
                </a:solidFill>
              </a:rPr>
              <a:t>Hledisko stupně organizovanosti a propojitelnosti výrobců do aliancí – kartel, syndikát, trast.</a:t>
            </a:r>
          </a:p>
        </p:txBody>
      </p:sp>
      <p:sp>
        <p:nvSpPr>
          <p:cNvPr id="6" name="Nadpis 5"/>
          <p:cNvSpPr>
            <a:spLocks noGrp="1"/>
          </p:cNvSpPr>
          <p:nvPr>
            <p:ph type="title"/>
          </p:nvPr>
        </p:nvSpPr>
        <p:spPr>
          <a:xfrm>
            <a:off x="107504" y="195486"/>
            <a:ext cx="8136904" cy="507703"/>
          </a:xfrm>
        </p:spPr>
        <p:txBody>
          <a:bodyPr/>
          <a:lstStyle/>
          <a:p>
            <a:r>
              <a:rPr lang="cs-CZ" dirty="0"/>
              <a:t>Typologie konkurence (Jakubíková, 2013, s. 106-107)</a:t>
            </a:r>
          </a:p>
        </p:txBody>
      </p:sp>
    </p:spTree>
    <p:extLst>
      <p:ext uri="{BB962C8B-B14F-4D97-AF65-F5344CB8AC3E}">
        <p14:creationId xmlns:p14="http://schemas.microsoft.com/office/powerpoint/2010/main" val="133126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rPr>
              <a:t>1. výkon konkurence – jaké jsou jejich výsledky vyjádřené podílem na trhu, obratem, ziskem a podílem nákupů.</a:t>
            </a:r>
          </a:p>
          <a:p>
            <a:r>
              <a:rPr lang="cs-CZ" sz="2000" dirty="0">
                <a:solidFill>
                  <a:srgbClr val="002060"/>
                </a:solidFill>
              </a:rPr>
              <a:t>2. cílová skupina konkurence – na jakou skupinu kupujících se zaměřují, aby dosáhli takových výsledků? Jsou napojeni na celý trh, na několik atraktivních segmentů nebo pouze na jeden segment?</a:t>
            </a:r>
          </a:p>
          <a:p>
            <a:r>
              <a:rPr lang="cs-CZ" sz="2000" dirty="0">
                <a:solidFill>
                  <a:srgbClr val="002060"/>
                </a:solidFill>
              </a:rPr>
              <a:t>3. strategie marketingového mixu u konkurence – Jakým marketingovým úsilím realizují svůj výkon u těchto cílových skupin? Jaký je jejich rozpočet? Jak ho využívají? Mají široký nebo úzký sortiment výrobků, vysokou nebo nízkou kvalitu, vysokou nebo nízkou cenu? Jejich distribuce je prováděna mnoha nebo málo kanály?</a:t>
            </a:r>
          </a:p>
          <a:p>
            <a:r>
              <a:rPr lang="cs-CZ" sz="2000" dirty="0">
                <a:solidFill>
                  <a:srgbClr val="002060"/>
                </a:solidFill>
              </a:rPr>
              <a:t>4. komerční síla/slabost konkurence – jaké jsou relativně silné a slabé stránky konkurence? Jaké jsou jejich výhody a nevýhody?</a:t>
            </a:r>
          </a:p>
        </p:txBody>
      </p:sp>
      <p:sp>
        <p:nvSpPr>
          <p:cNvPr id="6" name="Nadpis 5"/>
          <p:cNvSpPr>
            <a:spLocks noGrp="1"/>
          </p:cNvSpPr>
          <p:nvPr>
            <p:ph type="title"/>
          </p:nvPr>
        </p:nvSpPr>
        <p:spPr>
          <a:xfrm>
            <a:off x="107504" y="195486"/>
            <a:ext cx="8136904" cy="507703"/>
          </a:xfrm>
        </p:spPr>
        <p:txBody>
          <a:bodyPr/>
          <a:lstStyle/>
          <a:p>
            <a:r>
              <a:rPr lang="cs-CZ" dirty="0"/>
              <a:t>Analýza konkurence</a:t>
            </a:r>
          </a:p>
        </p:txBody>
      </p:sp>
    </p:spTree>
    <p:extLst>
      <p:ext uri="{BB962C8B-B14F-4D97-AF65-F5344CB8AC3E}">
        <p14:creationId xmlns:p14="http://schemas.microsoft.com/office/powerpoint/2010/main" val="14766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r>
              <a:rPr lang="cs-CZ" sz="1800" dirty="0" err="1">
                <a:solidFill>
                  <a:srgbClr val="002060"/>
                </a:solidFill>
              </a:rPr>
              <a:t>Benchmarking</a:t>
            </a:r>
            <a:r>
              <a:rPr lang="cs-CZ" sz="1800" dirty="0">
                <a:solidFill>
                  <a:srgbClr val="002060"/>
                </a:solidFill>
              </a:rPr>
              <a:t> je metoda založená na systematickém měření a porovnávání vybraných ukazatelů. </a:t>
            </a:r>
          </a:p>
          <a:p>
            <a:r>
              <a:rPr lang="cs-CZ" sz="1800" dirty="0">
                <a:solidFill>
                  <a:srgbClr val="002060"/>
                </a:solidFill>
              </a:rPr>
              <a:t>Její využití není omezeno pouze na strategické řízení, jak uvádějí některé prameny. Je možné ji použít na kterékoliv úrovni řízení a téměř pro libovolné ukazatele (indikátory). </a:t>
            </a:r>
          </a:p>
          <a:p>
            <a:r>
              <a:rPr lang="cs-CZ" sz="1800" dirty="0">
                <a:solidFill>
                  <a:srgbClr val="002060"/>
                </a:solidFill>
              </a:rPr>
              <a:t>Základem je porovnávání vybraných ukazatelů vůči jiným referenčním hodnotám, které mohou být buď historické (číselná řada hodnot 5 let dozadu) nebo mohou být porovnávány vůči jinému referenčnímu subjektu (např. jinému srovnatelnému oddělení nebo srovnatelné organizaci). Srovnávání je vždy relativní, nelze říci, že vyšší nebo nižší hodnoty ukazatelů jsou špatné nebo dobré. </a:t>
            </a:r>
          </a:p>
          <a:p>
            <a:r>
              <a:rPr lang="cs-CZ" sz="1800" dirty="0">
                <a:solidFill>
                  <a:srgbClr val="002060"/>
                </a:solidFill>
              </a:rPr>
              <a:t>Největší přínos </a:t>
            </a:r>
            <a:r>
              <a:rPr lang="cs-CZ" sz="1800" dirty="0" err="1">
                <a:solidFill>
                  <a:srgbClr val="002060"/>
                </a:solidFill>
              </a:rPr>
              <a:t>benchmarkingu</a:t>
            </a:r>
            <a:r>
              <a:rPr lang="cs-CZ" sz="1800" dirty="0">
                <a:solidFill>
                  <a:srgbClr val="002060"/>
                </a:solidFill>
              </a:rPr>
              <a:t> je v tom, že tyto rozdílné hodnoty provokují otázky, co je příčinou rozdílné hodnoty a tuto příčinu by měl management podrobit dalšímu zkoumání.</a:t>
            </a:r>
          </a:p>
        </p:txBody>
      </p:sp>
      <p:sp>
        <p:nvSpPr>
          <p:cNvPr id="6" name="Nadpis 5"/>
          <p:cNvSpPr>
            <a:spLocks noGrp="1"/>
          </p:cNvSpPr>
          <p:nvPr>
            <p:ph type="title"/>
          </p:nvPr>
        </p:nvSpPr>
        <p:spPr>
          <a:xfrm>
            <a:off x="107504" y="195486"/>
            <a:ext cx="8136904" cy="507703"/>
          </a:xfrm>
        </p:spPr>
        <p:txBody>
          <a:bodyPr/>
          <a:lstStyle/>
          <a:p>
            <a:r>
              <a:rPr lang="cs-CZ" dirty="0" err="1"/>
              <a:t>Benchmarking</a:t>
            </a:r>
            <a:r>
              <a:rPr lang="cs-CZ" dirty="0"/>
              <a:t> (</a:t>
            </a:r>
            <a:r>
              <a:rPr lang="cs-CZ" dirty="0">
                <a:hlinkClick r:id="rId3"/>
              </a:rPr>
              <a:t>Managementmania</a:t>
            </a:r>
            <a:r>
              <a:rPr lang="cs-CZ" dirty="0"/>
              <a:t>)</a:t>
            </a:r>
          </a:p>
        </p:txBody>
      </p:sp>
    </p:spTree>
    <p:extLst>
      <p:ext uri="{BB962C8B-B14F-4D97-AF65-F5344CB8AC3E}">
        <p14:creationId xmlns:p14="http://schemas.microsoft.com/office/powerpoint/2010/main" val="450868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024336"/>
          </a:xfrm>
          <a:prstGeom prst="rect">
            <a:avLst/>
          </a:prstGeom>
        </p:spPr>
        <p:txBody>
          <a:bodyPr>
            <a:noAutofit/>
          </a:bodyPr>
          <a:lstStyle/>
          <a:p>
            <a:r>
              <a:rPr lang="cs-CZ" sz="1800" dirty="0">
                <a:solidFill>
                  <a:srgbClr val="002060"/>
                </a:solidFill>
              </a:rPr>
              <a:t>Musím si uvědomit, kdo mi doopravdy konkuruje. (</a:t>
            </a:r>
            <a:r>
              <a:rPr lang="cs-CZ" sz="1800" dirty="0" err="1">
                <a:solidFill>
                  <a:srgbClr val="002060"/>
                </a:solidFill>
              </a:rPr>
              <a:t>iHned</a:t>
            </a:r>
            <a:r>
              <a:rPr lang="cs-CZ" sz="1800" dirty="0">
                <a:solidFill>
                  <a:srgbClr val="002060"/>
                </a:solidFill>
              </a:rPr>
              <a:t> vs. </a:t>
            </a:r>
            <a:r>
              <a:rPr lang="cs-CZ" sz="1800" dirty="0" err="1">
                <a:solidFill>
                  <a:srgbClr val="002060"/>
                </a:solidFill>
              </a:rPr>
              <a:t>Angry</a:t>
            </a:r>
            <a:r>
              <a:rPr lang="cs-CZ" sz="1800" dirty="0">
                <a:solidFill>
                  <a:srgbClr val="002060"/>
                </a:solidFill>
              </a:rPr>
              <a:t> </a:t>
            </a:r>
            <a:r>
              <a:rPr lang="cs-CZ" sz="1800" dirty="0" err="1">
                <a:solidFill>
                  <a:srgbClr val="002060"/>
                </a:solidFill>
              </a:rPr>
              <a:t>Birds</a:t>
            </a:r>
            <a:r>
              <a:rPr lang="cs-CZ" sz="1800" dirty="0">
                <a:solidFill>
                  <a:srgbClr val="002060"/>
                </a:solidFill>
              </a:rPr>
              <a:t>? Ano! Když čekám 10 minut na zastávce, tak něčím „zabiju čas“).</a:t>
            </a:r>
          </a:p>
          <a:p>
            <a:r>
              <a:rPr lang="cs-CZ" sz="1800" dirty="0">
                <a:solidFill>
                  <a:srgbClr val="002060"/>
                </a:solidFill>
              </a:rPr>
              <a:t>Přímá konkurence – „děláme to samé“. (typicky hospoda naproti mojí, ani jeden nemáme konkurenční výhodu)</a:t>
            </a:r>
          </a:p>
          <a:p>
            <a:r>
              <a:rPr lang="cs-CZ" sz="1800" dirty="0">
                <a:solidFill>
                  <a:srgbClr val="002060"/>
                </a:solidFill>
              </a:rPr>
              <a:t>Nepřímá konkurence – můžeme si konkurovat. (pizzerie vs. grill bar) </a:t>
            </a:r>
          </a:p>
          <a:p>
            <a:r>
              <a:rPr lang="cs-CZ" sz="1800" dirty="0">
                <a:solidFill>
                  <a:srgbClr val="002060"/>
                </a:solidFill>
              </a:rPr>
              <a:t>Vzdálená konkurence – soupeříme o stejné zdroje (čas, peníze) zákazníků, ale jsme rozdílní. (bar vs. kino vs. park) </a:t>
            </a:r>
          </a:p>
          <a:p>
            <a:endParaRPr lang="cs-CZ" sz="1800" dirty="0">
              <a:solidFill>
                <a:srgbClr val="002060"/>
              </a:solidFill>
            </a:endParaRPr>
          </a:p>
          <a:p>
            <a:r>
              <a:rPr lang="cs-CZ" sz="1800" dirty="0">
                <a:solidFill>
                  <a:srgbClr val="002060"/>
                </a:solidFill>
              </a:rPr>
              <a:t>Pohled zákazníka (percepční mapy) vs. pohled dodavatele (</a:t>
            </a:r>
            <a:r>
              <a:rPr lang="cs-CZ" sz="1800" dirty="0" err="1">
                <a:solidFill>
                  <a:srgbClr val="002060"/>
                </a:solidFill>
              </a:rPr>
              <a:t>benchmarking</a:t>
            </a:r>
            <a:r>
              <a:rPr lang="cs-CZ" sz="1800" dirty="0">
                <a:solidFill>
                  <a:srgbClr val="002060"/>
                </a:solidFill>
              </a:rPr>
              <a:t>). </a:t>
            </a:r>
          </a:p>
          <a:p>
            <a:r>
              <a:rPr lang="cs-CZ" sz="1800" dirty="0">
                <a:solidFill>
                  <a:srgbClr val="002060"/>
                </a:solidFill>
              </a:rPr>
              <a:t>Vztah – konflikt, koexistence, kooperace, tajná dohoda.</a:t>
            </a:r>
          </a:p>
          <a:p>
            <a:r>
              <a:rPr lang="cs-CZ" sz="1800" dirty="0">
                <a:solidFill>
                  <a:srgbClr val="002060"/>
                </a:solidFill>
              </a:rPr>
              <a:t>Typ konkurenční výhody – nákladová, diferenciační, marketingová?</a:t>
            </a:r>
          </a:p>
        </p:txBody>
      </p:sp>
      <p:sp>
        <p:nvSpPr>
          <p:cNvPr id="6" name="Nadpis 5"/>
          <p:cNvSpPr>
            <a:spLocks noGrp="1"/>
          </p:cNvSpPr>
          <p:nvPr>
            <p:ph type="title"/>
          </p:nvPr>
        </p:nvSpPr>
        <p:spPr>
          <a:xfrm>
            <a:off x="107504" y="195486"/>
            <a:ext cx="8136904" cy="507703"/>
          </a:xfrm>
        </p:spPr>
        <p:txBody>
          <a:bodyPr/>
          <a:lstStyle/>
          <a:p>
            <a:r>
              <a:rPr lang="cs-CZ" dirty="0"/>
              <a:t>O co mi ale doopravdy jde u konkurence?</a:t>
            </a:r>
          </a:p>
        </p:txBody>
      </p:sp>
    </p:spTree>
    <p:extLst>
      <p:ext uri="{BB962C8B-B14F-4D97-AF65-F5344CB8AC3E}">
        <p14:creationId xmlns:p14="http://schemas.microsoft.com/office/powerpoint/2010/main" val="3205762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 následujících oddílech 3.x najdete specifické analýzy, které je firma nucena provádět, protože má specifické informační potřeby.</a:t>
            </a:r>
          </a:p>
          <a:p>
            <a:r>
              <a:rPr lang="cs-CZ" sz="2000" dirty="0">
                <a:solidFill>
                  <a:srgbClr val="002060"/>
                </a:solidFill>
              </a:rPr>
              <a:t>V rámci makro a mikro analýz jsme zjistili hromadu informací, ale některé oblasti jsme řešili jen povrchně a v rámci fungování naší firmy máme velmi specifickou potřebu – proto děláme některé analýzy zaměřené na hlubší poznání souvislostí. </a:t>
            </a:r>
          </a:p>
          <a:p>
            <a:r>
              <a:rPr lang="cs-CZ" sz="2000" dirty="0">
                <a:solidFill>
                  <a:srgbClr val="002060"/>
                </a:solidFill>
              </a:rPr>
              <a:t>Např. máme firmu v IT odvětví, v rámci makra jsme zkoumali technologické prostředí, ale jen povrchně, potřebujeme doslova každodenní update, co je nového, abychom dokázali vytvořit revoluční produkty pro naše zákazníky.</a:t>
            </a:r>
          </a:p>
        </p:txBody>
      </p:sp>
      <p:sp>
        <p:nvSpPr>
          <p:cNvPr id="6" name="Nadpis 5"/>
          <p:cNvSpPr>
            <a:spLocks noGrp="1"/>
          </p:cNvSpPr>
          <p:nvPr>
            <p:ph type="title"/>
          </p:nvPr>
        </p:nvSpPr>
        <p:spPr>
          <a:xfrm>
            <a:off x="107504" y="195486"/>
            <a:ext cx="8136904" cy="507703"/>
          </a:xfrm>
        </p:spPr>
        <p:txBody>
          <a:bodyPr/>
          <a:lstStyle/>
          <a:p>
            <a:r>
              <a:rPr lang="cs-CZ" dirty="0"/>
              <a:t>3.X – Specifické analýzy</a:t>
            </a:r>
          </a:p>
        </p:txBody>
      </p:sp>
    </p:spTree>
    <p:extLst>
      <p:ext uri="{BB962C8B-B14F-4D97-AF65-F5344CB8AC3E}">
        <p14:creationId xmlns:p14="http://schemas.microsoft.com/office/powerpoint/2010/main" val="949401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Pojem TRH - místo, kde se realizují směnné akce zboží a služeb. Trh zprostředkovává oběh mezi jednotlivými subjekty, tzn. mezi jednotlivci, domácnostmi a podniky.</a:t>
            </a:r>
          </a:p>
          <a:p>
            <a:r>
              <a:rPr lang="cs-CZ" sz="2000" dirty="0">
                <a:solidFill>
                  <a:srgbClr val="002060"/>
                </a:solidFill>
              </a:rPr>
              <a:t>Po definování trhu, který chceme analyzovat, musí firma určit, které rysy trhu budou nebo mohou působit nejvíce na jeho analýzu. Jedná se o </a:t>
            </a:r>
            <a:r>
              <a:rPr lang="cs-CZ" sz="2000" b="1" i="1" dirty="0">
                <a:solidFill>
                  <a:srgbClr val="002060"/>
                </a:solidFill>
              </a:rPr>
              <a:t>popisování trhu</a:t>
            </a:r>
            <a:r>
              <a:rPr lang="cs-CZ" sz="2000" dirty="0">
                <a:solidFill>
                  <a:srgbClr val="002060"/>
                </a:solidFill>
              </a:rPr>
              <a:t>. </a:t>
            </a:r>
          </a:p>
          <a:p>
            <a:r>
              <a:rPr lang="cs-CZ" sz="2000" dirty="0">
                <a:solidFill>
                  <a:srgbClr val="002060"/>
                </a:solidFill>
              </a:rPr>
              <a:t>Analýza trhu v PRAXI vyjadřuje celkové analýzy poptávky a konkurence, potřeb a chování zákazníků. </a:t>
            </a:r>
          </a:p>
          <a:p>
            <a:r>
              <a:rPr lang="cs-CZ" sz="2000" dirty="0">
                <a:solidFill>
                  <a:srgbClr val="002060"/>
                </a:solidFill>
              </a:rPr>
              <a:t>Používá se </a:t>
            </a:r>
            <a:r>
              <a:rPr lang="cs-CZ" sz="2000" b="1" dirty="0">
                <a:solidFill>
                  <a:srgbClr val="002060"/>
                </a:solidFill>
              </a:rPr>
              <a:t>odvětvová analýza </a:t>
            </a:r>
            <a:r>
              <a:rPr lang="cs-CZ" sz="2000" dirty="0">
                <a:solidFill>
                  <a:srgbClr val="002060"/>
                </a:solidFill>
              </a:rPr>
              <a:t>– struktura odvětví, specifika a vztahy, vstupy/výstupy odvětví, hospodářský cyklus, regulace v odvětví, konkurenční schopnost, inovační výkonnost atd.</a:t>
            </a:r>
          </a:p>
        </p:txBody>
      </p:sp>
      <p:sp>
        <p:nvSpPr>
          <p:cNvPr id="6" name="Nadpis 5"/>
          <p:cNvSpPr>
            <a:spLocks noGrp="1"/>
          </p:cNvSpPr>
          <p:nvPr>
            <p:ph type="title"/>
          </p:nvPr>
        </p:nvSpPr>
        <p:spPr>
          <a:xfrm>
            <a:off x="107504" y="195486"/>
            <a:ext cx="8136904" cy="507703"/>
          </a:xfrm>
        </p:spPr>
        <p:txBody>
          <a:bodyPr/>
          <a:lstStyle/>
          <a:p>
            <a:r>
              <a:rPr lang="pl-PL" dirty="0"/>
              <a:t>3.1 Analýza trhu – co to je?</a:t>
            </a:r>
            <a:endParaRPr lang="cs-CZ" dirty="0"/>
          </a:p>
        </p:txBody>
      </p:sp>
    </p:spTree>
    <p:extLst>
      <p:ext uri="{BB962C8B-B14F-4D97-AF65-F5344CB8AC3E}">
        <p14:creationId xmlns:p14="http://schemas.microsoft.com/office/powerpoint/2010/main" val="302233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Potřeba zaplnit informační mezeru.</a:t>
            </a:r>
          </a:p>
          <a:p>
            <a:r>
              <a:rPr lang="cs-CZ" sz="2000" dirty="0">
                <a:solidFill>
                  <a:srgbClr val="002060"/>
                </a:solidFill>
              </a:rPr>
              <a:t>Rozpoznat vhodnost aktuální organizační struktury, členění a návazností operací, identifikace klíčových aktivit, zdrojů a efektivity jejich využívání.</a:t>
            </a:r>
          </a:p>
          <a:p>
            <a:r>
              <a:rPr lang="cs-CZ" sz="2000" dirty="0">
                <a:solidFill>
                  <a:srgbClr val="002060"/>
                </a:solidFill>
              </a:rPr>
              <a:t>Z pohledu marketingu nákladovost vs. návratnost opatření, kontrola </a:t>
            </a:r>
            <a:r>
              <a:rPr lang="cs-CZ" sz="2000" dirty="0" err="1">
                <a:solidFill>
                  <a:srgbClr val="002060"/>
                </a:solidFill>
              </a:rPr>
              <a:t>mktg</a:t>
            </a:r>
            <a:r>
              <a:rPr lang="cs-CZ" sz="2000" dirty="0">
                <a:solidFill>
                  <a:srgbClr val="002060"/>
                </a:solidFill>
              </a:rPr>
              <a:t>. mixu aj.</a:t>
            </a:r>
          </a:p>
          <a:p>
            <a:r>
              <a:rPr lang="cs-CZ" sz="2000" dirty="0">
                <a:solidFill>
                  <a:srgbClr val="002060"/>
                </a:solidFill>
              </a:rPr>
              <a:t>Identifikovat vnitřní a vnější vlivy, trendy.</a:t>
            </a:r>
          </a:p>
          <a:p>
            <a:r>
              <a:rPr lang="cs-CZ" sz="2000" b="1" dirty="0">
                <a:solidFill>
                  <a:srgbClr val="002060"/>
                </a:solidFill>
              </a:rPr>
              <a:t>Analýza se provádí ve třech časových horizontech</a:t>
            </a:r>
            <a:r>
              <a:rPr lang="cs-CZ" sz="2000" dirty="0">
                <a:solidFill>
                  <a:srgbClr val="002060"/>
                </a:solidFill>
              </a:rPr>
              <a:t>. Postupuje se vždy od minulých událostí, které se týkaly podniku a postupně se přechází k současnému stavu. Poslední je pochopitelně odhad budoucího vývoje, kterým se bude podnik ubírat.</a:t>
            </a:r>
          </a:p>
        </p:txBody>
      </p:sp>
      <p:sp>
        <p:nvSpPr>
          <p:cNvPr id="6" name="Nadpis 5"/>
          <p:cNvSpPr>
            <a:spLocks noGrp="1"/>
          </p:cNvSpPr>
          <p:nvPr>
            <p:ph type="title"/>
          </p:nvPr>
        </p:nvSpPr>
        <p:spPr>
          <a:xfrm>
            <a:off x="107504" y="195486"/>
            <a:ext cx="8136904" cy="507703"/>
          </a:xfrm>
        </p:spPr>
        <p:txBody>
          <a:bodyPr/>
          <a:lstStyle/>
          <a:p>
            <a:r>
              <a:rPr lang="cs-CZ" dirty="0"/>
              <a:t>Účel situačních analýz</a:t>
            </a:r>
          </a:p>
        </p:txBody>
      </p:sp>
    </p:spTree>
    <p:extLst>
      <p:ext uri="{BB962C8B-B14F-4D97-AF65-F5344CB8AC3E}">
        <p14:creationId xmlns:p14="http://schemas.microsoft.com/office/powerpoint/2010/main" val="58173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Rozsah trhu: měříme v absolutních jednotkách (prodejní/tržní potenciál, prognóza prodeje/trhu), rozdílových (porovnání </a:t>
            </a:r>
            <a:r>
              <a:rPr lang="cs-CZ" sz="2000" dirty="0" err="1">
                <a:solidFill>
                  <a:srgbClr val="002060"/>
                </a:solidFill>
              </a:rPr>
              <a:t>abs</a:t>
            </a:r>
            <a:r>
              <a:rPr lang="cs-CZ" sz="2000" dirty="0">
                <a:solidFill>
                  <a:srgbClr val="002060"/>
                </a:solidFill>
              </a:rPr>
              <a:t>. ukazatelů v čase), relativních (tržní podíl, nasycení trhu).</a:t>
            </a:r>
          </a:p>
          <a:p>
            <a:r>
              <a:rPr lang="cs-CZ" sz="2000" dirty="0">
                <a:solidFill>
                  <a:srgbClr val="002060"/>
                </a:solidFill>
              </a:rPr>
              <a:t>Analýza trhu:</a:t>
            </a:r>
          </a:p>
          <a:p>
            <a:pPr lvl="1"/>
            <a:r>
              <a:rPr lang="cs-CZ" sz="2000" dirty="0">
                <a:solidFill>
                  <a:srgbClr val="002060"/>
                </a:solidFill>
              </a:rPr>
              <a:t>Výběr relevantního trhu (B2C – vzdělání – kurzy).</a:t>
            </a:r>
          </a:p>
          <a:p>
            <a:pPr lvl="1"/>
            <a:r>
              <a:rPr lang="cs-CZ" sz="2000" dirty="0">
                <a:solidFill>
                  <a:srgbClr val="002060"/>
                </a:solidFill>
              </a:rPr>
              <a:t>Analýza primární poptávky (kurzy večerní, škola).</a:t>
            </a:r>
          </a:p>
          <a:p>
            <a:pPr lvl="1"/>
            <a:r>
              <a:rPr lang="cs-CZ" sz="2000" dirty="0">
                <a:solidFill>
                  <a:srgbClr val="002060"/>
                </a:solidFill>
              </a:rPr>
              <a:t>Analýza selektivní poptávky (kurz OPF SLU).</a:t>
            </a:r>
          </a:p>
          <a:p>
            <a:pPr lvl="1"/>
            <a:r>
              <a:rPr lang="cs-CZ" sz="2000" dirty="0">
                <a:solidFill>
                  <a:srgbClr val="002060"/>
                </a:solidFill>
              </a:rPr>
              <a:t>Nalezení tržních segmentů zákazníků (STP).</a:t>
            </a:r>
          </a:p>
          <a:p>
            <a:pPr lvl="1"/>
            <a:r>
              <a:rPr lang="cs-CZ" sz="2000" dirty="0">
                <a:solidFill>
                  <a:srgbClr val="002060"/>
                </a:solidFill>
              </a:rPr>
              <a:t>Definování potenciálních cílových trhů (MS kraj).</a:t>
            </a:r>
          </a:p>
        </p:txBody>
      </p:sp>
      <p:sp>
        <p:nvSpPr>
          <p:cNvPr id="6" name="Nadpis 5"/>
          <p:cNvSpPr>
            <a:spLocks noGrp="1"/>
          </p:cNvSpPr>
          <p:nvPr>
            <p:ph type="title"/>
          </p:nvPr>
        </p:nvSpPr>
        <p:spPr>
          <a:xfrm>
            <a:off x="107504" y="195486"/>
            <a:ext cx="8136904" cy="507703"/>
          </a:xfrm>
        </p:spPr>
        <p:txBody>
          <a:bodyPr/>
          <a:lstStyle/>
          <a:p>
            <a:r>
              <a:rPr lang="cs-CZ" dirty="0"/>
              <a:t>Analýza trhu – co měříme?</a:t>
            </a:r>
          </a:p>
        </p:txBody>
      </p:sp>
    </p:spTree>
    <p:extLst>
      <p:ext uri="{BB962C8B-B14F-4D97-AF65-F5344CB8AC3E}">
        <p14:creationId xmlns:p14="http://schemas.microsoft.com/office/powerpoint/2010/main" val="1277407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5307"/>
            <a:ext cx="8280920" cy="3024336"/>
          </a:xfrm>
          <a:prstGeom prst="rect">
            <a:avLst/>
          </a:prstGeom>
        </p:spPr>
        <p:txBody>
          <a:bodyPr>
            <a:noAutofit/>
          </a:bodyPr>
          <a:lstStyle/>
          <a:p>
            <a:r>
              <a:rPr lang="cs-CZ" sz="2000" dirty="0">
                <a:solidFill>
                  <a:srgbClr val="002060"/>
                </a:solidFill>
              </a:rPr>
              <a:t>Určení velikosti trhu na úrovni výrobce:</a:t>
            </a:r>
          </a:p>
          <a:p>
            <a:pPr lvl="1"/>
            <a:r>
              <a:rPr lang="cs-CZ" sz="1600" dirty="0">
                <a:solidFill>
                  <a:srgbClr val="002060"/>
                </a:solidFill>
              </a:rPr>
              <a:t>Přímá metoda: velikost trhu na úrovni výroby = výroba + dovoz – vývoz. (problém zásob)</a:t>
            </a:r>
          </a:p>
          <a:p>
            <a:pPr lvl="1"/>
            <a:r>
              <a:rPr lang="cs-CZ" sz="1600" dirty="0">
                <a:solidFill>
                  <a:srgbClr val="002060"/>
                </a:solidFill>
              </a:rPr>
              <a:t>Nepřímá metoda: velikost trhu na úrovni výroby = počet dodavatelů x průměrný obrat na dodavatele.</a:t>
            </a:r>
          </a:p>
          <a:p>
            <a:r>
              <a:rPr lang="cs-CZ" sz="2000" dirty="0">
                <a:solidFill>
                  <a:srgbClr val="002060"/>
                </a:solidFill>
              </a:rPr>
              <a:t>Určení velikosti trhu na úrovni obchodu:</a:t>
            </a:r>
          </a:p>
          <a:p>
            <a:pPr lvl="1"/>
            <a:r>
              <a:rPr lang="cs-CZ" sz="1600" dirty="0">
                <a:solidFill>
                  <a:srgbClr val="002060"/>
                </a:solidFill>
              </a:rPr>
              <a:t>Přímá metoda: velikost trhu na úrovni obchodu = počáteční zásoby + nákup – zásoby na konci období.</a:t>
            </a:r>
          </a:p>
          <a:p>
            <a:pPr lvl="1"/>
            <a:r>
              <a:rPr lang="cs-CZ" sz="1600" dirty="0">
                <a:solidFill>
                  <a:srgbClr val="002060"/>
                </a:solidFill>
              </a:rPr>
              <a:t>Nepřímá metoda: velikost trhu na úrovni obchodu = počet prodejních míst x průměrný obrat x průměrný podíl na obratu v%.</a:t>
            </a:r>
          </a:p>
          <a:p>
            <a:r>
              <a:rPr lang="cs-CZ" sz="2000" dirty="0">
                <a:solidFill>
                  <a:srgbClr val="002060"/>
                </a:solidFill>
              </a:rPr>
              <a:t>Určení velikosti trhu na úrovni spotřeby:</a:t>
            </a:r>
          </a:p>
          <a:p>
            <a:pPr lvl="1"/>
            <a:r>
              <a:rPr lang="cs-CZ" sz="1600" dirty="0">
                <a:solidFill>
                  <a:srgbClr val="002060"/>
                </a:solidFill>
              </a:rPr>
              <a:t>Velikost trhu na úrovni spotřeby = počet spotřebitelských jednotek x průměrná spotřeba.</a:t>
            </a:r>
          </a:p>
          <a:p>
            <a:pPr lvl="1"/>
            <a:r>
              <a:rPr lang="cs-CZ" sz="1600" dirty="0">
                <a:solidFill>
                  <a:srgbClr val="002060"/>
                </a:solidFill>
              </a:rPr>
              <a:t>Stupeň nasycenosti trhu = velikost trhu: potenciál trhu spotřebitelských jednotek.</a:t>
            </a:r>
          </a:p>
          <a:p>
            <a:pPr lvl="1"/>
            <a:r>
              <a:rPr lang="cs-CZ" sz="1600" dirty="0">
                <a:solidFill>
                  <a:srgbClr val="002060"/>
                </a:solidFill>
              </a:rPr>
              <a:t>Úroveň proniknutí = počet spotřebitelských jednotek vlastnících produkt děleno potenciálem trhu (segmentu)</a:t>
            </a:r>
          </a:p>
        </p:txBody>
      </p:sp>
      <p:sp>
        <p:nvSpPr>
          <p:cNvPr id="6" name="Nadpis 5"/>
          <p:cNvSpPr>
            <a:spLocks noGrp="1"/>
          </p:cNvSpPr>
          <p:nvPr>
            <p:ph type="title"/>
          </p:nvPr>
        </p:nvSpPr>
        <p:spPr>
          <a:xfrm>
            <a:off x="107504" y="195486"/>
            <a:ext cx="8136904" cy="507703"/>
          </a:xfrm>
        </p:spPr>
        <p:txBody>
          <a:bodyPr/>
          <a:lstStyle/>
          <a:p>
            <a:r>
              <a:rPr lang="cs-CZ" dirty="0"/>
              <a:t>Určování a výpočet velikosti trhu 1</a:t>
            </a:r>
          </a:p>
        </p:txBody>
      </p:sp>
    </p:spTree>
    <p:extLst>
      <p:ext uri="{BB962C8B-B14F-4D97-AF65-F5344CB8AC3E}">
        <p14:creationId xmlns:p14="http://schemas.microsoft.com/office/powerpoint/2010/main" val="4240182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Tržní potenciál = celková </a:t>
            </a:r>
            <a:r>
              <a:rPr lang="cs-CZ" sz="2000" dirty="0" err="1">
                <a:solidFill>
                  <a:srgbClr val="002060"/>
                </a:solidFill>
              </a:rPr>
              <a:t>absorbční</a:t>
            </a:r>
            <a:r>
              <a:rPr lang="cs-CZ" sz="2000" dirty="0">
                <a:solidFill>
                  <a:srgbClr val="002060"/>
                </a:solidFill>
              </a:rPr>
              <a:t> schopnost trhu. (ale dostupný trh = mají na to peníze) (dále řeším celkový potenciál/oblastní)</a:t>
            </a:r>
          </a:p>
          <a:p>
            <a:r>
              <a:rPr lang="cs-CZ" sz="2000" dirty="0">
                <a:solidFill>
                  <a:srgbClr val="002060"/>
                </a:solidFill>
              </a:rPr>
              <a:t>Tržní podíl = obrat dané firmy: obrat daného celkového trhu.</a:t>
            </a:r>
          </a:p>
          <a:p>
            <a:r>
              <a:rPr lang="cs-CZ" sz="2000" dirty="0">
                <a:solidFill>
                  <a:srgbClr val="002060"/>
                </a:solidFill>
              </a:rPr>
              <a:t>Relativní tržní podíl = obrat dané firmy: obrat hlavního konkurenta.</a:t>
            </a:r>
          </a:p>
          <a:p>
            <a:r>
              <a:rPr lang="cs-CZ" sz="2000" dirty="0">
                <a:solidFill>
                  <a:srgbClr val="002060"/>
                </a:solidFill>
              </a:rPr>
              <a:t>Růst trhu = velikost trhu v běžném období: velikost trhu v základním období.</a:t>
            </a:r>
          </a:p>
          <a:p>
            <a:r>
              <a:rPr lang="cs-CZ" sz="2000" dirty="0">
                <a:solidFill>
                  <a:srgbClr val="002060"/>
                </a:solidFill>
              </a:rPr>
              <a:t>Atraktivnost trhu = souhrn rozhodujících faktorů úspěšnosti, resp. neúspěšnosti.</a:t>
            </a:r>
          </a:p>
          <a:p>
            <a:r>
              <a:rPr lang="cs-CZ" sz="2000" dirty="0">
                <a:solidFill>
                  <a:srgbClr val="002060"/>
                </a:solidFill>
              </a:rPr>
              <a:t>Úroveň penetrace = v % kolik spotřebitelů vlastní produkt. </a:t>
            </a:r>
          </a:p>
        </p:txBody>
      </p:sp>
      <p:sp>
        <p:nvSpPr>
          <p:cNvPr id="6" name="Nadpis 5"/>
          <p:cNvSpPr>
            <a:spLocks noGrp="1"/>
          </p:cNvSpPr>
          <p:nvPr>
            <p:ph type="title"/>
          </p:nvPr>
        </p:nvSpPr>
        <p:spPr>
          <a:xfrm>
            <a:off x="107504" y="195486"/>
            <a:ext cx="8136904" cy="507703"/>
          </a:xfrm>
        </p:spPr>
        <p:txBody>
          <a:bodyPr/>
          <a:lstStyle/>
          <a:p>
            <a:r>
              <a:rPr lang="cs-CZ" dirty="0"/>
              <a:t>Určování a výpočet velikosti trhu 2</a:t>
            </a:r>
          </a:p>
        </p:txBody>
      </p:sp>
    </p:spTree>
    <p:extLst>
      <p:ext uri="{BB962C8B-B14F-4D97-AF65-F5344CB8AC3E}">
        <p14:creationId xmlns:p14="http://schemas.microsoft.com/office/powerpoint/2010/main" val="260577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Odhad poptávky můžeme dělat vlastními silami, nebo nakoupíme od agentury. </a:t>
            </a:r>
          </a:p>
          <a:p>
            <a:r>
              <a:rPr lang="cs-CZ" sz="2000" dirty="0">
                <a:solidFill>
                  <a:srgbClr val="002060"/>
                </a:solidFill>
              </a:rPr>
              <a:t>Děláme makro předpověď, poté vývoj odvětví, prodeje firmy. </a:t>
            </a:r>
          </a:p>
          <a:p>
            <a:r>
              <a:rPr lang="cs-CZ" sz="2000" dirty="0">
                <a:solidFill>
                  <a:srgbClr val="002060"/>
                </a:solidFill>
              </a:rPr>
              <a:t>Můžeme se dotazovat spotřebitelů – výzkum nákupních záměrů.</a:t>
            </a:r>
          </a:p>
          <a:p>
            <a:r>
              <a:rPr lang="cs-CZ" sz="2000" dirty="0">
                <a:solidFill>
                  <a:srgbClr val="002060"/>
                </a:solidFill>
              </a:rPr>
              <a:t>Expertní odhady prodejců – výhodou osobního prodeje je styk se zákazníkem.</a:t>
            </a:r>
          </a:p>
          <a:p>
            <a:r>
              <a:rPr lang="cs-CZ" sz="2000" dirty="0">
                <a:solidFill>
                  <a:srgbClr val="002060"/>
                </a:solidFill>
              </a:rPr>
              <a:t>Názory odborníků – experti, dealeři, poradci, dodavatelé odvětvové asociace.</a:t>
            </a:r>
          </a:p>
          <a:p>
            <a:r>
              <a:rPr lang="cs-CZ" sz="2000" dirty="0">
                <a:solidFill>
                  <a:srgbClr val="002060"/>
                </a:solidFill>
              </a:rPr>
              <a:t>Analýza historických prodejů – analýza časových řad + prognóza do budoucna.</a:t>
            </a:r>
          </a:p>
          <a:p>
            <a:r>
              <a:rPr lang="cs-CZ" sz="2000" dirty="0">
                <a:solidFill>
                  <a:srgbClr val="002060"/>
                </a:solidFill>
              </a:rPr>
              <a:t>Tržní test – experiment!</a:t>
            </a:r>
          </a:p>
        </p:txBody>
      </p:sp>
      <p:sp>
        <p:nvSpPr>
          <p:cNvPr id="6" name="Nadpis 5"/>
          <p:cNvSpPr>
            <a:spLocks noGrp="1"/>
          </p:cNvSpPr>
          <p:nvPr>
            <p:ph type="title"/>
          </p:nvPr>
        </p:nvSpPr>
        <p:spPr>
          <a:xfrm>
            <a:off x="107504" y="195486"/>
            <a:ext cx="8136904" cy="507703"/>
          </a:xfrm>
        </p:spPr>
        <p:txBody>
          <a:bodyPr/>
          <a:lstStyle/>
          <a:p>
            <a:r>
              <a:rPr lang="cs-CZ" dirty="0"/>
              <a:t>Jak to děláme?</a:t>
            </a:r>
          </a:p>
        </p:txBody>
      </p:sp>
    </p:spTree>
    <p:extLst>
      <p:ext uri="{BB962C8B-B14F-4D97-AF65-F5344CB8AC3E}">
        <p14:creationId xmlns:p14="http://schemas.microsoft.com/office/powerpoint/2010/main" val="805220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rPr>
              <a:t>Pro rychloobrátkové (FCMG) zboží od firem provádějících Retail Audit On </a:t>
            </a:r>
            <a:r>
              <a:rPr lang="cs-CZ" sz="2000" dirty="0" err="1">
                <a:solidFill>
                  <a:srgbClr val="002060"/>
                </a:solidFill>
              </a:rPr>
              <a:t>Trade</a:t>
            </a:r>
            <a:r>
              <a:rPr lang="cs-CZ" sz="2000" dirty="0">
                <a:solidFill>
                  <a:srgbClr val="002060"/>
                </a:solidFill>
              </a:rPr>
              <a:t> a </a:t>
            </a:r>
            <a:r>
              <a:rPr lang="cs-CZ" sz="2000" dirty="0" err="1">
                <a:solidFill>
                  <a:srgbClr val="002060"/>
                </a:solidFill>
              </a:rPr>
              <a:t>Off</a:t>
            </a:r>
            <a:r>
              <a:rPr lang="cs-CZ" sz="2000" dirty="0">
                <a:solidFill>
                  <a:srgbClr val="002060"/>
                </a:solidFill>
              </a:rPr>
              <a:t> </a:t>
            </a:r>
            <a:r>
              <a:rPr lang="cs-CZ" sz="2000" dirty="0" err="1">
                <a:solidFill>
                  <a:srgbClr val="002060"/>
                </a:solidFill>
              </a:rPr>
              <a:t>Trade</a:t>
            </a:r>
            <a:r>
              <a:rPr lang="cs-CZ" sz="2000" dirty="0">
                <a:solidFill>
                  <a:srgbClr val="002060"/>
                </a:solidFill>
              </a:rPr>
              <a:t> – </a:t>
            </a:r>
            <a:r>
              <a:rPr lang="cs-CZ" sz="2000" dirty="0">
                <a:solidFill>
                  <a:srgbClr val="002060"/>
                </a:solidFill>
                <a:hlinkClick r:id="rId3"/>
              </a:rPr>
              <a:t>AC </a:t>
            </a:r>
            <a:r>
              <a:rPr lang="cs-CZ" sz="2000" dirty="0" err="1">
                <a:solidFill>
                  <a:srgbClr val="002060"/>
                </a:solidFill>
                <a:hlinkClick r:id="rId3"/>
              </a:rPr>
              <a:t>Nielsen</a:t>
            </a:r>
            <a:r>
              <a:rPr lang="cs-CZ" sz="2000" dirty="0">
                <a:solidFill>
                  <a:srgbClr val="002060"/>
                </a:solidFill>
              </a:rPr>
              <a:t> – </a:t>
            </a:r>
            <a:r>
              <a:rPr lang="cs-CZ" sz="2000" dirty="0">
                <a:solidFill>
                  <a:srgbClr val="002060"/>
                </a:solidFill>
                <a:hlinkClick r:id="rId4"/>
              </a:rPr>
              <a:t>konkrétní část zaměřená na pivo</a:t>
            </a:r>
            <a:r>
              <a:rPr lang="cs-CZ" sz="2000" dirty="0">
                <a:solidFill>
                  <a:srgbClr val="002060"/>
                </a:solidFill>
              </a:rPr>
              <a:t>, MEM RB, Dataservis. </a:t>
            </a:r>
          </a:p>
          <a:p>
            <a:r>
              <a:rPr lang="cs-CZ" sz="2000" dirty="0">
                <a:solidFill>
                  <a:srgbClr val="002060"/>
                </a:solidFill>
              </a:rPr>
              <a:t>Data ze statistických úřadů – spotřeba, </a:t>
            </a:r>
            <a:r>
              <a:rPr lang="cs-CZ" sz="2000" dirty="0">
                <a:solidFill>
                  <a:srgbClr val="002060"/>
                </a:solidFill>
                <a:hlinkClick r:id="rId5"/>
              </a:rPr>
              <a:t>spotřební koše</a:t>
            </a:r>
            <a:r>
              <a:rPr lang="cs-CZ" sz="2000" dirty="0">
                <a:solidFill>
                  <a:srgbClr val="002060"/>
                </a:solidFill>
              </a:rPr>
              <a:t>, </a:t>
            </a:r>
            <a:r>
              <a:rPr lang="cs-CZ" sz="2000" dirty="0">
                <a:solidFill>
                  <a:srgbClr val="002060"/>
                </a:solidFill>
                <a:hlinkClick r:id="rId6"/>
              </a:rPr>
              <a:t>vybavení domácností </a:t>
            </a:r>
            <a:r>
              <a:rPr lang="cs-CZ" sz="2000" dirty="0">
                <a:solidFill>
                  <a:srgbClr val="002060"/>
                </a:solidFill>
              </a:rPr>
              <a:t>(</a:t>
            </a:r>
            <a:r>
              <a:rPr lang="cs-CZ" sz="2000" dirty="0">
                <a:solidFill>
                  <a:srgbClr val="002060"/>
                </a:solidFill>
                <a:hlinkClick r:id="rId7"/>
              </a:rPr>
              <a:t>IT</a:t>
            </a:r>
            <a:r>
              <a:rPr lang="cs-CZ" sz="2000" dirty="0">
                <a:solidFill>
                  <a:srgbClr val="002060"/>
                </a:solidFill>
              </a:rPr>
              <a:t>) apod. </a:t>
            </a:r>
          </a:p>
          <a:p>
            <a:r>
              <a:rPr lang="cs-CZ" sz="2000" dirty="0">
                <a:solidFill>
                  <a:srgbClr val="002060"/>
                </a:solidFill>
              </a:rPr>
              <a:t>Zakoupená studie od poradenských firem – </a:t>
            </a:r>
            <a:r>
              <a:rPr lang="cs-CZ" sz="2000" dirty="0" err="1">
                <a:solidFill>
                  <a:srgbClr val="002060"/>
                </a:solidFill>
              </a:rPr>
              <a:t>Datamonitor</a:t>
            </a:r>
            <a:r>
              <a:rPr lang="cs-CZ" sz="2000" dirty="0">
                <a:solidFill>
                  <a:srgbClr val="002060"/>
                </a:solidFill>
              </a:rPr>
              <a:t> do 2015, pak </a:t>
            </a:r>
            <a:r>
              <a:rPr lang="cs-CZ" sz="2000" dirty="0">
                <a:solidFill>
                  <a:srgbClr val="002060"/>
                </a:solidFill>
                <a:hlinkClick r:id="rId8"/>
              </a:rPr>
              <a:t>GlobalData</a:t>
            </a:r>
            <a:r>
              <a:rPr lang="cs-CZ" sz="2000" dirty="0">
                <a:solidFill>
                  <a:srgbClr val="002060"/>
                </a:solidFill>
              </a:rPr>
              <a:t>, </a:t>
            </a:r>
            <a:r>
              <a:rPr lang="cs-CZ" sz="2000" dirty="0">
                <a:solidFill>
                  <a:srgbClr val="002060"/>
                </a:solidFill>
                <a:hlinkClick r:id="rId9"/>
              </a:rPr>
              <a:t>Euromonitor</a:t>
            </a:r>
            <a:r>
              <a:rPr lang="cs-CZ" sz="2000" dirty="0">
                <a:solidFill>
                  <a:srgbClr val="002060"/>
                </a:solidFill>
              </a:rPr>
              <a:t>, </a:t>
            </a:r>
            <a:r>
              <a:rPr lang="cs-CZ" sz="2000" dirty="0" err="1">
                <a:solidFill>
                  <a:srgbClr val="002060"/>
                </a:solidFill>
              </a:rPr>
              <a:t>Deloitte</a:t>
            </a:r>
            <a:r>
              <a:rPr lang="cs-CZ" sz="2000" dirty="0">
                <a:solidFill>
                  <a:srgbClr val="002060"/>
                </a:solidFill>
              </a:rPr>
              <a:t>, </a:t>
            </a:r>
            <a:r>
              <a:rPr lang="cs-CZ" sz="2000" dirty="0" err="1">
                <a:solidFill>
                  <a:srgbClr val="002060"/>
                </a:solidFill>
              </a:rPr>
              <a:t>Accenture</a:t>
            </a:r>
            <a:r>
              <a:rPr lang="cs-CZ" sz="2000" dirty="0">
                <a:solidFill>
                  <a:srgbClr val="002060"/>
                </a:solidFill>
              </a:rPr>
              <a:t>).</a:t>
            </a:r>
          </a:p>
          <a:p>
            <a:r>
              <a:rPr lang="cs-CZ" sz="2000" dirty="0">
                <a:solidFill>
                  <a:srgbClr val="002060"/>
                </a:solidFill>
              </a:rPr>
              <a:t>Realizace vlastního primárního šetření. </a:t>
            </a:r>
          </a:p>
          <a:p>
            <a:r>
              <a:rPr lang="cs-CZ" sz="2000" dirty="0">
                <a:solidFill>
                  <a:srgbClr val="002060"/>
                </a:solidFill>
              </a:rPr>
              <a:t>Nákup exkluzivního výzkumu.</a:t>
            </a:r>
          </a:p>
          <a:p>
            <a:endParaRPr lang="cs-CZ" sz="2000" dirty="0">
              <a:solidFill>
                <a:srgbClr val="002060"/>
              </a:solidFill>
            </a:endParaRPr>
          </a:p>
          <a:p>
            <a:r>
              <a:rPr lang="cs-CZ" sz="2000" b="1" dirty="0">
                <a:solidFill>
                  <a:srgbClr val="002060"/>
                </a:solidFill>
              </a:rPr>
              <a:t>V praxi kombinace všech možností.</a:t>
            </a:r>
          </a:p>
        </p:txBody>
      </p:sp>
      <p:sp>
        <p:nvSpPr>
          <p:cNvPr id="6" name="Nadpis 5"/>
          <p:cNvSpPr>
            <a:spLocks noGrp="1"/>
          </p:cNvSpPr>
          <p:nvPr>
            <p:ph type="title"/>
          </p:nvPr>
        </p:nvSpPr>
        <p:spPr>
          <a:xfrm>
            <a:off x="107504" y="195486"/>
            <a:ext cx="8136904" cy="507703"/>
          </a:xfrm>
        </p:spPr>
        <p:txBody>
          <a:bodyPr/>
          <a:lstStyle/>
          <a:p>
            <a:r>
              <a:rPr lang="it-IT" dirty="0"/>
              <a:t>Data pro analýzu poptávky (Kozel, 2011, s. 227)</a:t>
            </a:r>
            <a:endParaRPr lang="cs-CZ" dirty="0"/>
          </a:p>
        </p:txBody>
      </p:sp>
    </p:spTree>
    <p:extLst>
      <p:ext uri="{BB962C8B-B14F-4D97-AF65-F5344CB8AC3E}">
        <p14:creationId xmlns:p14="http://schemas.microsoft.com/office/powerpoint/2010/main" val="187120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Identifikace směru současného vývoje.</a:t>
            </a:r>
          </a:p>
          <a:p>
            <a:r>
              <a:rPr lang="cs-CZ" sz="2000" dirty="0">
                <a:solidFill>
                  <a:srgbClr val="002060"/>
                </a:solidFill>
              </a:rPr>
              <a:t>Jaké nové poznatky jsou v naší oblasti.</a:t>
            </a:r>
          </a:p>
          <a:p>
            <a:r>
              <a:rPr lang="cs-CZ" sz="2000" dirty="0">
                <a:solidFill>
                  <a:srgbClr val="002060"/>
                </a:solidFill>
              </a:rPr>
              <a:t>Co se chystá v budoucnu a bude to pro nás nějakým způsobem použitelné?</a:t>
            </a:r>
          </a:p>
          <a:p>
            <a:r>
              <a:rPr lang="cs-CZ" sz="2000" dirty="0">
                <a:solidFill>
                  <a:srgbClr val="002060"/>
                </a:solidFill>
              </a:rPr>
              <a:t>Zmapování metod-postupů , které používají konkurenční firmy (analýza konkurence).</a:t>
            </a:r>
          </a:p>
          <a:p>
            <a:r>
              <a:rPr lang="cs-CZ" sz="2000" dirty="0">
                <a:solidFill>
                  <a:srgbClr val="002060"/>
                </a:solidFill>
              </a:rPr>
              <a:t>Zvážení vlastních možností.</a:t>
            </a:r>
          </a:p>
          <a:p>
            <a:endParaRPr lang="cs-CZ" sz="2000" dirty="0">
              <a:solidFill>
                <a:srgbClr val="002060"/>
              </a:solidFill>
            </a:endParaRPr>
          </a:p>
          <a:p>
            <a:r>
              <a:rPr lang="cs-CZ" sz="2000" dirty="0">
                <a:solidFill>
                  <a:srgbClr val="002060"/>
                </a:solidFill>
              </a:rPr>
              <a:t>Jak? Kde? Za kolik?</a:t>
            </a:r>
          </a:p>
        </p:txBody>
      </p:sp>
      <p:sp>
        <p:nvSpPr>
          <p:cNvPr id="6" name="Nadpis 5"/>
          <p:cNvSpPr>
            <a:spLocks noGrp="1"/>
          </p:cNvSpPr>
          <p:nvPr>
            <p:ph type="title"/>
          </p:nvPr>
        </p:nvSpPr>
        <p:spPr>
          <a:xfrm>
            <a:off x="107504" y="195486"/>
            <a:ext cx="8136904" cy="507703"/>
          </a:xfrm>
        </p:spPr>
        <p:txBody>
          <a:bodyPr/>
          <a:lstStyle/>
          <a:p>
            <a:r>
              <a:rPr lang="cs-CZ" dirty="0"/>
              <a:t>3.2 Analýza vědeckotechnického rozvoje</a:t>
            </a:r>
          </a:p>
        </p:txBody>
      </p:sp>
    </p:spTree>
    <p:extLst>
      <p:ext uri="{BB962C8B-B14F-4D97-AF65-F5344CB8AC3E}">
        <p14:creationId xmlns:p14="http://schemas.microsoft.com/office/powerpoint/2010/main" val="2583559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Demografické a geografické možnosti.</a:t>
            </a:r>
          </a:p>
          <a:p>
            <a:r>
              <a:rPr lang="cs-CZ" sz="2000" dirty="0">
                <a:solidFill>
                  <a:srgbClr val="002060"/>
                </a:solidFill>
              </a:rPr>
              <a:t>Zaměstnanost.</a:t>
            </a:r>
          </a:p>
          <a:p>
            <a:r>
              <a:rPr lang="cs-CZ" sz="2000" dirty="0">
                <a:solidFill>
                  <a:srgbClr val="002060"/>
                </a:solidFill>
              </a:rPr>
              <a:t>Přírodní lokality – NP, CHKO.</a:t>
            </a:r>
          </a:p>
          <a:p>
            <a:r>
              <a:rPr lang="cs-CZ" sz="2000" dirty="0">
                <a:solidFill>
                  <a:srgbClr val="002060"/>
                </a:solidFill>
              </a:rPr>
              <a:t>Spolupráce s různými ekologickými nebo státními agenturami.</a:t>
            </a:r>
          </a:p>
          <a:p>
            <a:r>
              <a:rPr lang="cs-CZ" sz="2000" dirty="0">
                <a:solidFill>
                  <a:srgbClr val="002060"/>
                </a:solidFill>
              </a:rPr>
              <a:t>Možnosti energií a infrastrukturních sítí.</a:t>
            </a:r>
          </a:p>
          <a:p>
            <a:r>
              <a:rPr lang="cs-CZ" sz="2000" dirty="0">
                <a:solidFill>
                  <a:srgbClr val="002060"/>
                </a:solidFill>
              </a:rPr>
              <a:t>Zvážení ekologického přístupu-výdaje vs. ekologické zdroje.</a:t>
            </a:r>
          </a:p>
        </p:txBody>
      </p:sp>
      <p:sp>
        <p:nvSpPr>
          <p:cNvPr id="6" name="Nadpis 5"/>
          <p:cNvSpPr>
            <a:spLocks noGrp="1"/>
          </p:cNvSpPr>
          <p:nvPr>
            <p:ph type="title"/>
          </p:nvPr>
        </p:nvSpPr>
        <p:spPr>
          <a:xfrm>
            <a:off x="107504" y="195486"/>
            <a:ext cx="8136904" cy="507703"/>
          </a:xfrm>
        </p:spPr>
        <p:txBody>
          <a:bodyPr/>
          <a:lstStyle/>
          <a:p>
            <a:r>
              <a:rPr lang="cs-CZ" dirty="0"/>
              <a:t>3.3 Analýza regionu</a:t>
            </a:r>
          </a:p>
        </p:txBody>
      </p:sp>
    </p:spTree>
    <p:extLst>
      <p:ext uri="{BB962C8B-B14F-4D97-AF65-F5344CB8AC3E}">
        <p14:creationId xmlns:p14="http://schemas.microsoft.com/office/powerpoint/2010/main" val="1610857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Testování nového produktu (nápady, prototypy).</a:t>
            </a:r>
          </a:p>
          <a:p>
            <a:r>
              <a:rPr lang="cs-CZ" sz="2000" dirty="0">
                <a:solidFill>
                  <a:srgbClr val="002060"/>
                </a:solidFill>
              </a:rPr>
              <a:t>Testování obalu.</a:t>
            </a:r>
          </a:p>
          <a:p>
            <a:r>
              <a:rPr lang="cs-CZ" sz="2000" dirty="0">
                <a:solidFill>
                  <a:srgbClr val="002060"/>
                </a:solidFill>
              </a:rPr>
              <a:t>Testování značky – všechny aspekty.</a:t>
            </a:r>
          </a:p>
          <a:p>
            <a:r>
              <a:rPr lang="cs-CZ" sz="2000" dirty="0">
                <a:solidFill>
                  <a:srgbClr val="002060"/>
                </a:solidFill>
              </a:rPr>
              <a:t>Senzorické testy.</a:t>
            </a:r>
          </a:p>
          <a:p>
            <a:r>
              <a:rPr lang="cs-CZ" sz="2000" dirty="0">
                <a:solidFill>
                  <a:srgbClr val="002060"/>
                </a:solidFill>
              </a:rPr>
              <a:t>Testy porovnávající s konkurencí.</a:t>
            </a:r>
          </a:p>
          <a:p>
            <a:r>
              <a:rPr lang="cs-CZ" sz="2000" dirty="0">
                <a:solidFill>
                  <a:srgbClr val="002060"/>
                </a:solidFill>
              </a:rPr>
              <a:t>Výzkum vnímání (percepce).</a:t>
            </a:r>
          </a:p>
          <a:p>
            <a:r>
              <a:rPr lang="cs-CZ" sz="2000" dirty="0">
                <a:solidFill>
                  <a:srgbClr val="002060"/>
                </a:solidFill>
              </a:rPr>
              <a:t>Výzkumy velikosti trhu – produktových kategorií.</a:t>
            </a:r>
          </a:p>
        </p:txBody>
      </p:sp>
      <p:sp>
        <p:nvSpPr>
          <p:cNvPr id="6" name="Nadpis 5"/>
          <p:cNvSpPr>
            <a:spLocks noGrp="1"/>
          </p:cNvSpPr>
          <p:nvPr>
            <p:ph type="title"/>
          </p:nvPr>
        </p:nvSpPr>
        <p:spPr>
          <a:xfrm>
            <a:off x="107504" y="195486"/>
            <a:ext cx="8136904" cy="507703"/>
          </a:xfrm>
        </p:spPr>
        <p:txBody>
          <a:bodyPr/>
          <a:lstStyle/>
          <a:p>
            <a:r>
              <a:rPr lang="it-IT" dirty="0"/>
              <a:t>3.4 Specifické analýzy pro produkt</a:t>
            </a:r>
            <a:endParaRPr lang="cs-CZ" dirty="0"/>
          </a:p>
        </p:txBody>
      </p:sp>
    </p:spTree>
    <p:extLst>
      <p:ext uri="{BB962C8B-B14F-4D97-AF65-F5344CB8AC3E}">
        <p14:creationId xmlns:p14="http://schemas.microsoft.com/office/powerpoint/2010/main" val="3365181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Cenovým výzkumem můžeme zjistit např.: </a:t>
            </a:r>
          </a:p>
          <a:p>
            <a:pPr lvl="1"/>
            <a:r>
              <a:rPr lang="cs-CZ" sz="1600" dirty="0">
                <a:solidFill>
                  <a:srgbClr val="002060"/>
                </a:solidFill>
              </a:rPr>
              <a:t>jakou cenu zákazník očekává, </a:t>
            </a:r>
          </a:p>
          <a:p>
            <a:pPr lvl="1"/>
            <a:r>
              <a:rPr lang="cs-CZ" sz="1600" dirty="0">
                <a:solidFill>
                  <a:srgbClr val="002060"/>
                </a:solidFill>
              </a:rPr>
              <a:t>v jakých cenových polohách je produkt přijatelný, </a:t>
            </a:r>
          </a:p>
          <a:p>
            <a:pPr lvl="1"/>
            <a:r>
              <a:rPr lang="cs-CZ" sz="1600" dirty="0">
                <a:solidFill>
                  <a:srgbClr val="002060"/>
                </a:solidFill>
              </a:rPr>
              <a:t>jakou cenu je ještě zákazník ochoten zaplatit, </a:t>
            </a:r>
          </a:p>
          <a:p>
            <a:pPr lvl="1"/>
            <a:r>
              <a:rPr lang="cs-CZ" sz="1600" dirty="0">
                <a:solidFill>
                  <a:srgbClr val="002060"/>
                </a:solidFill>
              </a:rPr>
              <a:t>od jaké cenové polohy už je produkt naprosto nepřijatelný. </a:t>
            </a:r>
          </a:p>
          <a:p>
            <a:r>
              <a:rPr lang="cs-CZ" sz="2000" dirty="0">
                <a:solidFill>
                  <a:srgbClr val="002060"/>
                </a:solidFill>
              </a:rPr>
              <a:t>Výzkum cenové pružnosti (elasticity).</a:t>
            </a:r>
          </a:p>
          <a:p>
            <a:r>
              <a:rPr lang="cs-CZ" sz="2000" dirty="0">
                <a:solidFill>
                  <a:srgbClr val="002060"/>
                </a:solidFill>
              </a:rPr>
              <a:t>Testy vnímání ceny.</a:t>
            </a:r>
          </a:p>
          <a:p>
            <a:r>
              <a:rPr lang="cs-CZ" sz="2000" dirty="0">
                <a:solidFill>
                  <a:srgbClr val="002060"/>
                </a:solidFill>
              </a:rPr>
              <a:t>Testy cenové pružnosti.</a:t>
            </a:r>
          </a:p>
          <a:p>
            <a:r>
              <a:rPr lang="cs-CZ" sz="2000" dirty="0">
                <a:solidFill>
                  <a:srgbClr val="002060"/>
                </a:solidFill>
              </a:rPr>
              <a:t>Testy cenových prahů.</a:t>
            </a:r>
          </a:p>
          <a:p>
            <a:r>
              <a:rPr lang="cs-CZ" sz="2000" dirty="0">
                <a:solidFill>
                  <a:srgbClr val="002060"/>
                </a:solidFill>
              </a:rPr>
              <a:t>Testy pozice ceny na trhu.</a:t>
            </a:r>
          </a:p>
          <a:p>
            <a:r>
              <a:rPr lang="cs-CZ" sz="2000" dirty="0">
                <a:solidFill>
                  <a:srgbClr val="002060"/>
                </a:solidFill>
              </a:rPr>
              <a:t>Testy akceptace ceny.</a:t>
            </a:r>
          </a:p>
        </p:txBody>
      </p:sp>
      <p:sp>
        <p:nvSpPr>
          <p:cNvPr id="6" name="Nadpis 5"/>
          <p:cNvSpPr>
            <a:spLocks noGrp="1"/>
          </p:cNvSpPr>
          <p:nvPr>
            <p:ph type="title"/>
          </p:nvPr>
        </p:nvSpPr>
        <p:spPr>
          <a:xfrm>
            <a:off x="107504" y="195486"/>
            <a:ext cx="8136904" cy="507703"/>
          </a:xfrm>
        </p:spPr>
        <p:txBody>
          <a:bodyPr/>
          <a:lstStyle/>
          <a:p>
            <a:r>
              <a:rPr lang="it-IT" dirty="0"/>
              <a:t>3.5 Specifické analýzy pro cenu</a:t>
            </a:r>
            <a:endParaRPr lang="cs-CZ" dirty="0"/>
          </a:p>
        </p:txBody>
      </p:sp>
    </p:spTree>
    <p:extLst>
      <p:ext uri="{BB962C8B-B14F-4D97-AF65-F5344CB8AC3E}">
        <p14:creationId xmlns:p14="http://schemas.microsoft.com/office/powerpoint/2010/main" val="3192777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Cílem výzkumu distribuce je zjistit potenciální možnosti zvýšení odbytu, popř. odstranění tzv. distribučních chyb, budování a výběr distribučních cest jednotlivých distribučních článků, spolupráce s místními orgány při rozmísťování prodejních jednotek, zjištění potřeb řešených v místě nákupu. </a:t>
            </a:r>
          </a:p>
          <a:p>
            <a:r>
              <a:rPr lang="cs-CZ" sz="2000" dirty="0">
                <a:solidFill>
                  <a:srgbClr val="002060"/>
                </a:solidFill>
              </a:rPr>
              <a:t>Výzkumy umístění skladů.</a:t>
            </a:r>
          </a:p>
          <a:p>
            <a:r>
              <a:rPr lang="cs-CZ" sz="2000" dirty="0">
                <a:solidFill>
                  <a:srgbClr val="002060"/>
                </a:solidFill>
              </a:rPr>
              <a:t>Výzkumy umístění prodejen.</a:t>
            </a:r>
          </a:p>
          <a:p>
            <a:r>
              <a:rPr lang="cs-CZ" sz="2000" dirty="0">
                <a:solidFill>
                  <a:srgbClr val="002060"/>
                </a:solidFill>
              </a:rPr>
              <a:t>Výzkumy umístění produktů v prodejnách.</a:t>
            </a:r>
          </a:p>
          <a:p>
            <a:r>
              <a:rPr lang="cs-CZ" sz="2000" dirty="0">
                <a:solidFill>
                  <a:srgbClr val="002060"/>
                </a:solidFill>
              </a:rPr>
              <a:t>Výzkumy aktivit v distribuční cestě.</a:t>
            </a:r>
          </a:p>
        </p:txBody>
      </p:sp>
      <p:sp>
        <p:nvSpPr>
          <p:cNvPr id="6" name="Nadpis 5"/>
          <p:cNvSpPr>
            <a:spLocks noGrp="1"/>
          </p:cNvSpPr>
          <p:nvPr>
            <p:ph type="title"/>
          </p:nvPr>
        </p:nvSpPr>
        <p:spPr>
          <a:xfrm>
            <a:off x="107504" y="195486"/>
            <a:ext cx="8136904" cy="507703"/>
          </a:xfrm>
        </p:spPr>
        <p:txBody>
          <a:bodyPr/>
          <a:lstStyle/>
          <a:p>
            <a:r>
              <a:rPr lang="it-IT" dirty="0"/>
              <a:t>3.6 Specifické analýzy pro distribuci</a:t>
            </a:r>
            <a:endParaRPr lang="cs-CZ" dirty="0"/>
          </a:p>
        </p:txBody>
      </p:sp>
    </p:spTree>
    <p:extLst>
      <p:ext uri="{BB962C8B-B14F-4D97-AF65-F5344CB8AC3E}">
        <p14:creationId xmlns:p14="http://schemas.microsoft.com/office/powerpoint/2010/main" val="4440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 provedení vnitřní i vnější analýzy bude podnik schopen pochopit, jaká je jeho </a:t>
            </a:r>
            <a:r>
              <a:rPr lang="cs-CZ" sz="2000" b="1" dirty="0">
                <a:solidFill>
                  <a:srgbClr val="002060"/>
                </a:solidFill>
              </a:rPr>
              <a:t>vnitřní situace </a:t>
            </a:r>
            <a:r>
              <a:rPr lang="cs-CZ" sz="2000" dirty="0">
                <a:solidFill>
                  <a:srgbClr val="002060"/>
                </a:solidFill>
              </a:rPr>
              <a:t>(vhodnost organizační struktury, schopnosti a zdroje, náklady a zisky spojené s marketingem, účinnost marketingového mixu), a také </a:t>
            </a:r>
            <a:r>
              <a:rPr lang="cs-CZ" sz="2000" b="1" dirty="0">
                <a:solidFill>
                  <a:srgbClr val="002060"/>
                </a:solidFill>
              </a:rPr>
              <a:t>v jakém vztahu je k prostředí</a:t>
            </a:r>
            <a:r>
              <a:rPr lang="cs-CZ" sz="2000" dirty="0">
                <a:solidFill>
                  <a:srgbClr val="002060"/>
                </a:solidFill>
              </a:rPr>
              <a:t>, ve kterém se pohybuje (vliv makroekonomických faktorů, trhy a jejich velikost, trendy vývoje, tržní potenciál, konkurence).</a:t>
            </a:r>
          </a:p>
          <a:p>
            <a:r>
              <a:rPr lang="cs-CZ" sz="2000" dirty="0">
                <a:solidFill>
                  <a:srgbClr val="002060"/>
                </a:solidFill>
              </a:rPr>
              <a:t>Je vhodné si uvědomit – u řady analýz dochází k subjektivnímu hodnocení důležitosti faktorů!</a:t>
            </a:r>
          </a:p>
        </p:txBody>
      </p:sp>
      <p:sp>
        <p:nvSpPr>
          <p:cNvPr id="6" name="Nadpis 5"/>
          <p:cNvSpPr>
            <a:spLocks noGrp="1"/>
          </p:cNvSpPr>
          <p:nvPr>
            <p:ph type="title"/>
          </p:nvPr>
        </p:nvSpPr>
        <p:spPr>
          <a:xfrm>
            <a:off x="107504" y="195486"/>
            <a:ext cx="8136904" cy="507703"/>
          </a:xfrm>
        </p:spPr>
        <p:txBody>
          <a:bodyPr/>
          <a:lstStyle/>
          <a:p>
            <a:r>
              <a:rPr lang="cs-CZ" dirty="0"/>
              <a:t>Čeho dosáhneme?</a:t>
            </a:r>
          </a:p>
        </p:txBody>
      </p:sp>
    </p:spTree>
    <p:extLst>
      <p:ext uri="{BB962C8B-B14F-4D97-AF65-F5344CB8AC3E}">
        <p14:creationId xmlns:p14="http://schemas.microsoft.com/office/powerpoint/2010/main" val="2291311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Testování inzerátů.</a:t>
            </a:r>
          </a:p>
          <a:p>
            <a:r>
              <a:rPr lang="cs-CZ" sz="2000" dirty="0">
                <a:solidFill>
                  <a:srgbClr val="002060"/>
                </a:solidFill>
              </a:rPr>
              <a:t>Testování TV spotů.</a:t>
            </a:r>
          </a:p>
          <a:p>
            <a:r>
              <a:rPr lang="cs-CZ" sz="2000" dirty="0">
                <a:solidFill>
                  <a:srgbClr val="002060"/>
                </a:solidFill>
              </a:rPr>
              <a:t>Testování spotů v rádiu.</a:t>
            </a:r>
          </a:p>
          <a:p>
            <a:r>
              <a:rPr lang="cs-CZ" sz="2000" dirty="0">
                <a:solidFill>
                  <a:srgbClr val="002060"/>
                </a:solidFill>
              </a:rPr>
              <a:t>Testování sloganů.</a:t>
            </a:r>
          </a:p>
          <a:p>
            <a:r>
              <a:rPr lang="cs-CZ" sz="2000" dirty="0">
                <a:solidFill>
                  <a:srgbClr val="002060"/>
                </a:solidFill>
              </a:rPr>
              <a:t>Testování grafických návrhů.</a:t>
            </a:r>
          </a:p>
          <a:p>
            <a:r>
              <a:rPr lang="cs-CZ" sz="2000" dirty="0">
                <a:solidFill>
                  <a:srgbClr val="002060"/>
                </a:solidFill>
              </a:rPr>
              <a:t>Testování vybavení si reklamy.</a:t>
            </a:r>
          </a:p>
          <a:p>
            <a:r>
              <a:rPr lang="cs-CZ" sz="2000" dirty="0">
                <a:solidFill>
                  <a:srgbClr val="002060"/>
                </a:solidFill>
              </a:rPr>
              <a:t>Masové výzkumy celého komunikačního trhu – která média ovlivňují které zákazníky, jak atd.</a:t>
            </a:r>
          </a:p>
          <a:p>
            <a:pPr lvl="1"/>
            <a:r>
              <a:rPr lang="cs-CZ" sz="2000" dirty="0">
                <a:solidFill>
                  <a:srgbClr val="002060"/>
                </a:solidFill>
                <a:hlinkClick r:id="rId3"/>
              </a:rPr>
              <a:t>Výzkum: Češi a reklama 2020</a:t>
            </a:r>
            <a:r>
              <a:rPr lang="cs-CZ" sz="2000" dirty="0">
                <a:solidFill>
                  <a:srgbClr val="002060"/>
                </a:solidFill>
              </a:rPr>
              <a:t>.</a:t>
            </a:r>
          </a:p>
          <a:p>
            <a:pPr lvl="1"/>
            <a:r>
              <a:rPr lang="cs-CZ" sz="2000" dirty="0">
                <a:solidFill>
                  <a:srgbClr val="002060"/>
                </a:solidFill>
                <a:hlinkClick r:id="rId4"/>
              </a:rPr>
              <a:t>Media projekt</a:t>
            </a:r>
            <a:r>
              <a:rPr lang="cs-CZ" sz="2000" dirty="0">
                <a:solidFill>
                  <a:srgbClr val="002060"/>
                </a:solidFill>
              </a:rPr>
              <a:t>. </a:t>
            </a:r>
          </a:p>
        </p:txBody>
      </p:sp>
      <p:sp>
        <p:nvSpPr>
          <p:cNvPr id="6" name="Nadpis 5"/>
          <p:cNvSpPr>
            <a:spLocks noGrp="1"/>
          </p:cNvSpPr>
          <p:nvPr>
            <p:ph type="title"/>
          </p:nvPr>
        </p:nvSpPr>
        <p:spPr>
          <a:xfrm>
            <a:off x="107504" y="195486"/>
            <a:ext cx="8136904" cy="507703"/>
          </a:xfrm>
        </p:spPr>
        <p:txBody>
          <a:bodyPr/>
          <a:lstStyle/>
          <a:p>
            <a:r>
              <a:rPr lang="cs-CZ" dirty="0"/>
              <a:t>3.7 Specifické analýzy pro komunikaci</a:t>
            </a:r>
          </a:p>
        </p:txBody>
      </p:sp>
    </p:spTree>
    <p:extLst>
      <p:ext uri="{BB962C8B-B14F-4D97-AF65-F5344CB8AC3E}">
        <p14:creationId xmlns:p14="http://schemas.microsoft.com/office/powerpoint/2010/main" val="1754064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rPr>
              <a:t>Značka = </a:t>
            </a:r>
            <a:r>
              <a:rPr lang="cs-CZ" sz="2000" i="1" dirty="0">
                <a:solidFill>
                  <a:srgbClr val="002060"/>
                </a:solidFill>
              </a:rPr>
              <a:t>„Značka je jméno, název, znak, výtvarný projev nebo kombinace předchozích prvků. Jejím smyslem je odlišení zboží nebo služeb jednoho prodejce nebo skupiny prodejců od zboží nebo služeb konkurenčních prodejců.“ </a:t>
            </a:r>
            <a:r>
              <a:rPr lang="cs-CZ" sz="2000" dirty="0">
                <a:solidFill>
                  <a:srgbClr val="002060"/>
                </a:solidFill>
              </a:rPr>
              <a:t>(Vysekalová, 2011, s. 136) Značka má emocionální a racionální část (</a:t>
            </a:r>
            <a:r>
              <a:rPr lang="cs-CZ" sz="2000" dirty="0" err="1">
                <a:solidFill>
                  <a:srgbClr val="002060"/>
                </a:solidFill>
              </a:rPr>
              <a:t>brand</a:t>
            </a:r>
            <a:r>
              <a:rPr lang="cs-CZ" sz="2000" dirty="0">
                <a:solidFill>
                  <a:srgbClr val="002060"/>
                </a:solidFill>
              </a:rPr>
              <a:t> </a:t>
            </a:r>
            <a:r>
              <a:rPr lang="cs-CZ" sz="2000" dirty="0" err="1">
                <a:solidFill>
                  <a:srgbClr val="002060"/>
                </a:solidFill>
              </a:rPr>
              <a:t>name</a:t>
            </a:r>
            <a:r>
              <a:rPr lang="cs-CZ" sz="2000" dirty="0">
                <a:solidFill>
                  <a:srgbClr val="002060"/>
                </a:solidFill>
              </a:rPr>
              <a:t>, logo, slogan, story, </a:t>
            </a:r>
            <a:r>
              <a:rPr lang="cs-CZ" sz="2000" dirty="0" err="1">
                <a:solidFill>
                  <a:srgbClr val="002060"/>
                </a:solidFill>
              </a:rPr>
              <a:t>message</a:t>
            </a:r>
            <a:r>
              <a:rPr lang="cs-CZ" sz="2000" dirty="0">
                <a:solidFill>
                  <a:srgbClr val="002060"/>
                </a:solidFill>
              </a:rPr>
              <a:t>).</a:t>
            </a:r>
          </a:p>
          <a:p>
            <a:r>
              <a:rPr lang="cs-CZ" sz="2000" dirty="0" err="1">
                <a:solidFill>
                  <a:srgbClr val="002060"/>
                </a:solidFill>
              </a:rPr>
              <a:t>Trackingová</a:t>
            </a:r>
            <a:r>
              <a:rPr lang="cs-CZ" sz="2000" dirty="0">
                <a:solidFill>
                  <a:srgbClr val="002060"/>
                </a:solidFill>
              </a:rPr>
              <a:t> studie – monitoruje sílu /zdraví značky v průběhu času (životního cyklu), někdy porovnává s konkurencí. Studie by tedy měla obsahovat ustálené otázky a být na vzorku současných zákazníků. Založena na 4 indikátorech, viz dále. </a:t>
            </a:r>
          </a:p>
          <a:p>
            <a:r>
              <a:rPr lang="cs-CZ" sz="2000" dirty="0">
                <a:solidFill>
                  <a:srgbClr val="002060"/>
                </a:solidFill>
              </a:rPr>
              <a:t>Brand audit – komplexní audit značky, pokrývá všechny oblasti značky. Audit se provádí na koncových zákaznících, na zaměstnancích, ale i v samotných prostorách firmy (odhalí vnitřní/vnější pohled na značku). </a:t>
            </a:r>
          </a:p>
        </p:txBody>
      </p:sp>
      <p:sp>
        <p:nvSpPr>
          <p:cNvPr id="6" name="Nadpis 5"/>
          <p:cNvSpPr>
            <a:spLocks noGrp="1"/>
          </p:cNvSpPr>
          <p:nvPr>
            <p:ph type="title"/>
          </p:nvPr>
        </p:nvSpPr>
        <p:spPr>
          <a:xfrm>
            <a:off x="107504" y="195486"/>
            <a:ext cx="8136904" cy="507703"/>
          </a:xfrm>
        </p:spPr>
        <p:txBody>
          <a:bodyPr/>
          <a:lstStyle/>
          <a:p>
            <a:r>
              <a:rPr lang="cs-CZ" dirty="0"/>
              <a:t>3.8 Analýza značky – velmi častá doplňková analýza</a:t>
            </a:r>
          </a:p>
        </p:txBody>
      </p:sp>
    </p:spTree>
    <p:extLst>
      <p:ext uri="{BB962C8B-B14F-4D97-AF65-F5344CB8AC3E}">
        <p14:creationId xmlns:p14="http://schemas.microsoft.com/office/powerpoint/2010/main" val="291259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496944" cy="3024336"/>
          </a:xfrm>
          <a:prstGeom prst="rect">
            <a:avLst/>
          </a:prstGeom>
        </p:spPr>
        <p:txBody>
          <a:bodyPr>
            <a:noAutofit/>
          </a:bodyPr>
          <a:lstStyle/>
          <a:p>
            <a:r>
              <a:rPr lang="cs-CZ" sz="2000" dirty="0">
                <a:solidFill>
                  <a:srgbClr val="002060"/>
                </a:solidFill>
              </a:rPr>
              <a:t>Logo – asociace obrazové (Renault). Asociační test se všemi myslitelnými variantami, test charakteristik líbivosti. </a:t>
            </a:r>
          </a:p>
          <a:p>
            <a:r>
              <a:rPr lang="cs-CZ" sz="2000" dirty="0">
                <a:solidFill>
                  <a:srgbClr val="002060"/>
                </a:solidFill>
              </a:rPr>
              <a:t>Název značky - asociace slovní (koberec Hoven). Asociační test, srovnávání variant, hodnocení.</a:t>
            </a:r>
          </a:p>
          <a:p>
            <a:r>
              <a:rPr lang="cs-CZ" sz="2000" dirty="0">
                <a:solidFill>
                  <a:srgbClr val="002060"/>
                </a:solidFill>
              </a:rPr>
              <a:t>Slogan – vhodnost, skryté významy. </a:t>
            </a:r>
          </a:p>
          <a:p>
            <a:r>
              <a:rPr lang="cs-CZ" sz="2000" dirty="0">
                <a:solidFill>
                  <a:srgbClr val="002060"/>
                </a:solidFill>
              </a:rPr>
              <a:t>Story (příběh) – námi vytvořená historie a příběh, se kterými značka operuje.</a:t>
            </a:r>
          </a:p>
          <a:p>
            <a:r>
              <a:rPr lang="cs-CZ" sz="2000" dirty="0" err="1">
                <a:solidFill>
                  <a:srgbClr val="002060"/>
                </a:solidFill>
              </a:rPr>
              <a:t>Message</a:t>
            </a:r>
            <a:r>
              <a:rPr lang="cs-CZ" sz="2000" dirty="0">
                <a:solidFill>
                  <a:srgbClr val="002060"/>
                </a:solidFill>
              </a:rPr>
              <a:t> (zpráva) – základní sdělení, které značka říká (jak uživateli, tak o uživateli).</a:t>
            </a:r>
          </a:p>
          <a:p>
            <a:endParaRPr lang="cs-CZ" sz="2000" dirty="0">
              <a:solidFill>
                <a:srgbClr val="002060"/>
              </a:solidFill>
            </a:endParaRPr>
          </a:p>
          <a:p>
            <a:r>
              <a:rPr lang="cs-CZ" sz="2000" dirty="0">
                <a:solidFill>
                  <a:srgbClr val="002060"/>
                </a:solidFill>
              </a:rPr>
              <a:t>Vše musí být integrované = hodí se to k sobě navzájem? Příklad </a:t>
            </a:r>
            <a:r>
              <a:rPr lang="cs-CZ" sz="2000" dirty="0">
                <a:solidFill>
                  <a:srgbClr val="002060"/>
                </a:solidFill>
                <a:hlinkClick r:id="rId3"/>
              </a:rPr>
              <a:t>ČEZ</a:t>
            </a:r>
            <a:r>
              <a:rPr lang="cs-CZ" sz="2000" dirty="0">
                <a:solidFill>
                  <a:srgbClr val="002060"/>
                </a:solidFill>
              </a:rPr>
              <a:t>. </a:t>
            </a:r>
            <a:r>
              <a:rPr lang="cs-CZ" sz="2000" dirty="0">
                <a:solidFill>
                  <a:srgbClr val="002060"/>
                </a:solidFill>
                <a:hlinkClick r:id="rId4"/>
              </a:rPr>
              <a:t>Tescoma</a:t>
            </a:r>
            <a:r>
              <a:rPr lang="cs-CZ" sz="2000" dirty="0">
                <a:solidFill>
                  <a:srgbClr val="002060"/>
                </a:solidFill>
              </a:rPr>
              <a:t>. </a:t>
            </a:r>
          </a:p>
        </p:txBody>
      </p:sp>
      <p:sp>
        <p:nvSpPr>
          <p:cNvPr id="6" name="Nadpis 5"/>
          <p:cNvSpPr>
            <a:spLocks noGrp="1"/>
          </p:cNvSpPr>
          <p:nvPr>
            <p:ph type="title"/>
          </p:nvPr>
        </p:nvSpPr>
        <p:spPr>
          <a:xfrm>
            <a:off x="107504" y="195486"/>
            <a:ext cx="8136904" cy="507703"/>
          </a:xfrm>
        </p:spPr>
        <p:txBody>
          <a:bodyPr/>
          <a:lstStyle/>
          <a:p>
            <a:r>
              <a:rPr lang="pl-PL" dirty="0"/>
              <a:t>Jak bych měřil atributy značky?</a:t>
            </a:r>
            <a:endParaRPr lang="cs-CZ" dirty="0"/>
          </a:p>
        </p:txBody>
      </p:sp>
    </p:spTree>
    <p:extLst>
      <p:ext uri="{BB962C8B-B14F-4D97-AF65-F5344CB8AC3E}">
        <p14:creationId xmlns:p14="http://schemas.microsoft.com/office/powerpoint/2010/main" val="343134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Ideálně vše a ještě více, ale to není reálné, proto měřím alespoň důležité části (Kozel, 2011, s. 254):</a:t>
            </a:r>
          </a:p>
          <a:p>
            <a:pPr lvl="1"/>
            <a:r>
              <a:rPr lang="cs-CZ" sz="2000" dirty="0">
                <a:solidFill>
                  <a:srgbClr val="002060"/>
                </a:solidFill>
              </a:rPr>
              <a:t>Povědomí o značce (</a:t>
            </a:r>
            <a:r>
              <a:rPr lang="cs-CZ" sz="2000" dirty="0" err="1">
                <a:solidFill>
                  <a:srgbClr val="002060"/>
                </a:solidFill>
              </a:rPr>
              <a:t>brand</a:t>
            </a:r>
            <a:r>
              <a:rPr lang="cs-CZ" sz="2000" dirty="0">
                <a:solidFill>
                  <a:srgbClr val="002060"/>
                </a:solidFill>
              </a:rPr>
              <a:t> </a:t>
            </a:r>
            <a:r>
              <a:rPr lang="cs-CZ" sz="2000" dirty="0" err="1">
                <a:solidFill>
                  <a:srgbClr val="002060"/>
                </a:solidFill>
              </a:rPr>
              <a:t>awareness</a:t>
            </a:r>
            <a:r>
              <a:rPr lang="cs-CZ" sz="2000" dirty="0">
                <a:solidFill>
                  <a:srgbClr val="002060"/>
                </a:solidFill>
              </a:rPr>
              <a:t>) – znalost (spontánní/podpořená), TOM, oblíbenost, znalost komunikace/kampaní.</a:t>
            </a:r>
          </a:p>
          <a:p>
            <a:pPr lvl="1"/>
            <a:r>
              <a:rPr lang="cs-CZ" sz="2000" dirty="0">
                <a:solidFill>
                  <a:srgbClr val="002060"/>
                </a:solidFill>
              </a:rPr>
              <a:t>Emocionální hodnocení značek – důvěryhodnost, sympatičnost, respekt, inovativnost.</a:t>
            </a:r>
          </a:p>
          <a:p>
            <a:pPr lvl="1"/>
            <a:r>
              <a:rPr lang="cs-CZ" sz="2000" dirty="0">
                <a:solidFill>
                  <a:srgbClr val="002060"/>
                </a:solidFill>
              </a:rPr>
              <a:t>Racionální hodnocení značek – spolehlivost, spokojenost, důležitost, diferenciace od konkurence.</a:t>
            </a:r>
          </a:p>
          <a:p>
            <a:pPr lvl="1"/>
            <a:r>
              <a:rPr lang="cs-CZ" sz="2000" dirty="0">
                <a:solidFill>
                  <a:srgbClr val="002060"/>
                </a:solidFill>
              </a:rPr>
              <a:t>Preference značek – které značky spotřebitel preferuje a proč.</a:t>
            </a:r>
          </a:p>
          <a:p>
            <a:r>
              <a:rPr lang="cs-CZ" sz="2000" dirty="0">
                <a:solidFill>
                  <a:srgbClr val="002060"/>
                </a:solidFill>
              </a:rPr>
              <a:t>Výsledkem je percepční mapa (mapa positioningu), nebo pyramida značky. </a:t>
            </a:r>
          </a:p>
        </p:txBody>
      </p:sp>
      <p:sp>
        <p:nvSpPr>
          <p:cNvPr id="6" name="Nadpis 5"/>
          <p:cNvSpPr>
            <a:spLocks noGrp="1"/>
          </p:cNvSpPr>
          <p:nvPr>
            <p:ph type="title"/>
          </p:nvPr>
        </p:nvSpPr>
        <p:spPr>
          <a:xfrm>
            <a:off x="107504" y="195486"/>
            <a:ext cx="8136904" cy="507703"/>
          </a:xfrm>
        </p:spPr>
        <p:txBody>
          <a:bodyPr/>
          <a:lstStyle/>
          <a:p>
            <a:r>
              <a:rPr lang="cs-CZ" dirty="0"/>
              <a:t>Co chci měřit?</a:t>
            </a:r>
          </a:p>
        </p:txBody>
      </p:sp>
    </p:spTree>
    <p:extLst>
      <p:ext uri="{BB962C8B-B14F-4D97-AF65-F5344CB8AC3E}">
        <p14:creationId xmlns:p14="http://schemas.microsoft.com/office/powerpoint/2010/main" val="3407436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Klasický příklad poziční mapy</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843558"/>
            <a:ext cx="5085287" cy="3813966"/>
          </a:xfrm>
          <a:prstGeom prst="rect">
            <a:avLst/>
          </a:prstGeom>
        </p:spPr>
      </p:pic>
    </p:spTree>
    <p:extLst>
      <p:ext uri="{BB962C8B-B14F-4D97-AF65-F5344CB8AC3E}">
        <p14:creationId xmlns:p14="http://schemas.microsoft.com/office/powerpoint/2010/main" val="254341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Poziční mapa s pomocí hvězdice</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76" y="843558"/>
            <a:ext cx="5040560" cy="3808424"/>
          </a:xfrm>
          <a:prstGeom prst="rect">
            <a:avLst/>
          </a:prstGeom>
        </p:spPr>
      </p:pic>
    </p:spTree>
    <p:extLst>
      <p:ext uri="{BB962C8B-B14F-4D97-AF65-F5344CB8AC3E}">
        <p14:creationId xmlns:p14="http://schemas.microsoft.com/office/powerpoint/2010/main" val="1102650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771550"/>
            <a:ext cx="8280920" cy="3024336"/>
          </a:xfrm>
          <a:prstGeom prst="rect">
            <a:avLst/>
          </a:prstGeom>
        </p:spPr>
        <p:txBody>
          <a:bodyPr>
            <a:noAutofit/>
          </a:bodyPr>
          <a:lstStyle/>
          <a:p>
            <a:r>
              <a:rPr lang="cs-CZ" sz="2000" dirty="0">
                <a:solidFill>
                  <a:srgbClr val="002060"/>
                </a:solidFill>
              </a:rPr>
              <a:t>1. AWARENESS:</a:t>
            </a:r>
          </a:p>
          <a:p>
            <a:pPr lvl="1"/>
            <a:r>
              <a:rPr lang="cs-CZ" sz="2000" dirty="0">
                <a:solidFill>
                  <a:srgbClr val="002060"/>
                </a:solidFill>
              </a:rPr>
              <a:t>INDIKÁTORY: TOM (top of mind), podpořená nebo spontánní znalost. POPIS: Zkoumáme respondentovo rozpoznání značky (dřívější seznámení) nebo vybavení si značky (předchozí zkušenost). Větší šanci k nákupu má značka, kterou si respondent vybaví sám jako první, než značka, kterou mu musí něco připomenout. </a:t>
            </a:r>
          </a:p>
          <a:p>
            <a:r>
              <a:rPr lang="cs-CZ" sz="2000" dirty="0">
                <a:solidFill>
                  <a:srgbClr val="002060"/>
                </a:solidFill>
              </a:rPr>
              <a:t>2. USAGE:</a:t>
            </a:r>
          </a:p>
          <a:p>
            <a:pPr lvl="1"/>
            <a:r>
              <a:rPr lang="cs-CZ" sz="2000" dirty="0">
                <a:solidFill>
                  <a:srgbClr val="002060"/>
                </a:solidFill>
              </a:rPr>
              <a:t>INDIKÁTORY: použití, místa, příležitosti, frekvence.</a:t>
            </a:r>
          </a:p>
          <a:p>
            <a:pPr lvl="1"/>
            <a:r>
              <a:rPr lang="cs-CZ" sz="2000" dirty="0">
                <a:solidFill>
                  <a:srgbClr val="002060"/>
                </a:solidFill>
              </a:rPr>
              <a:t>POPIS: Použití / užití / konzumace značky sleduje chování spotřebitele a jeho preference vůči konkurenci ve smyslu podílu značky na jeho nákupu.</a:t>
            </a:r>
          </a:p>
        </p:txBody>
      </p:sp>
      <p:sp>
        <p:nvSpPr>
          <p:cNvPr id="6" name="Nadpis 5"/>
          <p:cNvSpPr>
            <a:spLocks noGrp="1"/>
          </p:cNvSpPr>
          <p:nvPr>
            <p:ph type="title"/>
          </p:nvPr>
        </p:nvSpPr>
        <p:spPr>
          <a:xfrm>
            <a:off x="107504" y="195486"/>
            <a:ext cx="8136904" cy="507703"/>
          </a:xfrm>
        </p:spPr>
        <p:txBody>
          <a:bodyPr/>
          <a:lstStyle/>
          <a:p>
            <a:r>
              <a:rPr lang="cs-CZ" dirty="0"/>
              <a:t>Indikátory </a:t>
            </a:r>
            <a:r>
              <a:rPr lang="cs-CZ" dirty="0" err="1"/>
              <a:t>trackingové</a:t>
            </a:r>
            <a:r>
              <a:rPr lang="cs-CZ" dirty="0"/>
              <a:t> studie 1</a:t>
            </a:r>
          </a:p>
        </p:txBody>
      </p:sp>
    </p:spTree>
    <p:extLst>
      <p:ext uri="{BB962C8B-B14F-4D97-AF65-F5344CB8AC3E}">
        <p14:creationId xmlns:p14="http://schemas.microsoft.com/office/powerpoint/2010/main" val="535246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7499"/>
            <a:ext cx="8280920" cy="3024336"/>
          </a:xfrm>
          <a:prstGeom prst="rect">
            <a:avLst/>
          </a:prstGeom>
        </p:spPr>
        <p:txBody>
          <a:bodyPr>
            <a:noAutofit/>
          </a:bodyPr>
          <a:lstStyle/>
          <a:p>
            <a:r>
              <a:rPr lang="cs-CZ" sz="2000" dirty="0">
                <a:solidFill>
                  <a:srgbClr val="002060"/>
                </a:solidFill>
              </a:rPr>
              <a:t>3. BRAND ATTITUDES AND PERCEPTIONS:</a:t>
            </a:r>
          </a:p>
          <a:p>
            <a:r>
              <a:rPr lang="cs-CZ" sz="2000" dirty="0">
                <a:solidFill>
                  <a:srgbClr val="002060"/>
                </a:solidFill>
              </a:rPr>
              <a:t>INDIKÁTORY: image značky, spokojenost se značkou, loajalita ke značce, vnímání značky </a:t>
            </a:r>
          </a:p>
          <a:p>
            <a:r>
              <a:rPr lang="cs-CZ" sz="2000" dirty="0">
                <a:solidFill>
                  <a:srgbClr val="002060"/>
                </a:solidFill>
              </a:rPr>
              <a:t>POPIS: Spontánní asociace, racionální a emocionální benefity tvoří hlavní složky image značky. Dalšími parametry jsou oblasti spojené se zákaznickou spokojeností a loajalitou, respektive emoční loajalitou. Přes budování image značky lze budovat rovněž image celé společnosti. </a:t>
            </a:r>
          </a:p>
          <a:p>
            <a:r>
              <a:rPr lang="cs-CZ" sz="2000" dirty="0">
                <a:solidFill>
                  <a:srgbClr val="002060"/>
                </a:solidFill>
              </a:rPr>
              <a:t>4. PURCHASE INTENT:</a:t>
            </a:r>
          </a:p>
          <a:p>
            <a:r>
              <a:rPr lang="cs-CZ" sz="2000" dirty="0">
                <a:solidFill>
                  <a:srgbClr val="002060"/>
                </a:solidFill>
              </a:rPr>
              <a:t>INDIKÁTORY: ochota značku nakupovat i v budoucnu / po shlédnut komunikace, zvýšení/snížení častosti / objemu nákupu, ochota značku doporučit.</a:t>
            </a:r>
          </a:p>
          <a:p>
            <a:r>
              <a:rPr lang="cs-CZ" sz="2000" dirty="0">
                <a:solidFill>
                  <a:srgbClr val="002060"/>
                </a:solidFill>
              </a:rPr>
              <a:t>POPIS: představuje zásadní informace o tom, zda spotřebitel značku bude i nadále zařazovat do svého nákupního koše.</a:t>
            </a:r>
          </a:p>
        </p:txBody>
      </p:sp>
      <p:sp>
        <p:nvSpPr>
          <p:cNvPr id="6" name="Nadpis 5"/>
          <p:cNvSpPr>
            <a:spLocks noGrp="1"/>
          </p:cNvSpPr>
          <p:nvPr>
            <p:ph type="title"/>
          </p:nvPr>
        </p:nvSpPr>
        <p:spPr>
          <a:xfrm>
            <a:off x="107504" y="195486"/>
            <a:ext cx="8136904" cy="507703"/>
          </a:xfrm>
        </p:spPr>
        <p:txBody>
          <a:bodyPr/>
          <a:lstStyle/>
          <a:p>
            <a:r>
              <a:rPr lang="cs-CZ" dirty="0"/>
              <a:t>Indikátory </a:t>
            </a:r>
            <a:r>
              <a:rPr lang="cs-CZ" dirty="0" err="1"/>
              <a:t>trackingové</a:t>
            </a:r>
            <a:r>
              <a:rPr lang="cs-CZ" dirty="0"/>
              <a:t> studie 2</a:t>
            </a:r>
          </a:p>
        </p:txBody>
      </p:sp>
    </p:spTree>
    <p:extLst>
      <p:ext uri="{BB962C8B-B14F-4D97-AF65-F5344CB8AC3E}">
        <p14:creationId xmlns:p14="http://schemas.microsoft.com/office/powerpoint/2010/main" val="1838702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Brand </a:t>
            </a:r>
            <a:r>
              <a:rPr lang="cs-CZ" sz="2000" dirty="0" err="1">
                <a:solidFill>
                  <a:srgbClr val="002060"/>
                </a:solidFill>
              </a:rPr>
              <a:t>equity</a:t>
            </a:r>
            <a:r>
              <a:rPr lang="cs-CZ" sz="2000" dirty="0">
                <a:solidFill>
                  <a:srgbClr val="002060"/>
                </a:solidFill>
              </a:rPr>
              <a:t> – analýza zaměřená na známé značky a jejich stěžejní úspěšné části. Základní princip – známá značka generuje větší přidanou hodnotu. Propojeno s </a:t>
            </a:r>
            <a:r>
              <a:rPr lang="cs-CZ" sz="2000" dirty="0" err="1">
                <a:solidFill>
                  <a:srgbClr val="002060"/>
                </a:solidFill>
              </a:rPr>
              <a:t>positioningem</a:t>
            </a:r>
            <a:r>
              <a:rPr lang="cs-CZ" sz="2000" dirty="0">
                <a:solidFill>
                  <a:srgbClr val="002060"/>
                </a:solidFill>
              </a:rPr>
              <a:t> – vnímání značky v myslích zákazníků. </a:t>
            </a:r>
          </a:p>
          <a:p>
            <a:r>
              <a:rPr lang="cs-CZ" sz="2000" dirty="0">
                <a:solidFill>
                  <a:srgbClr val="002060"/>
                </a:solidFill>
              </a:rPr>
              <a:t>Je značka to nejcennější, co některé firmy vlastní? Jak by ovlivnila ztráta značky prodej produktů? Cenu? </a:t>
            </a:r>
          </a:p>
          <a:p>
            <a:r>
              <a:rPr lang="cs-CZ" sz="2000" dirty="0">
                <a:solidFill>
                  <a:srgbClr val="002060"/>
                </a:solidFill>
              </a:rPr>
              <a:t>Brand </a:t>
            </a:r>
            <a:r>
              <a:rPr lang="cs-CZ" sz="2000" dirty="0" err="1">
                <a:solidFill>
                  <a:srgbClr val="002060"/>
                </a:solidFill>
              </a:rPr>
              <a:t>equity</a:t>
            </a:r>
            <a:r>
              <a:rPr lang="cs-CZ" sz="2000" dirty="0">
                <a:solidFill>
                  <a:srgbClr val="002060"/>
                </a:solidFill>
              </a:rPr>
              <a:t> vyjádří hodnotu značky finančně – lze s tímto aktivem dále kalkulovat. Hodnota vyjádřena z pohledu spotřebitele (asociace), pro produkt (porovnání s no-</a:t>
            </a:r>
            <a:r>
              <a:rPr lang="cs-CZ" sz="2000" dirty="0" err="1">
                <a:solidFill>
                  <a:srgbClr val="002060"/>
                </a:solidFill>
              </a:rPr>
              <a:t>name</a:t>
            </a:r>
            <a:r>
              <a:rPr lang="cs-CZ" sz="2000" dirty="0">
                <a:solidFill>
                  <a:srgbClr val="002060"/>
                </a:solidFill>
              </a:rPr>
              <a:t>), pro firmu jako celek. </a:t>
            </a:r>
          </a:p>
          <a:p>
            <a:r>
              <a:rPr lang="cs-CZ" sz="2000" dirty="0">
                <a:solidFill>
                  <a:srgbClr val="002060"/>
                </a:solidFill>
              </a:rPr>
              <a:t>Při vysoké hodnotě BE – využíváme pro rodinu produktů.</a:t>
            </a:r>
          </a:p>
        </p:txBody>
      </p:sp>
      <p:sp>
        <p:nvSpPr>
          <p:cNvPr id="6" name="Nadpis 5"/>
          <p:cNvSpPr>
            <a:spLocks noGrp="1"/>
          </p:cNvSpPr>
          <p:nvPr>
            <p:ph type="title"/>
          </p:nvPr>
        </p:nvSpPr>
        <p:spPr>
          <a:xfrm>
            <a:off x="107504" y="195486"/>
            <a:ext cx="8136904" cy="507703"/>
          </a:xfrm>
        </p:spPr>
        <p:txBody>
          <a:bodyPr/>
          <a:lstStyle/>
          <a:p>
            <a:r>
              <a:rPr lang="cs-CZ" dirty="0"/>
              <a:t>Výzkum značky 2</a:t>
            </a:r>
          </a:p>
        </p:txBody>
      </p:sp>
    </p:spTree>
    <p:extLst>
      <p:ext uri="{BB962C8B-B14F-4D97-AF65-F5344CB8AC3E}">
        <p14:creationId xmlns:p14="http://schemas.microsoft.com/office/powerpoint/2010/main" val="2017215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Agentury nabízejí celou řadu produktů v MV, které každý s jiným názvem dělají v podstatě jednu a tutéž věc – analyzují značku. </a:t>
            </a:r>
          </a:p>
          <a:p>
            <a:r>
              <a:rPr lang="cs-CZ" sz="2000" dirty="0">
                <a:solidFill>
                  <a:srgbClr val="002060"/>
                </a:solidFill>
              </a:rPr>
              <a:t>Často firma nabízí 4-5 produktů na výzkum značky, a všechny dělají to samé. </a:t>
            </a:r>
          </a:p>
          <a:p>
            <a:r>
              <a:rPr lang="cs-CZ" sz="2000" dirty="0">
                <a:solidFill>
                  <a:srgbClr val="002060"/>
                </a:solidFill>
              </a:rPr>
              <a:t>Prestižní agentury již ani nenabízejí konkrétní výčet produktů, ale nabízejí řešení oblastí problémů. </a:t>
            </a:r>
          </a:p>
          <a:p>
            <a:r>
              <a:rPr lang="cs-CZ" sz="2000" dirty="0">
                <a:solidFill>
                  <a:srgbClr val="002060"/>
                </a:solidFill>
              </a:rPr>
              <a:t>Velmi často je nabídka pouze plná anglických slov z MV, kterým běžný podnikatel nemůže rozumět – důležité být předem připraven (třeba z tohoto předmětu).</a:t>
            </a:r>
          </a:p>
        </p:txBody>
      </p:sp>
      <p:sp>
        <p:nvSpPr>
          <p:cNvPr id="6" name="Nadpis 5"/>
          <p:cNvSpPr>
            <a:spLocks noGrp="1"/>
          </p:cNvSpPr>
          <p:nvPr>
            <p:ph type="title"/>
          </p:nvPr>
        </p:nvSpPr>
        <p:spPr>
          <a:xfrm>
            <a:off x="107504" y="195486"/>
            <a:ext cx="8136904" cy="507703"/>
          </a:xfrm>
        </p:spPr>
        <p:txBody>
          <a:bodyPr/>
          <a:lstStyle/>
          <a:p>
            <a:r>
              <a:rPr lang="cs-CZ" dirty="0"/>
              <a:t>Výzkum značky v praxi ČR</a:t>
            </a:r>
          </a:p>
        </p:txBody>
      </p:sp>
    </p:spTree>
    <p:extLst>
      <p:ext uri="{BB962C8B-B14F-4D97-AF65-F5344CB8AC3E}">
        <p14:creationId xmlns:p14="http://schemas.microsoft.com/office/powerpoint/2010/main" val="282846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Makro a mikro marketingové prostředí</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841238"/>
            <a:ext cx="5536312" cy="3605040"/>
          </a:xfrm>
          <a:prstGeom prst="rect">
            <a:avLst/>
          </a:prstGeom>
        </p:spPr>
      </p:pic>
    </p:spTree>
    <p:extLst>
      <p:ext uri="{BB962C8B-B14F-4D97-AF65-F5344CB8AC3E}">
        <p14:creationId xmlns:p14="http://schemas.microsoft.com/office/powerpoint/2010/main" val="280433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Analýza firemního potenciálu – zdroje řízení, finanční zdroje, lidské, kapacitní, inovační, informační.</a:t>
            </a:r>
          </a:p>
          <a:p>
            <a:r>
              <a:rPr lang="cs-CZ" sz="2000" dirty="0">
                <a:solidFill>
                  <a:srgbClr val="002060"/>
                </a:solidFill>
              </a:rPr>
              <a:t>Marketingový mix – 4P vs. 7P vs. 4C.</a:t>
            </a:r>
          </a:p>
          <a:p>
            <a:r>
              <a:rPr lang="cs-CZ" sz="2000" dirty="0">
                <a:solidFill>
                  <a:srgbClr val="002060"/>
                </a:solidFill>
              </a:rPr>
              <a:t>SWOT analýza – jedna z „nejjednodušších“ analýz, schopných poskytnout alespoň základy pro rozhodování. </a:t>
            </a:r>
          </a:p>
        </p:txBody>
      </p:sp>
      <p:sp>
        <p:nvSpPr>
          <p:cNvPr id="6" name="Nadpis 5"/>
          <p:cNvSpPr>
            <a:spLocks noGrp="1"/>
          </p:cNvSpPr>
          <p:nvPr>
            <p:ph type="title"/>
          </p:nvPr>
        </p:nvSpPr>
        <p:spPr>
          <a:xfrm>
            <a:off x="107504" y="195486"/>
            <a:ext cx="8136904" cy="507703"/>
          </a:xfrm>
        </p:spPr>
        <p:txBody>
          <a:bodyPr/>
          <a:lstStyle/>
          <a:p>
            <a:r>
              <a:rPr lang="cs-CZ" dirty="0"/>
              <a:t>4 Vnitřní analýzy – analýza firmy</a:t>
            </a:r>
          </a:p>
        </p:txBody>
      </p:sp>
    </p:spTree>
    <p:extLst>
      <p:ext uri="{BB962C8B-B14F-4D97-AF65-F5344CB8AC3E}">
        <p14:creationId xmlns:p14="http://schemas.microsoft.com/office/powerpoint/2010/main" val="976371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r>
              <a:rPr lang="cs-CZ" sz="2000" dirty="0">
                <a:solidFill>
                  <a:srgbClr val="002060"/>
                </a:solidFill>
              </a:rPr>
              <a:t>Provádíme až na základě předchozích analýz (makro, mikro, vnitřní) – veškerá zjištění sumarizujeme – jedině tehdy SWOT k něčemu je!!!!</a:t>
            </a:r>
          </a:p>
          <a:p>
            <a:r>
              <a:rPr lang="cs-CZ" sz="2000" dirty="0">
                <a:solidFill>
                  <a:srgbClr val="002060"/>
                </a:solidFill>
              </a:rPr>
              <a:t>Preferovaný způsob provedení – analytické zpracování brainstormingu.</a:t>
            </a:r>
          </a:p>
        </p:txBody>
      </p:sp>
      <p:sp>
        <p:nvSpPr>
          <p:cNvPr id="6" name="Nadpis 5"/>
          <p:cNvSpPr>
            <a:spLocks noGrp="1"/>
          </p:cNvSpPr>
          <p:nvPr>
            <p:ph type="title"/>
          </p:nvPr>
        </p:nvSpPr>
        <p:spPr>
          <a:xfrm>
            <a:off x="107504" y="195486"/>
            <a:ext cx="8136904" cy="507703"/>
          </a:xfrm>
        </p:spPr>
        <p:txBody>
          <a:bodyPr/>
          <a:lstStyle/>
          <a:p>
            <a:r>
              <a:rPr lang="cs-CZ" dirty="0"/>
              <a:t>SWOT analýza</a:t>
            </a:r>
          </a:p>
        </p:txBody>
      </p:sp>
      <p:pic>
        <p:nvPicPr>
          <p:cNvPr id="2" name="Obrázek 1"/>
          <p:cNvPicPr>
            <a:picLocks noChangeAspect="1"/>
          </p:cNvPicPr>
          <p:nvPr/>
        </p:nvPicPr>
        <p:blipFill>
          <a:blip r:embed="rId3"/>
          <a:stretch>
            <a:fillRect/>
          </a:stretch>
        </p:blipFill>
        <p:spPr>
          <a:xfrm>
            <a:off x="539377" y="843558"/>
            <a:ext cx="7273158" cy="2091109"/>
          </a:xfrm>
          <a:prstGeom prst="rect">
            <a:avLst/>
          </a:prstGeom>
        </p:spPr>
      </p:pic>
    </p:spTree>
    <p:extLst>
      <p:ext uri="{BB962C8B-B14F-4D97-AF65-F5344CB8AC3E}">
        <p14:creationId xmlns:p14="http://schemas.microsoft.com/office/powerpoint/2010/main" val="3674261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Co děláme dobře?</a:t>
            </a:r>
          </a:p>
          <a:p>
            <a:r>
              <a:rPr lang="cs-CZ" sz="2000" dirty="0">
                <a:solidFill>
                  <a:srgbClr val="002060"/>
                </a:solidFill>
              </a:rPr>
              <a:t>Jaké vnitřní zdroje máme?</a:t>
            </a:r>
          </a:p>
          <a:p>
            <a:r>
              <a:rPr lang="cs-CZ" sz="2000" dirty="0">
                <a:solidFill>
                  <a:srgbClr val="002060"/>
                </a:solidFill>
              </a:rPr>
              <a:t>Schopnosti personálu – znalosti, zkušenosti, vzdělání, </a:t>
            </a:r>
            <a:r>
              <a:rPr lang="cs-CZ" sz="2000" dirty="0" err="1">
                <a:solidFill>
                  <a:srgbClr val="002060"/>
                </a:solidFill>
              </a:rPr>
              <a:t>networking</a:t>
            </a:r>
            <a:r>
              <a:rPr lang="cs-CZ" sz="2000" dirty="0">
                <a:solidFill>
                  <a:srgbClr val="002060"/>
                </a:solidFill>
              </a:rPr>
              <a:t>, schopnosti, reputace.</a:t>
            </a:r>
          </a:p>
          <a:p>
            <a:r>
              <a:rPr lang="cs-CZ" sz="2000" dirty="0">
                <a:solidFill>
                  <a:srgbClr val="002060"/>
                </a:solidFill>
              </a:rPr>
              <a:t>Hmotná aktiva – kapitál, distribuční kanály, zákaznická databáze, patenty, technologie.</a:t>
            </a:r>
          </a:p>
          <a:p>
            <a:r>
              <a:rPr lang="cs-CZ" sz="2000" dirty="0">
                <a:solidFill>
                  <a:srgbClr val="002060"/>
                </a:solidFill>
              </a:rPr>
              <a:t>Jaké máme výhody oproti konkurenci?</a:t>
            </a:r>
          </a:p>
          <a:p>
            <a:r>
              <a:rPr lang="cs-CZ" sz="2000" dirty="0">
                <a:solidFill>
                  <a:srgbClr val="002060"/>
                </a:solidFill>
              </a:rPr>
              <a:t>Máme silné oddělení R&amp;D? Výroby? </a:t>
            </a:r>
          </a:p>
          <a:p>
            <a:r>
              <a:rPr lang="cs-CZ" sz="2000" dirty="0">
                <a:solidFill>
                  <a:srgbClr val="002060"/>
                </a:solidFill>
              </a:rPr>
              <a:t>Máme nějaké jiné zdroje konkurenční výhody? Přidanou hodnotu?</a:t>
            </a:r>
          </a:p>
          <a:p>
            <a:endParaRPr lang="cs-CZ" sz="2000" dirty="0">
              <a:solidFill>
                <a:srgbClr val="002060"/>
              </a:solidFill>
            </a:endParaRPr>
          </a:p>
          <a:p>
            <a:r>
              <a:rPr lang="cs-CZ" sz="2000" dirty="0">
                <a:solidFill>
                  <a:srgbClr val="002060"/>
                </a:solidFill>
              </a:rPr>
              <a:t>(Jak? – veškeré vnitrofiremní analýzy)</a:t>
            </a:r>
          </a:p>
        </p:txBody>
      </p:sp>
      <p:sp>
        <p:nvSpPr>
          <p:cNvPr id="6" name="Nadpis 5"/>
          <p:cNvSpPr>
            <a:spLocks noGrp="1"/>
          </p:cNvSpPr>
          <p:nvPr>
            <p:ph type="title"/>
          </p:nvPr>
        </p:nvSpPr>
        <p:spPr>
          <a:xfrm>
            <a:off x="107504" y="195486"/>
            <a:ext cx="8136904" cy="507703"/>
          </a:xfrm>
        </p:spPr>
        <p:txBody>
          <a:bodyPr/>
          <a:lstStyle/>
          <a:p>
            <a:r>
              <a:rPr lang="cs-CZ" dirty="0"/>
              <a:t>Silné stránky</a:t>
            </a:r>
          </a:p>
        </p:txBody>
      </p:sp>
    </p:spTree>
    <p:extLst>
      <p:ext uri="{BB962C8B-B14F-4D97-AF65-F5344CB8AC3E}">
        <p14:creationId xmlns:p14="http://schemas.microsoft.com/office/powerpoint/2010/main" val="3980737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Které faktory pod naší kontrolou ubírají hodnotu zákazníkovi nebo konkurenční schopnost?</a:t>
            </a:r>
          </a:p>
          <a:p>
            <a:r>
              <a:rPr lang="cs-CZ" sz="2000" dirty="0">
                <a:solidFill>
                  <a:srgbClr val="002060"/>
                </a:solidFill>
              </a:rPr>
              <a:t>Které oblasti zaostávají za konkurenty?</a:t>
            </a:r>
          </a:p>
          <a:p>
            <a:r>
              <a:rPr lang="cs-CZ" sz="2000" dirty="0">
                <a:solidFill>
                  <a:srgbClr val="002060"/>
                </a:solidFill>
              </a:rPr>
              <a:t>Které schopnosti nám chybí? Know-how? </a:t>
            </a:r>
          </a:p>
          <a:p>
            <a:r>
              <a:rPr lang="cs-CZ" sz="2000" dirty="0">
                <a:solidFill>
                  <a:srgbClr val="002060"/>
                </a:solidFill>
              </a:rPr>
              <a:t>Máme v nějakém smyslu omezené zdroje? (finanční, lidské, časové apod.)</a:t>
            </a:r>
          </a:p>
          <a:p>
            <a:r>
              <a:rPr lang="cs-CZ" sz="2000" dirty="0">
                <a:solidFill>
                  <a:srgbClr val="002060"/>
                </a:solidFill>
              </a:rPr>
              <a:t>Máme jiné problémy? – lokalita, špatná image, skandál, neúspěch, krize/katastrofa apod.</a:t>
            </a:r>
          </a:p>
          <a:p>
            <a:endParaRPr lang="cs-CZ" sz="2000" dirty="0">
              <a:solidFill>
                <a:srgbClr val="002060"/>
              </a:solidFill>
            </a:endParaRPr>
          </a:p>
          <a:p>
            <a:r>
              <a:rPr lang="cs-CZ" sz="2000" dirty="0">
                <a:solidFill>
                  <a:srgbClr val="002060"/>
                </a:solidFill>
              </a:rPr>
              <a:t>(Jak? – veškeré vnitrofiremní analýzy)</a:t>
            </a:r>
          </a:p>
        </p:txBody>
      </p:sp>
      <p:sp>
        <p:nvSpPr>
          <p:cNvPr id="6" name="Nadpis 5"/>
          <p:cNvSpPr>
            <a:spLocks noGrp="1"/>
          </p:cNvSpPr>
          <p:nvPr>
            <p:ph type="title"/>
          </p:nvPr>
        </p:nvSpPr>
        <p:spPr>
          <a:xfrm>
            <a:off x="107504" y="195486"/>
            <a:ext cx="8136904" cy="507703"/>
          </a:xfrm>
        </p:spPr>
        <p:txBody>
          <a:bodyPr/>
          <a:lstStyle/>
          <a:p>
            <a:r>
              <a:rPr lang="cs-CZ" dirty="0"/>
              <a:t>Slabé stránky</a:t>
            </a:r>
          </a:p>
        </p:txBody>
      </p:sp>
    </p:spTree>
    <p:extLst>
      <p:ext uri="{BB962C8B-B14F-4D97-AF65-F5344CB8AC3E}">
        <p14:creationId xmlns:p14="http://schemas.microsoft.com/office/powerpoint/2010/main" val="1306105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Jaké příležitosti existují na trhu nebo v prostředí?</a:t>
            </a:r>
          </a:p>
          <a:p>
            <a:r>
              <a:rPr lang="cs-CZ" sz="2000" dirty="0">
                <a:solidFill>
                  <a:srgbClr val="002060"/>
                </a:solidFill>
              </a:rPr>
              <a:t>Trh zaznamenal růst? Očekáváme růst? </a:t>
            </a:r>
          </a:p>
          <a:p>
            <a:r>
              <a:rPr lang="cs-CZ" sz="2000" dirty="0">
                <a:solidFill>
                  <a:srgbClr val="002060"/>
                </a:solidFill>
              </a:rPr>
              <a:t>Očekáváme nové technologie? </a:t>
            </a:r>
          </a:p>
          <a:p>
            <a:r>
              <a:rPr lang="cs-CZ" sz="2000" dirty="0">
                <a:solidFill>
                  <a:srgbClr val="002060"/>
                </a:solidFill>
              </a:rPr>
              <a:t>Funguje nějaký nový silný trend?</a:t>
            </a:r>
          </a:p>
          <a:p>
            <a:endParaRPr lang="cs-CZ" sz="2000" dirty="0">
              <a:solidFill>
                <a:srgbClr val="002060"/>
              </a:solidFill>
            </a:endParaRPr>
          </a:p>
          <a:p>
            <a:r>
              <a:rPr lang="cs-CZ" sz="2000" dirty="0">
                <a:solidFill>
                  <a:srgbClr val="002060"/>
                </a:solidFill>
              </a:rPr>
              <a:t>(Jak? – veškeré makro a mikro analýzy)</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Příležitosti</a:t>
            </a:r>
          </a:p>
        </p:txBody>
      </p:sp>
    </p:spTree>
    <p:extLst>
      <p:ext uri="{BB962C8B-B14F-4D97-AF65-F5344CB8AC3E}">
        <p14:creationId xmlns:p14="http://schemas.microsoft.com/office/powerpoint/2010/main" val="349871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Trh se vyvíjí směrem ke krizi.</a:t>
            </a:r>
          </a:p>
          <a:p>
            <a:r>
              <a:rPr lang="cs-CZ" sz="2000" dirty="0">
                <a:solidFill>
                  <a:srgbClr val="002060"/>
                </a:solidFill>
              </a:rPr>
              <a:t>Vstupuje nová konkurence.</a:t>
            </a:r>
          </a:p>
          <a:p>
            <a:r>
              <a:rPr lang="cs-CZ" sz="2000" dirty="0">
                <a:solidFill>
                  <a:srgbClr val="002060"/>
                </a:solidFill>
              </a:rPr>
              <a:t>Nová legislativa. Nová politika vlády.</a:t>
            </a:r>
          </a:p>
          <a:p>
            <a:r>
              <a:rPr lang="cs-CZ" sz="2000" dirty="0">
                <a:solidFill>
                  <a:srgbClr val="002060"/>
                </a:solidFill>
              </a:rPr>
              <a:t>Změna chování zákazníků. Nový trend ve spotřebě.</a:t>
            </a:r>
          </a:p>
          <a:p>
            <a:r>
              <a:rPr lang="cs-CZ" sz="2000" dirty="0">
                <a:solidFill>
                  <a:srgbClr val="002060"/>
                </a:solidFill>
              </a:rPr>
              <a:t>Docházejí zdroje. Dodavatelé získávají vyjednávací sílu.</a:t>
            </a:r>
          </a:p>
          <a:p>
            <a:r>
              <a:rPr lang="cs-CZ" sz="2000" dirty="0">
                <a:solidFill>
                  <a:srgbClr val="002060"/>
                </a:solidFill>
              </a:rPr>
              <a:t>Nová technologie, na kterou nejsme schopni včas reagovat.</a:t>
            </a:r>
          </a:p>
          <a:p>
            <a:endParaRPr lang="cs-CZ" sz="2000" dirty="0">
              <a:solidFill>
                <a:srgbClr val="002060"/>
              </a:solidFill>
            </a:endParaRPr>
          </a:p>
          <a:p>
            <a:r>
              <a:rPr lang="cs-CZ" sz="2000" dirty="0">
                <a:solidFill>
                  <a:srgbClr val="002060"/>
                </a:solidFill>
              </a:rPr>
              <a:t>(Jak? – veškeré makro a mikro analýzy)</a:t>
            </a:r>
          </a:p>
        </p:txBody>
      </p:sp>
      <p:sp>
        <p:nvSpPr>
          <p:cNvPr id="6" name="Nadpis 5"/>
          <p:cNvSpPr>
            <a:spLocks noGrp="1"/>
          </p:cNvSpPr>
          <p:nvPr>
            <p:ph type="title"/>
          </p:nvPr>
        </p:nvSpPr>
        <p:spPr>
          <a:xfrm>
            <a:off x="107504" y="195486"/>
            <a:ext cx="8136904" cy="507703"/>
          </a:xfrm>
        </p:spPr>
        <p:txBody>
          <a:bodyPr/>
          <a:lstStyle/>
          <a:p>
            <a:r>
              <a:rPr lang="cs-CZ" dirty="0"/>
              <a:t>Ohrožení</a:t>
            </a:r>
          </a:p>
        </p:txBody>
      </p:sp>
    </p:spTree>
    <p:extLst>
      <p:ext uri="{BB962C8B-B14F-4D97-AF65-F5344CB8AC3E}">
        <p14:creationId xmlns:p14="http://schemas.microsoft.com/office/powerpoint/2010/main" val="3511976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400" dirty="0">
                <a:solidFill>
                  <a:srgbClr val="002060"/>
                </a:solidFill>
              </a:rPr>
              <a:t>Velká kritika – „podle toho se nedá plánovat a řídit!“ – nový pohled „TOWS matrix“ – matice TOWS. </a:t>
            </a:r>
            <a:r>
              <a:rPr lang="cs-CZ" sz="2400" dirty="0">
                <a:solidFill>
                  <a:srgbClr val="002060"/>
                </a:solidFill>
                <a:hlinkClick r:id="rId3"/>
              </a:rPr>
              <a:t>Náhled tady</a:t>
            </a:r>
            <a:r>
              <a:rPr lang="cs-CZ" sz="2400" dirty="0">
                <a:solidFill>
                  <a:srgbClr val="002060"/>
                </a:solidFill>
              </a:rPr>
              <a:t>.</a:t>
            </a:r>
          </a:p>
          <a:p>
            <a:r>
              <a:rPr lang="cs-CZ" sz="2400" dirty="0">
                <a:solidFill>
                  <a:srgbClr val="002060"/>
                </a:solidFill>
              </a:rPr>
              <a:t>Možné kombinace S-W-O-T faktorů jako základ pro strategie podniku:</a:t>
            </a:r>
          </a:p>
          <a:p>
            <a:pPr lvl="1"/>
            <a:r>
              <a:rPr lang="cs-CZ" sz="2000" dirty="0">
                <a:solidFill>
                  <a:srgbClr val="002060"/>
                </a:solidFill>
              </a:rPr>
              <a:t>W-T = mini-mini, kde dominují slabé stránky uvnitř podniku a hrozby ve vnějším okolí</a:t>
            </a:r>
          </a:p>
          <a:p>
            <a:pPr lvl="1"/>
            <a:r>
              <a:rPr lang="cs-CZ" sz="2000" dirty="0">
                <a:solidFill>
                  <a:srgbClr val="002060"/>
                </a:solidFill>
              </a:rPr>
              <a:t>W-O = mini-maxi, kde dominují slabé stránky podniku a příležitosti okolního prostředí</a:t>
            </a:r>
          </a:p>
          <a:p>
            <a:pPr lvl="1"/>
            <a:r>
              <a:rPr lang="cs-CZ" sz="2000" dirty="0">
                <a:solidFill>
                  <a:srgbClr val="002060"/>
                </a:solidFill>
              </a:rPr>
              <a:t>S-T = maxi-mini, kde dominují silné stránky a ohrožení</a:t>
            </a:r>
          </a:p>
          <a:p>
            <a:pPr lvl="1"/>
            <a:r>
              <a:rPr lang="cs-CZ" sz="2000" dirty="0">
                <a:solidFill>
                  <a:srgbClr val="002060"/>
                </a:solidFill>
              </a:rPr>
              <a:t>S-O = maxi-maxi, kde dominují silné stránky a příležitosti.</a:t>
            </a:r>
          </a:p>
        </p:txBody>
      </p:sp>
      <p:sp>
        <p:nvSpPr>
          <p:cNvPr id="6" name="Nadpis 5"/>
          <p:cNvSpPr>
            <a:spLocks noGrp="1"/>
          </p:cNvSpPr>
          <p:nvPr>
            <p:ph type="title"/>
          </p:nvPr>
        </p:nvSpPr>
        <p:spPr>
          <a:xfrm>
            <a:off x="107504" y="195486"/>
            <a:ext cx="8136904" cy="507703"/>
          </a:xfrm>
        </p:spPr>
        <p:txBody>
          <a:bodyPr/>
          <a:lstStyle/>
          <a:p>
            <a:r>
              <a:rPr lang="cs-CZ" dirty="0"/>
              <a:t>TOWS</a:t>
            </a:r>
          </a:p>
        </p:txBody>
      </p:sp>
    </p:spTree>
    <p:extLst>
      <p:ext uri="{BB962C8B-B14F-4D97-AF65-F5344CB8AC3E}">
        <p14:creationId xmlns:p14="http://schemas.microsoft.com/office/powerpoint/2010/main" val="2798224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 nutno provádět kontinuálně! </a:t>
            </a:r>
          </a:p>
          <a:p>
            <a:r>
              <a:rPr lang="cs-CZ" sz="2000" dirty="0">
                <a:solidFill>
                  <a:srgbClr val="002060"/>
                </a:solidFill>
              </a:rPr>
              <a:t>Je nutno přiřazovat důležitost (váhy).</a:t>
            </a:r>
          </a:p>
          <a:p>
            <a:r>
              <a:rPr lang="cs-CZ" sz="2000" dirty="0">
                <a:solidFill>
                  <a:srgbClr val="002060"/>
                </a:solidFill>
              </a:rPr>
              <a:t>Kdo posuzuje (subjektivní pohled, dostatek zkušeností)?</a:t>
            </a:r>
          </a:p>
          <a:p>
            <a:r>
              <a:rPr lang="cs-CZ" sz="2000" dirty="0">
                <a:solidFill>
                  <a:srgbClr val="002060"/>
                </a:solidFill>
              </a:rPr>
              <a:t>Strategie by měly vycházet ze silných stránek a reagovat na příležitosti. Musí ale brát do úvahy slabé stránky a ohrožení!</a:t>
            </a:r>
          </a:p>
          <a:p>
            <a:r>
              <a:rPr lang="cs-CZ" sz="2000" dirty="0">
                <a:solidFill>
                  <a:srgbClr val="002060"/>
                </a:solidFill>
              </a:rPr>
              <a:t>V praxi se používá pro každou kategorii třídění dle kritérií (např. marketing, výroba, finance).</a:t>
            </a:r>
          </a:p>
          <a:p>
            <a:r>
              <a:rPr lang="cs-CZ" sz="2000" dirty="0">
                <a:solidFill>
                  <a:srgbClr val="002060"/>
                </a:solidFill>
              </a:rPr>
              <a:t>Stále častěji je SWOT nahrazována její metodickou variantou, a to kvantitativní O-T analýzou, tj. analýzou strategických scénářů.</a:t>
            </a:r>
          </a:p>
        </p:txBody>
      </p:sp>
      <p:sp>
        <p:nvSpPr>
          <p:cNvPr id="6" name="Nadpis 5"/>
          <p:cNvSpPr>
            <a:spLocks noGrp="1"/>
          </p:cNvSpPr>
          <p:nvPr>
            <p:ph type="title"/>
          </p:nvPr>
        </p:nvSpPr>
        <p:spPr>
          <a:xfrm>
            <a:off x="107504" y="195486"/>
            <a:ext cx="8136904" cy="507703"/>
          </a:xfrm>
        </p:spPr>
        <p:txBody>
          <a:bodyPr/>
          <a:lstStyle/>
          <a:p>
            <a:r>
              <a:rPr lang="cs-CZ" dirty="0"/>
              <a:t>SWOT v praxi</a:t>
            </a:r>
          </a:p>
        </p:txBody>
      </p:sp>
    </p:spTree>
    <p:extLst>
      <p:ext uri="{BB962C8B-B14F-4D97-AF65-F5344CB8AC3E}">
        <p14:creationId xmlns:p14="http://schemas.microsoft.com/office/powerpoint/2010/main" val="4254469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Používá vzájemné vazby mezi jednotlivými prvky:</a:t>
            </a:r>
          </a:p>
          <a:p>
            <a:pPr lvl="1"/>
            <a:r>
              <a:rPr lang="cs-CZ" sz="2000" dirty="0">
                <a:solidFill>
                  <a:srgbClr val="002060"/>
                </a:solidFill>
              </a:rPr>
              <a:t>Silná oboustranně pozitivní vazba ++</a:t>
            </a:r>
          </a:p>
          <a:p>
            <a:pPr lvl="1"/>
            <a:r>
              <a:rPr lang="cs-CZ" sz="2000" dirty="0">
                <a:solidFill>
                  <a:srgbClr val="002060"/>
                </a:solidFill>
              </a:rPr>
              <a:t>Silná oboustranně negativní vazba --</a:t>
            </a:r>
          </a:p>
          <a:p>
            <a:pPr lvl="1"/>
            <a:r>
              <a:rPr lang="cs-CZ" sz="2000" dirty="0">
                <a:solidFill>
                  <a:srgbClr val="002060"/>
                </a:solidFill>
              </a:rPr>
              <a:t>Slabší pozitivní vazba +</a:t>
            </a:r>
          </a:p>
          <a:p>
            <a:pPr lvl="1"/>
            <a:r>
              <a:rPr lang="cs-CZ" sz="2000" dirty="0">
                <a:solidFill>
                  <a:srgbClr val="002060"/>
                </a:solidFill>
              </a:rPr>
              <a:t>Slabší negativní vazba -</a:t>
            </a:r>
          </a:p>
          <a:p>
            <a:pPr lvl="1"/>
            <a:r>
              <a:rPr lang="cs-CZ" sz="2000" dirty="0">
                <a:solidFill>
                  <a:srgbClr val="002060"/>
                </a:solidFill>
              </a:rPr>
              <a:t>Žádný vzájemný vztah 0</a:t>
            </a:r>
          </a:p>
          <a:p>
            <a:r>
              <a:rPr lang="cs-CZ" sz="2000" dirty="0">
                <a:solidFill>
                  <a:srgbClr val="002060"/>
                </a:solidFill>
              </a:rPr>
              <a:t>Součty hodnot řádků a sloupců matice nám dávají pořadí klíčových faktorů, o které by se měly opírat navrhované strategie. </a:t>
            </a:r>
          </a:p>
          <a:p>
            <a:r>
              <a:rPr lang="cs-CZ" sz="2000" dirty="0">
                <a:solidFill>
                  <a:srgbClr val="002060"/>
                </a:solidFill>
              </a:rPr>
              <a:t>Problém: subjektivní hodnocení, zkušenosti.</a:t>
            </a:r>
          </a:p>
        </p:txBody>
      </p:sp>
      <p:sp>
        <p:nvSpPr>
          <p:cNvPr id="6" name="Nadpis 5"/>
          <p:cNvSpPr>
            <a:spLocks noGrp="1"/>
          </p:cNvSpPr>
          <p:nvPr>
            <p:ph type="title"/>
          </p:nvPr>
        </p:nvSpPr>
        <p:spPr>
          <a:xfrm>
            <a:off x="107504" y="195486"/>
            <a:ext cx="8136904" cy="507703"/>
          </a:xfrm>
        </p:spPr>
        <p:txBody>
          <a:bodyPr/>
          <a:lstStyle/>
          <a:p>
            <a:r>
              <a:rPr lang="fr-FR" dirty="0"/>
              <a:t>Plus minus matice v SWOT</a:t>
            </a:r>
            <a:endParaRPr lang="cs-CZ" dirty="0"/>
          </a:p>
        </p:txBody>
      </p:sp>
    </p:spTree>
    <p:extLst>
      <p:ext uri="{BB962C8B-B14F-4D97-AF65-F5344CB8AC3E}">
        <p14:creationId xmlns:p14="http://schemas.microsoft.com/office/powerpoint/2010/main" val="2562401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Příklad +- matice SWOT</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39752" y="792320"/>
            <a:ext cx="4608512" cy="3886354"/>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792320"/>
            <a:ext cx="4536504" cy="3825629"/>
          </a:xfrm>
          <a:prstGeom prst="rect">
            <a:avLst/>
          </a:prstGeom>
        </p:spPr>
      </p:pic>
    </p:spTree>
    <p:extLst>
      <p:ext uri="{BB962C8B-B14F-4D97-AF65-F5344CB8AC3E}">
        <p14:creationId xmlns:p14="http://schemas.microsoft.com/office/powerpoint/2010/main" val="115087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Řada analýz – analýza mezinárodního makroprostředí – PEST. </a:t>
            </a:r>
          </a:p>
          <a:p>
            <a:r>
              <a:rPr lang="cs-CZ" sz="2000" dirty="0">
                <a:solidFill>
                  <a:srgbClr val="002060"/>
                </a:solidFill>
              </a:rPr>
              <a:t>Název PEST – jen marketing (STEER neboli </a:t>
            </a:r>
            <a:r>
              <a:rPr lang="cs-CZ" sz="2000" dirty="0" err="1">
                <a:solidFill>
                  <a:srgbClr val="002060"/>
                </a:solidFill>
              </a:rPr>
              <a:t>Socio-cultural</a:t>
            </a:r>
            <a:r>
              <a:rPr lang="cs-CZ" sz="2000" dirty="0">
                <a:solidFill>
                  <a:srgbClr val="002060"/>
                </a:solidFill>
              </a:rPr>
              <a:t>, </a:t>
            </a:r>
            <a:r>
              <a:rPr lang="cs-CZ" sz="2000" dirty="0" err="1">
                <a:solidFill>
                  <a:srgbClr val="002060"/>
                </a:solidFill>
              </a:rPr>
              <a:t>Technological</a:t>
            </a:r>
            <a:r>
              <a:rPr lang="cs-CZ" sz="2000" dirty="0">
                <a:solidFill>
                  <a:srgbClr val="002060"/>
                </a:solidFill>
              </a:rPr>
              <a:t>, </a:t>
            </a:r>
            <a:r>
              <a:rPr lang="cs-CZ" sz="2000" dirty="0" err="1">
                <a:solidFill>
                  <a:srgbClr val="002060"/>
                </a:solidFill>
              </a:rPr>
              <a:t>Economic</a:t>
            </a:r>
            <a:r>
              <a:rPr lang="cs-CZ" sz="2000" dirty="0">
                <a:solidFill>
                  <a:srgbClr val="002060"/>
                </a:solidFill>
              </a:rPr>
              <a:t>, </a:t>
            </a:r>
            <a:r>
              <a:rPr lang="cs-CZ" sz="2000" dirty="0" err="1">
                <a:solidFill>
                  <a:srgbClr val="002060"/>
                </a:solidFill>
              </a:rPr>
              <a:t>Ecological</a:t>
            </a:r>
            <a:r>
              <a:rPr lang="cs-CZ" sz="2000" dirty="0">
                <a:solidFill>
                  <a:srgbClr val="002060"/>
                </a:solidFill>
              </a:rPr>
              <a:t> and </a:t>
            </a:r>
            <a:r>
              <a:rPr lang="cs-CZ" sz="2000" dirty="0" err="1">
                <a:solidFill>
                  <a:srgbClr val="002060"/>
                </a:solidFill>
              </a:rPr>
              <a:t>Regulatory</a:t>
            </a:r>
            <a:r>
              <a:rPr lang="cs-CZ" sz="2000" dirty="0">
                <a:solidFill>
                  <a:srgbClr val="002060"/>
                </a:solidFill>
              </a:rPr>
              <a:t> </a:t>
            </a:r>
            <a:r>
              <a:rPr lang="cs-CZ" sz="2000" dirty="0" err="1">
                <a:solidFill>
                  <a:srgbClr val="002060"/>
                </a:solidFill>
              </a:rPr>
              <a:t>factors</a:t>
            </a:r>
            <a:r>
              <a:rPr lang="cs-CZ" sz="2000" dirty="0">
                <a:solidFill>
                  <a:srgbClr val="002060"/>
                </a:solidFill>
              </a:rPr>
              <a:t>).</a:t>
            </a:r>
          </a:p>
          <a:p>
            <a:endParaRPr lang="cs-CZ" sz="2000" dirty="0">
              <a:solidFill>
                <a:srgbClr val="002060"/>
              </a:solidFill>
            </a:endParaRPr>
          </a:p>
          <a:p>
            <a:r>
              <a:rPr lang="cs-CZ" sz="2000" dirty="0">
                <a:solidFill>
                  <a:srgbClr val="002060"/>
                </a:solidFill>
              </a:rPr>
              <a:t>Politické a právní – snadno dostupné analýzy, potřebuji specialistu.</a:t>
            </a:r>
          </a:p>
          <a:p>
            <a:r>
              <a:rPr lang="cs-CZ" sz="2000" dirty="0">
                <a:solidFill>
                  <a:srgbClr val="002060"/>
                </a:solidFill>
              </a:rPr>
              <a:t>Ekonomické – analýzy provádí mnoho veřejných institucí.</a:t>
            </a:r>
          </a:p>
          <a:p>
            <a:r>
              <a:rPr lang="cs-CZ" sz="2000" dirty="0">
                <a:solidFill>
                  <a:srgbClr val="002060"/>
                </a:solidFill>
              </a:rPr>
              <a:t>Sociálně-kulturní – trend zkoumat, ale není jednotnost, potřebuji specialistu.</a:t>
            </a:r>
          </a:p>
          <a:p>
            <a:r>
              <a:rPr lang="cs-CZ" sz="2000" dirty="0">
                <a:solidFill>
                  <a:srgbClr val="002060"/>
                </a:solidFill>
              </a:rPr>
              <a:t>Technologické – snadno dostupné analýzy, potřebuji specialistu?</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2 Analýzy makroprostředí</a:t>
            </a:r>
          </a:p>
        </p:txBody>
      </p:sp>
    </p:spTree>
    <p:extLst>
      <p:ext uri="{BB962C8B-B14F-4D97-AF65-F5344CB8AC3E}">
        <p14:creationId xmlns:p14="http://schemas.microsoft.com/office/powerpoint/2010/main" val="2152147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11480" fontAlgn="auto">
              <a:spcAft>
                <a:spcPts val="0"/>
              </a:spcAft>
              <a:buFont typeface="Wingdings"/>
              <a:buChar char=""/>
              <a:defRPr/>
            </a:pPr>
            <a:r>
              <a:rPr lang="cs-CZ" sz="2000" dirty="0">
                <a:solidFill>
                  <a:srgbClr val="002060"/>
                </a:solidFill>
              </a:rPr>
              <a:t>Jiný pohled na SWOT – nemáme čas, proto jednodušší verze. </a:t>
            </a:r>
          </a:p>
          <a:p>
            <a:pPr marL="411480" fontAlgn="auto">
              <a:spcAft>
                <a:spcPts val="0"/>
              </a:spcAft>
              <a:buFont typeface="Wingdings"/>
              <a:buChar char=""/>
              <a:defRPr/>
            </a:pPr>
            <a:r>
              <a:rPr lang="cs-CZ" sz="2000" dirty="0">
                <a:solidFill>
                  <a:srgbClr val="002060"/>
                </a:solidFill>
              </a:rPr>
              <a:t>Cílem je odhalit silné i slabé stránky podniku. Interní analýza se však odlišuje od SWOT analýzy. Z</a:t>
            </a:r>
            <a:r>
              <a:rPr lang="cs-CZ" sz="2000" b="1" dirty="0">
                <a:solidFill>
                  <a:srgbClr val="002060"/>
                </a:solidFill>
              </a:rPr>
              <a:t>aměřuje se mnohem více na specifické přednosti, respektive nedostatky, kterými se podnik odlišuje od konkurence </a:t>
            </a:r>
            <a:r>
              <a:rPr lang="cs-CZ" sz="2000" dirty="0">
                <a:solidFill>
                  <a:srgbClr val="002060"/>
                </a:solidFill>
              </a:rPr>
              <a:t>(komparační charakter).</a:t>
            </a:r>
          </a:p>
          <a:p>
            <a:pPr marL="411480">
              <a:buFont typeface="Wingdings"/>
              <a:buChar char=""/>
              <a:defRPr/>
            </a:pPr>
            <a:r>
              <a:rPr lang="cs-CZ" sz="2000" dirty="0">
                <a:solidFill>
                  <a:srgbClr val="002060"/>
                </a:solidFill>
              </a:rPr>
              <a:t>Specifickou přednost můžeme z hlediska ekonomie označit za takový faktor, který dovoluje podniku dosahovat ekonomického zisku.</a:t>
            </a:r>
          </a:p>
          <a:p>
            <a:pPr marL="411480">
              <a:buFont typeface="Wingdings"/>
              <a:buChar char=""/>
              <a:defRPr/>
            </a:pPr>
            <a:r>
              <a:rPr lang="cs-CZ" sz="2000" dirty="0">
                <a:solidFill>
                  <a:srgbClr val="002060"/>
                </a:solidFill>
              </a:rPr>
              <a:t>Příkladem specifické přednosti může být značka, určitá technologie (SW).</a:t>
            </a:r>
          </a:p>
          <a:p>
            <a:pPr marL="411480">
              <a:buFont typeface="Wingdings"/>
              <a:buChar char=""/>
              <a:defRPr/>
            </a:pPr>
            <a:r>
              <a:rPr lang="cs-CZ" sz="2000" dirty="0">
                <a:solidFill>
                  <a:srgbClr val="002060"/>
                </a:solidFill>
              </a:rPr>
              <a:t>Obecně: zdrojem specifických předností firmy je jednak </a:t>
            </a:r>
            <a:r>
              <a:rPr lang="cs-CZ" sz="2000" b="1" dirty="0">
                <a:solidFill>
                  <a:srgbClr val="002060"/>
                </a:solidFill>
              </a:rPr>
              <a:t>majetek</a:t>
            </a:r>
            <a:r>
              <a:rPr lang="cs-CZ" sz="2000" dirty="0">
                <a:solidFill>
                  <a:srgbClr val="002060"/>
                </a:solidFill>
              </a:rPr>
              <a:t> podniku a jednak </a:t>
            </a:r>
            <a:r>
              <a:rPr lang="cs-CZ" sz="2000" b="1" dirty="0">
                <a:solidFill>
                  <a:srgbClr val="002060"/>
                </a:solidFill>
              </a:rPr>
              <a:t>podnikové</a:t>
            </a:r>
            <a:r>
              <a:rPr lang="cs-CZ" sz="2000" dirty="0">
                <a:solidFill>
                  <a:srgbClr val="002060"/>
                </a:solidFill>
              </a:rPr>
              <a:t> </a:t>
            </a:r>
            <a:r>
              <a:rPr lang="cs-CZ" sz="2000" b="1" dirty="0">
                <a:solidFill>
                  <a:srgbClr val="002060"/>
                </a:solidFill>
              </a:rPr>
              <a:t>schopnosti</a:t>
            </a:r>
            <a:r>
              <a:rPr lang="cs-CZ" sz="2000" dirty="0">
                <a:solidFill>
                  <a:srgbClr val="002060"/>
                </a:solidFill>
              </a:rPr>
              <a:t>.</a:t>
            </a:r>
          </a:p>
          <a:p>
            <a:pPr marL="411480">
              <a:buFont typeface="Wingdings"/>
              <a:buChar char=""/>
              <a:defRPr/>
            </a:pPr>
            <a:r>
              <a:rPr lang="cs-CZ" sz="2000" dirty="0">
                <a:solidFill>
                  <a:srgbClr val="002060"/>
                </a:solidFill>
              </a:rPr>
              <a:t>Mnoho firem opomíjí důležitost abstraktních hodnot jako značka, technologický potenciál rozvoje. Přitom nehmotné složky majetku jsou stěžejní pro určení hodnoty firmy jako celku.</a:t>
            </a:r>
          </a:p>
        </p:txBody>
      </p:sp>
      <p:sp>
        <p:nvSpPr>
          <p:cNvPr id="6" name="Nadpis 5"/>
          <p:cNvSpPr>
            <a:spLocks noGrp="1"/>
          </p:cNvSpPr>
          <p:nvPr>
            <p:ph type="title"/>
          </p:nvPr>
        </p:nvSpPr>
        <p:spPr>
          <a:xfrm>
            <a:off x="107504" y="195486"/>
            <a:ext cx="8136904" cy="507703"/>
          </a:xfrm>
        </p:spPr>
        <p:txBody>
          <a:bodyPr/>
          <a:lstStyle/>
          <a:p>
            <a:r>
              <a:rPr lang="cs-CZ" dirty="0"/>
              <a:t>Specifické přednosti firmy</a:t>
            </a:r>
          </a:p>
        </p:txBody>
      </p:sp>
    </p:spTree>
    <p:extLst>
      <p:ext uri="{BB962C8B-B14F-4D97-AF65-F5344CB8AC3E}">
        <p14:creationId xmlns:p14="http://schemas.microsoft.com/office/powerpoint/2010/main" val="875401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Jaká značka vlastní jaké značky</a:t>
            </a:r>
          </a:p>
        </p:txBody>
      </p:sp>
      <p:pic>
        <p:nvPicPr>
          <p:cNvPr id="4" name="Picture 2" descr="C:\Users\Libor\Dropbox\Do výuky\Brands connections.jpg"/>
          <p:cNvPicPr>
            <a:picLocks noGrp="1" noChangeAspect="1" noChangeArrowheads="1"/>
          </p:cNvPicPr>
          <p:nvPr>
            <p:ph idx="4294967295"/>
          </p:nvPr>
        </p:nvPicPr>
        <p:blipFill>
          <a:blip r:embed="rId3" cstate="print"/>
          <a:srcRect/>
          <a:stretch>
            <a:fillRect/>
          </a:stretch>
        </p:blipFill>
        <p:spPr bwMode="auto">
          <a:xfrm>
            <a:off x="899592" y="843558"/>
            <a:ext cx="6048672" cy="3798062"/>
          </a:xfrm>
          <a:prstGeom prst="rect">
            <a:avLst/>
          </a:prstGeom>
          <a:noFill/>
        </p:spPr>
      </p:pic>
    </p:spTree>
    <p:extLst>
      <p:ext uri="{BB962C8B-B14F-4D97-AF65-F5344CB8AC3E}">
        <p14:creationId xmlns:p14="http://schemas.microsoft.com/office/powerpoint/2010/main" val="2550715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Většina firem provozuje několik podnikatelských aktivit. </a:t>
            </a:r>
          </a:p>
          <a:p>
            <a:r>
              <a:rPr lang="cs-CZ" sz="2000" dirty="0">
                <a:solidFill>
                  <a:srgbClr val="002060"/>
                </a:solidFill>
              </a:rPr>
              <a:t>Podnikatelské portfolio je soubor podnikatelských aktivit  a  produktů, které vylepší pozici firmy na trhu. </a:t>
            </a:r>
          </a:p>
          <a:p>
            <a:r>
              <a:rPr lang="cs-CZ" sz="2000" dirty="0">
                <a:solidFill>
                  <a:srgbClr val="002060"/>
                </a:solidFill>
              </a:rPr>
              <a:t>Pro kvalitní rozvoj se analyzuje existující portfolio. Výsledkem je rozhodnutí, které aktivity i nadále podporovat, a které zrušit.</a:t>
            </a:r>
          </a:p>
          <a:p>
            <a:r>
              <a:rPr lang="cs-CZ" sz="2000" dirty="0">
                <a:solidFill>
                  <a:srgbClr val="002060"/>
                </a:solidFill>
              </a:rPr>
              <a:t>Součástí je rovněž vypracování nové strategie růstu.</a:t>
            </a:r>
          </a:p>
        </p:txBody>
      </p:sp>
      <p:sp>
        <p:nvSpPr>
          <p:cNvPr id="6" name="Nadpis 5"/>
          <p:cNvSpPr>
            <a:spLocks noGrp="1"/>
          </p:cNvSpPr>
          <p:nvPr>
            <p:ph type="title"/>
          </p:nvPr>
        </p:nvSpPr>
        <p:spPr>
          <a:xfrm>
            <a:off x="107504" y="195486"/>
            <a:ext cx="8136904" cy="507703"/>
          </a:xfrm>
        </p:spPr>
        <p:txBody>
          <a:bodyPr/>
          <a:lstStyle/>
          <a:p>
            <a:r>
              <a:rPr lang="cs-CZ" dirty="0"/>
              <a:t>Identifikace strategické obchodní jednotky.</a:t>
            </a:r>
          </a:p>
        </p:txBody>
      </p:sp>
    </p:spTree>
    <p:extLst>
      <p:ext uri="{BB962C8B-B14F-4D97-AF65-F5344CB8AC3E}">
        <p14:creationId xmlns:p14="http://schemas.microsoft.com/office/powerpoint/2010/main" val="3997276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 rámci podniku decentralizovaná, na zisku založená střediska, s možností samostatného plánování ve strategickém slova smyslu a řízena způsobem, který odpovídá řízení samostatného celku.</a:t>
            </a:r>
          </a:p>
          <a:p>
            <a:endParaRPr lang="cs-CZ" sz="2000" dirty="0">
              <a:solidFill>
                <a:srgbClr val="002060"/>
              </a:solidFill>
            </a:endParaRPr>
          </a:p>
          <a:p>
            <a:r>
              <a:rPr lang="cs-CZ" sz="2000" dirty="0">
                <a:solidFill>
                  <a:srgbClr val="002060"/>
                </a:solidFill>
              </a:rPr>
              <a:t>SPJ může být jeden podnik, produktová řada, nebo i jeden produkt.</a:t>
            </a:r>
          </a:p>
          <a:p>
            <a:endParaRPr lang="cs-CZ" sz="2000" dirty="0">
              <a:solidFill>
                <a:srgbClr val="002060"/>
              </a:solidFill>
            </a:endParaRPr>
          </a:p>
          <a:p>
            <a:r>
              <a:rPr lang="cs-CZ" sz="2000" dirty="0">
                <a:solidFill>
                  <a:srgbClr val="002060"/>
                </a:solidFill>
              </a:rPr>
              <a:t>Důležitá otázka pro každý podnik: jak se rozdělit na fungující menší celky (SPJ)? (podle zákazníka – STP, technologie? provoz?)</a:t>
            </a:r>
          </a:p>
        </p:txBody>
      </p:sp>
      <p:sp>
        <p:nvSpPr>
          <p:cNvPr id="6" name="Nadpis 5"/>
          <p:cNvSpPr>
            <a:spLocks noGrp="1"/>
          </p:cNvSpPr>
          <p:nvPr>
            <p:ph type="title"/>
          </p:nvPr>
        </p:nvSpPr>
        <p:spPr>
          <a:xfrm>
            <a:off x="107504" y="195486"/>
            <a:ext cx="8136904" cy="507703"/>
          </a:xfrm>
        </p:spPr>
        <p:txBody>
          <a:bodyPr/>
          <a:lstStyle/>
          <a:p>
            <a:r>
              <a:rPr lang="cs-CZ" dirty="0"/>
              <a:t>Definice SPJ (SBU)</a:t>
            </a:r>
          </a:p>
        </p:txBody>
      </p:sp>
    </p:spTree>
    <p:extLst>
      <p:ext uri="{BB962C8B-B14F-4D97-AF65-F5344CB8AC3E}">
        <p14:creationId xmlns:p14="http://schemas.microsoft.com/office/powerpoint/2010/main" val="2697740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Jeden podnik nebo soubor podniků, které vyžadují vypracování vlastní unikátní strategie.</a:t>
            </a:r>
          </a:p>
          <a:p>
            <a:r>
              <a:rPr lang="cs-CZ" sz="2000" dirty="0">
                <a:solidFill>
                  <a:srgbClr val="002060"/>
                </a:solidFill>
              </a:rPr>
              <a:t>Mají svůj vlastní soubor konkurentů.</a:t>
            </a:r>
          </a:p>
          <a:p>
            <a:r>
              <a:rPr lang="cs-CZ" sz="2000" dirty="0">
                <a:solidFill>
                  <a:srgbClr val="002060"/>
                </a:solidFill>
              </a:rPr>
              <a:t>Jejich vedení je odpovědné za strategické plánování, ziskovost a výkonnost podniku.</a:t>
            </a:r>
          </a:p>
          <a:p>
            <a:r>
              <a:rPr lang="cs-CZ" sz="2000" dirty="0">
                <a:solidFill>
                  <a:srgbClr val="002060"/>
                </a:solidFill>
              </a:rPr>
              <a:t>Samy si řídí zdroje. </a:t>
            </a:r>
          </a:p>
          <a:p>
            <a:r>
              <a:rPr lang="cs-CZ" sz="2000" dirty="0">
                <a:solidFill>
                  <a:srgbClr val="002060"/>
                </a:solidFill>
              </a:rPr>
              <a:t>Mají vlastní strategie.</a:t>
            </a:r>
          </a:p>
          <a:p>
            <a:r>
              <a:rPr lang="cs-CZ" sz="2000" dirty="0">
                <a:solidFill>
                  <a:srgbClr val="002060"/>
                </a:solidFill>
              </a:rPr>
              <a:t>Mohou mít vlastní </a:t>
            </a:r>
            <a:r>
              <a:rPr lang="cs-CZ" sz="2000" dirty="0" err="1">
                <a:solidFill>
                  <a:srgbClr val="002060"/>
                </a:solidFill>
              </a:rPr>
              <a:t>mission</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Charakteristiky SPJ (SBU)</a:t>
            </a:r>
          </a:p>
        </p:txBody>
      </p:sp>
    </p:spTree>
    <p:extLst>
      <p:ext uri="{BB962C8B-B14F-4D97-AF65-F5344CB8AC3E}">
        <p14:creationId xmlns:p14="http://schemas.microsoft.com/office/powerpoint/2010/main" val="113557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Výrobková organizační struktura UNILEVER-Švýcarsko na úrovni holdingu</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99592" y="1059582"/>
            <a:ext cx="6696744" cy="3489356"/>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15566"/>
            <a:ext cx="7128792" cy="3714476"/>
          </a:xfrm>
          <a:prstGeom prst="rect">
            <a:avLst/>
          </a:prstGeom>
        </p:spPr>
      </p:pic>
    </p:spTree>
    <p:extLst>
      <p:ext uri="{BB962C8B-B14F-4D97-AF65-F5344CB8AC3E}">
        <p14:creationId xmlns:p14="http://schemas.microsoft.com/office/powerpoint/2010/main" val="757456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Rozčlenění firmy Nestlé na SBU:</a:t>
            </a:r>
          </a:p>
          <a:p>
            <a:pPr lvl="1"/>
            <a:r>
              <a:rPr lang="cs-CZ" sz="1600" dirty="0">
                <a:solidFill>
                  <a:srgbClr val="002060"/>
                </a:solidFill>
              </a:rPr>
              <a:t>Cukrářské výrobky.</a:t>
            </a:r>
          </a:p>
          <a:p>
            <a:pPr lvl="1"/>
            <a:r>
              <a:rPr lang="cs-CZ" sz="1600" dirty="0">
                <a:solidFill>
                  <a:srgbClr val="002060"/>
                </a:solidFill>
              </a:rPr>
              <a:t>Kojenecká výživa.</a:t>
            </a:r>
          </a:p>
          <a:p>
            <a:pPr lvl="1"/>
            <a:r>
              <a:rPr lang="cs-CZ" sz="1600" dirty="0">
                <a:solidFill>
                  <a:srgbClr val="002060"/>
                </a:solidFill>
              </a:rPr>
              <a:t>Kulinářské výrobky a pokrmy.</a:t>
            </a:r>
          </a:p>
          <a:p>
            <a:pPr lvl="1"/>
            <a:r>
              <a:rPr lang="cs-CZ" sz="1600" dirty="0">
                <a:solidFill>
                  <a:srgbClr val="002060"/>
                </a:solidFill>
              </a:rPr>
              <a:t>Klinická výživa.</a:t>
            </a:r>
          </a:p>
          <a:p>
            <a:pPr lvl="1"/>
            <a:r>
              <a:rPr lang="cs-CZ" sz="1600" dirty="0">
                <a:solidFill>
                  <a:srgbClr val="002060"/>
                </a:solidFill>
              </a:rPr>
              <a:t>Krmivo.</a:t>
            </a:r>
          </a:p>
          <a:p>
            <a:r>
              <a:rPr lang="cs-CZ" sz="2000" dirty="0">
                <a:solidFill>
                  <a:srgbClr val="002060"/>
                </a:solidFill>
              </a:rPr>
              <a:t>General Electric založilo 49 strategických podnikatelských jednotek.</a:t>
            </a:r>
          </a:p>
          <a:p>
            <a:r>
              <a:rPr lang="cs-CZ" sz="2000" dirty="0">
                <a:solidFill>
                  <a:srgbClr val="002060"/>
                </a:solidFill>
              </a:rPr>
              <a:t>Otázka: Jaké jsou výhody a nevýhody širokého portfolia podnikatelských jednotek?</a:t>
            </a:r>
          </a:p>
        </p:txBody>
      </p:sp>
      <p:sp>
        <p:nvSpPr>
          <p:cNvPr id="6" name="Nadpis 5"/>
          <p:cNvSpPr>
            <a:spLocks noGrp="1"/>
          </p:cNvSpPr>
          <p:nvPr>
            <p:ph type="title"/>
          </p:nvPr>
        </p:nvSpPr>
        <p:spPr>
          <a:xfrm>
            <a:off x="107504" y="195486"/>
            <a:ext cx="8136904" cy="507703"/>
          </a:xfrm>
        </p:spPr>
        <p:txBody>
          <a:bodyPr/>
          <a:lstStyle/>
          <a:p>
            <a:r>
              <a:rPr lang="cs-CZ" dirty="0"/>
              <a:t>Příklad z praxe</a:t>
            </a:r>
          </a:p>
        </p:txBody>
      </p:sp>
    </p:spTree>
    <p:extLst>
      <p:ext uri="{BB962C8B-B14F-4D97-AF65-F5344CB8AC3E}">
        <p14:creationId xmlns:p14="http://schemas.microsoft.com/office/powerpoint/2010/main" val="1109474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Proces:</a:t>
            </a:r>
          </a:p>
          <a:p>
            <a:pPr lvl="1"/>
            <a:r>
              <a:rPr lang="cs-CZ" sz="2000" dirty="0">
                <a:solidFill>
                  <a:srgbClr val="002060"/>
                </a:solidFill>
              </a:rPr>
              <a:t>Provedení auditu portfolia značek.</a:t>
            </a:r>
          </a:p>
          <a:p>
            <a:pPr lvl="1"/>
            <a:r>
              <a:rPr lang="cs-CZ" sz="2000" dirty="0">
                <a:solidFill>
                  <a:srgbClr val="002060"/>
                </a:solidFill>
              </a:rPr>
              <a:t>Určení optimálního portfolia značek.</a:t>
            </a:r>
          </a:p>
          <a:p>
            <a:pPr lvl="1"/>
            <a:r>
              <a:rPr lang="cs-CZ" sz="2000" dirty="0">
                <a:solidFill>
                  <a:srgbClr val="002060"/>
                </a:solidFill>
              </a:rPr>
              <a:t>Výběr vhodné strategie pro vyřazení značky.</a:t>
            </a:r>
          </a:p>
          <a:p>
            <a:pPr lvl="1"/>
            <a:r>
              <a:rPr lang="cs-CZ" sz="2000" dirty="0">
                <a:solidFill>
                  <a:srgbClr val="002060"/>
                </a:solidFill>
              </a:rPr>
              <a:t>Příprava růstové strategie pro přeživší značky.</a:t>
            </a:r>
          </a:p>
          <a:p>
            <a:endParaRPr lang="cs-CZ" sz="2000" dirty="0">
              <a:solidFill>
                <a:srgbClr val="002060"/>
              </a:solidFill>
            </a:endParaRPr>
          </a:p>
          <a:p>
            <a:r>
              <a:rPr lang="cs-CZ" sz="2000" dirty="0">
                <a:solidFill>
                  <a:srgbClr val="002060"/>
                </a:solidFill>
              </a:rPr>
              <a:t>Metody vyřazení: vydojit, ukončit, spojit, prodat.</a:t>
            </a:r>
          </a:p>
        </p:txBody>
      </p:sp>
      <p:sp>
        <p:nvSpPr>
          <p:cNvPr id="6" name="Nadpis 5"/>
          <p:cNvSpPr>
            <a:spLocks noGrp="1"/>
          </p:cNvSpPr>
          <p:nvPr>
            <p:ph type="title"/>
          </p:nvPr>
        </p:nvSpPr>
        <p:spPr>
          <a:xfrm>
            <a:off x="107504" y="195486"/>
            <a:ext cx="8136904" cy="507703"/>
          </a:xfrm>
        </p:spPr>
        <p:txBody>
          <a:bodyPr/>
          <a:lstStyle/>
          <a:p>
            <a:r>
              <a:rPr lang="cs-CZ" dirty="0"/>
              <a:t>Racionalizace portfolia značek</a:t>
            </a:r>
          </a:p>
        </p:txBody>
      </p:sp>
    </p:spTree>
    <p:extLst>
      <p:ext uri="{BB962C8B-B14F-4D97-AF65-F5344CB8AC3E}">
        <p14:creationId xmlns:p14="http://schemas.microsoft.com/office/powerpoint/2010/main" val="1457725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Identifikace hlavních podnikatelských aktivit, které tvoří základ rozvoje firmy-to jsou tzv. strategické podnikatelské jednotky. </a:t>
            </a:r>
          </a:p>
          <a:p>
            <a:r>
              <a:rPr lang="cs-CZ" sz="2000" dirty="0">
                <a:solidFill>
                  <a:srgbClr val="002060"/>
                </a:solidFill>
              </a:rPr>
              <a:t>Odhad atraktivnosti jednotlivých jednotek (značek) a rozhodnutí o tom, jakou podporu si zaslouží každá z nich. </a:t>
            </a:r>
          </a:p>
          <a:p>
            <a:r>
              <a:rPr lang="cs-CZ" sz="2000" dirty="0">
                <a:solidFill>
                  <a:srgbClr val="002060"/>
                </a:solidFill>
              </a:rPr>
              <a:t>Mezi nejznámější modifikace portfolio analýzy patří:</a:t>
            </a:r>
          </a:p>
          <a:p>
            <a:pPr lvl="1"/>
            <a:r>
              <a:rPr lang="cs-CZ" sz="2000" dirty="0">
                <a:solidFill>
                  <a:srgbClr val="002060"/>
                </a:solidFill>
              </a:rPr>
              <a:t>matice BCG,</a:t>
            </a:r>
          </a:p>
          <a:p>
            <a:pPr lvl="1"/>
            <a:r>
              <a:rPr lang="cs-CZ" sz="2000" dirty="0">
                <a:solidFill>
                  <a:srgbClr val="002060"/>
                </a:solidFill>
              </a:rPr>
              <a:t>matice GE.</a:t>
            </a:r>
          </a:p>
        </p:txBody>
      </p:sp>
      <p:sp>
        <p:nvSpPr>
          <p:cNvPr id="6" name="Nadpis 5"/>
          <p:cNvSpPr>
            <a:spLocks noGrp="1"/>
          </p:cNvSpPr>
          <p:nvPr>
            <p:ph type="title"/>
          </p:nvPr>
        </p:nvSpPr>
        <p:spPr>
          <a:xfrm>
            <a:off x="107504" y="195486"/>
            <a:ext cx="8136904" cy="507703"/>
          </a:xfrm>
        </p:spPr>
        <p:txBody>
          <a:bodyPr/>
          <a:lstStyle/>
          <a:p>
            <a:r>
              <a:rPr lang="cs-CZ" dirty="0"/>
              <a:t>Audit portfolia</a:t>
            </a:r>
          </a:p>
        </p:txBody>
      </p:sp>
    </p:spTree>
    <p:extLst>
      <p:ext uri="{BB962C8B-B14F-4D97-AF65-F5344CB8AC3E}">
        <p14:creationId xmlns:p14="http://schemas.microsoft.com/office/powerpoint/2010/main" val="3804158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Nejznámější metoda analýzy portfolia od firmy Boston </a:t>
            </a:r>
            <a:r>
              <a:rPr lang="cs-CZ" sz="2000" dirty="0" err="1">
                <a:solidFill>
                  <a:srgbClr val="002060"/>
                </a:solidFill>
              </a:rPr>
              <a:t>Consulting</a:t>
            </a:r>
            <a:r>
              <a:rPr lang="cs-CZ" sz="2000" dirty="0">
                <a:solidFill>
                  <a:srgbClr val="002060"/>
                </a:solidFill>
              </a:rPr>
              <a:t> Group.</a:t>
            </a:r>
          </a:p>
          <a:p>
            <a:endParaRPr lang="cs-CZ" sz="2000" dirty="0">
              <a:solidFill>
                <a:srgbClr val="002060"/>
              </a:solidFill>
            </a:endParaRPr>
          </a:p>
          <a:p>
            <a:r>
              <a:rPr lang="cs-CZ" sz="2000" dirty="0">
                <a:solidFill>
                  <a:srgbClr val="002060"/>
                </a:solidFill>
              </a:rPr>
              <a:t>Princip: ziskovost jednotlivých podnikatelských jednotek je spjata s podílem firmy na daném trhu a s tempem růstu tohoto trhu. </a:t>
            </a:r>
          </a:p>
          <a:p>
            <a:endParaRPr lang="cs-CZ" sz="2000" dirty="0">
              <a:solidFill>
                <a:srgbClr val="002060"/>
              </a:solidFill>
            </a:endParaRPr>
          </a:p>
          <a:p>
            <a:r>
              <a:rPr lang="cs-CZ" sz="2000" dirty="0">
                <a:solidFill>
                  <a:srgbClr val="002060"/>
                </a:solidFill>
              </a:rPr>
              <a:t>Výsledkem je model BCG, který třídí strategické podnikatelské jednotky podle podílu na trhu a tempa růstu tohoto trhu. </a:t>
            </a:r>
          </a:p>
        </p:txBody>
      </p:sp>
      <p:sp>
        <p:nvSpPr>
          <p:cNvPr id="6" name="Nadpis 5"/>
          <p:cNvSpPr>
            <a:spLocks noGrp="1"/>
          </p:cNvSpPr>
          <p:nvPr>
            <p:ph type="title"/>
          </p:nvPr>
        </p:nvSpPr>
        <p:spPr>
          <a:xfrm>
            <a:off x="107504" y="195486"/>
            <a:ext cx="8136904" cy="507703"/>
          </a:xfrm>
        </p:spPr>
        <p:txBody>
          <a:bodyPr/>
          <a:lstStyle/>
          <a:p>
            <a:r>
              <a:rPr lang="cs-CZ" dirty="0"/>
              <a:t>Metoda BCG</a:t>
            </a:r>
          </a:p>
        </p:txBody>
      </p:sp>
    </p:spTree>
    <p:extLst>
      <p:ext uri="{BB962C8B-B14F-4D97-AF65-F5344CB8AC3E}">
        <p14:creationId xmlns:p14="http://schemas.microsoft.com/office/powerpoint/2010/main" val="286374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Toto není vyčerpávající seznam, my si vždy vybíráme, co potřebujeme!</a:t>
            </a:r>
          </a:p>
          <a:p>
            <a:endParaRPr lang="cs-CZ" sz="2000" dirty="0">
              <a:solidFill>
                <a:srgbClr val="002060"/>
              </a:solidFill>
            </a:endParaRPr>
          </a:p>
          <a:p>
            <a:r>
              <a:rPr lang="cs-CZ" sz="2000" dirty="0">
                <a:solidFill>
                  <a:srgbClr val="002060"/>
                </a:solidFill>
              </a:rPr>
              <a:t>Ekonomické – kupní síla, hospodářská situace země a její vývoj, tempa růstu, inflační tendence, nezaměstnanost, úroveň příjmů, struktura výdajů, index spotřebitelských cen, dostupnost zdrojů, úrokové sazby, daňové a celní podmínky.</a:t>
            </a:r>
          </a:p>
          <a:p>
            <a:r>
              <a:rPr lang="cs-CZ" sz="2000" dirty="0">
                <a:solidFill>
                  <a:srgbClr val="002060"/>
                </a:solidFill>
              </a:rPr>
              <a:t>Demografické – počet obyvatelstva, věková struktura, zaměstnání, hustota osídlení, prostorové rozmístění, vzdělání, styl života, migrace.</a:t>
            </a:r>
          </a:p>
          <a:p>
            <a:r>
              <a:rPr lang="cs-CZ" sz="2000" dirty="0">
                <a:solidFill>
                  <a:srgbClr val="002060"/>
                </a:solidFill>
              </a:rPr>
              <a:t>Technologické – technologický rozvoj země, přijímání nových technologií, tempo technologických změn.</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Analýza makroprostředí</a:t>
            </a:r>
          </a:p>
        </p:txBody>
      </p:sp>
    </p:spTree>
    <p:extLst>
      <p:ext uri="{BB962C8B-B14F-4D97-AF65-F5344CB8AC3E}">
        <p14:creationId xmlns:p14="http://schemas.microsoft.com/office/powerpoint/2010/main" val="16521291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1303712" y="1071552"/>
          <a:ext cx="6268686" cy="3352499"/>
        </p:xfrm>
        <a:graphic>
          <a:graphicData uri="http://schemas.openxmlformats.org/drawingml/2006/table">
            <a:tbl>
              <a:tblPr firstRow="1" bandRow="1">
                <a:tableStyleId>{5940675A-B579-460E-94D1-54222C63F5DA}</a:tableStyleId>
              </a:tblPr>
              <a:tblGrid>
                <a:gridCol w="857255">
                  <a:extLst>
                    <a:ext uri="{9D8B030D-6E8A-4147-A177-3AD203B41FA5}">
                      <a16:colId xmlns:a16="http://schemas.microsoft.com/office/drawing/2014/main" val="20000"/>
                    </a:ext>
                  </a:extLst>
                </a:gridCol>
                <a:gridCol w="422073">
                  <a:extLst>
                    <a:ext uri="{9D8B030D-6E8A-4147-A177-3AD203B41FA5}">
                      <a16:colId xmlns:a16="http://schemas.microsoft.com/office/drawing/2014/main" val="20001"/>
                    </a:ext>
                  </a:extLst>
                </a:gridCol>
                <a:gridCol w="2459887">
                  <a:extLst>
                    <a:ext uri="{9D8B030D-6E8A-4147-A177-3AD203B41FA5}">
                      <a16:colId xmlns:a16="http://schemas.microsoft.com/office/drawing/2014/main" val="20002"/>
                    </a:ext>
                  </a:extLst>
                </a:gridCol>
                <a:gridCol w="2529471">
                  <a:extLst>
                    <a:ext uri="{9D8B030D-6E8A-4147-A177-3AD203B41FA5}">
                      <a16:colId xmlns:a16="http://schemas.microsoft.com/office/drawing/2014/main" val="20003"/>
                    </a:ext>
                  </a:extLst>
                </a:gridCol>
              </a:tblGrid>
              <a:tr h="1234850">
                <a:tc rowSpan="2">
                  <a:txBody>
                    <a:bodyPr/>
                    <a:lstStyle/>
                    <a:p>
                      <a:pPr algn="ctr"/>
                      <a:r>
                        <a:rPr lang="cs-CZ" sz="1400" b="0" cap="none" spc="0" dirty="0">
                          <a:ln>
                            <a:noFill/>
                          </a:ln>
                          <a:solidFill>
                            <a:schemeClr val="tx1"/>
                          </a:solidFill>
                          <a:effectLst/>
                          <a:latin typeface="+mn-lt"/>
                        </a:rPr>
                        <a:t>Tempo</a:t>
                      </a:r>
                      <a:r>
                        <a:rPr lang="cs-CZ" sz="1400" b="0" cap="none" spc="0" baseline="0" dirty="0">
                          <a:ln>
                            <a:noFill/>
                          </a:ln>
                          <a:solidFill>
                            <a:schemeClr val="tx1"/>
                          </a:solidFill>
                          <a:effectLst/>
                          <a:latin typeface="+mn-lt"/>
                        </a:rPr>
                        <a:t> růstu trhu</a:t>
                      </a:r>
                      <a:endParaRPr lang="cs-CZ" sz="1400" b="0" cap="none" spc="0" dirty="0">
                        <a:ln>
                          <a:noFill/>
                        </a:ln>
                        <a:solidFill>
                          <a:schemeClr val="tx1"/>
                        </a:solidFill>
                        <a:effectLst/>
                        <a:latin typeface="+mn-lt"/>
                      </a:endParaRPr>
                    </a:p>
                    <a:p>
                      <a:pPr algn="ctr"/>
                      <a:endParaRPr lang="cs-CZ" sz="1400" b="0" cap="none" spc="0" dirty="0">
                        <a:ln>
                          <a:noFill/>
                        </a:ln>
                        <a:solidFill>
                          <a:schemeClr val="tx1"/>
                        </a:solidFill>
                        <a:effectLst/>
                        <a:latin typeface="+mn-lt"/>
                      </a:endParaRPr>
                    </a:p>
                    <a:p>
                      <a:pPr algn="ctr"/>
                      <a:endParaRPr lang="cs-CZ" sz="1400" b="0" cap="none" spc="0" dirty="0">
                        <a:ln>
                          <a:noFill/>
                        </a:ln>
                        <a:solidFill>
                          <a:schemeClr val="tx1"/>
                        </a:solidFill>
                        <a:effectLst/>
                        <a:latin typeface="+mn-lt"/>
                      </a:endParaRPr>
                    </a:p>
                    <a:p>
                      <a:pPr algn="ctr"/>
                      <a:endParaRPr lang="cs-CZ" sz="1400" b="0" cap="none" spc="0" dirty="0">
                        <a:ln>
                          <a:noFill/>
                        </a:ln>
                        <a:solidFill>
                          <a:schemeClr val="tx1"/>
                        </a:solidFill>
                        <a:effectLst/>
                        <a:latin typeface="+mn-lt"/>
                      </a:endParaRPr>
                    </a:p>
                    <a:p>
                      <a:pPr algn="ctr"/>
                      <a:endParaRPr lang="cs-CZ" sz="1400" b="0" cap="none" spc="0" dirty="0">
                        <a:ln>
                          <a:noFill/>
                        </a:ln>
                        <a:solidFill>
                          <a:schemeClr val="tx1"/>
                        </a:solidFill>
                        <a:effectLst/>
                        <a:latin typeface="+mn-lt"/>
                      </a:endParaRPr>
                    </a:p>
                    <a:p>
                      <a:pPr algn="ctr"/>
                      <a:r>
                        <a:rPr lang="cs-CZ" sz="1400" b="0" cap="none" spc="0" dirty="0">
                          <a:ln>
                            <a:noFill/>
                          </a:ln>
                          <a:solidFill>
                            <a:schemeClr val="tx1"/>
                          </a:solidFill>
                          <a:effectLst/>
                          <a:latin typeface="+mn-lt"/>
                        </a:rPr>
                        <a:t>Tempo růstu trhu</a:t>
                      </a:r>
                    </a:p>
                  </a:txBody>
                  <a:tcPr marL="68580" marR="68580" marT="34290" marB="34290" vert="vert270">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1400" b="0" i="1" cap="none" spc="0" dirty="0">
                          <a:ln>
                            <a:noFill/>
                          </a:ln>
                          <a:solidFill>
                            <a:schemeClr val="tx1"/>
                          </a:solidFill>
                          <a:effectLst/>
                          <a:latin typeface="+mn-lt"/>
                        </a:rPr>
                        <a:t>vysoké</a:t>
                      </a:r>
                    </a:p>
                  </a:txBody>
                  <a:tcPr marL="68580" marR="68580" marT="34290" marB="34290" vert="vert27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2100" b="1" cap="none" spc="0" dirty="0">
                          <a:ln>
                            <a:noFill/>
                          </a:ln>
                          <a:solidFill>
                            <a:schemeClr val="tx1"/>
                          </a:solidFill>
                          <a:effectLst/>
                          <a:latin typeface="+mj-lt"/>
                        </a:rPr>
                        <a:t>HVĚZDY</a:t>
                      </a:r>
                    </a:p>
                    <a:p>
                      <a:pPr algn="ctr"/>
                      <a:r>
                        <a:rPr lang="cs-CZ" sz="1500" b="0" cap="none" spc="0" dirty="0">
                          <a:ln>
                            <a:noFill/>
                          </a:ln>
                          <a:solidFill>
                            <a:schemeClr val="tx1"/>
                          </a:solidFill>
                          <a:effectLst/>
                          <a:latin typeface="+mj-lt"/>
                        </a:rPr>
                        <a:t>Rostoucí zisk</a:t>
                      </a: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100" b="1" cap="none" spc="0" dirty="0">
                          <a:ln>
                            <a:noFill/>
                          </a:ln>
                          <a:solidFill>
                            <a:schemeClr val="tx1"/>
                          </a:solidFill>
                          <a:effectLst/>
                          <a:latin typeface="+mj-lt"/>
                        </a:rPr>
                        <a:t>OTAZNÍKY</a:t>
                      </a:r>
                    </a:p>
                    <a:p>
                      <a:pPr marL="0" marR="0" indent="0" algn="ctr" defTabSz="914400" rtl="0" eaLnBrk="1" fontAlgn="auto" latinLnBrk="0" hangingPunct="1">
                        <a:lnSpc>
                          <a:spcPct val="100000"/>
                        </a:lnSpc>
                        <a:spcBef>
                          <a:spcPts val="0"/>
                        </a:spcBef>
                        <a:spcAft>
                          <a:spcPts val="0"/>
                        </a:spcAft>
                        <a:buClrTx/>
                        <a:buSzTx/>
                        <a:buFontTx/>
                        <a:buNone/>
                        <a:tabLst/>
                        <a:defRPr/>
                      </a:pPr>
                      <a:r>
                        <a:rPr lang="cs-CZ" sz="1500" b="0" cap="none" spc="0" dirty="0">
                          <a:ln>
                            <a:noFill/>
                          </a:ln>
                          <a:solidFill>
                            <a:schemeClr val="tx1"/>
                          </a:solidFill>
                          <a:effectLst/>
                          <a:latin typeface="+mj-lt"/>
                        </a:rPr>
                        <a:t>Nízký zisk</a:t>
                      </a: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extLst>
                  <a:ext uri="{0D108BD9-81ED-4DB2-BD59-A6C34878D82A}">
                    <a16:rowId xmlns:a16="http://schemas.microsoft.com/office/drawing/2014/main" val="10000"/>
                  </a:ext>
                </a:extLst>
              </a:tr>
              <a:tr h="1178721">
                <a:tc vMerge="1">
                  <a:txBody>
                    <a:bodyPr/>
                    <a:lstStyle/>
                    <a:p>
                      <a:endParaRPr lang="cs-CZ" dirty="0"/>
                    </a:p>
                  </a:txBody>
                  <a:tcPr/>
                </a:tc>
                <a:tc>
                  <a:txBody>
                    <a:bodyPr/>
                    <a:lstStyle/>
                    <a:p>
                      <a:pPr algn="ctr"/>
                      <a:r>
                        <a:rPr lang="cs-CZ" sz="1400" b="0" i="1" cap="none" spc="0" dirty="0">
                          <a:ln>
                            <a:noFill/>
                          </a:ln>
                          <a:solidFill>
                            <a:schemeClr val="tx1"/>
                          </a:solidFill>
                          <a:effectLst/>
                          <a:latin typeface="+mn-lt"/>
                        </a:rPr>
                        <a:t>nízké</a:t>
                      </a:r>
                    </a:p>
                  </a:txBody>
                  <a:tcPr marL="68580" marR="68580" marT="34290" marB="34290" vert="vert27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2100" b="1" cap="none" spc="0" dirty="0">
                          <a:ln>
                            <a:noFill/>
                          </a:ln>
                          <a:solidFill>
                            <a:schemeClr val="tx1"/>
                          </a:solidFill>
                          <a:effectLst/>
                          <a:latin typeface="+mj-lt"/>
                        </a:rPr>
                        <a:t>DOJNÉ KRÁVY</a:t>
                      </a:r>
                    </a:p>
                    <a:p>
                      <a:pPr algn="ctr"/>
                      <a:r>
                        <a:rPr lang="cs-CZ" sz="1500" b="0" cap="none" spc="0" dirty="0">
                          <a:ln>
                            <a:noFill/>
                          </a:ln>
                          <a:solidFill>
                            <a:schemeClr val="tx1"/>
                          </a:solidFill>
                          <a:effectLst/>
                          <a:latin typeface="+mj-lt"/>
                        </a:rPr>
                        <a:t>Nejvyšší zisk</a:t>
                      </a: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2100" b="1" cap="none" spc="0" dirty="0">
                          <a:ln>
                            <a:noFill/>
                          </a:ln>
                          <a:solidFill>
                            <a:schemeClr val="tx1"/>
                          </a:solidFill>
                          <a:effectLst/>
                          <a:latin typeface="+mj-lt"/>
                        </a:rPr>
                        <a:t>PSI</a:t>
                      </a:r>
                      <a:r>
                        <a:rPr lang="cs-CZ" sz="1500" b="1" cap="none" spc="0" dirty="0">
                          <a:ln>
                            <a:noFill/>
                          </a:ln>
                          <a:solidFill>
                            <a:schemeClr val="tx1"/>
                          </a:solidFill>
                          <a:effectLst/>
                          <a:latin typeface="+mj-lt"/>
                        </a:rPr>
                        <a:t> </a:t>
                      </a:r>
                    </a:p>
                    <a:p>
                      <a:pPr algn="ctr"/>
                      <a:r>
                        <a:rPr lang="cs-CZ" sz="1500" b="0" cap="none" spc="0" dirty="0">
                          <a:ln>
                            <a:noFill/>
                          </a:ln>
                          <a:solidFill>
                            <a:schemeClr val="tx1"/>
                          </a:solidFill>
                          <a:effectLst/>
                          <a:latin typeface="+mj-lt"/>
                        </a:rPr>
                        <a:t>Nejnižší zisk</a:t>
                      </a: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extLst>
                  <a:ext uri="{0D108BD9-81ED-4DB2-BD59-A6C34878D82A}">
                    <a16:rowId xmlns:a16="http://schemas.microsoft.com/office/drawing/2014/main" val="10001"/>
                  </a:ext>
                </a:extLst>
              </a:tr>
              <a:tr h="372511">
                <a:tc rowSpan="2" gridSpan="2">
                  <a:txBody>
                    <a:bodyPr/>
                    <a:lstStyle/>
                    <a:p>
                      <a:pPr algn="ctr"/>
                      <a:endParaRPr lang="cs-CZ" sz="1400" b="0" cap="none" spc="0" dirty="0">
                        <a:ln>
                          <a:noFill/>
                        </a:ln>
                        <a:solidFill>
                          <a:schemeClr val="tx1"/>
                        </a:solidFill>
                        <a:effectLst/>
                        <a:latin typeface="+mn-lt"/>
                      </a:endParaRPr>
                    </a:p>
                  </a:txBody>
                  <a:tcPr marL="68580" marR="68580" marT="34290" marB="34290" anchor="ctr">
                    <a:lnL w="12700" cmpd="sng">
                      <a:noFill/>
                    </a:lnL>
                    <a:lnB w="12700" cmpd="sng">
                      <a:noFill/>
                    </a:lnB>
                    <a:noFill/>
                  </a:tcPr>
                </a:tc>
                <a:tc rowSpan="2" hMerge="1">
                  <a:txBody>
                    <a:bodyPr/>
                    <a:lstStyle/>
                    <a:p>
                      <a:pPr algn="ctr"/>
                      <a:endParaRPr lang="cs-CZ" b="0" dirty="0"/>
                    </a:p>
                  </a:txBody>
                  <a:tcPr/>
                </a:tc>
                <a:tc>
                  <a:txBody>
                    <a:bodyPr/>
                    <a:lstStyle/>
                    <a:p>
                      <a:pPr algn="ctr"/>
                      <a:r>
                        <a:rPr lang="cs-CZ" sz="1400" b="0" i="1" cap="none" spc="0" dirty="0">
                          <a:ln>
                            <a:noFill/>
                          </a:ln>
                          <a:solidFill>
                            <a:schemeClr val="tx1"/>
                          </a:solidFill>
                          <a:effectLst/>
                          <a:latin typeface="+mn-lt"/>
                        </a:rPr>
                        <a:t>vysoký</a:t>
                      </a: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a:txBody>
                    <a:bodyPr/>
                    <a:lstStyle/>
                    <a:p>
                      <a:pPr algn="ctr"/>
                      <a:r>
                        <a:rPr lang="cs-CZ" sz="1400" b="0" i="1" cap="none" spc="0" dirty="0">
                          <a:ln>
                            <a:noFill/>
                          </a:ln>
                          <a:solidFill>
                            <a:schemeClr val="tx1"/>
                          </a:solidFill>
                          <a:effectLst/>
                          <a:latin typeface="+mn-lt"/>
                        </a:rPr>
                        <a:t>nízký</a:t>
                      </a: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extLst>
                  <a:ext uri="{0D108BD9-81ED-4DB2-BD59-A6C34878D82A}">
                    <a16:rowId xmlns:a16="http://schemas.microsoft.com/office/drawing/2014/main" val="10002"/>
                  </a:ext>
                </a:extLst>
              </a:tr>
              <a:tr h="566417">
                <a:tc gridSpan="2" vMerge="1">
                  <a:txBody>
                    <a:bodyPr/>
                    <a:lstStyle/>
                    <a:p>
                      <a:endParaRPr lang="cs-CZ" dirty="0"/>
                    </a:p>
                  </a:txBody>
                  <a:tcPr/>
                </a:tc>
                <a:tc hMerge="1" vMerge="1">
                  <a:txBody>
                    <a:bodyPr/>
                    <a:lstStyle/>
                    <a:p>
                      <a:pPr algn="ctr"/>
                      <a:endParaRPr lang="cs-CZ" b="0" dirty="0"/>
                    </a:p>
                  </a:txBody>
                  <a:tcPr>
                    <a:lnL w="12700" cmpd="sng">
                      <a:noFill/>
                    </a:lnL>
                    <a:lnB w="12700" cmpd="sng">
                      <a:noFill/>
                    </a:lnB>
                  </a:tcPr>
                </a:tc>
                <a:tc gridSpan="2">
                  <a:txBody>
                    <a:bodyPr/>
                    <a:lstStyle/>
                    <a:p>
                      <a:pPr algn="ctr"/>
                      <a:endParaRPr lang="cs-CZ" sz="1400" b="0" cap="none" spc="0" dirty="0">
                        <a:ln>
                          <a:noFill/>
                        </a:ln>
                        <a:solidFill>
                          <a:schemeClr val="tx1"/>
                        </a:solidFill>
                        <a:effectLst/>
                        <a:latin typeface="+mn-lt"/>
                      </a:endParaRPr>
                    </a:p>
                    <a:p>
                      <a:pPr algn="ctr"/>
                      <a:r>
                        <a:rPr lang="cs-CZ" sz="1400" b="0" cap="none" spc="0" dirty="0">
                          <a:ln>
                            <a:noFill/>
                          </a:ln>
                          <a:solidFill>
                            <a:schemeClr val="tx1"/>
                          </a:solidFill>
                          <a:effectLst/>
                          <a:latin typeface="+mn-lt"/>
                        </a:rPr>
                        <a:t>Relativní tržní</a:t>
                      </a:r>
                      <a:r>
                        <a:rPr lang="cs-CZ" sz="1400" b="0" cap="none" spc="0" baseline="0" dirty="0">
                          <a:ln>
                            <a:noFill/>
                          </a:ln>
                          <a:solidFill>
                            <a:schemeClr val="tx1"/>
                          </a:solidFill>
                          <a:effectLst/>
                          <a:latin typeface="+mn-lt"/>
                        </a:rPr>
                        <a:t> podíl</a:t>
                      </a:r>
                      <a:endParaRPr lang="cs-CZ" sz="1400" b="0" cap="none" spc="0" dirty="0">
                        <a:ln>
                          <a:noFill/>
                        </a:ln>
                        <a:solidFill>
                          <a:schemeClr val="tx1"/>
                        </a:solidFill>
                        <a:effectLst/>
                        <a:latin typeface="+mn-lt"/>
                      </a:endParaRPr>
                    </a:p>
                  </a:txBody>
                  <a:tcPr marL="68580" marR="68580" marT="34290" marB="3429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tcPr>
                </a:tc>
                <a:tc hMerge="1">
                  <a:txBody>
                    <a:bodyPr/>
                    <a:lstStyle/>
                    <a:p>
                      <a:endParaRPr lang="cs-CZ" dirty="0"/>
                    </a:p>
                  </a:txBody>
                  <a:tcPr/>
                </a:tc>
                <a:extLst>
                  <a:ext uri="{0D108BD9-81ED-4DB2-BD59-A6C34878D82A}">
                    <a16:rowId xmlns:a16="http://schemas.microsoft.com/office/drawing/2014/main" val="10003"/>
                  </a:ext>
                </a:extLst>
              </a:tr>
            </a:tbl>
          </a:graphicData>
        </a:graphic>
      </p:graphicFrame>
      <p:sp>
        <p:nvSpPr>
          <p:cNvPr id="14338" name="Nadpis 1"/>
          <p:cNvSpPr>
            <a:spLocks noGrp="1"/>
          </p:cNvSpPr>
          <p:nvPr>
            <p:ph type="title"/>
          </p:nvPr>
        </p:nvSpPr>
        <p:spPr/>
        <p:txBody>
          <a:bodyPr/>
          <a:lstStyle/>
          <a:p>
            <a:pPr>
              <a:defRPr/>
            </a:pPr>
            <a:r>
              <a:rPr lang="cs-CZ" dirty="0"/>
              <a:t> </a:t>
            </a:r>
          </a:p>
        </p:txBody>
      </p:sp>
      <p:grpSp>
        <p:nvGrpSpPr>
          <p:cNvPr id="8" name="Skupina 7"/>
          <p:cNvGrpSpPr/>
          <p:nvPr/>
        </p:nvGrpSpPr>
        <p:grpSpPr>
          <a:xfrm>
            <a:off x="1625183" y="1071552"/>
            <a:ext cx="535785" cy="2336065"/>
            <a:chOff x="642910" y="1428736"/>
            <a:chExt cx="714380" cy="3114752"/>
          </a:xfrm>
        </p:grpSpPr>
        <p:sp>
          <p:nvSpPr>
            <p:cNvPr id="5" name="TextovéPole 4"/>
            <p:cNvSpPr txBox="1"/>
            <p:nvPr/>
          </p:nvSpPr>
          <p:spPr>
            <a:xfrm>
              <a:off x="642910" y="1428736"/>
              <a:ext cx="714380" cy="400109"/>
            </a:xfrm>
            <a:prstGeom prst="rect">
              <a:avLst/>
            </a:prstGeom>
            <a:noFill/>
          </p:spPr>
          <p:txBody>
            <a:bodyPr wrap="square" rtlCol="0">
              <a:spAutoFit/>
            </a:bodyPr>
            <a:lstStyle/>
            <a:p>
              <a:r>
                <a:rPr lang="cs-CZ" sz="1350" dirty="0"/>
                <a:t>20%</a:t>
              </a:r>
            </a:p>
          </p:txBody>
        </p:sp>
        <p:sp>
          <p:nvSpPr>
            <p:cNvPr id="6" name="TextovéPole 5"/>
            <p:cNvSpPr txBox="1"/>
            <p:nvPr/>
          </p:nvSpPr>
          <p:spPr>
            <a:xfrm>
              <a:off x="642910" y="2786058"/>
              <a:ext cx="714380" cy="400109"/>
            </a:xfrm>
            <a:prstGeom prst="rect">
              <a:avLst/>
            </a:prstGeom>
            <a:noFill/>
          </p:spPr>
          <p:txBody>
            <a:bodyPr wrap="square" rtlCol="0">
              <a:spAutoFit/>
            </a:bodyPr>
            <a:lstStyle/>
            <a:p>
              <a:r>
                <a:rPr lang="cs-CZ" sz="1350" dirty="0"/>
                <a:t>10%</a:t>
              </a:r>
            </a:p>
          </p:txBody>
        </p:sp>
        <p:sp>
          <p:nvSpPr>
            <p:cNvPr id="7" name="TextovéPole 6"/>
            <p:cNvSpPr txBox="1"/>
            <p:nvPr/>
          </p:nvSpPr>
          <p:spPr>
            <a:xfrm>
              <a:off x="642910" y="4143379"/>
              <a:ext cx="714380" cy="400109"/>
            </a:xfrm>
            <a:prstGeom prst="rect">
              <a:avLst/>
            </a:prstGeom>
            <a:noFill/>
          </p:spPr>
          <p:txBody>
            <a:bodyPr wrap="square" rtlCol="0">
              <a:spAutoFit/>
            </a:bodyPr>
            <a:lstStyle/>
            <a:p>
              <a:r>
                <a:rPr lang="cs-CZ" sz="1350" dirty="0"/>
                <a:t>0%</a:t>
              </a:r>
            </a:p>
          </p:txBody>
        </p:sp>
      </p:grpSp>
      <p:grpSp>
        <p:nvGrpSpPr>
          <p:cNvPr id="12" name="Skupina 11"/>
          <p:cNvGrpSpPr/>
          <p:nvPr/>
        </p:nvGrpSpPr>
        <p:grpSpPr>
          <a:xfrm>
            <a:off x="2536017" y="3857637"/>
            <a:ext cx="5036381" cy="507831"/>
            <a:chOff x="1857356" y="5143512"/>
            <a:chExt cx="6715174" cy="677106"/>
          </a:xfrm>
        </p:grpSpPr>
        <p:sp>
          <p:nvSpPr>
            <p:cNvPr id="9" name="TextovéPole 8"/>
            <p:cNvSpPr txBox="1"/>
            <p:nvPr/>
          </p:nvSpPr>
          <p:spPr>
            <a:xfrm>
              <a:off x="4929191" y="5143512"/>
              <a:ext cx="571504" cy="400108"/>
            </a:xfrm>
            <a:prstGeom prst="rect">
              <a:avLst/>
            </a:prstGeom>
            <a:noFill/>
          </p:spPr>
          <p:txBody>
            <a:bodyPr wrap="square" rtlCol="0">
              <a:spAutoFit/>
            </a:bodyPr>
            <a:lstStyle/>
            <a:p>
              <a:r>
                <a:rPr lang="cs-CZ" sz="1350" dirty="0"/>
                <a:t>1x</a:t>
              </a:r>
            </a:p>
          </p:txBody>
        </p:sp>
        <p:sp>
          <p:nvSpPr>
            <p:cNvPr id="10" name="TextovéPole 9"/>
            <p:cNvSpPr txBox="1"/>
            <p:nvPr/>
          </p:nvSpPr>
          <p:spPr>
            <a:xfrm>
              <a:off x="7929587" y="5143512"/>
              <a:ext cx="642943" cy="677106"/>
            </a:xfrm>
            <a:prstGeom prst="rect">
              <a:avLst/>
            </a:prstGeom>
            <a:noFill/>
          </p:spPr>
          <p:txBody>
            <a:bodyPr wrap="square" rtlCol="0">
              <a:spAutoFit/>
            </a:bodyPr>
            <a:lstStyle/>
            <a:p>
              <a:r>
                <a:rPr lang="cs-CZ" sz="1350" dirty="0"/>
                <a:t>0,1x</a:t>
              </a:r>
            </a:p>
          </p:txBody>
        </p:sp>
        <p:sp>
          <p:nvSpPr>
            <p:cNvPr id="11" name="TextovéPole 10"/>
            <p:cNvSpPr txBox="1"/>
            <p:nvPr/>
          </p:nvSpPr>
          <p:spPr>
            <a:xfrm>
              <a:off x="1857356" y="5143512"/>
              <a:ext cx="642943" cy="400108"/>
            </a:xfrm>
            <a:prstGeom prst="rect">
              <a:avLst/>
            </a:prstGeom>
            <a:noFill/>
          </p:spPr>
          <p:txBody>
            <a:bodyPr wrap="square" rtlCol="0">
              <a:spAutoFit/>
            </a:bodyPr>
            <a:lstStyle/>
            <a:p>
              <a:r>
                <a:rPr lang="cs-CZ" sz="1350" dirty="0"/>
                <a:t>10x</a:t>
              </a:r>
            </a:p>
          </p:txBody>
        </p:sp>
      </p:grpSp>
      <p:grpSp>
        <p:nvGrpSpPr>
          <p:cNvPr id="15" name="Skupina 14"/>
          <p:cNvGrpSpPr/>
          <p:nvPr/>
        </p:nvGrpSpPr>
        <p:grpSpPr>
          <a:xfrm>
            <a:off x="1625182" y="428610"/>
            <a:ext cx="482207" cy="600164"/>
            <a:chOff x="642910" y="571480"/>
            <a:chExt cx="642942" cy="800219"/>
          </a:xfrm>
        </p:grpSpPr>
        <p:sp>
          <p:nvSpPr>
            <p:cNvPr id="13" name="TextovéPole 12"/>
            <p:cNvSpPr txBox="1"/>
            <p:nvPr/>
          </p:nvSpPr>
          <p:spPr>
            <a:xfrm>
              <a:off x="857224" y="571480"/>
              <a:ext cx="428628" cy="800219"/>
            </a:xfrm>
            <a:prstGeom prst="rect">
              <a:avLst/>
            </a:prstGeom>
            <a:noFill/>
          </p:spPr>
          <p:txBody>
            <a:bodyPr wrap="square" rtlCol="0">
              <a:spAutoFit/>
            </a:bodyPr>
            <a:lstStyle/>
            <a:p>
              <a:r>
                <a:rPr lang="cs-CZ" sz="3300" b="1" dirty="0">
                  <a:solidFill>
                    <a:srgbClr val="FF0000"/>
                  </a:solidFill>
                </a:rPr>
                <a:t>?</a:t>
              </a:r>
            </a:p>
          </p:txBody>
        </p:sp>
        <p:sp>
          <p:nvSpPr>
            <p:cNvPr id="14" name="Šipka nahoru 13"/>
            <p:cNvSpPr/>
            <p:nvPr/>
          </p:nvSpPr>
          <p:spPr>
            <a:xfrm>
              <a:off x="642910" y="571480"/>
              <a:ext cx="285752" cy="714380"/>
            </a:xfrm>
            <a:prstGeom prst="up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grpSp>
      <p:grpSp>
        <p:nvGrpSpPr>
          <p:cNvPr id="16" name="Skupina 15"/>
          <p:cNvGrpSpPr/>
          <p:nvPr/>
        </p:nvGrpSpPr>
        <p:grpSpPr>
          <a:xfrm>
            <a:off x="7143768" y="4566419"/>
            <a:ext cx="642942" cy="600164"/>
            <a:chOff x="642910" y="571480"/>
            <a:chExt cx="857256" cy="800219"/>
          </a:xfrm>
        </p:grpSpPr>
        <p:sp>
          <p:nvSpPr>
            <p:cNvPr id="17" name="TextovéPole 16"/>
            <p:cNvSpPr txBox="1"/>
            <p:nvPr/>
          </p:nvSpPr>
          <p:spPr>
            <a:xfrm>
              <a:off x="1071538" y="571480"/>
              <a:ext cx="428628" cy="800219"/>
            </a:xfrm>
            <a:prstGeom prst="rect">
              <a:avLst/>
            </a:prstGeom>
            <a:noFill/>
          </p:spPr>
          <p:txBody>
            <a:bodyPr wrap="square" rtlCol="0">
              <a:spAutoFit/>
            </a:bodyPr>
            <a:lstStyle/>
            <a:p>
              <a:r>
                <a:rPr lang="cs-CZ" sz="3300" b="1" dirty="0">
                  <a:solidFill>
                    <a:srgbClr val="FF0000"/>
                  </a:solidFill>
                </a:rPr>
                <a:t>?</a:t>
              </a:r>
            </a:p>
          </p:txBody>
        </p:sp>
        <p:sp>
          <p:nvSpPr>
            <p:cNvPr id="18" name="Šipka nahoru 17"/>
            <p:cNvSpPr/>
            <p:nvPr/>
          </p:nvSpPr>
          <p:spPr>
            <a:xfrm>
              <a:off x="642910" y="571480"/>
              <a:ext cx="285752" cy="714380"/>
            </a:xfrm>
            <a:prstGeom prst="upArrow">
              <a:avLst/>
            </a:prstGeom>
            <a:solidFill>
              <a:srgbClr val="FF0000"/>
            </a:solidFill>
            <a:ln w="0">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grpSp>
      <p:sp>
        <p:nvSpPr>
          <p:cNvPr id="2" name="Obdélník 1"/>
          <p:cNvSpPr/>
          <p:nvPr/>
        </p:nvSpPr>
        <p:spPr>
          <a:xfrm>
            <a:off x="3778259" y="428610"/>
            <a:ext cx="1319592" cy="369332"/>
          </a:xfrm>
          <a:prstGeom prst="rect">
            <a:avLst/>
          </a:prstGeom>
        </p:spPr>
        <p:txBody>
          <a:bodyPr wrap="none">
            <a:spAutoFit/>
          </a:bodyPr>
          <a:lstStyle/>
          <a:p>
            <a:pPr>
              <a:defRPr/>
            </a:pPr>
            <a:r>
              <a:rPr lang="cs-CZ" dirty="0"/>
              <a:t>Model BCG</a:t>
            </a:r>
          </a:p>
        </p:txBody>
      </p:sp>
    </p:spTree>
    <p:extLst>
      <p:ext uri="{BB962C8B-B14F-4D97-AF65-F5344CB8AC3E}">
        <p14:creationId xmlns:p14="http://schemas.microsoft.com/office/powerpoint/2010/main" val="31042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Hvězdy </a:t>
            </a:r>
          </a:p>
          <a:p>
            <a:pPr lvl="1"/>
            <a:r>
              <a:rPr lang="cs-CZ" sz="1600" dirty="0">
                <a:solidFill>
                  <a:srgbClr val="002060"/>
                </a:solidFill>
              </a:rPr>
              <a:t>Vysoká míra růstu na trhu. </a:t>
            </a:r>
          </a:p>
          <a:p>
            <a:pPr lvl="1"/>
            <a:r>
              <a:rPr lang="cs-CZ" sz="1600" dirty="0">
                <a:solidFill>
                  <a:srgbClr val="002060"/>
                </a:solidFill>
              </a:rPr>
              <a:t>Je třeba do nich hodně investovat, jelikož jejich růst je velmi dynamický. </a:t>
            </a:r>
          </a:p>
          <a:p>
            <a:pPr lvl="1"/>
            <a:endParaRPr lang="cs-CZ" sz="1600" dirty="0">
              <a:solidFill>
                <a:srgbClr val="002060"/>
              </a:solidFill>
            </a:endParaRPr>
          </a:p>
          <a:p>
            <a:r>
              <a:rPr lang="cs-CZ" sz="2000" dirty="0">
                <a:solidFill>
                  <a:srgbClr val="002060"/>
                </a:solidFill>
              </a:rPr>
              <a:t>Dojné krávy </a:t>
            </a:r>
          </a:p>
          <a:p>
            <a:pPr lvl="1"/>
            <a:r>
              <a:rPr lang="cs-CZ" sz="1600" dirty="0">
                <a:solidFill>
                  <a:srgbClr val="002060"/>
                </a:solidFill>
              </a:rPr>
              <a:t>Pomalý růst trhu a vysoký tržní podíl. </a:t>
            </a:r>
          </a:p>
          <a:p>
            <a:pPr lvl="1"/>
            <a:r>
              <a:rPr lang="cs-CZ" sz="1600" dirty="0">
                <a:solidFill>
                  <a:srgbClr val="002060"/>
                </a:solidFill>
              </a:rPr>
              <a:t>Jsou již zavedené a funkční a tak nevyžadují velké investice.</a:t>
            </a:r>
          </a:p>
          <a:p>
            <a:pPr lvl="1"/>
            <a:r>
              <a:rPr lang="cs-CZ" sz="1600" dirty="0">
                <a:solidFill>
                  <a:srgbClr val="002060"/>
                </a:solidFill>
              </a:rPr>
              <a:t>Přinášejí cennou hotovost pro další jednotky.</a:t>
            </a:r>
          </a:p>
        </p:txBody>
      </p:sp>
      <p:sp>
        <p:nvSpPr>
          <p:cNvPr id="6" name="Nadpis 5"/>
          <p:cNvSpPr>
            <a:spLocks noGrp="1"/>
          </p:cNvSpPr>
          <p:nvPr>
            <p:ph type="title"/>
          </p:nvPr>
        </p:nvSpPr>
        <p:spPr>
          <a:xfrm>
            <a:off x="107504" y="195486"/>
            <a:ext cx="8136904" cy="507703"/>
          </a:xfrm>
        </p:spPr>
        <p:txBody>
          <a:bodyPr/>
          <a:lstStyle/>
          <a:p>
            <a:r>
              <a:rPr lang="cs-CZ" dirty="0"/>
              <a:t>Model BCG</a:t>
            </a:r>
          </a:p>
        </p:txBody>
      </p:sp>
    </p:spTree>
    <p:extLst>
      <p:ext uri="{BB962C8B-B14F-4D97-AF65-F5344CB8AC3E}">
        <p14:creationId xmlns:p14="http://schemas.microsoft.com/office/powerpoint/2010/main" val="345714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Otazníky </a:t>
            </a:r>
          </a:p>
          <a:p>
            <a:pPr lvl="1"/>
            <a:r>
              <a:rPr lang="cs-CZ" sz="1600" dirty="0">
                <a:solidFill>
                  <a:srgbClr val="002060"/>
                </a:solidFill>
              </a:rPr>
              <a:t>Nízký tržní podíl na rychle se rozvíjejícím trhu.</a:t>
            </a:r>
          </a:p>
          <a:p>
            <a:pPr lvl="1"/>
            <a:r>
              <a:rPr lang="cs-CZ" sz="1600" dirty="0">
                <a:solidFill>
                  <a:srgbClr val="002060"/>
                </a:solidFill>
              </a:rPr>
              <a:t>Je třeba do nich vkládat hodně prostředků, aby si udrželi svou pozici. </a:t>
            </a:r>
          </a:p>
          <a:p>
            <a:pPr lvl="1"/>
            <a:r>
              <a:rPr lang="cs-CZ" sz="1600" dirty="0">
                <a:solidFill>
                  <a:srgbClr val="002060"/>
                </a:solidFill>
              </a:rPr>
              <a:t>Management musí rozhodnout, které se přemění na hvězdy a které skončí. </a:t>
            </a:r>
          </a:p>
          <a:p>
            <a:endParaRPr lang="cs-CZ" sz="2000" dirty="0">
              <a:solidFill>
                <a:srgbClr val="002060"/>
              </a:solidFill>
            </a:endParaRPr>
          </a:p>
          <a:p>
            <a:r>
              <a:rPr lang="cs-CZ" sz="2000" dirty="0">
                <a:solidFill>
                  <a:srgbClr val="002060"/>
                </a:solidFill>
              </a:rPr>
              <a:t>Psi </a:t>
            </a:r>
          </a:p>
          <a:p>
            <a:pPr lvl="1"/>
            <a:r>
              <a:rPr lang="cs-CZ" sz="1600" dirty="0">
                <a:solidFill>
                  <a:srgbClr val="002060"/>
                </a:solidFill>
              </a:rPr>
              <a:t>Nízká míra růstu a malý podíl na trhu. </a:t>
            </a:r>
          </a:p>
          <a:p>
            <a:pPr lvl="1"/>
            <a:r>
              <a:rPr lang="cs-CZ" sz="1600" dirty="0">
                <a:solidFill>
                  <a:srgbClr val="002060"/>
                </a:solidFill>
              </a:rPr>
              <a:t>Dokážou vyprodukovat dostatek tržeb na své udržení.</a:t>
            </a:r>
          </a:p>
          <a:p>
            <a:pPr lvl="1"/>
            <a:r>
              <a:rPr lang="cs-CZ" sz="1600" dirty="0">
                <a:solidFill>
                  <a:srgbClr val="002060"/>
                </a:solidFill>
              </a:rPr>
              <a:t>Management většinou rozhoduje o odchodu z trhu.</a:t>
            </a:r>
          </a:p>
        </p:txBody>
      </p:sp>
      <p:sp>
        <p:nvSpPr>
          <p:cNvPr id="6" name="Nadpis 5"/>
          <p:cNvSpPr>
            <a:spLocks noGrp="1"/>
          </p:cNvSpPr>
          <p:nvPr>
            <p:ph type="title"/>
          </p:nvPr>
        </p:nvSpPr>
        <p:spPr>
          <a:xfrm>
            <a:off x="107504" y="195486"/>
            <a:ext cx="8136904" cy="507703"/>
          </a:xfrm>
        </p:spPr>
        <p:txBody>
          <a:bodyPr/>
          <a:lstStyle/>
          <a:p>
            <a:r>
              <a:rPr lang="cs-CZ" dirty="0"/>
              <a:t>Model BCG</a:t>
            </a:r>
          </a:p>
        </p:txBody>
      </p:sp>
    </p:spTree>
    <p:extLst>
      <p:ext uri="{BB962C8B-B14F-4D97-AF65-F5344CB8AC3E}">
        <p14:creationId xmlns:p14="http://schemas.microsoft.com/office/powerpoint/2010/main" val="75932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Model BCG a životní cyklus</a:t>
            </a:r>
          </a:p>
        </p:txBody>
      </p:sp>
      <p:grpSp>
        <p:nvGrpSpPr>
          <p:cNvPr id="4" name="Skupina 3"/>
          <p:cNvGrpSpPr/>
          <p:nvPr/>
        </p:nvGrpSpPr>
        <p:grpSpPr>
          <a:xfrm>
            <a:off x="539552" y="915566"/>
            <a:ext cx="6667136" cy="3728279"/>
            <a:chOff x="500034" y="1714488"/>
            <a:chExt cx="8286808" cy="4869926"/>
          </a:xfrm>
        </p:grpSpPr>
        <p:cxnSp>
          <p:nvCxnSpPr>
            <p:cNvPr id="5" name="Přímá spojovací čára 4"/>
            <p:cNvCxnSpPr/>
            <p:nvPr/>
          </p:nvCxnSpPr>
          <p:spPr>
            <a:xfrm rot="5400000">
              <a:off x="214282" y="3571876"/>
              <a:ext cx="328614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p:cNvCxnSpPr/>
            <p:nvPr/>
          </p:nvCxnSpPr>
          <p:spPr>
            <a:xfrm>
              <a:off x="1857356" y="5214950"/>
              <a:ext cx="635798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Volný tvar 7"/>
            <p:cNvSpPr/>
            <p:nvPr/>
          </p:nvSpPr>
          <p:spPr>
            <a:xfrm>
              <a:off x="1854558" y="2425522"/>
              <a:ext cx="6362163" cy="2790422"/>
            </a:xfrm>
            <a:custGeom>
              <a:avLst/>
              <a:gdLst>
                <a:gd name="connsiteX0" fmla="*/ 0 w 6362163"/>
                <a:gd name="connsiteY0" fmla="*/ 2790422 h 2790422"/>
                <a:gd name="connsiteX1" fmla="*/ 1043188 w 6362163"/>
                <a:gd name="connsiteY1" fmla="*/ 2223751 h 2790422"/>
                <a:gd name="connsiteX2" fmla="*/ 1790163 w 6362163"/>
                <a:gd name="connsiteY2" fmla="*/ 1425261 h 2790422"/>
                <a:gd name="connsiteX3" fmla="*/ 2421228 w 6362163"/>
                <a:gd name="connsiteY3" fmla="*/ 369193 h 2790422"/>
                <a:gd name="connsiteX4" fmla="*/ 2859110 w 6362163"/>
                <a:gd name="connsiteY4" fmla="*/ 47222 h 2790422"/>
                <a:gd name="connsiteX5" fmla="*/ 3683357 w 6362163"/>
                <a:gd name="connsiteY5" fmla="*/ 85858 h 2790422"/>
                <a:gd name="connsiteX6" fmla="*/ 5151549 w 6362163"/>
                <a:gd name="connsiteY6" fmla="*/ 549498 h 2790422"/>
                <a:gd name="connsiteX7" fmla="*/ 6362163 w 6362163"/>
                <a:gd name="connsiteY7" fmla="*/ 1141926 h 279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163" h="2790422">
                  <a:moveTo>
                    <a:pt x="0" y="2790422"/>
                  </a:moveTo>
                  <a:cubicBezTo>
                    <a:pt x="372414" y="2620850"/>
                    <a:pt x="744828" y="2451278"/>
                    <a:pt x="1043188" y="2223751"/>
                  </a:cubicBezTo>
                  <a:cubicBezTo>
                    <a:pt x="1341549" y="1996224"/>
                    <a:pt x="1560490" y="1734354"/>
                    <a:pt x="1790163" y="1425261"/>
                  </a:cubicBezTo>
                  <a:cubicBezTo>
                    <a:pt x="2019836" y="1116168"/>
                    <a:pt x="2243070" y="598866"/>
                    <a:pt x="2421228" y="369193"/>
                  </a:cubicBezTo>
                  <a:cubicBezTo>
                    <a:pt x="2599386" y="139520"/>
                    <a:pt x="2648755" y="94444"/>
                    <a:pt x="2859110" y="47222"/>
                  </a:cubicBezTo>
                  <a:cubicBezTo>
                    <a:pt x="3069465" y="0"/>
                    <a:pt x="3301284" y="2145"/>
                    <a:pt x="3683357" y="85858"/>
                  </a:cubicBezTo>
                  <a:cubicBezTo>
                    <a:pt x="4065430" y="169571"/>
                    <a:pt x="4705081" y="373487"/>
                    <a:pt x="5151549" y="549498"/>
                  </a:cubicBezTo>
                  <a:cubicBezTo>
                    <a:pt x="5598017" y="725509"/>
                    <a:pt x="6177566" y="1056067"/>
                    <a:pt x="6362163" y="114192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9" name="Přímá spojovací čára 11"/>
            <p:cNvCxnSpPr/>
            <p:nvPr/>
          </p:nvCxnSpPr>
          <p:spPr>
            <a:xfrm rot="5400000" flipH="1" flipV="1">
              <a:off x="1571604" y="3571876"/>
              <a:ext cx="328614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Přímá spojovací čára 12"/>
            <p:cNvCxnSpPr/>
            <p:nvPr/>
          </p:nvCxnSpPr>
          <p:spPr>
            <a:xfrm rot="5400000" flipH="1" flipV="1">
              <a:off x="2858282" y="3571082"/>
              <a:ext cx="328614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ovací čára 13"/>
            <p:cNvCxnSpPr/>
            <p:nvPr/>
          </p:nvCxnSpPr>
          <p:spPr>
            <a:xfrm rot="5400000" flipH="1" flipV="1">
              <a:off x="5572926" y="3571082"/>
              <a:ext cx="328614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2071670" y="1714488"/>
              <a:ext cx="1285885" cy="482426"/>
            </a:xfrm>
            <a:prstGeom prst="rect">
              <a:avLst/>
            </a:prstGeom>
            <a:noFill/>
          </p:spPr>
          <p:txBody>
            <a:bodyPr wrap="square" rtlCol="0">
              <a:spAutoFit/>
            </a:bodyPr>
            <a:lstStyle/>
            <a:p>
              <a:r>
                <a:rPr lang="cs-CZ" dirty="0"/>
                <a:t>otazníky</a:t>
              </a:r>
            </a:p>
          </p:txBody>
        </p:sp>
        <p:sp>
          <p:nvSpPr>
            <p:cNvPr id="13" name="TextovéPole 12"/>
            <p:cNvSpPr txBox="1"/>
            <p:nvPr/>
          </p:nvSpPr>
          <p:spPr>
            <a:xfrm>
              <a:off x="3428992" y="1714488"/>
              <a:ext cx="1070775" cy="482426"/>
            </a:xfrm>
            <a:prstGeom prst="rect">
              <a:avLst/>
            </a:prstGeom>
            <a:noFill/>
          </p:spPr>
          <p:txBody>
            <a:bodyPr wrap="square" rtlCol="0">
              <a:spAutoFit/>
            </a:bodyPr>
            <a:lstStyle/>
            <a:p>
              <a:r>
                <a:rPr lang="cs-CZ" dirty="0"/>
                <a:t>hvězdy</a:t>
              </a:r>
            </a:p>
          </p:txBody>
        </p:sp>
        <p:sp>
          <p:nvSpPr>
            <p:cNvPr id="14" name="TextovéPole 13"/>
            <p:cNvSpPr txBox="1"/>
            <p:nvPr/>
          </p:nvSpPr>
          <p:spPr>
            <a:xfrm>
              <a:off x="5143504" y="1714488"/>
              <a:ext cx="1500198" cy="369332"/>
            </a:xfrm>
            <a:prstGeom prst="rect">
              <a:avLst/>
            </a:prstGeom>
            <a:noFill/>
          </p:spPr>
          <p:txBody>
            <a:bodyPr wrap="square" rtlCol="0">
              <a:spAutoFit/>
            </a:bodyPr>
            <a:lstStyle/>
            <a:p>
              <a:r>
                <a:rPr lang="cs-CZ" dirty="0"/>
                <a:t>dojné krávy</a:t>
              </a:r>
            </a:p>
          </p:txBody>
        </p:sp>
        <p:sp>
          <p:nvSpPr>
            <p:cNvPr id="15" name="TextovéPole 14"/>
            <p:cNvSpPr txBox="1"/>
            <p:nvPr/>
          </p:nvSpPr>
          <p:spPr>
            <a:xfrm>
              <a:off x="7358082" y="1714488"/>
              <a:ext cx="1285884" cy="369332"/>
            </a:xfrm>
            <a:prstGeom prst="rect">
              <a:avLst/>
            </a:prstGeom>
            <a:noFill/>
          </p:spPr>
          <p:txBody>
            <a:bodyPr wrap="square" rtlCol="0">
              <a:spAutoFit/>
            </a:bodyPr>
            <a:lstStyle/>
            <a:p>
              <a:r>
                <a:rPr lang="cs-CZ" dirty="0"/>
                <a:t>hladoví psi</a:t>
              </a:r>
            </a:p>
          </p:txBody>
        </p:sp>
        <p:sp>
          <p:nvSpPr>
            <p:cNvPr id="16" name="TextovéPole 15"/>
            <p:cNvSpPr txBox="1"/>
            <p:nvPr/>
          </p:nvSpPr>
          <p:spPr>
            <a:xfrm>
              <a:off x="1928794" y="5429264"/>
              <a:ext cx="1143008" cy="369332"/>
            </a:xfrm>
            <a:prstGeom prst="rect">
              <a:avLst/>
            </a:prstGeom>
            <a:noFill/>
          </p:spPr>
          <p:txBody>
            <a:bodyPr wrap="square" rtlCol="0">
              <a:spAutoFit/>
            </a:bodyPr>
            <a:lstStyle/>
            <a:p>
              <a:r>
                <a:rPr lang="cs-CZ" dirty="0"/>
                <a:t>zavedení</a:t>
              </a:r>
            </a:p>
          </p:txBody>
        </p:sp>
        <p:sp>
          <p:nvSpPr>
            <p:cNvPr id="17" name="TextovéPole 16"/>
            <p:cNvSpPr txBox="1"/>
            <p:nvPr/>
          </p:nvSpPr>
          <p:spPr>
            <a:xfrm>
              <a:off x="3571868" y="5429264"/>
              <a:ext cx="785818" cy="369332"/>
            </a:xfrm>
            <a:prstGeom prst="rect">
              <a:avLst/>
            </a:prstGeom>
            <a:noFill/>
          </p:spPr>
          <p:txBody>
            <a:bodyPr wrap="square" rtlCol="0">
              <a:spAutoFit/>
            </a:bodyPr>
            <a:lstStyle/>
            <a:p>
              <a:r>
                <a:rPr lang="cs-CZ" dirty="0"/>
                <a:t>růst</a:t>
              </a:r>
            </a:p>
          </p:txBody>
        </p:sp>
        <p:sp>
          <p:nvSpPr>
            <p:cNvPr id="18" name="TextovéPole 17"/>
            <p:cNvSpPr txBox="1"/>
            <p:nvPr/>
          </p:nvSpPr>
          <p:spPr>
            <a:xfrm>
              <a:off x="5500694" y="5429264"/>
              <a:ext cx="1357322" cy="369332"/>
            </a:xfrm>
            <a:prstGeom prst="rect">
              <a:avLst/>
            </a:prstGeom>
            <a:noFill/>
          </p:spPr>
          <p:txBody>
            <a:bodyPr wrap="square" rtlCol="0">
              <a:spAutoFit/>
            </a:bodyPr>
            <a:lstStyle/>
            <a:p>
              <a:r>
                <a:rPr lang="cs-CZ" dirty="0"/>
                <a:t>zralost</a:t>
              </a:r>
            </a:p>
          </p:txBody>
        </p:sp>
        <p:sp>
          <p:nvSpPr>
            <p:cNvPr id="19" name="TextovéPole 18"/>
            <p:cNvSpPr txBox="1"/>
            <p:nvPr/>
          </p:nvSpPr>
          <p:spPr>
            <a:xfrm>
              <a:off x="7429520" y="5429264"/>
              <a:ext cx="1000132" cy="369332"/>
            </a:xfrm>
            <a:prstGeom prst="rect">
              <a:avLst/>
            </a:prstGeom>
            <a:noFill/>
          </p:spPr>
          <p:txBody>
            <a:bodyPr wrap="square" rtlCol="0">
              <a:spAutoFit/>
            </a:bodyPr>
            <a:lstStyle/>
            <a:p>
              <a:r>
                <a:rPr lang="cs-CZ" dirty="0"/>
                <a:t>úpadek</a:t>
              </a:r>
            </a:p>
          </p:txBody>
        </p:sp>
        <p:sp>
          <p:nvSpPr>
            <p:cNvPr id="20" name="TextovéPole 19"/>
            <p:cNvSpPr txBox="1"/>
            <p:nvPr/>
          </p:nvSpPr>
          <p:spPr>
            <a:xfrm>
              <a:off x="7786710" y="6215082"/>
              <a:ext cx="1000132" cy="369332"/>
            </a:xfrm>
            <a:prstGeom prst="rect">
              <a:avLst/>
            </a:prstGeom>
            <a:noFill/>
          </p:spPr>
          <p:txBody>
            <a:bodyPr wrap="square" rtlCol="0">
              <a:spAutoFit/>
            </a:bodyPr>
            <a:lstStyle/>
            <a:p>
              <a:r>
                <a:rPr lang="cs-CZ" b="1" i="1" dirty="0"/>
                <a:t>čas</a:t>
              </a:r>
            </a:p>
          </p:txBody>
        </p:sp>
        <p:sp>
          <p:nvSpPr>
            <p:cNvPr id="21" name="TextovéPole 20"/>
            <p:cNvSpPr txBox="1"/>
            <p:nvPr/>
          </p:nvSpPr>
          <p:spPr>
            <a:xfrm>
              <a:off x="500034" y="3214686"/>
              <a:ext cx="1928826" cy="369332"/>
            </a:xfrm>
            <a:prstGeom prst="rect">
              <a:avLst/>
            </a:prstGeom>
            <a:noFill/>
            <a:scene3d>
              <a:camera prst="orthographicFront">
                <a:rot lat="0" lon="0" rev="5400000"/>
              </a:camera>
              <a:lightRig rig="threePt" dir="t"/>
            </a:scene3d>
          </p:spPr>
          <p:txBody>
            <a:bodyPr wrap="square" rtlCol="0">
              <a:spAutoFit/>
            </a:bodyPr>
            <a:lstStyle/>
            <a:p>
              <a:r>
                <a:rPr lang="cs-CZ" b="1" i="1" dirty="0"/>
                <a:t>Prodeje a zisky</a:t>
              </a:r>
            </a:p>
          </p:txBody>
        </p:sp>
      </p:grpSp>
    </p:spTree>
    <p:extLst>
      <p:ext uri="{BB962C8B-B14F-4D97-AF65-F5344CB8AC3E}">
        <p14:creationId xmlns:p14="http://schemas.microsoft.com/office/powerpoint/2010/main" val="2264622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 </a:t>
            </a:r>
          </a:p>
        </p:txBody>
      </p:sp>
      <p:sp>
        <p:nvSpPr>
          <p:cNvPr id="4" name="Obdélník 3"/>
          <p:cNvSpPr/>
          <p:nvPr/>
        </p:nvSpPr>
        <p:spPr>
          <a:xfrm>
            <a:off x="2482438" y="1393023"/>
            <a:ext cx="4339859" cy="2946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sz="1350"/>
          </a:p>
        </p:txBody>
      </p:sp>
      <p:cxnSp>
        <p:nvCxnSpPr>
          <p:cNvPr id="6" name="Přímá spojovací čára 5"/>
          <p:cNvCxnSpPr>
            <a:stCxn id="4" idx="0"/>
            <a:endCxn id="4" idx="2"/>
          </p:cNvCxnSpPr>
          <p:nvPr/>
        </p:nvCxnSpPr>
        <p:spPr>
          <a:xfrm rot="16200000" flipH="1">
            <a:off x="3178959" y="2866432"/>
            <a:ext cx="2946818"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lipsa 10"/>
          <p:cNvSpPr/>
          <p:nvPr/>
        </p:nvSpPr>
        <p:spPr>
          <a:xfrm>
            <a:off x="5322099" y="2035965"/>
            <a:ext cx="321471" cy="3214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2" name="Elipsa 11"/>
          <p:cNvSpPr/>
          <p:nvPr/>
        </p:nvSpPr>
        <p:spPr>
          <a:xfrm>
            <a:off x="3339695" y="1660916"/>
            <a:ext cx="535785" cy="535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Elipsa 12"/>
          <p:cNvSpPr/>
          <p:nvPr/>
        </p:nvSpPr>
        <p:spPr>
          <a:xfrm>
            <a:off x="3071802" y="3107535"/>
            <a:ext cx="750099" cy="750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Elipsa 13"/>
          <p:cNvSpPr/>
          <p:nvPr/>
        </p:nvSpPr>
        <p:spPr>
          <a:xfrm>
            <a:off x="6018620" y="3375428"/>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16" name="Přímá spojovací šipka 15"/>
          <p:cNvCxnSpPr>
            <a:stCxn id="11" idx="2"/>
            <a:endCxn id="12" idx="6"/>
          </p:cNvCxnSpPr>
          <p:nvPr/>
        </p:nvCxnSpPr>
        <p:spPr>
          <a:xfrm rot="10800000">
            <a:off x="3875479" y="1928808"/>
            <a:ext cx="1446620" cy="267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12" idx="4"/>
          </p:cNvCxnSpPr>
          <p:nvPr/>
        </p:nvCxnSpPr>
        <p:spPr>
          <a:xfrm rot="5400000">
            <a:off x="3098591" y="2544961"/>
            <a:ext cx="857256" cy="160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13" idx="6"/>
            <a:endCxn id="14" idx="2"/>
          </p:cNvCxnSpPr>
          <p:nvPr/>
        </p:nvCxnSpPr>
        <p:spPr>
          <a:xfrm>
            <a:off x="3821901" y="3482585"/>
            <a:ext cx="2196719" cy="107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endCxn id="11" idx="6"/>
          </p:cNvCxnSpPr>
          <p:nvPr/>
        </p:nvCxnSpPr>
        <p:spPr>
          <a:xfrm rot="10800000" flipV="1">
            <a:off x="5643570" y="2089544"/>
            <a:ext cx="1500198" cy="107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14" idx="6"/>
          </p:cNvCxnSpPr>
          <p:nvPr/>
        </p:nvCxnSpPr>
        <p:spPr>
          <a:xfrm>
            <a:off x="6447248" y="3589742"/>
            <a:ext cx="857256"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536017" y="1500180"/>
            <a:ext cx="857256" cy="300082"/>
          </a:xfrm>
          <a:prstGeom prst="rect">
            <a:avLst/>
          </a:prstGeom>
          <a:noFill/>
        </p:spPr>
        <p:txBody>
          <a:bodyPr wrap="square" rtlCol="0">
            <a:spAutoFit/>
          </a:bodyPr>
          <a:lstStyle/>
          <a:p>
            <a:r>
              <a:rPr lang="cs-CZ" sz="1350" dirty="0"/>
              <a:t>Hvězda</a:t>
            </a:r>
          </a:p>
        </p:txBody>
      </p:sp>
      <p:sp>
        <p:nvSpPr>
          <p:cNvPr id="26" name="TextovéPole 25"/>
          <p:cNvSpPr txBox="1"/>
          <p:nvPr/>
        </p:nvSpPr>
        <p:spPr>
          <a:xfrm>
            <a:off x="5857884" y="1446601"/>
            <a:ext cx="857256" cy="300082"/>
          </a:xfrm>
          <a:prstGeom prst="rect">
            <a:avLst/>
          </a:prstGeom>
          <a:noFill/>
        </p:spPr>
        <p:txBody>
          <a:bodyPr wrap="square" rtlCol="0">
            <a:spAutoFit/>
          </a:bodyPr>
          <a:lstStyle/>
          <a:p>
            <a:r>
              <a:rPr lang="cs-CZ" sz="1350" dirty="0"/>
              <a:t>Otazník</a:t>
            </a:r>
          </a:p>
        </p:txBody>
      </p:sp>
      <p:sp>
        <p:nvSpPr>
          <p:cNvPr id="27" name="TextovéPole 26"/>
          <p:cNvSpPr txBox="1"/>
          <p:nvPr/>
        </p:nvSpPr>
        <p:spPr>
          <a:xfrm>
            <a:off x="2589596" y="4018369"/>
            <a:ext cx="1285884" cy="300082"/>
          </a:xfrm>
          <a:prstGeom prst="rect">
            <a:avLst/>
          </a:prstGeom>
          <a:noFill/>
        </p:spPr>
        <p:txBody>
          <a:bodyPr wrap="square" rtlCol="0">
            <a:spAutoFit/>
          </a:bodyPr>
          <a:lstStyle/>
          <a:p>
            <a:r>
              <a:rPr lang="cs-CZ" sz="1350" dirty="0"/>
              <a:t>Dojná kráva</a:t>
            </a:r>
          </a:p>
        </p:txBody>
      </p:sp>
      <p:sp>
        <p:nvSpPr>
          <p:cNvPr id="28" name="TextovéPole 27"/>
          <p:cNvSpPr txBox="1"/>
          <p:nvPr/>
        </p:nvSpPr>
        <p:spPr>
          <a:xfrm>
            <a:off x="5643570" y="4018369"/>
            <a:ext cx="1285884" cy="300082"/>
          </a:xfrm>
          <a:prstGeom prst="rect">
            <a:avLst/>
          </a:prstGeom>
          <a:noFill/>
        </p:spPr>
        <p:txBody>
          <a:bodyPr wrap="square" rtlCol="0">
            <a:spAutoFit/>
          </a:bodyPr>
          <a:lstStyle/>
          <a:p>
            <a:r>
              <a:rPr lang="cs-CZ" sz="1350" dirty="0"/>
              <a:t>Hladový pes</a:t>
            </a:r>
          </a:p>
        </p:txBody>
      </p:sp>
      <p:cxnSp>
        <p:nvCxnSpPr>
          <p:cNvPr id="30" name="Přímá spojovací šipka 29"/>
          <p:cNvCxnSpPr/>
          <p:nvPr/>
        </p:nvCxnSpPr>
        <p:spPr>
          <a:xfrm rot="10800000">
            <a:off x="2750331" y="4554155"/>
            <a:ext cx="3964809"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rot="5400000" flipH="1" flipV="1">
            <a:off x="848294" y="2866432"/>
            <a:ext cx="2732504"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3821901" y="4661311"/>
            <a:ext cx="1607355" cy="300082"/>
          </a:xfrm>
          <a:prstGeom prst="rect">
            <a:avLst/>
          </a:prstGeom>
          <a:noFill/>
        </p:spPr>
        <p:txBody>
          <a:bodyPr wrap="square" rtlCol="0">
            <a:spAutoFit/>
          </a:bodyPr>
          <a:lstStyle/>
          <a:p>
            <a:r>
              <a:rPr lang="cs-CZ" sz="1350" dirty="0"/>
              <a:t>Relativní tržní podíl</a:t>
            </a:r>
          </a:p>
        </p:txBody>
      </p:sp>
      <p:cxnSp>
        <p:nvCxnSpPr>
          <p:cNvPr id="35" name="Přímá spojovací čára 34"/>
          <p:cNvCxnSpPr>
            <a:stCxn id="4" idx="1"/>
            <a:endCxn id="4" idx="3"/>
          </p:cNvCxnSpPr>
          <p:nvPr/>
        </p:nvCxnSpPr>
        <p:spPr>
          <a:xfrm rot="10800000" flipH="1">
            <a:off x="2482438" y="2866432"/>
            <a:ext cx="4339859"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143000" y="2678907"/>
            <a:ext cx="1607355" cy="300082"/>
          </a:xfrm>
          <a:prstGeom prst="rect">
            <a:avLst/>
          </a:prstGeom>
          <a:noFill/>
          <a:scene3d>
            <a:camera prst="orthographicFront">
              <a:rot lat="0" lon="0" rev="5400000"/>
            </a:camera>
            <a:lightRig rig="threePt" dir="t"/>
          </a:scene3d>
        </p:spPr>
        <p:txBody>
          <a:bodyPr wrap="square" rtlCol="0">
            <a:spAutoFit/>
          </a:bodyPr>
          <a:lstStyle/>
          <a:p>
            <a:r>
              <a:rPr lang="cs-CZ" sz="1350" dirty="0"/>
              <a:t>Tempo růstu trhu</a:t>
            </a:r>
          </a:p>
        </p:txBody>
      </p:sp>
      <p:sp>
        <p:nvSpPr>
          <p:cNvPr id="7" name="Obdélník 6"/>
          <p:cNvSpPr/>
          <p:nvPr/>
        </p:nvSpPr>
        <p:spPr>
          <a:xfrm>
            <a:off x="2264968" y="771009"/>
            <a:ext cx="2839239" cy="369332"/>
          </a:xfrm>
          <a:prstGeom prst="rect">
            <a:avLst/>
          </a:prstGeom>
        </p:spPr>
        <p:txBody>
          <a:bodyPr wrap="none">
            <a:spAutoFit/>
          </a:bodyPr>
          <a:lstStyle/>
          <a:p>
            <a:r>
              <a:rPr lang="cs-CZ" dirty="0"/>
              <a:t>Model BCG a životní cyklus</a:t>
            </a:r>
          </a:p>
        </p:txBody>
      </p:sp>
    </p:spTree>
    <p:extLst>
      <p:ext uri="{BB962C8B-B14F-4D97-AF65-F5344CB8AC3E}">
        <p14:creationId xmlns:p14="http://schemas.microsoft.com/office/powerpoint/2010/main" val="1058527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Lze je rozdělit dle funkce v budoucnosti:</a:t>
            </a:r>
          </a:p>
          <a:p>
            <a:r>
              <a:rPr lang="cs-CZ" sz="2000" dirty="0">
                <a:solidFill>
                  <a:srgbClr val="002060"/>
                </a:solidFill>
              </a:rPr>
              <a:t>Zvyšovat podíl jednotky na trhu.</a:t>
            </a:r>
          </a:p>
          <a:p>
            <a:r>
              <a:rPr lang="cs-CZ" sz="2000" dirty="0">
                <a:solidFill>
                  <a:srgbClr val="002060"/>
                </a:solidFill>
              </a:rPr>
              <a:t>Udržet podíl jednotky na dosavadní úrovni.</a:t>
            </a:r>
          </a:p>
          <a:p>
            <a:r>
              <a:rPr lang="cs-CZ" sz="2000" dirty="0">
                <a:solidFill>
                  <a:srgbClr val="002060"/>
                </a:solidFill>
              </a:rPr>
              <a:t>Sklízet úrodu z jednotek.</a:t>
            </a:r>
          </a:p>
          <a:p>
            <a:r>
              <a:rPr lang="cs-CZ" sz="2000" dirty="0">
                <a:solidFill>
                  <a:srgbClr val="002060"/>
                </a:solidFill>
              </a:rPr>
              <a:t>Zbavit se jednotky odprodejem nebo útlumem. </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it-IT" dirty="0"/>
              <a:t>Možnosti pro další činnost SBU</a:t>
            </a:r>
            <a:endParaRPr lang="cs-CZ" dirty="0"/>
          </a:p>
        </p:txBody>
      </p:sp>
    </p:spTree>
    <p:extLst>
      <p:ext uri="{BB962C8B-B14F-4D97-AF65-F5344CB8AC3E}">
        <p14:creationId xmlns:p14="http://schemas.microsoft.com/office/powerpoint/2010/main" val="3338912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Jednoduchý, široce používaný analytický nástroj.</a:t>
            </a:r>
          </a:p>
          <a:p>
            <a:r>
              <a:rPr lang="cs-CZ" sz="2000" dirty="0">
                <a:solidFill>
                  <a:srgbClr val="002060"/>
                </a:solidFill>
              </a:rPr>
              <a:t>Pokus o vysvětlení vzájemných souvislostí mezi relativním tržním podílem, růstem trhu a hotovými penězi.</a:t>
            </a:r>
          </a:p>
          <a:p>
            <a:r>
              <a:rPr lang="cs-CZ" sz="2000" dirty="0">
                <a:solidFill>
                  <a:srgbClr val="002060"/>
                </a:solidFill>
              </a:rPr>
              <a:t>Odhad postavení každé ze zkoumaných podnikatelských jednotek vzhledem k relativnímu tržnímu podílu a růstu trhu odvětví.</a:t>
            </a:r>
          </a:p>
          <a:p>
            <a:r>
              <a:rPr lang="cs-CZ" sz="2000" dirty="0">
                <a:solidFill>
                  <a:srgbClr val="002060"/>
                </a:solidFill>
              </a:rPr>
              <a:t>Možnost předvídat, které podnikatelské jednotky budou produkovat hotové peněžní prostředky v budoucím časovém období.</a:t>
            </a:r>
          </a:p>
        </p:txBody>
      </p:sp>
      <p:sp>
        <p:nvSpPr>
          <p:cNvPr id="6" name="Nadpis 5"/>
          <p:cNvSpPr>
            <a:spLocks noGrp="1"/>
          </p:cNvSpPr>
          <p:nvPr>
            <p:ph type="title"/>
          </p:nvPr>
        </p:nvSpPr>
        <p:spPr>
          <a:xfrm>
            <a:off x="107504" y="195486"/>
            <a:ext cx="8136904" cy="507703"/>
          </a:xfrm>
        </p:spPr>
        <p:txBody>
          <a:bodyPr/>
          <a:lstStyle/>
          <a:p>
            <a:r>
              <a:rPr lang="cs-CZ" dirty="0"/>
              <a:t>Přednosti BCG</a:t>
            </a:r>
          </a:p>
        </p:txBody>
      </p:sp>
    </p:spTree>
    <p:extLst>
      <p:ext uri="{BB962C8B-B14F-4D97-AF65-F5344CB8AC3E}">
        <p14:creationId xmlns:p14="http://schemas.microsoft.com/office/powerpoint/2010/main" val="29098241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Vliv na finanční toky je vyjádřen pouze dvěma globálními faktory a není podchycena reakce konkurence, která při strategickém rozhodování hraje jednu z dominantních rolí.</a:t>
            </a:r>
          </a:p>
          <a:p>
            <a:r>
              <a:rPr lang="cs-CZ" sz="2000" dirty="0">
                <a:solidFill>
                  <a:srgbClr val="002060"/>
                </a:solidFill>
              </a:rPr>
              <a:t>Matice neposkytuje informace o nákladech a zisku SBU.</a:t>
            </a:r>
          </a:p>
          <a:p>
            <a:r>
              <a:rPr lang="cs-CZ" sz="2000" dirty="0">
                <a:solidFill>
                  <a:srgbClr val="002060"/>
                </a:solidFill>
              </a:rPr>
              <a:t>Model není dynamický (dynamika se vnáší dosazením predikovaných informací: předpokládá se určité tempo růstu trhu, určitý podíl na trhu a určité objemy prodeje atd.).</a:t>
            </a:r>
          </a:p>
          <a:p>
            <a:r>
              <a:rPr lang="cs-CZ" sz="2000" dirty="0">
                <a:solidFill>
                  <a:srgbClr val="002060"/>
                </a:solidFill>
              </a:rPr>
              <a:t>Získávání informací nezbytných pro konstrukci matice je obtížné.</a:t>
            </a:r>
          </a:p>
        </p:txBody>
      </p:sp>
      <p:sp>
        <p:nvSpPr>
          <p:cNvPr id="6" name="Nadpis 5"/>
          <p:cNvSpPr>
            <a:spLocks noGrp="1"/>
          </p:cNvSpPr>
          <p:nvPr>
            <p:ph type="title"/>
          </p:nvPr>
        </p:nvSpPr>
        <p:spPr>
          <a:xfrm>
            <a:off x="107504" y="195486"/>
            <a:ext cx="8136904" cy="507703"/>
          </a:xfrm>
        </p:spPr>
        <p:txBody>
          <a:bodyPr/>
          <a:lstStyle/>
          <a:p>
            <a:r>
              <a:rPr lang="cs-CZ" dirty="0"/>
              <a:t>Nedostatky BCG</a:t>
            </a:r>
          </a:p>
        </p:txBody>
      </p:sp>
    </p:spTree>
    <p:extLst>
      <p:ext uri="{BB962C8B-B14F-4D97-AF65-F5344CB8AC3E}">
        <p14:creationId xmlns:p14="http://schemas.microsoft.com/office/powerpoint/2010/main" val="3807270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Portfolio matice GE sleduje faktory, které jsou označeny jako faktor „tržní atraktivita“ a faktor „konkurenční přednost“ (</a:t>
            </a:r>
            <a:r>
              <a:rPr lang="cs-CZ" sz="2000" dirty="0" err="1">
                <a:solidFill>
                  <a:srgbClr val="002060"/>
                </a:solidFill>
              </a:rPr>
              <a:t>industry</a:t>
            </a:r>
            <a:r>
              <a:rPr lang="cs-CZ" sz="2000" dirty="0">
                <a:solidFill>
                  <a:srgbClr val="002060"/>
                </a:solidFill>
              </a:rPr>
              <a:t> </a:t>
            </a:r>
            <a:r>
              <a:rPr lang="cs-CZ" sz="2000" dirty="0" err="1">
                <a:solidFill>
                  <a:srgbClr val="002060"/>
                </a:solidFill>
              </a:rPr>
              <a:t>atractiveness</a:t>
            </a:r>
            <a:r>
              <a:rPr lang="cs-CZ" sz="2000" dirty="0">
                <a:solidFill>
                  <a:srgbClr val="002060"/>
                </a:solidFill>
              </a:rPr>
              <a:t>, </a:t>
            </a:r>
            <a:r>
              <a:rPr lang="cs-CZ" sz="2000" dirty="0" err="1">
                <a:solidFill>
                  <a:srgbClr val="002060"/>
                </a:solidFill>
              </a:rPr>
              <a:t>competitive</a:t>
            </a:r>
            <a:r>
              <a:rPr lang="cs-CZ" sz="2000" dirty="0">
                <a:solidFill>
                  <a:srgbClr val="002060"/>
                </a:solidFill>
              </a:rPr>
              <a:t> </a:t>
            </a:r>
            <a:r>
              <a:rPr lang="cs-CZ" sz="2000" dirty="0" err="1">
                <a:solidFill>
                  <a:srgbClr val="002060"/>
                </a:solidFill>
              </a:rPr>
              <a:t>position</a:t>
            </a:r>
            <a:r>
              <a:rPr lang="cs-CZ" sz="2000" dirty="0">
                <a:solidFill>
                  <a:srgbClr val="002060"/>
                </a:solidFill>
              </a:rPr>
              <a:t>). </a:t>
            </a:r>
          </a:p>
          <a:p>
            <a:r>
              <a:rPr lang="cs-CZ" sz="2000" dirty="0">
                <a:solidFill>
                  <a:srgbClr val="002060"/>
                </a:solidFill>
              </a:rPr>
              <a:t>Na rozdíl od BCG port­folia tyto základní faktory, které determinují strategický úspěch firmy, nejsou zachy­ceny pouze ve dvou základních veličinách, ale jsou vyjádřeny komplexem působících dílčích faktorů. </a:t>
            </a:r>
          </a:p>
          <a:p>
            <a:r>
              <a:rPr lang="cs-CZ" sz="2000" dirty="0">
                <a:solidFill>
                  <a:srgbClr val="002060"/>
                </a:solidFill>
              </a:rPr>
              <a:t>Postavení SBU vysvětlují komplexněji než matice BCG.</a:t>
            </a:r>
          </a:p>
        </p:txBody>
      </p:sp>
      <p:sp>
        <p:nvSpPr>
          <p:cNvPr id="6" name="Nadpis 5"/>
          <p:cNvSpPr>
            <a:spLocks noGrp="1"/>
          </p:cNvSpPr>
          <p:nvPr>
            <p:ph type="title"/>
          </p:nvPr>
        </p:nvSpPr>
        <p:spPr>
          <a:xfrm>
            <a:off x="107504" y="195486"/>
            <a:ext cx="8136904" cy="507703"/>
          </a:xfrm>
        </p:spPr>
        <p:txBody>
          <a:bodyPr/>
          <a:lstStyle/>
          <a:p>
            <a:r>
              <a:rPr lang="en-US" dirty="0"/>
              <a:t>Portfolio </a:t>
            </a:r>
            <a:r>
              <a:rPr lang="en-US" dirty="0" err="1"/>
              <a:t>matice</a:t>
            </a:r>
            <a:r>
              <a:rPr lang="en-US" dirty="0"/>
              <a:t> GE (General Electric Business Screen) </a:t>
            </a:r>
            <a:r>
              <a:rPr lang="en-US" dirty="0" err="1"/>
              <a:t>firmy</a:t>
            </a:r>
            <a:r>
              <a:rPr lang="en-US" dirty="0"/>
              <a:t> McKinsey</a:t>
            </a:r>
            <a:endParaRPr lang="cs-CZ" dirty="0"/>
          </a:p>
        </p:txBody>
      </p:sp>
    </p:spTree>
    <p:extLst>
      <p:ext uri="{BB962C8B-B14F-4D97-AF65-F5344CB8AC3E}">
        <p14:creationId xmlns:p14="http://schemas.microsoft.com/office/powerpoint/2010/main" val="2012376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tržní růst a velikost trhu;</a:t>
            </a:r>
          </a:p>
          <a:p>
            <a:r>
              <a:rPr lang="cs-CZ" sz="2000" dirty="0">
                <a:solidFill>
                  <a:srgbClr val="002060"/>
                </a:solidFill>
              </a:rPr>
              <a:t>kvalitu trhu;</a:t>
            </a:r>
          </a:p>
          <a:p>
            <a:r>
              <a:rPr lang="cs-CZ" sz="2000" dirty="0">
                <a:solidFill>
                  <a:srgbClr val="002060"/>
                </a:solidFill>
              </a:rPr>
              <a:t>ziskovost oboru;</a:t>
            </a:r>
          </a:p>
          <a:p>
            <a:r>
              <a:rPr lang="cs-CZ" sz="2000" dirty="0">
                <a:solidFill>
                  <a:srgbClr val="002060"/>
                </a:solidFill>
              </a:rPr>
              <a:t>stabilitu prodeje;</a:t>
            </a:r>
          </a:p>
          <a:p>
            <a:r>
              <a:rPr lang="cs-CZ" sz="2000" dirty="0">
                <a:solidFill>
                  <a:srgbClr val="002060"/>
                </a:solidFill>
              </a:rPr>
              <a:t>stabilitu cenovou;</a:t>
            </a:r>
          </a:p>
          <a:p>
            <a:r>
              <a:rPr lang="cs-CZ" sz="2000" dirty="0">
                <a:solidFill>
                  <a:srgbClr val="002060"/>
                </a:solidFill>
              </a:rPr>
              <a:t>náročnost a dostupnost vstupů (surovinových, energetických);</a:t>
            </a:r>
          </a:p>
          <a:p>
            <a:r>
              <a:rPr lang="cs-CZ" sz="2000" dirty="0">
                <a:solidFill>
                  <a:srgbClr val="002060"/>
                </a:solidFill>
              </a:rPr>
              <a:t>situaci v okolí firmy (</a:t>
            </a:r>
            <a:r>
              <a:rPr lang="cs-CZ" sz="2000" dirty="0" err="1">
                <a:solidFill>
                  <a:srgbClr val="002060"/>
                </a:solidFill>
              </a:rPr>
              <a:t>makrookolí</a:t>
            </a:r>
            <a:r>
              <a:rPr lang="cs-CZ" sz="2000" dirty="0">
                <a:solidFill>
                  <a:srgbClr val="002060"/>
                </a:solidFill>
              </a:rPr>
              <a:t> – PEST, </a:t>
            </a:r>
            <a:r>
              <a:rPr lang="cs-CZ" sz="2000" dirty="0" err="1">
                <a:solidFill>
                  <a:srgbClr val="002060"/>
                </a:solidFill>
              </a:rPr>
              <a:t>mikrookolí</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Atraktivita oboru zahrnuje tyto dílčí faktory</a:t>
            </a:r>
          </a:p>
        </p:txBody>
      </p:sp>
    </p:spTree>
    <p:extLst>
      <p:ext uri="{BB962C8B-B14F-4D97-AF65-F5344CB8AC3E}">
        <p14:creationId xmlns:p14="http://schemas.microsoft.com/office/powerpoint/2010/main" val="221637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Politicko-právní situace – vývoj legislativy, prokonkurenční a antimonopolní opatření, zákonné normy, ochrana spotřebitele, ochrana životního prostředí, vliv ze strany zájmových, občanských a politických seskupení.</a:t>
            </a:r>
          </a:p>
          <a:p>
            <a:r>
              <a:rPr lang="cs-CZ" sz="2000" dirty="0">
                <a:solidFill>
                  <a:srgbClr val="002060"/>
                </a:solidFill>
              </a:rPr>
              <a:t>Kulturní a sociální – základní kulturní hodnoty společnosti, její způsob života, sociální prostředí.</a:t>
            </a:r>
          </a:p>
          <a:p>
            <a:r>
              <a:rPr lang="cs-CZ" sz="2000" dirty="0">
                <a:solidFill>
                  <a:srgbClr val="002060"/>
                </a:solidFill>
              </a:rPr>
              <a:t>Přírodní faktory – klima, přírodní zdroje, znečišťování.</a:t>
            </a:r>
          </a:p>
        </p:txBody>
      </p:sp>
      <p:sp>
        <p:nvSpPr>
          <p:cNvPr id="6" name="Nadpis 5"/>
          <p:cNvSpPr>
            <a:spLocks noGrp="1"/>
          </p:cNvSpPr>
          <p:nvPr>
            <p:ph type="title"/>
          </p:nvPr>
        </p:nvSpPr>
        <p:spPr>
          <a:xfrm>
            <a:off x="107504" y="195486"/>
            <a:ext cx="8136904" cy="507703"/>
          </a:xfrm>
        </p:spPr>
        <p:txBody>
          <a:bodyPr/>
          <a:lstStyle/>
          <a:p>
            <a:r>
              <a:rPr lang="cs-CZ" dirty="0"/>
              <a:t>Analýza makroprostředí</a:t>
            </a:r>
          </a:p>
        </p:txBody>
      </p:sp>
    </p:spTree>
    <p:extLst>
      <p:ext uri="{BB962C8B-B14F-4D97-AF65-F5344CB8AC3E}">
        <p14:creationId xmlns:p14="http://schemas.microsoft.com/office/powerpoint/2010/main" val="37163575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relativní pozicí na trhu (relativním tržním podílem);</a:t>
            </a:r>
          </a:p>
          <a:p>
            <a:r>
              <a:rPr lang="cs-CZ" sz="2000" dirty="0">
                <a:solidFill>
                  <a:srgbClr val="002060"/>
                </a:solidFill>
              </a:rPr>
              <a:t>relativním výrobním potenciálem (kapacitou);</a:t>
            </a:r>
          </a:p>
          <a:p>
            <a:r>
              <a:rPr lang="cs-CZ" sz="2000" dirty="0">
                <a:solidFill>
                  <a:srgbClr val="002060"/>
                </a:solidFill>
              </a:rPr>
              <a:t>relativním výzkumným a vývojovým potenciálem;</a:t>
            </a:r>
          </a:p>
          <a:p>
            <a:r>
              <a:rPr lang="cs-CZ" sz="2000" dirty="0">
                <a:solidFill>
                  <a:srgbClr val="002060"/>
                </a:solidFill>
              </a:rPr>
              <a:t>pozicí v distribuci, efektivností marketingové komunikace;</a:t>
            </a:r>
          </a:p>
          <a:p>
            <a:r>
              <a:rPr lang="cs-CZ" sz="2000" dirty="0">
                <a:solidFill>
                  <a:srgbClr val="002060"/>
                </a:solidFill>
              </a:rPr>
              <a:t>postavením SBU v kvalitě, značce, technologii, marketingu, obchodní činnosti;</a:t>
            </a:r>
          </a:p>
          <a:p>
            <a:r>
              <a:rPr lang="cs-CZ" sz="2000" dirty="0">
                <a:solidFill>
                  <a:srgbClr val="002060"/>
                </a:solidFill>
              </a:rPr>
              <a:t>ziskovostí a jejím porovnáním s průměrem dosahovaným v oboru;</a:t>
            </a:r>
          </a:p>
          <a:p>
            <a:r>
              <a:rPr lang="cs-CZ" sz="2000" dirty="0">
                <a:solidFill>
                  <a:srgbClr val="002060"/>
                </a:solidFill>
              </a:rPr>
              <a:t>relativní schopností managementu (kvalifikace, zkušenosti, kreativní úroveň).</a:t>
            </a:r>
          </a:p>
        </p:txBody>
      </p:sp>
      <p:sp>
        <p:nvSpPr>
          <p:cNvPr id="6" name="Nadpis 5"/>
          <p:cNvSpPr>
            <a:spLocks noGrp="1"/>
          </p:cNvSpPr>
          <p:nvPr>
            <p:ph type="title"/>
          </p:nvPr>
        </p:nvSpPr>
        <p:spPr>
          <a:xfrm>
            <a:off x="107504" y="195486"/>
            <a:ext cx="8136904" cy="507703"/>
          </a:xfrm>
        </p:spPr>
        <p:txBody>
          <a:bodyPr/>
          <a:lstStyle/>
          <a:p>
            <a:r>
              <a:rPr lang="cs-CZ" dirty="0"/>
              <a:t>Faktor „konkurenční přednosti“ je vyjádřen dílčími faktory</a:t>
            </a:r>
          </a:p>
        </p:txBody>
      </p:sp>
    </p:spTree>
    <p:extLst>
      <p:ext uri="{BB962C8B-B14F-4D97-AF65-F5344CB8AC3E}">
        <p14:creationId xmlns:p14="http://schemas.microsoft.com/office/powerpoint/2010/main" val="47833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Počet hodnocených faktorů může být rozšířen i zúžen. Faktory je nutné volit s ohledem na konkrétní situaci.</a:t>
            </a:r>
          </a:p>
          <a:p>
            <a:r>
              <a:rPr lang="cs-CZ" sz="2000" dirty="0">
                <a:solidFill>
                  <a:srgbClr val="002060"/>
                </a:solidFill>
              </a:rPr>
              <a:t>Pro oba faktory jsou podle situace firmy stanovena tři pásma. Na tomto základě se vytvoří celkem devět kombinačních polí.</a:t>
            </a:r>
          </a:p>
          <a:p>
            <a:r>
              <a:rPr lang="cs-CZ" sz="2000" dirty="0">
                <a:solidFill>
                  <a:srgbClr val="002060"/>
                </a:solidFill>
              </a:rPr>
              <a:t>1, 2, 4 představují výhodné postavení SBU, kdy SBU se nacházejí v tzv. zelené zóně pro investice (firma do strategického záměru investuje, aby si udržela a zlepšila pozici SBU).</a:t>
            </a:r>
          </a:p>
          <a:p>
            <a:r>
              <a:rPr lang="cs-CZ" sz="2000" dirty="0">
                <a:solidFill>
                  <a:srgbClr val="002060"/>
                </a:solidFill>
              </a:rPr>
              <a:t>3, 5, 7 se nacházejí v tzv. oranžové zóně, kdy firma musí zvažovat možná rizika spojená s investováním, provádí selektivní výběr a dává spíše přednost krátkodobým investicím.</a:t>
            </a:r>
          </a:p>
          <a:p>
            <a:r>
              <a:rPr lang="cs-CZ" sz="2000" dirty="0">
                <a:solidFill>
                  <a:srgbClr val="002060"/>
                </a:solidFill>
              </a:rPr>
              <a:t>6, 8, 9 jsou v tzv. červené zóně, kdy firma zpravidla neinvestuje, připravuje útlum nebo ukončení podnikání či likvidaci.</a:t>
            </a:r>
          </a:p>
        </p:txBody>
      </p:sp>
      <p:sp>
        <p:nvSpPr>
          <p:cNvPr id="6" name="Nadpis 5"/>
          <p:cNvSpPr>
            <a:spLocks noGrp="1"/>
          </p:cNvSpPr>
          <p:nvPr>
            <p:ph type="title"/>
          </p:nvPr>
        </p:nvSpPr>
        <p:spPr>
          <a:xfrm>
            <a:off x="107504" y="195486"/>
            <a:ext cx="8136904" cy="507703"/>
          </a:xfrm>
        </p:spPr>
        <p:txBody>
          <a:bodyPr/>
          <a:lstStyle/>
          <a:p>
            <a:r>
              <a:rPr lang="cs-CZ" dirty="0"/>
              <a:t>Použití matice GE</a:t>
            </a:r>
          </a:p>
        </p:txBody>
      </p:sp>
    </p:spTree>
    <p:extLst>
      <p:ext uri="{BB962C8B-B14F-4D97-AF65-F5344CB8AC3E}">
        <p14:creationId xmlns:p14="http://schemas.microsoft.com/office/powerpoint/2010/main" val="3323222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89042" y="195486"/>
            <a:ext cx="8136904" cy="507703"/>
          </a:xfrm>
        </p:spPr>
        <p:txBody>
          <a:bodyPr/>
          <a:lstStyle/>
          <a:p>
            <a:r>
              <a:rPr lang="cs-CZ" dirty="0"/>
              <a:t>GE matice</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06685" y="843558"/>
            <a:ext cx="6101619" cy="3778752"/>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703189"/>
            <a:ext cx="6408712" cy="3968935"/>
          </a:xfrm>
          <a:prstGeom prst="rect">
            <a:avLst/>
          </a:prstGeom>
        </p:spPr>
      </p:pic>
    </p:spTree>
    <p:extLst>
      <p:ext uri="{BB962C8B-B14F-4D97-AF65-F5344CB8AC3E}">
        <p14:creationId xmlns:p14="http://schemas.microsoft.com/office/powerpoint/2010/main" val="4074632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Výhodou portfolio matice GE ve srovnání s maticí BCG je mnohem širší, realističtější pohled na problematiku SBU.</a:t>
            </a:r>
          </a:p>
          <a:p>
            <a:r>
              <a:rPr lang="cs-CZ" sz="2000" dirty="0">
                <a:solidFill>
                  <a:srgbClr val="002060"/>
                </a:solidFill>
              </a:rPr>
              <a:t>Nevýhodou portfolio matice GE je to, že výběr kritérií a určení vah jednotlivých hodnocených faktorů je značně subjektivní. Její sestavení vyžaduje zkušené pracovníky.</a:t>
            </a:r>
          </a:p>
          <a:p>
            <a:endParaRPr lang="cs-CZ" sz="2000" dirty="0">
              <a:solidFill>
                <a:srgbClr val="002060"/>
              </a:solidFill>
            </a:endParaRPr>
          </a:p>
          <a:p>
            <a:r>
              <a:rPr lang="cs-CZ" sz="2000" dirty="0">
                <a:solidFill>
                  <a:srgbClr val="002060"/>
                </a:solidFill>
              </a:rPr>
              <a:t>Výsledky v portfoliových modelech jsou velmi citlivé na známkování a určení významnosti jednotlivých faktorů. Může dojít k tomu, že analytici přizpůsobí ocenění faktorů tak, aby výsledné postavení SBU odpovídalo jejich představě.</a:t>
            </a:r>
          </a:p>
        </p:txBody>
      </p:sp>
      <p:sp>
        <p:nvSpPr>
          <p:cNvPr id="6" name="Nadpis 5"/>
          <p:cNvSpPr>
            <a:spLocks noGrp="1"/>
          </p:cNvSpPr>
          <p:nvPr>
            <p:ph type="title"/>
          </p:nvPr>
        </p:nvSpPr>
        <p:spPr>
          <a:xfrm>
            <a:off x="107504" y="195486"/>
            <a:ext cx="8136904" cy="507703"/>
          </a:xfrm>
        </p:spPr>
        <p:txBody>
          <a:bodyPr/>
          <a:lstStyle/>
          <a:p>
            <a:r>
              <a:rPr lang="cs-CZ" dirty="0"/>
              <a:t>Hodnocení GE a portfoliových modelů obecně</a:t>
            </a:r>
          </a:p>
        </p:txBody>
      </p:sp>
    </p:spTree>
    <p:extLst>
      <p:ext uri="{BB962C8B-B14F-4D97-AF65-F5344CB8AC3E}">
        <p14:creationId xmlns:p14="http://schemas.microsoft.com/office/powerpoint/2010/main" val="15134350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Jistě znáte: Metoda ABC (P-Q analýza či </a:t>
            </a:r>
            <a:r>
              <a:rPr lang="cs-CZ" sz="2000" dirty="0" err="1">
                <a:solidFill>
                  <a:srgbClr val="002060"/>
                </a:solidFill>
              </a:rPr>
              <a:t>Paretto</a:t>
            </a:r>
            <a:r>
              <a:rPr lang="cs-CZ" sz="2000" dirty="0">
                <a:solidFill>
                  <a:srgbClr val="002060"/>
                </a:solidFill>
              </a:rPr>
              <a:t> analýza), </a:t>
            </a:r>
            <a:r>
              <a:rPr lang="cs-CZ" sz="2000" dirty="0" err="1">
                <a:solidFill>
                  <a:srgbClr val="002060"/>
                </a:solidFill>
              </a:rPr>
              <a:t>Benchmarking</a:t>
            </a:r>
            <a:r>
              <a:rPr lang="cs-CZ" sz="2000" dirty="0">
                <a:solidFill>
                  <a:srgbClr val="002060"/>
                </a:solidFill>
              </a:rPr>
              <a:t>, Analýza konkurenční výhody. </a:t>
            </a:r>
          </a:p>
          <a:p>
            <a:endParaRPr lang="cs-CZ" sz="2000" dirty="0">
              <a:solidFill>
                <a:srgbClr val="002060"/>
              </a:solidFill>
            </a:endParaRPr>
          </a:p>
          <a:p>
            <a:r>
              <a:rPr lang="cs-CZ" sz="2000" dirty="0">
                <a:solidFill>
                  <a:srgbClr val="002060"/>
                </a:solidFill>
              </a:rPr>
              <a:t>Možná neznáte: Analýza struktury sortimentu nabídky – model Petra </a:t>
            </a:r>
            <a:r>
              <a:rPr lang="cs-CZ" sz="2000" dirty="0" err="1">
                <a:solidFill>
                  <a:srgbClr val="002060"/>
                </a:solidFill>
              </a:rPr>
              <a:t>Druckera</a:t>
            </a:r>
            <a:r>
              <a:rPr lang="cs-CZ" sz="2000" dirty="0">
                <a:solidFill>
                  <a:srgbClr val="002060"/>
                </a:solidFill>
              </a:rPr>
              <a:t>, Analýza tržních mezer – GAP analýza, Souřadnicové sítě.</a:t>
            </a:r>
          </a:p>
        </p:txBody>
      </p:sp>
      <p:sp>
        <p:nvSpPr>
          <p:cNvPr id="6" name="Nadpis 5"/>
          <p:cNvSpPr>
            <a:spLocks noGrp="1"/>
          </p:cNvSpPr>
          <p:nvPr>
            <p:ph type="title"/>
          </p:nvPr>
        </p:nvSpPr>
        <p:spPr>
          <a:xfrm>
            <a:off x="107504" y="195486"/>
            <a:ext cx="8136904" cy="507703"/>
          </a:xfrm>
        </p:spPr>
        <p:txBody>
          <a:bodyPr/>
          <a:lstStyle/>
          <a:p>
            <a:r>
              <a:rPr lang="cs-CZ" dirty="0"/>
              <a:t>Další portfoliové analýzy</a:t>
            </a:r>
          </a:p>
        </p:txBody>
      </p:sp>
    </p:spTree>
    <p:extLst>
      <p:ext uri="{BB962C8B-B14F-4D97-AF65-F5344CB8AC3E}">
        <p14:creationId xmlns:p14="http://schemas.microsoft.com/office/powerpoint/2010/main" val="4078335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B2B trh = průmyslový trh/trh firem.</a:t>
            </a:r>
          </a:p>
          <a:p>
            <a:r>
              <a:rPr lang="cs-CZ" sz="2000" dirty="0">
                <a:solidFill>
                  <a:srgbClr val="002060"/>
                </a:solidFill>
              </a:rPr>
              <a:t>Průmyslový trh je tvořen všemi (dodavateli i odběrateli = zákazníky), kteří prodávají a nakupují zboží a služby za účelem jejich využití při výrobě dalších výrobků a služeb určených k prodeji, případně pronájmu jejich konečnému spotřebiteli. </a:t>
            </a:r>
          </a:p>
          <a:p>
            <a:r>
              <a:rPr lang="cs-CZ" sz="2000" dirty="0">
                <a:solidFill>
                  <a:srgbClr val="002060"/>
                </a:solidFill>
              </a:rPr>
              <a:t>Průmyslový trh je místo transformace základních surovin, polotovarů a komponent na finální výrobek, přičemž v průběhu tohoto procesu dochází postupně ke zvyšování hodnoty produktu vyjádřené následně v jeho prodejní ceně.</a:t>
            </a:r>
          </a:p>
        </p:txBody>
      </p:sp>
      <p:sp>
        <p:nvSpPr>
          <p:cNvPr id="6" name="Nadpis 5"/>
          <p:cNvSpPr>
            <a:spLocks noGrp="1"/>
          </p:cNvSpPr>
          <p:nvPr>
            <p:ph type="title"/>
          </p:nvPr>
        </p:nvSpPr>
        <p:spPr>
          <a:xfrm>
            <a:off x="107504" y="195486"/>
            <a:ext cx="8136904" cy="507703"/>
          </a:xfrm>
        </p:spPr>
        <p:txBody>
          <a:bodyPr/>
          <a:lstStyle/>
          <a:p>
            <a:r>
              <a:rPr lang="cs-CZ" dirty="0"/>
              <a:t>5 Charakteristika B2B trhů</a:t>
            </a:r>
          </a:p>
        </p:txBody>
      </p:sp>
    </p:spTree>
    <p:extLst>
      <p:ext uri="{BB962C8B-B14F-4D97-AF65-F5344CB8AC3E}">
        <p14:creationId xmlns:p14="http://schemas.microsoft.com/office/powerpoint/2010/main" val="21704482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B2B je cca 2x větší</a:t>
            </a:r>
            <a:r>
              <a:rPr lang="cs-CZ" sz="2000" dirty="0">
                <a:solidFill>
                  <a:srgbClr val="002060"/>
                </a:solidFill>
              </a:rPr>
              <a:t> než B2C!</a:t>
            </a:r>
          </a:p>
          <a:p>
            <a:r>
              <a:rPr lang="cs-CZ" sz="2000" b="1" dirty="0">
                <a:solidFill>
                  <a:srgbClr val="002060"/>
                </a:solidFill>
              </a:rPr>
              <a:t>B2B je komplexní</a:t>
            </a:r>
            <a:r>
              <a:rPr lang="cs-CZ" sz="2000" dirty="0">
                <a:solidFill>
                  <a:srgbClr val="002060"/>
                </a:solidFill>
              </a:rPr>
              <a:t> - technické požadavky na transformační proces polotovaru ve finální výrobek, dynamika měnícího se prostředí.</a:t>
            </a:r>
          </a:p>
          <a:p>
            <a:r>
              <a:rPr lang="cs-CZ" sz="2000" b="1" dirty="0">
                <a:solidFill>
                  <a:srgbClr val="002060"/>
                </a:solidFill>
              </a:rPr>
              <a:t>B2B je heterogenní </a:t>
            </a:r>
            <a:r>
              <a:rPr lang="cs-CZ" sz="2000" dirty="0">
                <a:solidFill>
                  <a:srgbClr val="002060"/>
                </a:solidFill>
              </a:rPr>
              <a:t>- variabilnost vztahu v tržním prostředí; alternativní využití materiálů/polotovarů/produktů/služeb - konkurenční </a:t>
            </a:r>
            <a:r>
              <a:rPr lang="cs-CZ" sz="2000" dirty="0" err="1">
                <a:solidFill>
                  <a:srgbClr val="002060"/>
                </a:solidFill>
              </a:rPr>
              <a:t>dodavatelsko</a:t>
            </a:r>
            <a:r>
              <a:rPr lang="cs-CZ" sz="2000" dirty="0">
                <a:solidFill>
                  <a:srgbClr val="002060"/>
                </a:solidFill>
              </a:rPr>
              <a:t>/odběratelské prostředí. Cesta produktu bývá různě dlouhá a složitá s různými předvídatelnými i nepředvídatelnými vlivy, které mohou mít zásadní dopad na obchodovatelnost výrobku na finálním trhu.</a:t>
            </a:r>
          </a:p>
        </p:txBody>
      </p:sp>
      <p:sp>
        <p:nvSpPr>
          <p:cNvPr id="6" name="Nadpis 5"/>
          <p:cNvSpPr>
            <a:spLocks noGrp="1"/>
          </p:cNvSpPr>
          <p:nvPr>
            <p:ph type="title"/>
          </p:nvPr>
        </p:nvSpPr>
        <p:spPr>
          <a:xfrm>
            <a:off x="107504" y="195486"/>
            <a:ext cx="8136904" cy="507703"/>
          </a:xfrm>
        </p:spPr>
        <p:txBody>
          <a:bodyPr/>
          <a:lstStyle/>
          <a:p>
            <a:r>
              <a:rPr lang="cs-CZ" dirty="0"/>
              <a:t>Významné rysy B2B</a:t>
            </a:r>
          </a:p>
        </p:txBody>
      </p:sp>
    </p:spTree>
    <p:extLst>
      <p:ext uri="{BB962C8B-B14F-4D97-AF65-F5344CB8AC3E}">
        <p14:creationId xmlns:p14="http://schemas.microsoft.com/office/powerpoint/2010/main" val="22445705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Význam nákupu </a:t>
            </a:r>
            <a:r>
              <a:rPr lang="cs-CZ" sz="2000" dirty="0">
                <a:solidFill>
                  <a:srgbClr val="002060"/>
                </a:solidFill>
              </a:rPr>
              <a:t>- tvorba zisku, snížení nákladů, zajištění kontinuity výroby, splnění závazků, dodržení práva </a:t>
            </a:r>
            <a:r>
              <a:rPr lang="cs-CZ" sz="2000" dirty="0" err="1">
                <a:solidFill>
                  <a:srgbClr val="002060"/>
                </a:solidFill>
              </a:rPr>
              <a:t>etc</a:t>
            </a:r>
            <a:r>
              <a:rPr lang="cs-CZ" sz="2000" dirty="0">
                <a:solidFill>
                  <a:srgbClr val="002060"/>
                </a:solidFill>
              </a:rPr>
              <a:t>.</a:t>
            </a:r>
          </a:p>
          <a:p>
            <a:r>
              <a:rPr lang="cs-CZ" sz="2000" b="1" dirty="0">
                <a:solidFill>
                  <a:srgbClr val="002060"/>
                </a:solidFill>
              </a:rPr>
              <a:t>Systémový přístup k nákupu </a:t>
            </a:r>
            <a:r>
              <a:rPr lang="cs-CZ" sz="2000" dirty="0">
                <a:solidFill>
                  <a:srgbClr val="002060"/>
                </a:solidFill>
              </a:rPr>
              <a:t>- logický výsledek analýzy potřeb, možností, důsledků i dostupných zdrojů.</a:t>
            </a:r>
          </a:p>
          <a:p>
            <a:r>
              <a:rPr lang="cs-CZ" sz="2000" b="1" dirty="0">
                <a:solidFill>
                  <a:srgbClr val="002060"/>
                </a:solidFill>
              </a:rPr>
              <a:t>Funkce kupních smluv </a:t>
            </a:r>
            <a:r>
              <a:rPr lang="cs-CZ" sz="2000" dirty="0">
                <a:solidFill>
                  <a:srgbClr val="002060"/>
                </a:solidFill>
              </a:rPr>
              <a:t>- uzavřené smlouvy jsou nejen závazkem o předmětu, ceně, jeho množství, kvalitě a termínu dodávky, ale i často závazkem k dlouhodobé spolupráci, vyvolávajícím změny v dosavadním jednání obou smluvních partnerů.</a:t>
            </a:r>
          </a:p>
          <a:p>
            <a:r>
              <a:rPr lang="cs-CZ" sz="2000" b="1" dirty="0">
                <a:solidFill>
                  <a:srgbClr val="002060"/>
                </a:solidFill>
              </a:rPr>
              <a:t>Méně zákazníků </a:t>
            </a:r>
            <a:r>
              <a:rPr lang="cs-CZ" sz="2000" dirty="0">
                <a:solidFill>
                  <a:srgbClr val="002060"/>
                </a:solidFill>
              </a:rPr>
              <a:t>- B2B obchodník přijde do kontaktu s menším počtem zákazníků než obchodník v oblasti spotřebního zboží.</a:t>
            </a:r>
          </a:p>
        </p:txBody>
      </p:sp>
      <p:sp>
        <p:nvSpPr>
          <p:cNvPr id="6" name="Nadpis 5"/>
          <p:cNvSpPr>
            <a:spLocks noGrp="1"/>
          </p:cNvSpPr>
          <p:nvPr>
            <p:ph type="title"/>
          </p:nvPr>
        </p:nvSpPr>
        <p:spPr>
          <a:xfrm>
            <a:off x="107504" y="195486"/>
            <a:ext cx="8136904" cy="507703"/>
          </a:xfrm>
        </p:spPr>
        <p:txBody>
          <a:bodyPr/>
          <a:lstStyle/>
          <a:p>
            <a:r>
              <a:rPr lang="cs-CZ" dirty="0"/>
              <a:t>Odlišnosti B2B a B2C trhů 1</a:t>
            </a:r>
          </a:p>
        </p:txBody>
      </p:sp>
    </p:spTree>
    <p:extLst>
      <p:ext uri="{BB962C8B-B14F-4D97-AF65-F5344CB8AC3E}">
        <p14:creationId xmlns:p14="http://schemas.microsoft.com/office/powerpoint/2010/main" val="41559584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Větší (movitější) zákazníci </a:t>
            </a:r>
            <a:r>
              <a:rPr lang="cs-CZ" sz="2000" dirty="0">
                <a:solidFill>
                  <a:srgbClr val="002060"/>
                </a:solidFill>
              </a:rPr>
              <a:t>- velké množstevní i finanční objemy realizované v jednom obchodním případu (např. nákup letadel nebo dodávka systému likvidace komunálního odpadu). </a:t>
            </a:r>
          </a:p>
          <a:p>
            <a:r>
              <a:rPr lang="cs-CZ" sz="2000" b="1" dirty="0">
                <a:solidFill>
                  <a:srgbClr val="002060"/>
                </a:solidFill>
              </a:rPr>
              <a:t>Geografická koncentrace organizací </a:t>
            </a:r>
            <a:r>
              <a:rPr lang="cs-CZ" sz="2000" dirty="0">
                <a:solidFill>
                  <a:srgbClr val="002060"/>
                </a:solidFill>
              </a:rPr>
              <a:t>- průmyslová odvětví se obvykle koncentrují do určitých oblastí (např. návaznost zpracovatelského průmyslu na výrobu zdrojů z důvodu minimalizace nákladů na čas a cenu přepravy).</a:t>
            </a:r>
          </a:p>
          <a:p>
            <a:r>
              <a:rPr lang="cs-CZ" sz="2000" b="1" dirty="0">
                <a:solidFill>
                  <a:srgbClr val="002060"/>
                </a:solidFill>
              </a:rPr>
              <a:t>Odvozenost poptávky </a:t>
            </a:r>
            <a:r>
              <a:rPr lang="cs-CZ" sz="2000" dirty="0">
                <a:solidFill>
                  <a:srgbClr val="002060"/>
                </a:solidFill>
              </a:rPr>
              <a:t>- poptávka po průmyslovém zboží závisí na poptávce po spotřebním zboží, které se z něj vyrábí. Typickým případem je výroba oděvů se závislostí používaných materiálu a barev na okamžité módě, požadavky ekologie na nezávadnost výrobku nebo změna existujících požadavků na potravu. Sledujeme trendy na B2C!</a:t>
            </a:r>
          </a:p>
        </p:txBody>
      </p:sp>
      <p:sp>
        <p:nvSpPr>
          <p:cNvPr id="6" name="Nadpis 5"/>
          <p:cNvSpPr>
            <a:spLocks noGrp="1"/>
          </p:cNvSpPr>
          <p:nvPr>
            <p:ph type="title"/>
          </p:nvPr>
        </p:nvSpPr>
        <p:spPr>
          <a:xfrm>
            <a:off x="107504" y="195486"/>
            <a:ext cx="8136904" cy="507703"/>
          </a:xfrm>
        </p:spPr>
        <p:txBody>
          <a:bodyPr/>
          <a:lstStyle/>
          <a:p>
            <a:r>
              <a:rPr lang="cs-CZ" dirty="0"/>
              <a:t>Odlišnosti B2B a B2C trhů 2</a:t>
            </a:r>
          </a:p>
        </p:txBody>
      </p:sp>
    </p:spTree>
    <p:extLst>
      <p:ext uri="{BB962C8B-B14F-4D97-AF65-F5344CB8AC3E}">
        <p14:creationId xmlns:p14="http://schemas.microsoft.com/office/powerpoint/2010/main" val="35648894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Odvozená poptávka na B2B trzích</a:t>
            </a:r>
          </a:p>
        </p:txBody>
      </p:sp>
      <p:graphicFrame>
        <p:nvGraphicFramePr>
          <p:cNvPr id="4" name="Content Placeholder 3"/>
          <p:cNvGraphicFramePr>
            <a:graphicFrameLocks/>
          </p:cNvGraphicFramePr>
          <p:nvPr>
            <p:extLst/>
          </p:nvPr>
        </p:nvGraphicFramePr>
        <p:xfrm>
          <a:off x="395536" y="843558"/>
          <a:ext cx="729819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78982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3947</TotalTime>
  <Words>10449</Words>
  <Application>Microsoft Office PowerPoint</Application>
  <PresentationFormat>On-screen Show (16:9)</PresentationFormat>
  <Paragraphs>1014</Paragraphs>
  <Slides>128</Slides>
  <Notes>122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Arial</vt:lpstr>
      <vt:lpstr>Calibri</vt:lpstr>
      <vt:lpstr>Times New Roman</vt:lpstr>
      <vt:lpstr>Wingdings</vt:lpstr>
      <vt:lpstr>SLU</vt:lpstr>
      <vt:lpstr>Strategický marketing – marketingové situační analýzy</vt:lpstr>
      <vt:lpstr>Obsah přednášky</vt:lpstr>
      <vt:lpstr>1 Marketingové situační analýzy</vt:lpstr>
      <vt:lpstr>Účel situačních analýz</vt:lpstr>
      <vt:lpstr>Čeho dosáhneme?</vt:lpstr>
      <vt:lpstr>Makro a mikro marketingové prostředí</vt:lpstr>
      <vt:lpstr>2 Analýzy makroprostředí</vt:lpstr>
      <vt:lpstr>Analýza makroprostředí</vt:lpstr>
      <vt:lpstr>Analýza makroprostředí</vt:lpstr>
      <vt:lpstr>PEST v čase</vt:lpstr>
      <vt:lpstr>PEST analýza</vt:lpstr>
      <vt:lpstr>Informační zdroje pro české vývozce</vt:lpstr>
      <vt:lpstr>3 Analýzy vnějšího mikroprostředí</vt:lpstr>
      <vt:lpstr>A. Spotřebitelé</vt:lpstr>
      <vt:lpstr>Otázky související se zákazníky (Synext) 1</vt:lpstr>
      <vt:lpstr>Otázky související se zákazníky (Synext) 2</vt:lpstr>
      <vt:lpstr>Rozhodovací proces</vt:lpstr>
      <vt:lpstr>Analýza chování zákazníka</vt:lpstr>
      <vt:lpstr>Analýza chování zákazníka</vt:lpstr>
      <vt:lpstr>Sociální vliv - Rogersova adopční křivka (Synext)</vt:lpstr>
      <vt:lpstr>Kupní role</vt:lpstr>
      <vt:lpstr>Proces STP </vt:lpstr>
      <vt:lpstr>Segmentační kritéria</vt:lpstr>
      <vt:lpstr>Persony a příběhy</vt:lpstr>
      <vt:lpstr>Užitečné zdroje</vt:lpstr>
      <vt:lpstr>Targeting</vt:lpstr>
      <vt:lpstr>Positioning</vt:lpstr>
      <vt:lpstr>Způsoby tvorby positioningu</vt:lpstr>
      <vt:lpstr>Formování strategie positioningu</vt:lpstr>
      <vt:lpstr>B. Spolupracovníci</vt:lpstr>
      <vt:lpstr>Co mě zajímá u spolupracovníků?</vt:lpstr>
      <vt:lpstr>Analýza 5 sil – 5 Forces – Porter (Managementmania)</vt:lpstr>
      <vt:lpstr>C. Konkurenti</vt:lpstr>
      <vt:lpstr>Typologie konkurence (Jakubíková, 2013, s. 106-107)</vt:lpstr>
      <vt:lpstr>Analýza konkurence</vt:lpstr>
      <vt:lpstr>Benchmarking (Managementmania)</vt:lpstr>
      <vt:lpstr>O co mi ale doopravdy jde u konkurence?</vt:lpstr>
      <vt:lpstr>3.X – Specifické analýzy</vt:lpstr>
      <vt:lpstr>3.1 Analýza trhu – co to je?</vt:lpstr>
      <vt:lpstr>Analýza trhu – co měříme?</vt:lpstr>
      <vt:lpstr>Určování a výpočet velikosti trhu 1</vt:lpstr>
      <vt:lpstr>Určování a výpočet velikosti trhu 2</vt:lpstr>
      <vt:lpstr>Jak to děláme?</vt:lpstr>
      <vt:lpstr>Data pro analýzu poptávky (Kozel, 2011, s. 227)</vt:lpstr>
      <vt:lpstr>3.2 Analýza vědeckotechnického rozvoje</vt:lpstr>
      <vt:lpstr>3.3 Analýza regionu</vt:lpstr>
      <vt:lpstr>3.4 Specifické analýzy pro produkt</vt:lpstr>
      <vt:lpstr>3.5 Specifické analýzy pro cenu</vt:lpstr>
      <vt:lpstr>3.6 Specifické analýzy pro distribuci</vt:lpstr>
      <vt:lpstr>3.7 Specifické analýzy pro komunikaci</vt:lpstr>
      <vt:lpstr>3.8 Analýza značky – velmi častá doplňková analýza</vt:lpstr>
      <vt:lpstr>Jak bych měřil atributy značky?</vt:lpstr>
      <vt:lpstr>Co chci měřit?</vt:lpstr>
      <vt:lpstr>Klasický příklad poziční mapy</vt:lpstr>
      <vt:lpstr>Poziční mapa s pomocí hvězdice</vt:lpstr>
      <vt:lpstr>Indikátory trackingové studie 1</vt:lpstr>
      <vt:lpstr>Indikátory trackingové studie 2</vt:lpstr>
      <vt:lpstr>Výzkum značky 2</vt:lpstr>
      <vt:lpstr>Výzkum značky v praxi ČR</vt:lpstr>
      <vt:lpstr>4 Vnitřní analýzy – analýza firmy</vt:lpstr>
      <vt:lpstr>SWOT analýza</vt:lpstr>
      <vt:lpstr>Silné stránky</vt:lpstr>
      <vt:lpstr>Slabé stránky</vt:lpstr>
      <vt:lpstr>Příležitosti</vt:lpstr>
      <vt:lpstr>Ohrožení</vt:lpstr>
      <vt:lpstr>TOWS</vt:lpstr>
      <vt:lpstr>SWOT v praxi</vt:lpstr>
      <vt:lpstr>Plus minus matice v SWOT</vt:lpstr>
      <vt:lpstr>Příklad +- matice SWOT</vt:lpstr>
      <vt:lpstr>Specifické přednosti firmy</vt:lpstr>
      <vt:lpstr>Jaká značka vlastní jaké značky</vt:lpstr>
      <vt:lpstr>Identifikace strategické obchodní jednotky.</vt:lpstr>
      <vt:lpstr>Definice SPJ (SBU)</vt:lpstr>
      <vt:lpstr>Charakteristiky SPJ (SBU)</vt:lpstr>
      <vt:lpstr>Výrobková organizační struktura UNILEVER-Švýcarsko na úrovni holdingu</vt:lpstr>
      <vt:lpstr>Příklad z praxe</vt:lpstr>
      <vt:lpstr>Racionalizace portfolia značek</vt:lpstr>
      <vt:lpstr>Audit portfolia</vt:lpstr>
      <vt:lpstr>Metoda BCG</vt:lpstr>
      <vt:lpstr> </vt:lpstr>
      <vt:lpstr>Model BCG</vt:lpstr>
      <vt:lpstr>Model BCG</vt:lpstr>
      <vt:lpstr>Model BCG a životní cyklus</vt:lpstr>
      <vt:lpstr> </vt:lpstr>
      <vt:lpstr>Možnosti pro další činnost SBU</vt:lpstr>
      <vt:lpstr>Přednosti BCG</vt:lpstr>
      <vt:lpstr>Nedostatky BCG</vt:lpstr>
      <vt:lpstr>Portfolio matice GE (General Electric Business Screen) firmy McKinsey</vt:lpstr>
      <vt:lpstr>Atraktivita oboru zahrnuje tyto dílčí faktory</vt:lpstr>
      <vt:lpstr>Faktor „konkurenční přednosti“ je vyjádřen dílčími faktory</vt:lpstr>
      <vt:lpstr>Použití matice GE</vt:lpstr>
      <vt:lpstr>GE matice</vt:lpstr>
      <vt:lpstr>Hodnocení GE a portfoliových modelů obecně</vt:lpstr>
      <vt:lpstr>Další portfoliové analýzy</vt:lpstr>
      <vt:lpstr>5 Charakteristika B2B trhů</vt:lpstr>
      <vt:lpstr>Významné rysy B2B</vt:lpstr>
      <vt:lpstr>Odlišnosti B2B a B2C trhů 1</vt:lpstr>
      <vt:lpstr>Odlišnosti B2B a B2C trhů 2</vt:lpstr>
      <vt:lpstr>Odvozená poptávka na B2B trzích</vt:lpstr>
      <vt:lpstr>Odlišnosti B2B a B2C trhů 3</vt:lpstr>
      <vt:lpstr>Typy B2B trhů</vt:lpstr>
      <vt:lpstr>6 PODMÍNKY NA PRŮMYSLOVÝCH TRZÍCH 1</vt:lpstr>
      <vt:lpstr>PODMÍNKY NA PRŮMYSLOVÝCH TRZÍCH 2</vt:lpstr>
      <vt:lpstr>Nákupní chování organizací</vt:lpstr>
      <vt:lpstr>VÝZNAM NAKUPOVÁNÍ</vt:lpstr>
      <vt:lpstr>Nákupní politika</vt:lpstr>
      <vt:lpstr>Kupní situace na B2B</vt:lpstr>
      <vt:lpstr>Účastníci B2B nákupního procesu</vt:lpstr>
      <vt:lpstr>Vlivy na nákupní chování organizace</vt:lpstr>
      <vt:lpstr>Fáze nákupního procesu v jednotlivých nákupních situacích</vt:lpstr>
      <vt:lpstr>Institucionální trhy</vt:lpstr>
      <vt:lpstr>Vládní trhy</vt:lpstr>
      <vt:lpstr>Analýza konkurence na B2B</vt:lpstr>
      <vt:lpstr>Důležité atributy konkurenční pozice</vt:lpstr>
      <vt:lpstr>Jak vypadá reálný B2B trh v současné ČR?</vt:lpstr>
      <vt:lpstr>Nové trendy na B2B 1</vt:lpstr>
      <vt:lpstr>Využití nástrojů dle B-inside (2021)</vt:lpstr>
      <vt:lpstr>Nové trendy na B2B 2</vt:lpstr>
      <vt:lpstr>Komunikační aktivity v B2B – B2Bmonitor</vt:lpstr>
      <vt:lpstr>Epoptavka.cz a kouzlo jejího úspěchu na B2B trzích</vt:lpstr>
      <vt:lpstr>Content marketing</vt:lpstr>
      <vt:lpstr>Jak dělat content marketing?</vt:lpstr>
      <vt:lpstr>PPC</vt:lpstr>
      <vt:lpstr>PPC v ČR</vt:lpstr>
      <vt:lpstr>SEO</vt:lpstr>
      <vt:lpstr>Affiliate</vt:lpstr>
      <vt:lpstr>Jakým marketingovým problémům většina podniků čelí?</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120</cp:revision>
  <dcterms:created xsi:type="dcterms:W3CDTF">2016-07-06T15:42:34Z</dcterms:created>
  <dcterms:modified xsi:type="dcterms:W3CDTF">2021-11-05T07:32:15Z</dcterms:modified>
</cp:coreProperties>
</file>