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7"/>
  </p:notesMasterIdLst>
  <p:sldIdLst>
    <p:sldId id="256" r:id="rId2"/>
    <p:sldId id="259" r:id="rId3"/>
    <p:sldId id="280" r:id="rId4"/>
    <p:sldId id="281" r:id="rId5"/>
    <p:sldId id="283" r:id="rId6"/>
    <p:sldId id="282" r:id="rId7"/>
    <p:sldId id="279" r:id="rId8"/>
    <p:sldId id="270" r:id="rId9"/>
    <p:sldId id="271" r:id="rId10"/>
    <p:sldId id="272" r:id="rId11"/>
    <p:sldId id="277" r:id="rId12"/>
    <p:sldId id="284" r:id="rId13"/>
    <p:sldId id="265" r:id="rId14"/>
    <p:sldId id="291" r:id="rId15"/>
    <p:sldId id="269" r:id="rId16"/>
    <p:sldId id="292" r:id="rId17"/>
    <p:sldId id="293" r:id="rId18"/>
    <p:sldId id="290" r:id="rId19"/>
    <p:sldId id="268" r:id="rId20"/>
    <p:sldId id="266" r:id="rId21"/>
    <p:sldId id="267" r:id="rId22"/>
    <p:sldId id="273" r:id="rId23"/>
    <p:sldId id="274" r:id="rId24"/>
    <p:sldId id="275" r:id="rId25"/>
    <p:sldId id="276" r:id="rId26"/>
    <p:sldId id="286" r:id="rId27"/>
    <p:sldId id="289" r:id="rId28"/>
    <p:sldId id="287" r:id="rId29"/>
    <p:sldId id="288" r:id="rId30"/>
    <p:sldId id="285" r:id="rId31"/>
    <p:sldId id="294" r:id="rId32"/>
    <p:sldId id="295" r:id="rId33"/>
    <p:sldId id="296" r:id="rId34"/>
    <p:sldId id="297" r:id="rId35"/>
    <p:sldId id="298" r:id="rId36"/>
    <p:sldId id="299" r:id="rId37"/>
    <p:sldId id="300" r:id="rId38"/>
    <p:sldId id="301" r:id="rId39"/>
    <p:sldId id="302" r:id="rId40"/>
    <p:sldId id="303" r:id="rId41"/>
    <p:sldId id="304" r:id="rId42"/>
    <p:sldId id="305" r:id="rId43"/>
    <p:sldId id="306" r:id="rId44"/>
    <p:sldId id="307" r:id="rId45"/>
    <p:sldId id="308" r:id="rId46"/>
    <p:sldId id="309" r:id="rId47"/>
    <p:sldId id="310" r:id="rId48"/>
    <p:sldId id="311" r:id="rId49"/>
    <p:sldId id="312" r:id="rId50"/>
    <p:sldId id="313" r:id="rId51"/>
    <p:sldId id="314" r:id="rId52"/>
    <p:sldId id="315" r:id="rId53"/>
    <p:sldId id="316" r:id="rId54"/>
    <p:sldId id="317" r:id="rId55"/>
    <p:sldId id="318" r:id="rId56"/>
    <p:sldId id="319" r:id="rId57"/>
    <p:sldId id="320" r:id="rId58"/>
    <p:sldId id="321" r:id="rId59"/>
    <p:sldId id="322" r:id="rId60"/>
    <p:sldId id="323" r:id="rId61"/>
    <p:sldId id="324" r:id="rId62"/>
    <p:sldId id="325" r:id="rId63"/>
    <p:sldId id="326" r:id="rId64"/>
    <p:sldId id="327" r:id="rId65"/>
    <p:sldId id="328" r:id="rId66"/>
    <p:sldId id="329" r:id="rId67"/>
    <p:sldId id="330" r:id="rId68"/>
    <p:sldId id="331" r:id="rId69"/>
    <p:sldId id="332" r:id="rId70"/>
    <p:sldId id="333" r:id="rId71"/>
    <p:sldId id="334" r:id="rId72"/>
    <p:sldId id="335" r:id="rId73"/>
    <p:sldId id="336" r:id="rId74"/>
    <p:sldId id="337" r:id="rId75"/>
    <p:sldId id="338" r:id="rId76"/>
    <p:sldId id="339" r:id="rId77"/>
    <p:sldId id="340" r:id="rId78"/>
    <p:sldId id="341" r:id="rId79"/>
    <p:sldId id="342" r:id="rId80"/>
    <p:sldId id="343" r:id="rId81"/>
    <p:sldId id="344" r:id="rId82"/>
    <p:sldId id="345" r:id="rId83"/>
    <p:sldId id="346" r:id="rId84"/>
    <p:sldId id="347" r:id="rId85"/>
    <p:sldId id="348" r:id="rId86"/>
    <p:sldId id="349" r:id="rId87"/>
    <p:sldId id="350" r:id="rId88"/>
    <p:sldId id="351" r:id="rId89"/>
    <p:sldId id="352" r:id="rId90"/>
    <p:sldId id="353" r:id="rId91"/>
    <p:sldId id="354" r:id="rId92"/>
    <p:sldId id="355" r:id="rId93"/>
    <p:sldId id="356" r:id="rId94"/>
    <p:sldId id="357" r:id="rId95"/>
    <p:sldId id="358" r:id="rId96"/>
    <p:sldId id="359" r:id="rId97"/>
    <p:sldId id="360" r:id="rId98"/>
    <p:sldId id="361" r:id="rId99"/>
    <p:sldId id="362" r:id="rId100"/>
    <p:sldId id="363" r:id="rId101"/>
    <p:sldId id="364" r:id="rId102"/>
    <p:sldId id="365" r:id="rId103"/>
    <p:sldId id="366" r:id="rId104"/>
    <p:sldId id="367" r:id="rId105"/>
    <p:sldId id="368" r:id="rId106"/>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802" y="6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notesMaster" Target="notesMasters/notesMaster1.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presProps" Target="pres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viewProps" Target="view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manualLayout>
          <c:layoutTarget val="inner"/>
          <c:xMode val="edge"/>
          <c:yMode val="edge"/>
          <c:x val="0.26766441500582311"/>
          <c:y val="8.4251259732185127E-2"/>
          <c:w val="0.42883723561331671"/>
          <c:h val="0.8792137734659361"/>
        </c:manualLayout>
      </c:layout>
      <c:radarChart>
        <c:radarStyle val="marker"/>
        <c:varyColors val="0"/>
        <c:ser>
          <c:idx val="0"/>
          <c:order val="0"/>
          <c:tx>
            <c:strRef>
              <c:f>List1!$B$1</c:f>
              <c:strCache>
                <c:ptCount val="1"/>
                <c:pt idx="0">
                  <c:v>globální přístup</c:v>
                </c:pt>
              </c:strCache>
            </c:strRef>
          </c:tx>
          <c:cat>
            <c:strRef>
              <c:f>List1!$A$2:$A$4</c:f>
              <c:strCache>
                <c:ptCount val="3"/>
                <c:pt idx="0">
                  <c:v>geografické působení</c:v>
                </c:pt>
                <c:pt idx="1">
                  <c:v>rychlost internacionalizace</c:v>
                </c:pt>
                <c:pt idx="2">
                  <c:v>míra zahraničních prodejů</c:v>
                </c:pt>
              </c:strCache>
            </c:strRef>
          </c:cat>
          <c:val>
            <c:numRef>
              <c:f>List1!$B$2:$B$4</c:f>
              <c:numCache>
                <c:formatCode>General</c:formatCode>
                <c:ptCount val="3"/>
                <c:pt idx="0">
                  <c:v>3.5</c:v>
                </c:pt>
                <c:pt idx="1">
                  <c:v>1</c:v>
                </c:pt>
                <c:pt idx="2">
                  <c:v>4.5</c:v>
                </c:pt>
              </c:numCache>
            </c:numRef>
          </c:val>
          <c:extLst>
            <c:ext xmlns:c16="http://schemas.microsoft.com/office/drawing/2014/chart" uri="{C3380CC4-5D6E-409C-BE32-E72D297353CC}">
              <c16:uniqueId val="{00000000-6D4E-4A6C-B681-73C0D21D93D5}"/>
            </c:ext>
          </c:extLst>
        </c:ser>
        <c:ser>
          <c:idx val="1"/>
          <c:order val="1"/>
          <c:tx>
            <c:strRef>
              <c:f>List1!$C$1</c:f>
              <c:strCache>
                <c:ptCount val="1"/>
                <c:pt idx="0">
                  <c:v>krokový přístup</c:v>
                </c:pt>
              </c:strCache>
            </c:strRef>
          </c:tx>
          <c:cat>
            <c:strRef>
              <c:f>List1!$A$2:$A$4</c:f>
              <c:strCache>
                <c:ptCount val="3"/>
                <c:pt idx="0">
                  <c:v>geografické působení</c:v>
                </c:pt>
                <c:pt idx="1">
                  <c:v>rychlost internacionalizace</c:v>
                </c:pt>
                <c:pt idx="2">
                  <c:v>míra zahraničních prodejů</c:v>
                </c:pt>
              </c:strCache>
            </c:strRef>
          </c:cat>
          <c:val>
            <c:numRef>
              <c:f>List1!$C$2:$C$4</c:f>
              <c:numCache>
                <c:formatCode>General</c:formatCode>
                <c:ptCount val="3"/>
                <c:pt idx="0">
                  <c:v>1.02</c:v>
                </c:pt>
                <c:pt idx="1">
                  <c:v>2.5499999999999998</c:v>
                </c:pt>
                <c:pt idx="2">
                  <c:v>1.1900000000000241</c:v>
                </c:pt>
              </c:numCache>
            </c:numRef>
          </c:val>
          <c:extLst>
            <c:ext xmlns:c16="http://schemas.microsoft.com/office/drawing/2014/chart" uri="{C3380CC4-5D6E-409C-BE32-E72D297353CC}">
              <c16:uniqueId val="{00000001-6D4E-4A6C-B681-73C0D21D93D5}"/>
            </c:ext>
          </c:extLst>
        </c:ser>
        <c:dLbls>
          <c:showLegendKey val="0"/>
          <c:showVal val="0"/>
          <c:showCatName val="0"/>
          <c:showSerName val="0"/>
          <c:showPercent val="0"/>
          <c:showBubbleSize val="0"/>
        </c:dLbls>
        <c:axId val="96345472"/>
        <c:axId val="121204096"/>
      </c:radarChart>
      <c:catAx>
        <c:axId val="96345472"/>
        <c:scaling>
          <c:orientation val="minMax"/>
        </c:scaling>
        <c:delete val="0"/>
        <c:axPos val="b"/>
        <c:majorGridlines/>
        <c:numFmt formatCode="General" sourceLinked="1"/>
        <c:majorTickMark val="out"/>
        <c:minorTickMark val="none"/>
        <c:tickLblPos val="nextTo"/>
        <c:txPr>
          <a:bodyPr/>
          <a:lstStyle/>
          <a:p>
            <a:pPr>
              <a:defRPr sz="1600"/>
            </a:pPr>
            <a:endParaRPr lang="cs-CZ"/>
          </a:p>
        </c:txPr>
        <c:crossAx val="121204096"/>
        <c:crosses val="autoZero"/>
        <c:auto val="0"/>
        <c:lblAlgn val="ctr"/>
        <c:lblOffset val="100"/>
        <c:noMultiLvlLbl val="0"/>
      </c:catAx>
      <c:valAx>
        <c:axId val="121204096"/>
        <c:scaling>
          <c:orientation val="minMax"/>
          <c:max val="5"/>
        </c:scaling>
        <c:delete val="0"/>
        <c:axPos val="l"/>
        <c:majorGridlines/>
        <c:numFmt formatCode="General" sourceLinked="1"/>
        <c:majorTickMark val="none"/>
        <c:minorTickMark val="none"/>
        <c:tickLblPos val="nextTo"/>
        <c:crossAx val="96345472"/>
        <c:crosses val="autoZero"/>
        <c:crossBetween val="between"/>
        <c:majorUnit val="1"/>
      </c:valAx>
    </c:plotArea>
    <c:legend>
      <c:legendPos val="b"/>
      <c:overlay val="0"/>
      <c:txPr>
        <a:bodyPr/>
        <a:lstStyle/>
        <a:p>
          <a:pPr>
            <a:defRPr sz="1600"/>
          </a:pPr>
          <a:endParaRPr lang="cs-CZ"/>
        </a:p>
      </c:txPr>
    </c:legend>
    <c:plotVisOnly val="1"/>
    <c:dispBlanksAs val="gap"/>
    <c:showDLblsOverMax val="0"/>
  </c:chart>
  <c:spPr>
    <a:noFill/>
    <a:ln>
      <a:noFill/>
    </a:ln>
  </c:spPr>
  <c:txPr>
    <a:bodyPr/>
    <a:lstStyle/>
    <a:p>
      <a:pPr>
        <a:defRPr i="1"/>
      </a:pPr>
      <a:endParaRPr lang="cs-CZ"/>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07.12.2023</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33</a:t>
            </a:fld>
            <a:endParaRPr lang="cs-CZ"/>
          </a:p>
        </p:txBody>
      </p:sp>
    </p:spTree>
    <p:extLst>
      <p:ext uri="{BB962C8B-B14F-4D97-AF65-F5344CB8AC3E}">
        <p14:creationId xmlns:p14="http://schemas.microsoft.com/office/powerpoint/2010/main" val="2922503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Výběr a implementace strategie</a:t>
            </a: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400" dirty="0">
                <a:solidFill>
                  <a:schemeClr val="bg1"/>
                </a:solidFill>
                <a:latin typeface="Times New Roman" panose="02020603050405020304" pitchFamily="18" charset="0"/>
                <a:cs typeface="Times New Roman" panose="02020603050405020304" pitchFamily="18" charset="0"/>
              </a:rPr>
              <a:t>Strategický management</a:t>
            </a: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3. tutoriál</a:t>
            </a: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Realizovatelnost strategie posuzuje a hodnotí navrženou strategii ve vztahu ke zdrojům podniku.</a:t>
            </a:r>
          </a:p>
          <a:p>
            <a:pPr algn="just"/>
            <a:r>
              <a:rPr lang="cs-CZ" sz="1600" dirty="0"/>
              <a:t>Realizovatelnost strategie provádí analýzu finančních toků a analýzu bodu zvratu.  </a:t>
            </a:r>
          </a:p>
          <a:p>
            <a:pPr algn="just"/>
            <a:r>
              <a:rPr lang="cs-CZ" sz="1600" dirty="0"/>
              <a:t>Realizovatelnost strategie posuzuje navrženou strategii vzhledem k dosažitelnosti výrobních faktorů v čase, konkrétně se to týká:</a:t>
            </a:r>
          </a:p>
          <a:p>
            <a:pPr lvl="1" algn="just"/>
            <a:r>
              <a:rPr lang="cs-CZ" sz="1600" dirty="0"/>
              <a:t>kapitálu,</a:t>
            </a:r>
          </a:p>
          <a:p>
            <a:pPr lvl="1" algn="just"/>
            <a:r>
              <a:rPr lang="cs-CZ" sz="1600" dirty="0"/>
              <a:t>technologie,</a:t>
            </a:r>
          </a:p>
          <a:p>
            <a:pPr lvl="1" algn="just"/>
            <a:r>
              <a:rPr lang="cs-CZ" sz="1600" dirty="0"/>
              <a:t>pracovní síly s potřebnou kvalifikací,</a:t>
            </a:r>
          </a:p>
          <a:p>
            <a:pPr lvl="1" algn="just"/>
            <a:r>
              <a:rPr lang="cs-CZ" sz="1600" dirty="0"/>
              <a:t>energie,</a:t>
            </a:r>
          </a:p>
          <a:p>
            <a:pPr lvl="1" algn="just"/>
            <a:r>
              <a:rPr lang="cs-CZ" sz="1600" dirty="0"/>
              <a:t>materiálu,</a:t>
            </a:r>
          </a:p>
          <a:p>
            <a:pPr lvl="1" algn="just"/>
            <a:r>
              <a:rPr lang="cs-CZ" sz="1600" dirty="0"/>
              <a:t>licencí, </a:t>
            </a:r>
          </a:p>
          <a:p>
            <a:pPr lvl="1" algn="just"/>
            <a:r>
              <a:rPr lang="cs-CZ" sz="1600" dirty="0"/>
              <a:t>informací a dalších faktorů a zdrojů.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Realizovatelnost strategie</a:t>
            </a:r>
          </a:p>
        </p:txBody>
      </p:sp>
    </p:spTree>
    <p:extLst>
      <p:ext uri="{BB962C8B-B14F-4D97-AF65-F5344CB8AC3E}">
        <p14:creationId xmlns:p14="http://schemas.microsoft.com/office/powerpoint/2010/main" val="4044751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pPr algn="l"/>
            <a:r>
              <a:rPr lang="cs-CZ" sz="4000" b="1" dirty="0">
                <a:solidFill>
                  <a:schemeClr val="bg1"/>
                </a:solidFill>
                <a:latin typeface="Times New Roman" panose="02020603050405020304" pitchFamily="18" charset="0"/>
                <a:cs typeface="Times New Roman" panose="02020603050405020304" pitchFamily="18" charset="0"/>
              </a:rPr>
              <a:t>Riziko a podnikatelská krize v podmínkách tvorby strategie firmy</a:t>
            </a: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p:txBody>
      </p:sp>
    </p:spTree>
    <p:extLst>
      <p:ext uri="{BB962C8B-B14F-4D97-AF65-F5344CB8AC3E}">
        <p14:creationId xmlns:p14="http://schemas.microsoft.com/office/powerpoint/2010/main" val="33409325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2284" y="7154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b="1" dirty="0"/>
              <a:t>Riziko</a:t>
            </a:r>
            <a:r>
              <a:rPr lang="cs-CZ" sz="1800" dirty="0"/>
              <a:t> </a:t>
            </a:r>
            <a:r>
              <a:rPr lang="cs-CZ" sz="1800" i="1" dirty="0"/>
              <a:t>(italština </a:t>
            </a:r>
            <a:r>
              <a:rPr lang="cs-CZ" sz="1800" i="1" dirty="0" err="1"/>
              <a:t>risico</a:t>
            </a:r>
            <a:r>
              <a:rPr lang="cs-CZ" sz="1800" i="1" dirty="0"/>
              <a:t>) </a:t>
            </a:r>
            <a:r>
              <a:rPr lang="cs-CZ" sz="1800" dirty="0"/>
              <a:t>– nebezpečí vzniku škody, poškození, ztráty či zničení, případně nezdaru při podnikání.</a:t>
            </a:r>
          </a:p>
          <a:p>
            <a:endParaRPr lang="cs-CZ" sz="1800" dirty="0"/>
          </a:p>
          <a:p>
            <a:r>
              <a:rPr lang="cs-CZ" sz="1800" b="1" dirty="0"/>
              <a:t>Riziko</a:t>
            </a:r>
            <a:r>
              <a:rPr lang="cs-CZ" sz="1800" dirty="0"/>
              <a:t> – kombinace pravděpodobnosti nebo četnosti výskytu a následků určité nebezpečné události.</a:t>
            </a:r>
          </a:p>
          <a:p>
            <a:pPr>
              <a:buNone/>
            </a:pPr>
            <a:endParaRPr lang="cs-CZ" sz="1800" dirty="0"/>
          </a:p>
          <a:p>
            <a:pPr lvl="0" algn="just"/>
            <a:r>
              <a:rPr lang="cs-CZ" sz="1800" b="1" dirty="0"/>
              <a:t>Management rizika </a:t>
            </a:r>
            <a:r>
              <a:rPr lang="cs-CZ" sz="1800" dirty="0"/>
              <a:t>– systematický a koordinovaný způsob práce s rizikem a nejistotou uplatňovaný v rámci celého podniku a zahrnující všechny druhy rizik. </a:t>
            </a:r>
          </a:p>
          <a:p>
            <a:pPr lvl="1" algn="just"/>
            <a:r>
              <a:rPr lang="cs-CZ" sz="1400" dirty="0"/>
              <a:t>Podstatou této činností je rozhodování v podmínkách nejistoty, tedy rozhodování, kdy máme minimum informací a nedostatek času k ověření jejich správnosti a nutnost vydat potřebné rozhodnutí. </a:t>
            </a:r>
          </a:p>
          <a:p>
            <a:pPr lvl="1" algn="just"/>
            <a:r>
              <a:rPr lang="cs-CZ" sz="1400" dirty="0"/>
              <a:t>Je charakterizován jako činnost, která je zaměřena na snižování současných a budoucích rizik, jejich příčin i následků.</a:t>
            </a:r>
          </a:p>
          <a:p>
            <a:endParaRPr lang="cs-CZ" sz="1800" dirty="0"/>
          </a:p>
          <a:p>
            <a:pPr>
              <a:buNone/>
            </a:pPr>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Riziko</a:t>
            </a:r>
          </a:p>
        </p:txBody>
      </p:sp>
    </p:spTree>
    <p:extLst>
      <p:ext uri="{BB962C8B-B14F-4D97-AF65-F5344CB8AC3E}">
        <p14:creationId xmlns:p14="http://schemas.microsoft.com/office/powerpoint/2010/main" val="416194133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6635" y="724711"/>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b="1" dirty="0"/>
              <a:t>Krize </a:t>
            </a:r>
            <a:r>
              <a:rPr lang="cs-CZ" sz="1800" i="1" dirty="0"/>
              <a:t>(starořecké slovo </a:t>
            </a:r>
            <a:r>
              <a:rPr lang="cs-CZ" sz="1800" i="1" dirty="0" err="1"/>
              <a:t>crino</a:t>
            </a:r>
            <a:r>
              <a:rPr lang="cs-CZ" sz="1800" i="1" dirty="0"/>
              <a:t>)</a:t>
            </a:r>
            <a:r>
              <a:rPr lang="cs-CZ" sz="1800" dirty="0"/>
              <a:t> - situace, v níž je významným způsobem narušená rovnováha mezi základními charakteristikami systému na jedné straně a postojem okolního prostředí k danému systému na straně druhé.</a:t>
            </a:r>
          </a:p>
          <a:p>
            <a:r>
              <a:rPr lang="cs-CZ" sz="1800" dirty="0"/>
              <a:t>Za krizi obecně lze považovat cokoli, co v sobě obsahuje potenciál významně ovlivnit či dokonce ohrozit integritu a životaschopnost podniku</a:t>
            </a:r>
          </a:p>
          <a:p>
            <a:endParaRPr lang="cs-CZ" sz="1800" dirty="0"/>
          </a:p>
          <a:p>
            <a:pPr marL="0" indent="0">
              <a:buNone/>
            </a:pPr>
            <a:r>
              <a:rPr lang="cs-CZ" sz="1800" b="1" dirty="0"/>
              <a:t>Charakteristické znaky krize:</a:t>
            </a:r>
          </a:p>
          <a:p>
            <a:r>
              <a:rPr lang="cs-CZ" sz="1800" dirty="0"/>
              <a:t>Krize je téměř vždy rozkladná.</a:t>
            </a:r>
          </a:p>
          <a:p>
            <a:r>
              <a:rPr lang="cs-CZ" sz="1800" dirty="0"/>
              <a:t>Krize je téměř vždy negativní.</a:t>
            </a:r>
          </a:p>
          <a:p>
            <a:r>
              <a:rPr lang="cs-CZ" sz="1800" dirty="0"/>
              <a:t>Krize rozděluje organizaci.</a:t>
            </a:r>
          </a:p>
          <a:p>
            <a:r>
              <a:rPr lang="cs-CZ" sz="1800" dirty="0"/>
              <a:t>Krize může vyvolávat zkreslené nebo nesprávné dojmy.</a:t>
            </a:r>
          </a:p>
          <a:p>
            <a:r>
              <a:rPr lang="cs-CZ" sz="1800" dirty="0"/>
              <a:t>Krize zpravidla překvapí.</a:t>
            </a:r>
          </a:p>
          <a:p>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Krize</a:t>
            </a:r>
          </a:p>
        </p:txBody>
      </p:sp>
    </p:spTree>
    <p:extLst>
      <p:ext uri="{BB962C8B-B14F-4D97-AF65-F5344CB8AC3E}">
        <p14:creationId xmlns:p14="http://schemas.microsoft.com/office/powerpoint/2010/main" val="337787807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800" b="1" dirty="0"/>
              <a:t>Krizový management </a:t>
            </a:r>
            <a:r>
              <a:rPr lang="cs-CZ" sz="1800" dirty="0"/>
              <a:t>- určen ke zvládání mimořádné negativní (krizové) situace podnikatelského subjektu</a:t>
            </a:r>
          </a:p>
          <a:p>
            <a:pPr lvl="0"/>
            <a:r>
              <a:rPr lang="cs-CZ" sz="1800" b="1" i="1" dirty="0"/>
              <a:t>Širší pojetí  </a:t>
            </a:r>
          </a:p>
          <a:p>
            <a:pPr lvl="1"/>
            <a:r>
              <a:rPr lang="cs-CZ" sz="1800" dirty="0"/>
              <a:t>včas rozpoznat možnost vzniku nestandardní negativní situace podniku a odhalit její možné příčiny (krizový potenciál podniku);</a:t>
            </a:r>
          </a:p>
          <a:p>
            <a:pPr lvl="1"/>
            <a:r>
              <a:rPr lang="cs-CZ" sz="1800" dirty="0"/>
              <a:t>nastavit preventivní procesy, předcházející krizi;</a:t>
            </a:r>
          </a:p>
          <a:p>
            <a:pPr lvl="1"/>
            <a:r>
              <a:rPr lang="cs-CZ" sz="1800" dirty="0"/>
              <a:t>efektivně vyřešit vzniklou krizi;</a:t>
            </a:r>
          </a:p>
          <a:p>
            <a:pPr lvl="1"/>
            <a:r>
              <a:rPr lang="cs-CZ" sz="1800" dirty="0"/>
              <a:t>odstranit následky uplynulé krizové situace podniku</a:t>
            </a:r>
          </a:p>
          <a:p>
            <a:r>
              <a:rPr lang="cs-CZ" sz="1800" b="1" i="1" dirty="0"/>
              <a:t>Užší pojetí </a:t>
            </a:r>
            <a:r>
              <a:rPr lang="cs-CZ" sz="1800" dirty="0"/>
              <a:t>- soubor opatření, zaměřený na řešení vzniklé krize podniku a omezování objemu škod, které mohou vzniknout v jejím důsledku</a:t>
            </a:r>
          </a:p>
          <a:p>
            <a:pPr marL="109728" indent="0">
              <a:buNone/>
            </a:pPr>
            <a:endParaRPr lang="cs-CZ" sz="1800" dirty="0"/>
          </a:p>
          <a:p>
            <a:pPr marL="0" indent="0">
              <a:buNone/>
            </a:pPr>
            <a:r>
              <a:rPr lang="cs-CZ" sz="1800" b="1" dirty="0"/>
              <a:t>Řešitelé</a:t>
            </a:r>
            <a:r>
              <a:rPr lang="cs-CZ" sz="1800" dirty="0"/>
              <a:t> – manažeři, interim manažer, manažerský tým</a:t>
            </a:r>
          </a:p>
          <a:p>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Krizový management</a:t>
            </a:r>
          </a:p>
        </p:txBody>
      </p:sp>
    </p:spTree>
    <p:extLst>
      <p:ext uri="{BB962C8B-B14F-4D97-AF65-F5344CB8AC3E}">
        <p14:creationId xmlns:p14="http://schemas.microsoft.com/office/powerpoint/2010/main" val="260937165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5760" lvl="1" indent="-256032">
              <a:lnSpc>
                <a:spcPct val="80000"/>
              </a:lnSpc>
              <a:spcBef>
                <a:spcPts val="400"/>
              </a:spcBef>
              <a:buSzPct val="68000"/>
              <a:buFont typeface="Wingdings 3"/>
              <a:buChar char=""/>
            </a:pPr>
            <a:r>
              <a:rPr lang="cs-CZ" sz="2500" dirty="0"/>
              <a:t>Vyhlášení krizového stavu a zajištění pořádku</a:t>
            </a:r>
          </a:p>
          <a:p>
            <a:pPr marL="365760" lvl="1" indent="-256032">
              <a:lnSpc>
                <a:spcPct val="80000"/>
              </a:lnSpc>
              <a:spcBef>
                <a:spcPts val="400"/>
              </a:spcBef>
              <a:buSzPct val="68000"/>
              <a:buNone/>
            </a:pPr>
            <a:endParaRPr lang="cs-CZ" sz="2500" dirty="0"/>
          </a:p>
          <a:p>
            <a:pPr marL="365760" lvl="1" indent="-256032">
              <a:lnSpc>
                <a:spcPct val="80000"/>
              </a:lnSpc>
              <a:spcBef>
                <a:spcPts val="400"/>
              </a:spcBef>
              <a:buSzPct val="68000"/>
              <a:buFont typeface="Wingdings 3"/>
              <a:buChar char=""/>
            </a:pPr>
            <a:r>
              <a:rPr lang="cs-CZ" sz="2500" dirty="0"/>
              <a:t>Zastavení pádu – zlepšení organizačního uspořádání</a:t>
            </a:r>
          </a:p>
          <a:p>
            <a:pPr marL="365760" lvl="1" indent="-256032">
              <a:lnSpc>
                <a:spcPct val="80000"/>
              </a:lnSpc>
              <a:spcBef>
                <a:spcPts val="400"/>
              </a:spcBef>
              <a:buSzPct val="68000"/>
              <a:buNone/>
            </a:pPr>
            <a:endParaRPr lang="cs-CZ" sz="2500" dirty="0"/>
          </a:p>
          <a:p>
            <a:pPr marL="365760" lvl="1" indent="-256032">
              <a:lnSpc>
                <a:spcPct val="80000"/>
              </a:lnSpc>
              <a:spcBef>
                <a:spcPts val="400"/>
              </a:spcBef>
              <a:buSzPct val="68000"/>
              <a:buFont typeface="Wingdings 3"/>
              <a:buChar char=""/>
            </a:pPr>
            <a:r>
              <a:rPr lang="cs-CZ" sz="2500" dirty="0"/>
              <a:t>Zpětná kontrola zavedených opatření – průběžné hodnocení</a:t>
            </a:r>
          </a:p>
          <a:p>
            <a:pPr marL="365760" lvl="1" indent="-256032">
              <a:lnSpc>
                <a:spcPct val="80000"/>
              </a:lnSpc>
              <a:spcBef>
                <a:spcPts val="400"/>
              </a:spcBef>
              <a:buSzPct val="68000"/>
              <a:buNone/>
            </a:pPr>
            <a:endParaRPr lang="cs-CZ" sz="2500" dirty="0"/>
          </a:p>
          <a:p>
            <a:pPr marL="365760" lvl="1" indent="-256032">
              <a:lnSpc>
                <a:spcPct val="80000"/>
              </a:lnSpc>
              <a:spcBef>
                <a:spcPts val="400"/>
              </a:spcBef>
              <a:buSzPct val="68000"/>
              <a:buFont typeface="Wingdings 3"/>
              <a:buChar char=""/>
            </a:pPr>
            <a:r>
              <a:rPr lang="cs-CZ" sz="2500" dirty="0"/>
              <a:t>Restrukturalizace a návrat ke standardnímu řízení</a:t>
            </a:r>
          </a:p>
          <a:p>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Krizový management – základní úkoly</a:t>
            </a:r>
          </a:p>
        </p:txBody>
      </p:sp>
    </p:spTree>
    <p:extLst>
      <p:ext uri="{BB962C8B-B14F-4D97-AF65-F5344CB8AC3E}">
        <p14:creationId xmlns:p14="http://schemas.microsoft.com/office/powerpoint/2010/main" val="330210411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Transformace podniku</a:t>
            </a:r>
          </a:p>
          <a:p>
            <a:pPr lvl="1"/>
            <a:r>
              <a:rPr lang="cs-CZ" sz="1800" dirty="0"/>
              <a:t>Konsolidace – ve vlastní režii, expertní krizoví specialisté</a:t>
            </a:r>
          </a:p>
          <a:p>
            <a:pPr lvl="1"/>
            <a:r>
              <a:rPr lang="cs-CZ" sz="1800" dirty="0"/>
              <a:t>Sanace </a:t>
            </a:r>
          </a:p>
          <a:p>
            <a:pPr lvl="1"/>
            <a:r>
              <a:rPr lang="cs-CZ" sz="1800" dirty="0"/>
              <a:t>fúze</a:t>
            </a:r>
          </a:p>
          <a:p>
            <a:pPr lvl="1"/>
            <a:endParaRPr lang="cs-CZ" sz="1800" dirty="0"/>
          </a:p>
          <a:p>
            <a:r>
              <a:rPr lang="cs-CZ" sz="1800" dirty="0"/>
              <a:t>Likvidace podniku</a:t>
            </a:r>
          </a:p>
          <a:p>
            <a:pPr marL="109728" indent="0">
              <a:buNone/>
            </a:pPr>
            <a:endParaRPr lang="cs-CZ" sz="1800" dirty="0"/>
          </a:p>
          <a:p>
            <a:r>
              <a:rPr lang="cs-CZ" sz="1800" dirty="0"/>
              <a:t>Konkurz </a:t>
            </a:r>
          </a:p>
          <a:p>
            <a:pPr lvl="1"/>
            <a:r>
              <a:rPr lang="cs-CZ" sz="1800" dirty="0"/>
              <a:t>Nepatrný konkurz</a:t>
            </a:r>
          </a:p>
          <a:p>
            <a:pPr lvl="1"/>
            <a:r>
              <a:rPr lang="cs-CZ" sz="1800" dirty="0"/>
              <a:t>Reorganizace </a:t>
            </a:r>
          </a:p>
          <a:p>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Nástroje k řešení krize</a:t>
            </a:r>
          </a:p>
        </p:txBody>
      </p:sp>
    </p:spTree>
    <p:extLst>
      <p:ext uri="{BB962C8B-B14F-4D97-AF65-F5344CB8AC3E}">
        <p14:creationId xmlns:p14="http://schemas.microsoft.com/office/powerpoint/2010/main" val="1087773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Plánovitý přístup</a:t>
            </a:r>
            <a:r>
              <a:rPr lang="cs-CZ" sz="1600" dirty="0"/>
              <a:t>, založený na formálním zhodnocení alternativ je nejblíže probíraným postupům. Je založen na tom, že jsou záměry podniku kvantifikovány a použity jako měřítka, podle nichž jsou hodnoceny různé alternativy. Druhy hodnotících technik jsou v procesu rozhodování rozhodující. Na druhé straně tyto formální postupy nemohou být jediným nástrojem pro výběr strategií. přispívají ke zvýšení odborné úrovně rozhodovacího procesu.</a:t>
            </a:r>
          </a:p>
          <a:p>
            <a:pPr algn="just"/>
            <a:endParaRPr lang="cs-CZ" sz="1600" dirty="0"/>
          </a:p>
          <a:p>
            <a:pPr algn="just"/>
            <a:r>
              <a:rPr lang="cs-CZ" sz="1600" b="1" i="1" dirty="0"/>
              <a:t>Řízení</a:t>
            </a:r>
            <a:r>
              <a:rPr lang="cs-CZ" sz="1600" dirty="0"/>
              <a:t> – v tomto přístupu k výběru strategie dominuje rozhodnutí na nejvyšší úrovni řízení na základě informací z různých úrovní zevnitř i vně podniku. Jsou-li strategie vybírány tímto způsobem, je velká pravděpodobnost, že budou komplexní a funkční. Důležitou roli však hraje kvalita informací, na jejichž základě jsou činěna strategická rozhodnutí.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Přístupy k výběru strategie I</a:t>
            </a:r>
          </a:p>
        </p:txBody>
      </p:sp>
    </p:spTree>
    <p:extLst>
      <p:ext uri="{BB962C8B-B14F-4D97-AF65-F5344CB8AC3E}">
        <p14:creationId xmlns:p14="http://schemas.microsoft.com/office/powerpoint/2010/main" val="920218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Poučení zkušeností</a:t>
            </a:r>
            <a:r>
              <a:rPr lang="cs-CZ" sz="1600" dirty="0"/>
              <a:t> – souběžný proces probíhající uvnitř „operačních“ jednotek podniku a reagující a adaptující se na měnící se prostředí. Tento přístup lze doporučit, ovšem jen za předpokladu, že je řízen. Není-li tento proces řízen, hrozí riziko, že se strategický vývoj uvnitř podniku bude ubírat různými směry.</a:t>
            </a:r>
          </a:p>
          <a:p>
            <a:pPr algn="just"/>
            <a:endParaRPr lang="cs-CZ" sz="1600" dirty="0"/>
          </a:p>
          <a:p>
            <a:pPr algn="just"/>
            <a:r>
              <a:rPr lang="cs-CZ" sz="1600" b="1" i="1" dirty="0"/>
              <a:t>Vnucený výběr</a:t>
            </a:r>
            <a:r>
              <a:rPr lang="cs-CZ" sz="1600" dirty="0"/>
              <a:t> – může nastat tehdy, když hlavní změny v prostředí zatlačí do pozadí ostatní vlivy, například zásadní technologické objevy. Dalšími případy vnuceného výběru mohou být situace dominantního vlivu nějaké externí zájmové skupiny nebo mimořádné konfiguraci nepříznivých podmínek. Nebezpečí vnuceného výběru lze eliminovat kvalitním a průběžným strategickým managementem, zejména permanentní strategickou analýzou. Například metoda plánování strategií pomocí scénářů vede k připravenosti managementu na různé alternativy vývoje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Přístupy k výběru strategie II</a:t>
            </a:r>
          </a:p>
        </p:txBody>
      </p:sp>
    </p:spTree>
    <p:extLst>
      <p:ext uri="{BB962C8B-B14F-4D97-AF65-F5344CB8AC3E}">
        <p14:creationId xmlns:p14="http://schemas.microsoft.com/office/powerpoint/2010/main" val="4279760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Implementace strategie představuje skutečnou realizaci strategie, uvedení strategie do života. </a:t>
            </a:r>
          </a:p>
          <a:p>
            <a:pPr algn="just"/>
            <a:r>
              <a:rPr lang="cs-CZ" sz="1600" dirty="0"/>
              <a:t>Proces implementace probíhá v několika krocích a vyžaduje také řízení strategických změn. </a:t>
            </a:r>
          </a:p>
          <a:p>
            <a:pPr algn="just"/>
            <a:r>
              <a:rPr lang="cs-CZ" sz="1600" dirty="0"/>
              <a:t>Celkový proces implementace strategie musí být v souladu s celkovou situací podniku, strukturou podniku, cílem strategie, rozsahem strategických změn, manažerskými znalostmi, styly a metodami.</a:t>
            </a:r>
          </a:p>
          <a:p>
            <a:pPr algn="just"/>
            <a:r>
              <a:rPr lang="cs-CZ" sz="1600" dirty="0"/>
              <a:t>Implementace a prosazování strategie vyžaduje více energie a času než její samotná formulace. </a:t>
            </a:r>
          </a:p>
          <a:p>
            <a:pPr algn="just"/>
            <a:r>
              <a:rPr lang="cs-CZ" sz="1600" dirty="0"/>
              <a:t>Při jejím prosazování je velmi důležitá disciplína, schopnost plánovat, schopnost stimulovat a kontrola. To je rozdíl oproti formulování strategie, která spíše vyžaduje a je pro ni rozhodující tzv. kreativní chaos.</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Podstata implementace strategie</a:t>
            </a:r>
          </a:p>
        </p:txBody>
      </p:sp>
    </p:spTree>
    <p:extLst>
      <p:ext uri="{BB962C8B-B14F-4D97-AF65-F5344CB8AC3E}">
        <p14:creationId xmlns:p14="http://schemas.microsoft.com/office/powerpoint/2010/main" val="541454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Implementaci strategie chápeme jako proces, který tvoří logický soubor vzájemně propojených aktivit umožňujících uvést strategii podniku do života. </a:t>
            </a:r>
          </a:p>
          <a:p>
            <a:pPr algn="just"/>
            <a:endParaRPr lang="cs-CZ" sz="1600" dirty="0"/>
          </a:p>
          <a:p>
            <a:pPr marL="0" indent="0" algn="just">
              <a:buNone/>
            </a:pPr>
            <a:r>
              <a:rPr lang="cs-CZ" sz="1600" dirty="0" err="1"/>
              <a:t>Mallya</a:t>
            </a:r>
            <a:r>
              <a:rPr lang="cs-CZ" sz="1600" dirty="0"/>
              <a:t> specifikuje tyto aktivity: </a:t>
            </a:r>
          </a:p>
          <a:p>
            <a:pPr algn="just"/>
            <a:r>
              <a:rPr lang="cs-CZ" sz="1600" dirty="0"/>
              <a:t>Používání strategického vůdcovství</a:t>
            </a:r>
          </a:p>
          <a:p>
            <a:pPr algn="just"/>
            <a:r>
              <a:rPr lang="cs-CZ" sz="1600" dirty="0"/>
              <a:t>Tvorba správné organizační struktury</a:t>
            </a:r>
          </a:p>
          <a:p>
            <a:pPr algn="just"/>
            <a:r>
              <a:rPr lang="cs-CZ" sz="1600" dirty="0"/>
              <a:t>Tvorba plánů podporující strategii</a:t>
            </a:r>
          </a:p>
          <a:p>
            <a:pPr algn="just"/>
            <a:r>
              <a:rPr lang="cs-CZ" sz="1600" dirty="0"/>
              <a:t>Instalace podpůrných systémů</a:t>
            </a:r>
          </a:p>
          <a:p>
            <a:pPr algn="just"/>
            <a:r>
              <a:rPr lang="cs-CZ" sz="1600" dirty="0"/>
              <a:t>Návrh odměňovacích systémů</a:t>
            </a:r>
          </a:p>
          <a:p>
            <a:pPr algn="just"/>
            <a:r>
              <a:rPr lang="cs-CZ" sz="1600" dirty="0"/>
              <a:t>Tvorba podnikové kultury souznějící s navrženou strategií</a:t>
            </a:r>
          </a:p>
          <a:p>
            <a:pPr algn="just"/>
            <a:r>
              <a:rPr lang="cs-CZ" sz="1600" dirty="0"/>
              <a:t>Alokace zdrojů</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056784" cy="507703"/>
          </a:xfrm>
        </p:spPr>
        <p:txBody>
          <a:bodyPr/>
          <a:lstStyle/>
          <a:p>
            <a:r>
              <a:rPr lang="cs-CZ" dirty="0"/>
              <a:t>Proces implementace strategie podle </a:t>
            </a:r>
            <a:r>
              <a:rPr lang="cs-CZ" dirty="0" err="1"/>
              <a:t>Mallya</a:t>
            </a:r>
            <a:r>
              <a:rPr lang="cs-CZ" dirty="0"/>
              <a:t> </a:t>
            </a:r>
          </a:p>
        </p:txBody>
      </p:sp>
    </p:spTree>
    <p:extLst>
      <p:ext uri="{BB962C8B-B14F-4D97-AF65-F5344CB8AC3E}">
        <p14:creationId xmlns:p14="http://schemas.microsoft.com/office/powerpoint/2010/main" val="673036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Určení intervenčních oblastí – stanovení konkrétních aktivit a procesů v podniku dotčených implementací vybrané strategie.</a:t>
            </a:r>
          </a:p>
          <a:p>
            <a:pPr>
              <a:buNone/>
            </a:pPr>
            <a:endParaRPr lang="cs-CZ" sz="1600" dirty="0"/>
          </a:p>
          <a:p>
            <a:r>
              <a:rPr lang="cs-CZ" sz="1600" dirty="0"/>
              <a:t>Personální zajištění – výběr konkrétních osob zajišťujících implementaci strategii a stanovení osobní odpovědnosti jednotlivých osob.</a:t>
            </a:r>
          </a:p>
          <a:p>
            <a:pPr>
              <a:buNone/>
            </a:pPr>
            <a:endParaRPr lang="cs-CZ" sz="1600" dirty="0"/>
          </a:p>
          <a:p>
            <a:r>
              <a:rPr lang="cs-CZ" sz="1600" dirty="0"/>
              <a:t>Etapy procesu implementace – stanovení jednotlivých fází procesu implementace, včetně stanovení časového rámce jednotlivých etap.</a:t>
            </a:r>
          </a:p>
          <a:p>
            <a:pPr>
              <a:buNone/>
            </a:pPr>
            <a:endParaRPr lang="cs-CZ" sz="1600" dirty="0"/>
          </a:p>
          <a:p>
            <a:r>
              <a:rPr lang="cs-CZ" sz="1600" dirty="0"/>
              <a:t>Průběžná kontrola procesu implementace – stanovení kontrolních mechanismů sledujících průběh procesu implementace.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a:t>Plán implementace strategie</a:t>
            </a:r>
          </a:p>
        </p:txBody>
      </p:sp>
    </p:spTree>
    <p:extLst>
      <p:ext uri="{BB962C8B-B14F-4D97-AF65-F5344CB8AC3E}">
        <p14:creationId xmlns:p14="http://schemas.microsoft.com/office/powerpoint/2010/main" val="2362212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Vyšší nároky na čas </a:t>
            </a:r>
            <a:r>
              <a:rPr lang="cs-CZ" sz="1600" dirty="0"/>
              <a:t>– implementace samotné strategie, oproti její formulace, může trvat i několik let. Dlouhodobost procesu implementace vytváří obtížnější podmínky pro manažery z hlediska této implementace. Čím trvá implementace déle, tím častěji může dojít ke změně podmínek externího, ale i interního podnikatelského prostředí. Na změnu podmínek musí implementace včas reagovat, a to případnými korekcemi strategie.</a:t>
            </a:r>
          </a:p>
          <a:p>
            <a:pPr algn="just"/>
            <a:endParaRPr lang="cs-CZ" sz="1600" dirty="0"/>
          </a:p>
          <a:p>
            <a:pPr algn="just"/>
            <a:r>
              <a:rPr lang="cs-CZ" sz="1600" b="1" dirty="0"/>
              <a:t>Zapojení většího počtu lidí </a:t>
            </a:r>
            <a:r>
              <a:rPr lang="cs-CZ" sz="1600" dirty="0"/>
              <a:t>– implementace strategie vyžaduje obvykle větší počet lidí z více řídících úrovní organizace, a to především z střední a operativní úrovně řízení. To vyvolává větší nároky na vertikální i horizontální komunikaci a celkovou koordinaci všech podnikových aktivit. Navíc komplikuje implementaci strategie i potřeba zajištění běžných aktivit a fungování podniku. Dlouhodobý charakter implementace a zapojení většího počtu lidí pak může vést ke vzniku významných problémů ohrožujících úspěšnost implementace. </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a:t>Důvody náročnosti implementace strategie I</a:t>
            </a:r>
          </a:p>
        </p:txBody>
      </p:sp>
    </p:spTree>
    <p:extLst>
      <p:ext uri="{BB962C8B-B14F-4D97-AF65-F5344CB8AC3E}">
        <p14:creationId xmlns:p14="http://schemas.microsoft.com/office/powerpoint/2010/main" val="823172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7519" y="7155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Nedostatečné dovednosti a znalosti manažerů potřebné pro implementaci strategie </a:t>
            </a:r>
            <a:r>
              <a:rPr lang="cs-CZ" sz="1600" dirty="0"/>
              <a:t>– nedostatečné dovednosti a znalosti manažerů jsou odrazem školících  a přípravných systémů manažerů, které jsou prioritně zaměřeny na tvorbu strategií, především pak funkčních strategií, a na problematiku plánování jako takovou. Také pozornost odborné literatury je upřena především na tvorbu strategie a plánování, podstatně méně pak na samotnou implementaci strategie.</a:t>
            </a:r>
          </a:p>
          <a:p>
            <a:pPr algn="just"/>
            <a:endParaRPr lang="cs-CZ" sz="1600" dirty="0"/>
          </a:p>
          <a:p>
            <a:pPr algn="just"/>
            <a:r>
              <a:rPr lang="cs-CZ" sz="1600" b="1" dirty="0"/>
              <a:t>Neexistence modelů poskytujících manažerům jasný návod nebo vodítko pro implementaci strategie </a:t>
            </a:r>
            <a:r>
              <a:rPr lang="cs-CZ" sz="1600" dirty="0"/>
              <a:t>– neexistence takových modelů může vést k nekoordinovaným, divergentním a někdy až ke konfliktním rozhodnutím a akcím. Manažeři potřebují vědět, jaký krok je potřeba udělat, co je náplní tohoto kroku a kdy je potřeba jej udělat. Odborná literatura v tomto případě poskytuje pouze rámcový model implementace obecného charakteru. Ve většině případů tyto rámcové modely nesplňují požadavky na to, aby mohly být praktickým vodítkem manažerů při realizaci strategie. </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a:t>Důvody náročnosti implementace strategie II</a:t>
            </a:r>
          </a:p>
        </p:txBody>
      </p:sp>
    </p:spTree>
    <p:extLst>
      <p:ext uri="{BB962C8B-B14F-4D97-AF65-F5344CB8AC3E}">
        <p14:creationId xmlns:p14="http://schemas.microsoft.com/office/powerpoint/2010/main" val="998794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Implementace strategie vychází z</a:t>
            </a:r>
          </a:p>
          <a:p>
            <a:pPr lvl="1"/>
            <a:r>
              <a:rPr lang="cs-CZ" sz="1600" dirty="0"/>
              <a:t>Teorie změny</a:t>
            </a:r>
          </a:p>
          <a:p>
            <a:pPr lvl="1"/>
            <a:r>
              <a:rPr lang="cs-CZ" sz="1600" dirty="0"/>
              <a:t>Principů řízení změny</a:t>
            </a:r>
          </a:p>
          <a:p>
            <a:pPr lvl="1">
              <a:buNone/>
            </a:pPr>
            <a:endParaRPr lang="cs-CZ" sz="1600" dirty="0"/>
          </a:p>
          <a:p>
            <a:r>
              <a:rPr lang="cs-CZ" sz="1600" dirty="0"/>
              <a:t>Faktory ovlivňující způsob implementace strategie</a:t>
            </a:r>
          </a:p>
          <a:p>
            <a:pPr lvl="1"/>
            <a:r>
              <a:rPr lang="cs-CZ" sz="1600" dirty="0"/>
              <a:t>Typ  a velikost podniku</a:t>
            </a:r>
          </a:p>
          <a:p>
            <a:pPr lvl="1"/>
            <a:r>
              <a:rPr lang="cs-CZ" sz="1600" dirty="0"/>
              <a:t>Věk podniku</a:t>
            </a:r>
          </a:p>
          <a:p>
            <a:pPr lvl="1"/>
            <a:r>
              <a:rPr lang="cs-CZ" sz="1600" dirty="0"/>
              <a:t>Dostupné zdroje</a:t>
            </a:r>
          </a:p>
          <a:p>
            <a:pPr lvl="1"/>
            <a:r>
              <a:rPr lang="cs-CZ" sz="1600" dirty="0"/>
              <a:t>Věk a fáze vývoje trhu a další faktory.</a:t>
            </a:r>
          </a:p>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Východiska a faktory ovlivňující implementaci strategii</a:t>
            </a:r>
          </a:p>
        </p:txBody>
      </p:sp>
    </p:spTree>
    <p:extLst>
      <p:ext uri="{BB962C8B-B14F-4D97-AF65-F5344CB8AC3E}">
        <p14:creationId xmlns:p14="http://schemas.microsoft.com/office/powerpoint/2010/main" val="3125536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Obecný model řízení změny</a:t>
            </a:r>
          </a:p>
          <a:p>
            <a:pPr lvl="1" algn="just"/>
            <a:r>
              <a:rPr lang="cs-CZ" sz="1600" dirty="0"/>
              <a:t>Analytická fáze – situační analýza a stanovení problému</a:t>
            </a:r>
          </a:p>
          <a:p>
            <a:pPr lvl="1" algn="just"/>
            <a:r>
              <a:rPr lang="cs-CZ" sz="1600" dirty="0"/>
              <a:t>Návrhová fáze – vytvoření modelu, stanovení agenta změny, intervenční oblasti podniku</a:t>
            </a:r>
          </a:p>
          <a:p>
            <a:pPr lvl="1" algn="just"/>
            <a:r>
              <a:rPr lang="cs-CZ" sz="1600" dirty="0"/>
              <a:t>Realizační fáze – realizace samotné změny a její implementace</a:t>
            </a:r>
          </a:p>
          <a:p>
            <a:pPr lvl="1" algn="just"/>
            <a:r>
              <a:rPr lang="cs-CZ" sz="1600" dirty="0"/>
              <a:t>Hodnotová fáze – kontrola realizace změny a přínos podniku</a:t>
            </a:r>
          </a:p>
          <a:p>
            <a:pPr lvl="1" algn="just">
              <a:buNone/>
            </a:pPr>
            <a:endParaRPr lang="cs-CZ" sz="1600" dirty="0"/>
          </a:p>
          <a:p>
            <a:pPr algn="just"/>
            <a:r>
              <a:rPr lang="cs-CZ" sz="1600" b="1" dirty="0" err="1"/>
              <a:t>Lewinův</a:t>
            </a:r>
            <a:r>
              <a:rPr lang="cs-CZ" sz="1600" b="1" dirty="0"/>
              <a:t> model řízení změny</a:t>
            </a:r>
          </a:p>
          <a:p>
            <a:pPr lvl="1" algn="just"/>
            <a:r>
              <a:rPr lang="cs-CZ" sz="1600" dirty="0"/>
              <a:t>Rozmrazení – vytržení lidí ze současného stavu, komunikace a přesvědčování o potřebnosti změn.</a:t>
            </a:r>
          </a:p>
          <a:p>
            <a:pPr lvl="1" algn="just"/>
            <a:r>
              <a:rPr lang="cs-CZ" sz="1600" dirty="0"/>
              <a:t>Provedení změny (přechod na novou úroveň) – změny jsou realizovány.</a:t>
            </a:r>
          </a:p>
          <a:p>
            <a:pPr lvl="1" algn="just"/>
            <a:r>
              <a:rPr lang="cs-CZ" sz="1600" dirty="0"/>
              <a:t>Zamrazení (stabilizace) – stabilizace systému umožňující realizaci požadovaných výkonů a výsledků.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Model řízení změny – implementace </a:t>
            </a:r>
          </a:p>
        </p:txBody>
      </p:sp>
    </p:spTree>
    <p:extLst>
      <p:ext uri="{BB962C8B-B14F-4D97-AF65-F5344CB8AC3E}">
        <p14:creationId xmlns:p14="http://schemas.microsoft.com/office/powerpoint/2010/main" val="1745224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 vytvoření představ o budoucím vývoji podniku a analýze situace, která odhalí vlastnosti nejen podniku, ale ukáže současně i příležitosti a hrozby okolí, je nutno přistoupit k výběru typu podnikové komplexní strategie.</a:t>
            </a:r>
          </a:p>
          <a:p>
            <a:pPr algn="just"/>
            <a:r>
              <a:rPr lang="cs-CZ" sz="1600" dirty="0"/>
              <a:t>Výběr strategie představuje v podstatě realizaci určitých změn v chování, přístupech a metodách podniku ve srovnání s původním stavem.</a:t>
            </a:r>
          </a:p>
          <a:p>
            <a:pPr algn="just"/>
            <a:r>
              <a:rPr lang="cs-CZ" sz="1600" dirty="0"/>
              <a:t>Výběr strategie podniku představuje důležitou složku strategického řízení, neboť pokud vybereme vhodnou strategii lze počítat s úspěchem.</a:t>
            </a:r>
          </a:p>
          <a:p>
            <a:pPr algn="just"/>
            <a:r>
              <a:rPr lang="cs-CZ" sz="1600" dirty="0"/>
              <a:t>Smyslem výběru a volby vhodné alternativy podnikové strategie je dosažení podnikového cíle optimálním způsobem. Znamená to, že rozhodnutí nepředstavuje konečný cíl, ale pouze prostředek sloužící k dosažení cíle.</a:t>
            </a:r>
          </a:p>
          <a:p>
            <a:pPr algn="just"/>
            <a:r>
              <a:rPr lang="cs-CZ" sz="1600" dirty="0"/>
              <a:t>Výběrem a implementací se strategie podniku stává konkrétním plánem jak dosáhnout vytýčených met podniku v podobě strategických cílů a tím naplnit jak vizi, tak poslání podniku a tak vytvořit určité předpoklady pro realizaci stanovených podnikových hodnot.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Výběr strategie</a:t>
            </a:r>
          </a:p>
        </p:txBody>
      </p:sp>
    </p:spTree>
    <p:extLst>
      <p:ext uri="{BB962C8B-B14F-4D97-AF65-F5344CB8AC3E}">
        <p14:creationId xmlns:p14="http://schemas.microsoft.com/office/powerpoint/2010/main" val="2320992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Maximálně pozitivní vztah</a:t>
            </a:r>
          </a:p>
          <a:p>
            <a:r>
              <a:rPr lang="cs-CZ" sz="1600" dirty="0"/>
              <a:t>Příležitost (aktivní přístup)</a:t>
            </a:r>
          </a:p>
          <a:p>
            <a:r>
              <a:rPr lang="cs-CZ" sz="1600" dirty="0"/>
              <a:t>Hrozba (pasivní přístup)</a:t>
            </a:r>
          </a:p>
          <a:p>
            <a:r>
              <a:rPr lang="cs-CZ" sz="1600" dirty="0"/>
              <a:t>Maximálně negativní vztah</a:t>
            </a:r>
          </a:p>
          <a:p>
            <a:pPr>
              <a:buNone/>
            </a:pPr>
            <a:endParaRPr lang="cs-CZ" sz="1600" dirty="0"/>
          </a:p>
          <a:p>
            <a:r>
              <a:rPr lang="cs-CZ" sz="1600" b="1" i="1" dirty="0"/>
              <a:t>Odpor ke změnám</a:t>
            </a:r>
            <a:r>
              <a:rPr lang="cs-CZ" sz="1600" dirty="0"/>
              <a:t>	</a:t>
            </a:r>
          </a:p>
          <a:p>
            <a:pPr lvl="1"/>
            <a:r>
              <a:rPr lang="cs-CZ" sz="1600" dirty="0"/>
              <a:t>Jednotlivec – kolektiv</a:t>
            </a:r>
          </a:p>
          <a:p>
            <a:pPr lvl="1"/>
            <a:r>
              <a:rPr lang="cs-CZ" sz="1600" dirty="0"/>
              <a:t>Oprávněný – neoprávněný</a:t>
            </a:r>
          </a:p>
          <a:p>
            <a:pPr lvl="1"/>
            <a:r>
              <a:rPr lang="cs-CZ" sz="1600" dirty="0"/>
              <a:t>Zjevný – skrytý</a:t>
            </a:r>
          </a:p>
          <a:p>
            <a:pPr lvl="1"/>
            <a:r>
              <a:rPr lang="cs-CZ" sz="1600" dirty="0"/>
              <a:t>Jasně cílený – nejasně vyjádřený</a:t>
            </a:r>
          </a:p>
          <a:p>
            <a:pPr lvl="1"/>
            <a:r>
              <a:rPr lang="cs-CZ" sz="1600" dirty="0"/>
              <a:t>Mocensky založený – pozičně slabý</a:t>
            </a:r>
          </a:p>
          <a:p>
            <a:pPr lvl="1"/>
            <a:r>
              <a:rPr lang="cs-CZ" sz="1600" dirty="0"/>
              <a:t>Aktivní – pasivní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128792" cy="507703"/>
          </a:xfrm>
        </p:spPr>
        <p:txBody>
          <a:bodyPr/>
          <a:lstStyle/>
          <a:p>
            <a:r>
              <a:rPr lang="cs-CZ" dirty="0"/>
              <a:t>Postoj zaměstnanců ke změnám při implementaci</a:t>
            </a:r>
          </a:p>
        </p:txBody>
      </p:sp>
    </p:spTree>
    <p:extLst>
      <p:ext uri="{BB962C8B-B14F-4D97-AF65-F5344CB8AC3E}">
        <p14:creationId xmlns:p14="http://schemas.microsoft.com/office/powerpoint/2010/main" val="2817227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Vyvolat vědomí naléhavosti uskutečnit změnu</a:t>
            </a:r>
          </a:p>
          <a:p>
            <a:r>
              <a:rPr lang="cs-CZ" sz="1600" dirty="0"/>
              <a:t>Sestavení koalice spolupracovníků prosazující změny</a:t>
            </a:r>
          </a:p>
          <a:p>
            <a:r>
              <a:rPr lang="cs-CZ" sz="1600" dirty="0"/>
              <a:t>Vytvoření vize a strategie</a:t>
            </a:r>
          </a:p>
          <a:p>
            <a:r>
              <a:rPr lang="cs-CZ" sz="1600" dirty="0"/>
              <a:t>Komunikace</a:t>
            </a:r>
          </a:p>
          <a:p>
            <a:r>
              <a:rPr lang="cs-CZ" sz="1600" dirty="0"/>
              <a:t>Posílení pravomoci zaměstnanců v širokém měřítku</a:t>
            </a:r>
          </a:p>
          <a:p>
            <a:r>
              <a:rPr lang="cs-CZ" sz="1600" dirty="0"/>
              <a:t>Vytváření krátkodobých vítězství</a:t>
            </a:r>
          </a:p>
          <a:p>
            <a:r>
              <a:rPr lang="cs-CZ" sz="1600" dirty="0"/>
              <a:t>Využití výsledků k podpoře dalších změn</a:t>
            </a:r>
          </a:p>
          <a:p>
            <a:r>
              <a:rPr lang="cs-CZ" sz="1600" dirty="0"/>
              <a:t>Zakotvení nových přístupů do podnikové kultury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472608" cy="507703"/>
          </a:xfrm>
        </p:spPr>
        <p:txBody>
          <a:bodyPr/>
          <a:lstStyle/>
          <a:p>
            <a:r>
              <a:rPr lang="cs-CZ" dirty="0"/>
              <a:t>Překonání odporu ke změnám dle </a:t>
            </a:r>
            <a:r>
              <a:rPr lang="cs-CZ" dirty="0" err="1"/>
              <a:t>Kottera</a:t>
            </a:r>
            <a:endParaRPr lang="cs-CZ" dirty="0"/>
          </a:p>
        </p:txBody>
      </p:sp>
    </p:spTree>
    <p:extLst>
      <p:ext uri="{BB962C8B-B14F-4D97-AF65-F5344CB8AC3E}">
        <p14:creationId xmlns:p14="http://schemas.microsoft.com/office/powerpoint/2010/main" val="2104510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96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Velitelský přístup </a:t>
            </a:r>
            <a:r>
              <a:rPr lang="cs-CZ" sz="1600" dirty="0"/>
              <a:t>– je typickým scénářem nejtradičnějšího přístupu k formulaci a implementaci strategie. Top manažer připraví strategický plán, pozve manažery do zasedací místnosti, prezentuje jim strategii a řekne jim, aby ji implementovali. Top manažer je v tomto případě zapojen pouze do formulování strategie.</a:t>
            </a:r>
          </a:p>
          <a:p>
            <a:pPr algn="just"/>
            <a:r>
              <a:rPr lang="cs-CZ" sz="1600" b="1" dirty="0"/>
              <a:t>Organizační změna </a:t>
            </a:r>
            <a:r>
              <a:rPr lang="cs-CZ" sz="1600" dirty="0"/>
              <a:t>– v případě organizační změny top manažer provede strategická rozhodnutí a pak razí cestu implementaci tím, že přeuspořádá organizační strukturu, personál (= organizační změna) nebo zavede informační systém, schéma pro odměňování apod. (= přizpůsobení administrativních systémů).</a:t>
            </a:r>
          </a:p>
          <a:p>
            <a:pPr algn="just"/>
            <a:r>
              <a:rPr lang="cs-CZ" sz="1600" b="1" dirty="0"/>
              <a:t>Spolupráce</a:t>
            </a:r>
            <a:r>
              <a:rPr lang="cs-CZ" sz="1600" dirty="0"/>
              <a:t> – rozšiřuje přístup spolupráce strategická rozhodnutí na tým top manažerů v organizaci</a:t>
            </a:r>
          </a:p>
          <a:p>
            <a:pPr algn="just"/>
            <a:r>
              <a:rPr lang="cs-CZ" sz="1600" b="1" dirty="0"/>
              <a:t>Kulturní přístup </a:t>
            </a:r>
            <a:r>
              <a:rPr lang="cs-CZ" sz="1600" dirty="0"/>
              <a:t>– zapojuje i nižší články řízení v organizaci a další prvky externího prostředí.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a:t>Přístupy k implementaci strategie</a:t>
            </a:r>
          </a:p>
        </p:txBody>
      </p:sp>
    </p:spTree>
    <p:extLst>
      <p:ext uri="{BB962C8B-B14F-4D97-AF65-F5344CB8AC3E}">
        <p14:creationId xmlns:p14="http://schemas.microsoft.com/office/powerpoint/2010/main" val="3059278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Centrálním problémem v implementaci strategie bývá převést strategické záměry a cíle do určení těch faktorů, které jsou kritické pro dosažení těchto cílů a těch klíčových úkolů, které zajistí úspěch. Zásady pro KFÚ a klíčové úkoly:</a:t>
            </a:r>
          </a:p>
          <a:p>
            <a:pPr algn="just"/>
            <a:endParaRPr lang="cs-CZ" sz="1600" dirty="0"/>
          </a:p>
          <a:p>
            <a:pPr lvl="0" algn="just"/>
            <a:r>
              <a:rPr lang="cs-CZ" sz="1600" dirty="0"/>
              <a:t>Vytvořit seznam 6-8 KFÚ pro vybranou strategii.</a:t>
            </a:r>
          </a:p>
          <a:p>
            <a:pPr lvl="0" algn="just"/>
            <a:r>
              <a:rPr lang="cs-CZ" sz="1600" dirty="0"/>
              <a:t>Zkontrolovat seznam a ujistit se, že všechny KFÚ jsou skutečně nezbytné a seznam KFÚ je dostatečný pro úspěch.</a:t>
            </a:r>
          </a:p>
          <a:p>
            <a:pPr lvl="0" algn="just"/>
            <a:r>
              <a:rPr lang="cs-CZ" sz="1600" dirty="0"/>
              <a:t>Identifikovat klíčové úkoly, které jsou důležité pro zajištění každého KFÚ .</a:t>
            </a:r>
          </a:p>
          <a:p>
            <a:pPr lvl="0" algn="just"/>
            <a:r>
              <a:rPr lang="cs-CZ" sz="1600" dirty="0"/>
              <a:t>Určit zodpovědnost za každý klíčový úkol.</a:t>
            </a:r>
          </a:p>
          <a:p>
            <a:pPr lvl="0" algn="just"/>
            <a:r>
              <a:rPr lang="cs-CZ" sz="1600" dirty="0"/>
              <a:t>Nebát se ani symbolických úkolů (např. hodnocení dodavatelů).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92688" cy="507703"/>
          </a:xfrm>
        </p:spPr>
        <p:txBody>
          <a:bodyPr/>
          <a:lstStyle/>
          <a:p>
            <a:r>
              <a:rPr lang="cs-CZ" dirty="0"/>
              <a:t>Klíčové faktory úspěchu implementace strategie</a:t>
            </a:r>
          </a:p>
        </p:txBody>
      </p:sp>
    </p:spTree>
    <p:extLst>
      <p:ext uri="{BB962C8B-B14F-4D97-AF65-F5344CB8AC3E}">
        <p14:creationId xmlns:p14="http://schemas.microsoft.com/office/powerpoint/2010/main" val="2813753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945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Přesně určit ty hodnototvorné činnosti, kompetence a konkurenční schopnosti, které jsou důležité (kritické) pro úspěšnou realizaci strategie</a:t>
            </a:r>
          </a:p>
          <a:p>
            <a:pPr lvl="0" algn="just"/>
            <a:r>
              <a:rPr lang="cs-CZ" sz="1600" dirty="0"/>
              <a:t>Rozhodnout, zda je možné a efektivnější některé podpůrné (nekritické) aktivity vyčlenit (provést outsourcing)</a:t>
            </a:r>
          </a:p>
          <a:p>
            <a:pPr lvl="0" algn="just"/>
            <a:r>
              <a:rPr lang="cs-CZ" sz="1600" dirty="0"/>
              <a:t>Rozhodnout, které důležité činnosti a schopnosti vyžadují úzkou spolupráci s ostatními (dodavateli, distribučními kanály, event. konkurenty</a:t>
            </a:r>
          </a:p>
          <a:p>
            <a:pPr lvl="0" algn="just"/>
            <a:r>
              <a:rPr lang="cs-CZ" sz="1600" dirty="0"/>
              <a:t>Z primárních (kritických) hodnototvorných činností, které je třeba provádět interně vytvořit základní stavební kameny organizační struktury</a:t>
            </a:r>
          </a:p>
          <a:p>
            <a:pPr lvl="0" algn="just"/>
            <a:r>
              <a:rPr lang="cs-CZ" sz="1600" dirty="0"/>
              <a:t>Určit míru autority, která je potřebná k řízení každé organizační jednotky a udržet rovnováhu mezi centrálním rozhodováním a rozhodováním na co nejnižší úrovni, aby bylo možné zajistit včasná a kompetentní rozhodnutí a dostatečnou informovanost</a:t>
            </a:r>
          </a:p>
          <a:p>
            <a:pPr lvl="0" algn="just"/>
            <a:r>
              <a:rPr lang="cs-CZ" sz="1600" dirty="0"/>
              <a:t>Vytvořit vztahy mezi jednotlivými odděleními k dosažení nezbytné koordinace</a:t>
            </a:r>
          </a:p>
          <a:p>
            <a:pPr algn="just"/>
            <a:r>
              <a:rPr lang="cs-CZ" sz="1600" dirty="0"/>
              <a:t>Určit, jak budou řízeny vztahy s vnějšími partnery, a přiřadit odpovědnost za vytvoření nezbytných organizačních „mostů“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Změny v organizační struktuře při implementaci strategie</a:t>
            </a:r>
          </a:p>
        </p:txBody>
      </p:sp>
    </p:spTree>
    <p:extLst>
      <p:ext uri="{BB962C8B-B14F-4D97-AF65-F5344CB8AC3E}">
        <p14:creationId xmlns:p14="http://schemas.microsoft.com/office/powerpoint/2010/main" val="1619112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Pro implementaci strategie jsou kromě vytvoření organizačních schopností a struktury pro pracovní úsilí (tak, aby bylo možné kompetentně a koordinovaně vykonávat strategicky důležité činnosti) důležité i další implementační úkoly:</a:t>
            </a:r>
          </a:p>
          <a:p>
            <a:pPr lvl="0" algn="just"/>
            <a:r>
              <a:rPr lang="cs-CZ" sz="1600" dirty="0"/>
              <a:t>Přerozdělit zdroje tak, aby vyhovovaly rozpočtovým požadavkům nové strategie.</a:t>
            </a:r>
          </a:p>
          <a:p>
            <a:pPr lvl="0" algn="just"/>
            <a:r>
              <a:rPr lang="cs-CZ" sz="1600" dirty="0"/>
              <a:t>Vybudovat takové politiky a procedury, které podporují strategii.</a:t>
            </a:r>
          </a:p>
          <a:p>
            <a:pPr lvl="0" algn="just"/>
            <a:r>
              <a:rPr lang="cs-CZ" sz="1600" dirty="0"/>
              <a:t>Zavést mechanismy pro neustálé zlepšování a adoptovat systém nejlepších praktik.</a:t>
            </a:r>
          </a:p>
          <a:p>
            <a:pPr lvl="0" algn="just"/>
            <a:r>
              <a:rPr lang="cs-CZ" sz="1600" dirty="0"/>
              <a:t>Instalovat podpůrné systémy, které umožní personálu udržovat jejich strategické role.</a:t>
            </a:r>
          </a:p>
          <a:p>
            <a:pPr lvl="0" algn="just"/>
            <a:r>
              <a:rPr lang="cs-CZ" sz="1600" dirty="0"/>
              <a:t>Implementovat motivační praktiky a iniciativy, které podporují úsilí o dobrou realizaci strategie a podporují angažovanost pracovníků.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Další úkoly významné při implementaci strategie</a:t>
            </a:r>
          </a:p>
        </p:txBody>
      </p:sp>
    </p:spTree>
    <p:extLst>
      <p:ext uri="{BB962C8B-B14F-4D97-AF65-F5344CB8AC3E}">
        <p14:creationId xmlns:p14="http://schemas.microsoft.com/office/powerpoint/2010/main" val="1025840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Jedním z nástrojů využitelných pro sledování a implementaci strategií je široce využívaný přístup </a:t>
            </a:r>
            <a:r>
              <a:rPr lang="cs-CZ" sz="1600" dirty="0" err="1"/>
              <a:t>Balanced</a:t>
            </a:r>
            <a:r>
              <a:rPr lang="cs-CZ" sz="1600" dirty="0"/>
              <a:t> </a:t>
            </a:r>
            <a:r>
              <a:rPr lang="cs-CZ" sz="1600" dirty="0" err="1"/>
              <a:t>Scorecard</a:t>
            </a:r>
            <a:r>
              <a:rPr lang="cs-CZ" sz="1600" dirty="0"/>
              <a:t> Davida P. </a:t>
            </a:r>
            <a:r>
              <a:rPr lang="cs-CZ" sz="1600" dirty="0" err="1"/>
              <a:t>Nortona</a:t>
            </a:r>
            <a:r>
              <a:rPr lang="cs-CZ" sz="1600" dirty="0"/>
              <a:t> a Roberta S. Kaplana.</a:t>
            </a:r>
          </a:p>
          <a:p>
            <a:pPr algn="just"/>
            <a:r>
              <a:rPr lang="cs-CZ" sz="1600" dirty="0"/>
              <a:t>Založen je na systematickém převodu mise a strategie firmy na ucelenou sadu výkonnostních ukazatelů (tzv. </a:t>
            </a:r>
            <a:r>
              <a:rPr lang="cs-CZ" sz="1600" dirty="0" err="1"/>
              <a:t>Scorecard</a:t>
            </a:r>
            <a:r>
              <a:rPr lang="cs-CZ" sz="1600" dirty="0"/>
              <a:t>), která ve společnosti vytvoří základ pro implementaci i měření dosahování strategie. </a:t>
            </a:r>
          </a:p>
          <a:p>
            <a:pPr algn="just"/>
            <a:r>
              <a:rPr lang="cs-CZ" sz="1600" dirty="0"/>
              <a:t>Výkonnostní ukazatele tento přístup doporučuje stanovit pro čtyři základní podnikové oblasti, a to finanční, zákaznickou, procesní a učení.</a:t>
            </a:r>
          </a:p>
          <a:p>
            <a:pPr algn="just"/>
            <a:r>
              <a:rPr lang="cs-CZ" sz="1600" dirty="0"/>
              <a:t>Na základě sady těchto ukazatelů následně podnik sleduje a hodnotí svůj jak krátkodobý, tak dlouhodobý výkon.</a:t>
            </a:r>
          </a:p>
          <a:p>
            <a:pPr algn="just"/>
            <a:r>
              <a:rPr lang="cs-CZ" sz="1600" dirty="0"/>
              <a:t>Metoda je univerzálně využitelná ve všech odvětví a sektorech, i pro neziskové organizace.</a:t>
            </a:r>
          </a:p>
          <a:p>
            <a:pPr algn="just"/>
            <a:r>
              <a:rPr lang="cs-CZ" sz="1600" dirty="0"/>
              <a:t>Nutnou podmínkou pro realizaci této metody je kvalitní informační systém v podniku.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err="1"/>
              <a:t>Balanced</a:t>
            </a:r>
            <a:r>
              <a:rPr lang="cs-CZ" dirty="0"/>
              <a:t> </a:t>
            </a:r>
            <a:r>
              <a:rPr lang="cs-CZ" dirty="0" err="1"/>
              <a:t>Scorecard</a:t>
            </a:r>
            <a:r>
              <a:rPr lang="cs-CZ" dirty="0"/>
              <a:t> a implementace strategie</a:t>
            </a:r>
          </a:p>
        </p:txBody>
      </p:sp>
    </p:spTree>
    <p:extLst>
      <p:ext uri="{BB962C8B-B14F-4D97-AF65-F5344CB8AC3E}">
        <p14:creationId xmlns:p14="http://schemas.microsoft.com/office/powerpoint/2010/main" val="2573030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Finanční</a:t>
            </a:r>
            <a:r>
              <a:rPr lang="cs-CZ" sz="1600" dirty="0"/>
              <a:t> – sada výkonnostních ukazatelů, které podnik v této oblasti sleduje, má podat měřitelný obraz o ekonomických důsledcích aktivit podniku realizovaných v rámci dané strategie.</a:t>
            </a:r>
          </a:p>
          <a:p>
            <a:pPr algn="just"/>
            <a:r>
              <a:rPr lang="cs-CZ" sz="1600" b="1" dirty="0"/>
              <a:t>Zákaznická</a:t>
            </a:r>
            <a:r>
              <a:rPr lang="cs-CZ" sz="1600" dirty="0"/>
              <a:t> – zde má podnik definovat ukazatele výkonnosti a výkonnost sledovat pro své hlavní segmenty zákazníků.</a:t>
            </a:r>
          </a:p>
          <a:p>
            <a:pPr algn="just"/>
            <a:r>
              <a:rPr lang="cs-CZ" sz="1600" b="1" dirty="0"/>
              <a:t>Procesní</a:t>
            </a:r>
            <a:r>
              <a:rPr lang="cs-CZ" sz="1600" dirty="0"/>
              <a:t> – v rámci této oblasti má podnik měřit resp. vyhodnocovat výkonnost základních podnikových procesů (aspektů), které jsou páteří její konkurenceschopnosti.</a:t>
            </a:r>
          </a:p>
          <a:p>
            <a:pPr algn="just"/>
            <a:r>
              <a:rPr lang="cs-CZ" sz="1600" b="1" dirty="0"/>
              <a:t>Učení se a růstu (inovace a učení se) </a:t>
            </a:r>
            <a:r>
              <a:rPr lang="cs-CZ" sz="1600" dirty="0"/>
              <a:t>– v této oblasti pak stanovit ukazatele pro měření a hodnocení své schopnosti dlouhodobě se učit a zlepšovat.</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Výkonnostní ukazatele v </a:t>
            </a:r>
            <a:r>
              <a:rPr lang="cs-CZ" dirty="0" err="1"/>
              <a:t>Balanced</a:t>
            </a:r>
            <a:r>
              <a:rPr lang="cs-CZ" dirty="0"/>
              <a:t> </a:t>
            </a:r>
            <a:r>
              <a:rPr lang="cs-CZ" dirty="0" err="1"/>
              <a:t>Scorecard</a:t>
            </a:r>
            <a:endParaRPr lang="cs-CZ" dirty="0"/>
          </a:p>
        </p:txBody>
      </p:sp>
    </p:spTree>
    <p:extLst>
      <p:ext uri="{BB962C8B-B14F-4D97-AF65-F5344CB8AC3E}">
        <p14:creationId xmlns:p14="http://schemas.microsoft.com/office/powerpoint/2010/main" val="2002916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Proces </a:t>
            </a:r>
            <a:r>
              <a:rPr lang="cs-CZ" dirty="0" err="1"/>
              <a:t>Balanced</a:t>
            </a:r>
            <a:r>
              <a:rPr lang="cs-CZ" dirty="0"/>
              <a:t> </a:t>
            </a:r>
            <a:r>
              <a:rPr lang="cs-CZ" dirty="0" err="1"/>
              <a:t>Scorecard</a:t>
            </a:r>
            <a:endParaRPr lang="cs-CZ" dirty="0"/>
          </a:p>
        </p:txBody>
      </p:sp>
      <p:pic>
        <p:nvPicPr>
          <p:cNvPr id="5" name="Zástupný symbol pro obsah 3" descr="056BalancedScorecard.jpg"/>
          <p:cNvPicPr>
            <a:picLocks noChangeAspect="1"/>
          </p:cNvPicPr>
          <p:nvPr/>
        </p:nvPicPr>
        <p:blipFill>
          <a:blip r:embed="rId2" cstate="print"/>
          <a:stretch>
            <a:fillRect/>
          </a:stretch>
        </p:blipFill>
        <p:spPr>
          <a:xfrm>
            <a:off x="827584" y="899073"/>
            <a:ext cx="6408711" cy="3652480"/>
          </a:xfrm>
          <a:prstGeom prst="rect">
            <a:avLst/>
          </a:prstGeom>
        </p:spPr>
      </p:pic>
    </p:spTree>
    <p:extLst>
      <p:ext uri="{BB962C8B-B14F-4D97-AF65-F5344CB8AC3E}">
        <p14:creationId xmlns:p14="http://schemas.microsoft.com/office/powerpoint/2010/main" val="21028549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Zhodnocení vize a mise</a:t>
            </a:r>
          </a:p>
          <a:p>
            <a:pPr algn="just"/>
            <a:r>
              <a:rPr lang="cs-CZ" sz="1600" dirty="0"/>
              <a:t>Vymezení strategických oblastí – míra podílu na naplňování mise a vize</a:t>
            </a:r>
          </a:p>
          <a:p>
            <a:pPr algn="just"/>
            <a:r>
              <a:rPr lang="cs-CZ" sz="1600" dirty="0"/>
              <a:t>Stanovení strategických cílů ve strategických oblastech</a:t>
            </a:r>
          </a:p>
          <a:p>
            <a:pPr algn="just"/>
            <a:r>
              <a:rPr lang="cs-CZ" sz="1600" dirty="0"/>
              <a:t>Provázání strategických cílů</a:t>
            </a:r>
          </a:p>
          <a:p>
            <a:pPr algn="just"/>
            <a:r>
              <a:rPr lang="cs-CZ" sz="1600" dirty="0"/>
              <a:t>Sestavení strategické mapy</a:t>
            </a:r>
          </a:p>
          <a:p>
            <a:pPr algn="just"/>
            <a:r>
              <a:rPr lang="cs-CZ" sz="1600" dirty="0"/>
              <a:t>Stanovení relevantních ukazatelů pro strategické cíle</a:t>
            </a:r>
          </a:p>
          <a:p>
            <a:pPr algn="just"/>
            <a:r>
              <a:rPr lang="cs-CZ" sz="1600" dirty="0"/>
              <a:t>Interpretace ukazatelů v jednotlivých oblastech – způsob vyhodnocení, stanovení míry uspokojení</a:t>
            </a:r>
          </a:p>
          <a:p>
            <a:pPr algn="just"/>
            <a:r>
              <a:rPr lang="cs-CZ" sz="1600" dirty="0"/>
              <a:t>Implementace BSC</a:t>
            </a:r>
          </a:p>
          <a:p>
            <a:pPr algn="just"/>
            <a:r>
              <a:rPr lang="cs-CZ" sz="1600" dirty="0"/>
              <a:t>Metody měření strategických cílů</a:t>
            </a:r>
          </a:p>
          <a:p>
            <a:pPr algn="just"/>
            <a:r>
              <a:rPr lang="cs-CZ" sz="1600" dirty="0"/>
              <a:t>Hodnocení ukazatelů</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Kroky metody </a:t>
            </a:r>
            <a:r>
              <a:rPr lang="cs-CZ" dirty="0" err="1"/>
              <a:t>Balanced</a:t>
            </a:r>
            <a:r>
              <a:rPr lang="cs-CZ" dirty="0"/>
              <a:t> </a:t>
            </a:r>
            <a:r>
              <a:rPr lang="cs-CZ" dirty="0" err="1"/>
              <a:t>Scorecard</a:t>
            </a:r>
            <a:endParaRPr lang="cs-CZ" dirty="0"/>
          </a:p>
        </p:txBody>
      </p:sp>
    </p:spTree>
    <p:extLst>
      <p:ext uri="{BB962C8B-B14F-4D97-AF65-F5344CB8AC3E}">
        <p14:creationId xmlns:p14="http://schemas.microsoft.com/office/powerpoint/2010/main" val="1942549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Proces výběru</a:t>
            </a:r>
            <a:r>
              <a:rPr lang="cs-CZ" sz="1600" dirty="0"/>
              <a:t> určité strategie podniku tvoří následující tři základní kroky (fáze) výběrového procesu:</a:t>
            </a:r>
          </a:p>
          <a:p>
            <a:pPr lvl="1" algn="just"/>
            <a:r>
              <a:rPr lang="cs-CZ" sz="1600" dirty="0"/>
              <a:t>vymezení strategických možností – generování strategický alternativ</a:t>
            </a:r>
          </a:p>
          <a:p>
            <a:pPr lvl="1" algn="just"/>
            <a:r>
              <a:rPr lang="cs-CZ" sz="1600" dirty="0"/>
              <a:t>zhodnocení předložených možností (variant) na základě určitých kritérií;</a:t>
            </a:r>
          </a:p>
          <a:p>
            <a:pPr lvl="1" algn="just"/>
            <a:r>
              <a:rPr lang="cs-CZ" sz="1600" dirty="0"/>
              <a:t>vlastní výběr strategie.</a:t>
            </a:r>
          </a:p>
          <a:p>
            <a:pPr algn="just"/>
            <a:endParaRPr lang="cs-CZ" sz="1600" dirty="0"/>
          </a:p>
          <a:p>
            <a:pPr algn="just"/>
            <a:r>
              <a:rPr lang="cs-CZ" sz="1600" dirty="0"/>
              <a:t>Alternativy identifikují možnosti, které je potřeba objektivně zhodnotit z pohledu jejich přínosu. </a:t>
            </a:r>
          </a:p>
          <a:p>
            <a:pPr algn="just"/>
            <a:r>
              <a:rPr lang="cs-CZ" sz="1600" dirty="0"/>
              <a:t>Alternativy je potřeba neustále prověřovat. </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Proces výběru strategie</a:t>
            </a:r>
          </a:p>
        </p:txBody>
      </p:sp>
    </p:spTree>
    <p:extLst>
      <p:ext uri="{BB962C8B-B14F-4D97-AF65-F5344CB8AC3E}">
        <p14:creationId xmlns:p14="http://schemas.microsoft.com/office/powerpoint/2010/main" val="596171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Konečný úspěch strategie v organizaci záleží na tom, do jaké míry budou lidé ochotni (z)měnit své chování (např. ve vztahu k zákazníkům apod.). Proto je důležité:</a:t>
            </a:r>
          </a:p>
          <a:p>
            <a:pPr marL="0" indent="0" algn="just">
              <a:buNone/>
            </a:pPr>
            <a:endParaRPr lang="cs-CZ" sz="1600" dirty="0"/>
          </a:p>
          <a:p>
            <a:pPr lvl="0" algn="just"/>
            <a:r>
              <a:rPr lang="cs-CZ" sz="1600" dirty="0"/>
              <a:t>aby v organizaci panoval jasný názor na strategii, kterou je třeba realizovat,</a:t>
            </a:r>
          </a:p>
          <a:p>
            <a:pPr lvl="0" algn="just"/>
            <a:r>
              <a:rPr lang="cs-CZ" sz="1600" dirty="0"/>
              <a:t>aby manažeři zvážili, jakým způsobem dosáhnout angažovanosti, protože změna nenastane, dokud lidé v organizaci nebudou v oblasti změny angažováni,</a:t>
            </a:r>
          </a:p>
          <a:p>
            <a:pPr lvl="0" algn="just"/>
            <a:r>
              <a:rPr lang="cs-CZ" sz="1600" dirty="0"/>
              <a:t>zvážit různé přístupy k řízení strategické změny, protože ta bude pravděpodobně záviset na okolnostech.</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Faktory důležité pro úspěšnou implementaci strategie</a:t>
            </a:r>
          </a:p>
        </p:txBody>
      </p:sp>
    </p:spTree>
    <p:extLst>
      <p:ext uri="{BB962C8B-B14F-4D97-AF65-F5344CB8AC3E}">
        <p14:creationId xmlns:p14="http://schemas.microsoft.com/office/powerpoint/2010/main" val="3922753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5067"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Omezenost zdrojů – finanční prostředky, lidské a materiální zdroje nedostačují na realizaci strategických rozhodnutí.</a:t>
            </a:r>
          </a:p>
          <a:p>
            <a:pPr lvl="0" algn="just"/>
            <a:r>
              <a:rPr lang="cs-CZ" sz="1600" dirty="0"/>
              <a:t>Neúspěšnost – známost neúspěšnosti organizace při realizaci strategických rozhodnutích.</a:t>
            </a:r>
          </a:p>
          <a:p>
            <a:pPr lvl="0" algn="just"/>
            <a:r>
              <a:rPr lang="cs-CZ" sz="1600" dirty="0"/>
              <a:t>Špatná komunikace – transfer informací a znalostí v různých jednotkách organizace je špatný a nefunguje.</a:t>
            </a:r>
          </a:p>
          <a:p>
            <a:pPr lvl="0" algn="just"/>
            <a:r>
              <a:rPr lang="cs-CZ" sz="1600" dirty="0"/>
              <a:t>Konfliktní cíle a priority – cíle a strategie organizace jsou vzájemně divergentní, vzájemně si odporující.</a:t>
            </a:r>
          </a:p>
          <a:p>
            <a:pPr lvl="0" algn="just"/>
            <a:r>
              <a:rPr lang="cs-CZ" sz="1600" dirty="0"/>
              <a:t>Nejistota okolí – při implementaci strategie se vyskytly neočekávané problémy a změny v podnikatelském prostředí.</a:t>
            </a:r>
          </a:p>
          <a:p>
            <a:pPr lvl="0" algn="just"/>
            <a:r>
              <a:rPr lang="cs-CZ" sz="1600" dirty="0"/>
              <a:t>Koordinace – koordinace exekutivních aktivit je špatná a neúčinná.</a:t>
            </a:r>
          </a:p>
          <a:p>
            <a:pPr lvl="0" algn="just"/>
            <a:r>
              <a:rPr lang="cs-CZ" sz="1600" dirty="0"/>
              <a:t>Nekompetentní lidské zdroje – pracovníkům, kteří se angažují při implementaci strategie, scházejí potřebné schopnosti a dovednosti.</a:t>
            </a:r>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Bariéry implementace strategie</a:t>
            </a:r>
          </a:p>
        </p:txBody>
      </p:sp>
    </p:spTree>
    <p:extLst>
      <p:ext uri="{BB962C8B-B14F-4D97-AF65-F5344CB8AC3E}">
        <p14:creationId xmlns:p14="http://schemas.microsoft.com/office/powerpoint/2010/main" val="2809523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Strategická kontrola</a:t>
            </a: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a:p>
            <a:pPr algn="r"/>
            <a:r>
              <a:rPr lang="cs-CZ" altLang="cs-CZ" sz="900">
                <a:solidFill>
                  <a:srgbClr val="307871"/>
                </a:solidFill>
                <a:latin typeface="Times New Roman" panose="02020603050405020304" pitchFamily="18" charset="0"/>
                <a:cs typeface="Times New Roman" panose="02020603050405020304" pitchFamily="18" charset="0"/>
              </a:rPr>
              <a:t>STRATEGICKÝ MANAGEMENT</a:t>
            </a:r>
          </a:p>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15887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23528" y="1059582"/>
            <a:ext cx="8280920" cy="1440160"/>
          </a:xfrm>
          <a:prstGeom prst="rect">
            <a:avLst/>
          </a:prstGeom>
        </p:spPr>
        <p:txBody>
          <a:bodyPr>
            <a:noAutofit/>
          </a:bodyPr>
          <a:lstStyle/>
          <a:p>
            <a:pPr algn="just"/>
            <a:r>
              <a:rPr lang="cs-CZ" sz="1600" dirty="0">
                <a:solidFill>
                  <a:srgbClr val="307871"/>
                </a:solidFill>
                <a:latin typeface="Times New Roman" panose="02020603050405020304" pitchFamily="18" charset="0"/>
                <a:cs typeface="Times New Roman" panose="02020603050405020304" pitchFamily="18" charset="0"/>
              </a:rPr>
              <a:t>Pojetí kontroly v managementu</a:t>
            </a:r>
          </a:p>
          <a:p>
            <a:pPr algn="just"/>
            <a:r>
              <a:rPr lang="cs-CZ" sz="1600" dirty="0">
                <a:solidFill>
                  <a:srgbClr val="307871"/>
                </a:solidFill>
                <a:latin typeface="Times New Roman" panose="02020603050405020304" pitchFamily="18" charset="0"/>
                <a:cs typeface="Times New Roman" panose="02020603050405020304" pitchFamily="18" charset="0"/>
              </a:rPr>
              <a:t>Kontrolní proces, jeho průběh a funkce</a:t>
            </a:r>
          </a:p>
          <a:p>
            <a:pPr algn="just"/>
            <a:r>
              <a:rPr lang="cs-CZ" sz="1600" dirty="0">
                <a:solidFill>
                  <a:srgbClr val="307871"/>
                </a:solidFill>
                <a:latin typeface="Times New Roman" panose="02020603050405020304" pitchFamily="18" charset="0"/>
                <a:cs typeface="Times New Roman" panose="02020603050405020304" pitchFamily="18" charset="0"/>
              </a:rPr>
              <a:t>Typy kontrol v podniku</a:t>
            </a:r>
          </a:p>
          <a:p>
            <a:pPr algn="just"/>
            <a:r>
              <a:rPr lang="cs-CZ" sz="1600" dirty="0">
                <a:solidFill>
                  <a:srgbClr val="307871"/>
                </a:solidFill>
                <a:latin typeface="Times New Roman" panose="02020603050405020304" pitchFamily="18" charset="0"/>
                <a:cs typeface="Times New Roman" panose="02020603050405020304" pitchFamily="18" charset="0"/>
              </a:rPr>
              <a:t>Podstata strategické kontroly</a:t>
            </a:r>
          </a:p>
          <a:p>
            <a:pPr algn="just"/>
            <a:r>
              <a:rPr lang="cs-CZ" sz="1600" dirty="0">
                <a:solidFill>
                  <a:srgbClr val="307871"/>
                </a:solidFill>
                <a:latin typeface="Times New Roman" panose="02020603050405020304" pitchFamily="18" charset="0"/>
                <a:cs typeface="Times New Roman" panose="02020603050405020304" pitchFamily="18" charset="0"/>
              </a:rPr>
              <a:t>Význam a náplň strategické kontroly</a:t>
            </a:r>
          </a:p>
          <a:p>
            <a:pPr algn="just"/>
            <a:r>
              <a:rPr lang="cs-CZ" altLang="cs-CZ" sz="1600" dirty="0">
                <a:solidFill>
                  <a:srgbClr val="307871"/>
                </a:solidFill>
                <a:latin typeface="Times New Roman" panose="02020603050405020304" pitchFamily="18" charset="0"/>
                <a:cs typeface="Times New Roman" panose="02020603050405020304" pitchFamily="18" charset="0"/>
              </a:rPr>
              <a:t>Proces strategické kontroly</a:t>
            </a:r>
          </a:p>
          <a:p>
            <a:pPr algn="just"/>
            <a:r>
              <a:rPr lang="cs-CZ" altLang="cs-CZ" sz="1600" dirty="0">
                <a:solidFill>
                  <a:srgbClr val="307871"/>
                </a:solidFill>
                <a:latin typeface="Times New Roman" panose="02020603050405020304" pitchFamily="18" charset="0"/>
                <a:cs typeface="Times New Roman" panose="02020603050405020304" pitchFamily="18" charset="0"/>
              </a:rPr>
              <a:t>Zaměření a obsah strategické kontroly</a:t>
            </a:r>
          </a:p>
          <a:p>
            <a:pPr algn="just"/>
            <a:r>
              <a:rPr lang="cs-CZ" altLang="cs-CZ" sz="1600" dirty="0">
                <a:solidFill>
                  <a:srgbClr val="307871"/>
                </a:solidFill>
                <a:latin typeface="Times New Roman" panose="02020603050405020304" pitchFamily="18" charset="0"/>
                <a:cs typeface="Times New Roman" panose="02020603050405020304" pitchFamily="18" charset="0"/>
              </a:rPr>
              <a:t>Strategický audit</a:t>
            </a:r>
          </a:p>
          <a:p>
            <a:pPr algn="just"/>
            <a:r>
              <a:rPr lang="cs-CZ" altLang="cs-CZ" sz="1600" dirty="0">
                <a:solidFill>
                  <a:srgbClr val="307871"/>
                </a:solidFill>
                <a:latin typeface="Times New Roman" panose="02020603050405020304" pitchFamily="18" charset="0"/>
                <a:cs typeface="Times New Roman" panose="02020603050405020304" pitchFamily="18" charset="0"/>
              </a:rPr>
              <a:t>Specifické formy kontroly</a:t>
            </a:r>
          </a:p>
        </p:txBody>
      </p:sp>
      <p:sp>
        <p:nvSpPr>
          <p:cNvPr id="6" name="Nadpis 5"/>
          <p:cNvSpPr>
            <a:spLocks noGrp="1"/>
          </p:cNvSpPr>
          <p:nvPr>
            <p:ph type="title"/>
          </p:nvPr>
        </p:nvSpPr>
        <p:spPr>
          <a:xfrm>
            <a:off x="179512" y="195486"/>
            <a:ext cx="3888432" cy="507703"/>
          </a:xfrm>
        </p:spPr>
        <p:txBody>
          <a:bodyPr/>
          <a:lstStyle/>
          <a:p>
            <a:r>
              <a:rPr lang="cs-CZ" dirty="0"/>
              <a:t>Osnova tématu</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245387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Kontrola – určení, zda bylo dosaženo shody ve vývoji kontrolované reality vůči specifikovaným požadavkům.</a:t>
            </a:r>
          </a:p>
          <a:p>
            <a:r>
              <a:rPr lang="cs-CZ" sz="1600" dirty="0"/>
              <a:t>Základní náplní kontroly v obecném slova smyslu je sledování plnění úkolů plánu, zjišťování odchylek skutečnosti od plánu, rozbor příčin vzniku odchylek a jejich včasné odstranění.</a:t>
            </a:r>
          </a:p>
          <a:p>
            <a:r>
              <a:rPr lang="pl-PL" sz="1600" dirty="0"/>
              <a:t>Kontrola je jednou ze základních funkcí řízení.</a:t>
            </a:r>
          </a:p>
          <a:p>
            <a:r>
              <a:rPr lang="cs-CZ" sz="1600" dirty="0"/>
              <a:t>Z hlediska systémového je kontrola zpětnovazební činností.</a:t>
            </a:r>
          </a:p>
          <a:p>
            <a:r>
              <a:rPr lang="cs-CZ" sz="1600" dirty="0"/>
              <a:t>Kontrola umožňuje prostřednictvím identifikace odchylek od cíle a plánu realizovat nápravná opatření vedoucí k dosažení cílů. A to, pokud možno, ještě dříve, než odchylky nastanou (jde o prevenci).</a:t>
            </a:r>
          </a:p>
          <a:p>
            <a:r>
              <a:rPr lang="cs-CZ" sz="1600" dirty="0"/>
              <a:t>Je to proces, jehož prováděním získává řídící orgán informace o rozdílu mezi plánovaným a skutečným stavem systému (struktury, organizace, firmy) a také o příčinách jeho vzniku.</a:t>
            </a:r>
          </a:p>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Pojetí kontroly</a:t>
            </a:r>
          </a:p>
        </p:txBody>
      </p:sp>
    </p:spTree>
    <p:extLst>
      <p:ext uri="{BB962C8B-B14F-4D97-AF65-F5344CB8AC3E}">
        <p14:creationId xmlns:p14="http://schemas.microsoft.com/office/powerpoint/2010/main" val="2316834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Rozborový charakter kontroly</a:t>
            </a:r>
            <a:r>
              <a:rPr lang="cs-CZ" sz="1600" dirty="0"/>
              <a:t> při sledování příčin a rozsahu odchylek mezi plánem a skutečností.</a:t>
            </a:r>
          </a:p>
          <a:p>
            <a:pPr lvl="0" algn="just"/>
            <a:r>
              <a:rPr lang="cs-CZ" sz="1600" b="1" dirty="0"/>
              <a:t>Cílová orientace kontrolního procesu</a:t>
            </a:r>
            <a:r>
              <a:rPr lang="cs-CZ" sz="1600" dirty="0"/>
              <a:t> zejména z hlediska dosažení cíle v požadované kvalitě i době.</a:t>
            </a:r>
          </a:p>
          <a:p>
            <a:pPr lvl="0" algn="just"/>
            <a:r>
              <a:rPr lang="cs-CZ" sz="1600" b="1" dirty="0"/>
              <a:t>Pozitivnost kontroly </a:t>
            </a:r>
            <a:r>
              <a:rPr lang="cs-CZ" sz="1600" dirty="0"/>
              <a:t>před regresivním pojetím, které je spojeno především s postihy. Kontrola totiž musí podchytit nejen negativní odchylky, ale i pozitivní odchýlení od plánu a tyto relevantní pozitivní rozdíly umět vhodně ocenit.</a:t>
            </a:r>
          </a:p>
          <a:p>
            <a:pPr lvl="0" algn="just"/>
            <a:r>
              <a:rPr lang="cs-CZ" sz="1600" b="1" dirty="0"/>
              <a:t>Nezbytnost preventivnosti v </a:t>
            </a:r>
            <a:r>
              <a:rPr lang="cs-CZ" sz="1600" dirty="0"/>
              <a:t>návaznosti na její včasné zabudování do všech manažerských funkcí jak sekvenčního tak paralelního charakteru.</a:t>
            </a:r>
          </a:p>
          <a:p>
            <a:pPr lvl="0" algn="just"/>
            <a:r>
              <a:rPr lang="cs-CZ" sz="1600" b="1" dirty="0"/>
              <a:t>Vyvolání aktivity všech pracovníků podniku </a:t>
            </a:r>
            <a:r>
              <a:rPr lang="cs-CZ" sz="1600" dirty="0"/>
              <a:t>při navrhování kontrolních postupů jednotlivých typů a jejich samotné účasti při provádění kontrol. Nelze přitom zapomínat na kontrolu sebe sama </a:t>
            </a:r>
          </a:p>
          <a:p>
            <a:pPr lvl="0" algn="just"/>
            <a:r>
              <a:rPr lang="cs-CZ" sz="1600" b="1" dirty="0"/>
              <a:t>Uvědomění si skutečnost, že vše nelze kontrolovat. </a:t>
            </a:r>
            <a:r>
              <a:rPr lang="cs-CZ" sz="1600" dirty="0"/>
              <a:t>Některé odchylky malého rozsahu lze považovat za normální a pokud nepřekročí odchylky určitou velikost, je zbytečné věnovat jim pozornost.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Vlastnosti kontrolního procesu</a:t>
            </a:r>
          </a:p>
        </p:txBody>
      </p:sp>
    </p:spTree>
    <p:extLst>
      <p:ext uri="{BB962C8B-B14F-4D97-AF65-F5344CB8AC3E}">
        <p14:creationId xmlns:p14="http://schemas.microsoft.com/office/powerpoint/2010/main" val="3868488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Poznávací funkce</a:t>
            </a:r>
          </a:p>
          <a:p>
            <a:pPr lvl="1" algn="just"/>
            <a:r>
              <a:rPr lang="cs-CZ" sz="1600" dirty="0"/>
              <a:t>zjišťovací fáze</a:t>
            </a:r>
          </a:p>
          <a:p>
            <a:pPr lvl="1" algn="just"/>
            <a:r>
              <a:rPr lang="cs-CZ" sz="1600" dirty="0"/>
              <a:t>hodnotící fáze </a:t>
            </a:r>
          </a:p>
          <a:p>
            <a:pPr marL="457200" lvl="1" indent="0" algn="just">
              <a:buNone/>
            </a:pPr>
            <a:endParaRPr lang="cs-CZ" sz="1600" dirty="0"/>
          </a:p>
          <a:p>
            <a:pPr algn="just"/>
            <a:r>
              <a:rPr lang="cs-CZ" sz="1600" b="1" dirty="0"/>
              <a:t>Nápravná funkce </a:t>
            </a:r>
            <a:r>
              <a:rPr lang="cs-CZ" sz="1600" dirty="0"/>
              <a:t>– určující faktor účinnosti kontroly; vzniká po zaregistrování výsledků poznání, které mohou nabývat těchto parametrů:</a:t>
            </a:r>
          </a:p>
          <a:p>
            <a:pPr lvl="1" algn="just"/>
            <a:r>
              <a:rPr lang="cs-CZ" sz="1600" dirty="0"/>
              <a:t>odpovídající,</a:t>
            </a:r>
          </a:p>
          <a:p>
            <a:pPr lvl="1" algn="just"/>
            <a:r>
              <a:rPr lang="cs-CZ" sz="1600" dirty="0"/>
              <a:t>neodpovídající – kladné</a:t>
            </a:r>
          </a:p>
          <a:p>
            <a:pPr lvl="1" algn="just"/>
            <a:r>
              <a:rPr lang="cs-CZ" sz="1600" dirty="0"/>
              <a:t>neodpovídající - záporné</a:t>
            </a:r>
          </a:p>
          <a:p>
            <a:pPr marL="457200" lvl="1" indent="0" algn="just">
              <a:buNone/>
            </a:pPr>
            <a:endParaRPr lang="cs-CZ" sz="1600" dirty="0"/>
          </a:p>
          <a:p>
            <a:pPr algn="just"/>
            <a:r>
              <a:rPr lang="cs-CZ" sz="1600" b="1" dirty="0"/>
              <a:t>Výchovná funkce </a:t>
            </a:r>
          </a:p>
          <a:p>
            <a:pPr lvl="1" algn="just"/>
            <a:r>
              <a:rPr lang="cs-CZ" sz="1600" dirty="0"/>
              <a:t>upevňuje společenskou a pracovní kázeň,</a:t>
            </a:r>
          </a:p>
          <a:p>
            <a:pPr lvl="1" algn="just"/>
            <a:r>
              <a:rPr lang="cs-CZ" sz="1600" dirty="0"/>
              <a:t>omezuje nesprávné metody práce ( rozbor příčin odchylek),</a:t>
            </a:r>
          </a:p>
          <a:p>
            <a:pPr lvl="1" algn="just"/>
            <a:r>
              <a:rPr lang="cs-CZ" sz="1600" dirty="0"/>
              <a:t>vychovává k odpovědnosti a rozšiřuje zkušenosti všech pracovníků</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Funkce kontrolního procesu</a:t>
            </a:r>
          </a:p>
        </p:txBody>
      </p:sp>
    </p:spTree>
    <p:extLst>
      <p:ext uri="{BB962C8B-B14F-4D97-AF65-F5344CB8AC3E}">
        <p14:creationId xmlns:p14="http://schemas.microsoft.com/office/powerpoint/2010/main" val="1519444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Fáze kontrolního procesu</a:t>
            </a:r>
          </a:p>
        </p:txBody>
      </p:sp>
      <p:pic>
        <p:nvPicPr>
          <p:cNvPr id="4" name="Obrázek 3"/>
          <p:cNvPicPr>
            <a:picLocks noChangeAspect="1"/>
          </p:cNvPicPr>
          <p:nvPr/>
        </p:nvPicPr>
        <p:blipFill rotWithShape="1">
          <a:blip r:embed="rId2"/>
          <a:srcRect t="16144"/>
          <a:stretch/>
        </p:blipFill>
        <p:spPr>
          <a:xfrm>
            <a:off x="593812" y="843558"/>
            <a:ext cx="6588224" cy="3744416"/>
          </a:xfrm>
          <a:prstGeom prst="rect">
            <a:avLst/>
          </a:prstGeom>
        </p:spPr>
      </p:pic>
    </p:spTree>
    <p:extLst>
      <p:ext uri="{BB962C8B-B14F-4D97-AF65-F5344CB8AC3E}">
        <p14:creationId xmlns:p14="http://schemas.microsoft.com/office/powerpoint/2010/main" val="23926594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Určení předmětu kontroly </a:t>
            </a:r>
            <a:r>
              <a:rPr lang="cs-CZ" sz="1600" dirty="0"/>
              <a:t>– určení toho jaké skutečnosti, události nebo záležitosti je potřeba kontrolovat.</a:t>
            </a:r>
          </a:p>
          <a:p>
            <a:pPr marL="109728" indent="0" algn="just">
              <a:buNone/>
            </a:pPr>
            <a:endParaRPr lang="cs-CZ" sz="1600" dirty="0"/>
          </a:p>
          <a:p>
            <a:pPr algn="just"/>
            <a:r>
              <a:rPr lang="cs-CZ" sz="1600" b="1" dirty="0"/>
              <a:t>Získávání a výběr informací pro kontrolu</a:t>
            </a:r>
            <a:r>
              <a:rPr lang="cs-CZ" sz="1600" dirty="0"/>
              <a:t> – cílem každé kontroly je získat přehled o vývoji sledované skutečnosti, k tomu jsou potřebné informace primární a sekundární</a:t>
            </a:r>
          </a:p>
          <a:p>
            <a:pPr lvl="1" algn="just"/>
            <a:r>
              <a:rPr lang="cs-CZ" sz="1600" dirty="0"/>
              <a:t>primární – získané informace přímým sledováním</a:t>
            </a:r>
          </a:p>
          <a:p>
            <a:pPr lvl="1" algn="just"/>
            <a:r>
              <a:rPr lang="cs-CZ" sz="1600" dirty="0"/>
              <a:t> sekundární – různé formy převzatých informací jako jsou zprávy, hlášení, kalkulace, účetnictví statistika,..</a:t>
            </a:r>
          </a:p>
          <a:p>
            <a:pPr algn="just"/>
            <a:endParaRPr lang="cs-CZ" sz="1600" dirty="0"/>
          </a:p>
          <a:p>
            <a:r>
              <a:rPr lang="cs-CZ" sz="1600" b="1" dirty="0"/>
              <a:t>Ověření správnosti získaných informací </a:t>
            </a:r>
            <a:r>
              <a:rPr lang="cs-CZ" sz="1600" dirty="0"/>
              <a:t>– posuzuje se formální a věcná správnost informací – např. náležitosti dokumentů, podpisová oprávnění, úplnost údajů, početní správnost. Důležité je zjistit věrohodnost informací. </a:t>
            </a:r>
          </a:p>
          <a:p>
            <a:pPr algn="just"/>
            <a:endParaRPr lang="cs-CZ" sz="1600" dirty="0"/>
          </a:p>
          <a:p>
            <a:pPr marL="109728" indent="0" algn="just">
              <a:buNone/>
            </a:pP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Fáze kontrolního procesu I</a:t>
            </a:r>
          </a:p>
        </p:txBody>
      </p:sp>
    </p:spTree>
    <p:extLst>
      <p:ext uri="{BB962C8B-B14F-4D97-AF65-F5344CB8AC3E}">
        <p14:creationId xmlns:p14="http://schemas.microsoft.com/office/powerpoint/2010/main" val="2439096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Hodnocení kontrolovaných skutečností </a:t>
            </a:r>
            <a:r>
              <a:rPr lang="cs-CZ" sz="1600" dirty="0"/>
              <a:t>– podstatou je srovnávání, kdy zjištěné údaje, které odráží stav skutečnosti porovnáme se stanovenými kritérii. Srovnání je prováděno třemi způsoby</a:t>
            </a:r>
          </a:p>
          <a:p>
            <a:pPr lvl="1" algn="just"/>
            <a:r>
              <a:rPr lang="cs-CZ" sz="1600" dirty="0"/>
              <a:t>srovnání se standardy</a:t>
            </a:r>
          </a:p>
          <a:p>
            <a:pPr lvl="1" algn="just"/>
            <a:r>
              <a:rPr lang="cs-CZ" sz="1600" dirty="0"/>
              <a:t>srovnání v čase</a:t>
            </a:r>
          </a:p>
          <a:p>
            <a:pPr lvl="1" algn="just"/>
            <a:r>
              <a:rPr lang="cs-CZ" sz="1600" dirty="0"/>
              <a:t>srovnání v prostoru</a:t>
            </a:r>
          </a:p>
          <a:p>
            <a:pPr algn="just"/>
            <a:r>
              <a:rPr lang="cs-CZ" sz="1600" dirty="0"/>
              <a:t>Při zjištění odchylek upravit a přijmout preventivní opatření</a:t>
            </a:r>
          </a:p>
          <a:p>
            <a:pPr algn="just"/>
            <a:endParaRPr lang="cs-CZ" sz="1600" dirty="0"/>
          </a:p>
          <a:p>
            <a:pPr algn="just"/>
            <a:r>
              <a:rPr lang="cs-CZ" sz="1600" b="1" dirty="0"/>
              <a:t>Závěry a návrhy opatření </a:t>
            </a:r>
            <a:r>
              <a:rPr lang="cs-CZ" sz="1600" dirty="0"/>
              <a:t>– návrh dalšího postupu a opatření podle zjištěné situace:</a:t>
            </a:r>
          </a:p>
          <a:p>
            <a:pPr lvl="1" algn="just"/>
            <a:r>
              <a:rPr lang="cs-CZ" sz="1600" dirty="0"/>
              <a:t>žádoucí stav</a:t>
            </a:r>
          </a:p>
          <a:p>
            <a:pPr lvl="1" algn="just"/>
            <a:r>
              <a:rPr lang="cs-CZ" sz="1600" dirty="0"/>
              <a:t>odchylky – provedení korigujících opatření </a:t>
            </a:r>
          </a:p>
          <a:p>
            <a:pPr lvl="1" algn="just"/>
            <a:r>
              <a:rPr lang="cs-CZ" sz="1600" dirty="0"/>
              <a:t>nové rozhodnutí</a:t>
            </a:r>
          </a:p>
          <a:p>
            <a:pPr algn="just"/>
            <a:endParaRPr lang="cs-CZ" sz="1600" dirty="0"/>
          </a:p>
          <a:p>
            <a:pPr marL="109728" indent="0" algn="just">
              <a:buNone/>
            </a:pP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Fáze kontrolního procesu II</a:t>
            </a:r>
          </a:p>
        </p:txBody>
      </p:sp>
    </p:spTree>
    <p:extLst>
      <p:ext uri="{BB962C8B-B14F-4D97-AF65-F5344CB8AC3E}">
        <p14:creationId xmlns:p14="http://schemas.microsoft.com/office/powerpoint/2010/main" val="1815907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5469" y="7266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Alternativy se liší na základě naplnění účelu:</a:t>
            </a:r>
          </a:p>
          <a:p>
            <a:pPr lvl="1" algn="just"/>
            <a:r>
              <a:rPr lang="cs-CZ" sz="1600" dirty="0"/>
              <a:t>Dosažení cíle</a:t>
            </a:r>
          </a:p>
          <a:p>
            <a:pPr lvl="1" algn="just"/>
            <a:r>
              <a:rPr lang="cs-CZ" sz="1600" dirty="0"/>
              <a:t>Vyřešení problému</a:t>
            </a:r>
          </a:p>
          <a:p>
            <a:pPr lvl="1" algn="just"/>
            <a:r>
              <a:rPr lang="cs-CZ" sz="1600" dirty="0"/>
              <a:t>Využití příležitosti</a:t>
            </a:r>
          </a:p>
          <a:p>
            <a:pPr marL="0" indent="0" algn="just">
              <a:buNone/>
            </a:pPr>
            <a:endParaRPr lang="cs-CZ" sz="1600" dirty="0"/>
          </a:p>
          <a:p>
            <a:pPr algn="just"/>
            <a:r>
              <a:rPr lang="cs-CZ" sz="1600" dirty="0"/>
              <a:t>Alternativy se liší podle jejich významu:</a:t>
            </a:r>
          </a:p>
          <a:p>
            <a:pPr lvl="1" algn="just"/>
            <a:r>
              <a:rPr lang="cs-CZ" sz="1600" dirty="0"/>
              <a:t>Vymezující rozsah možností</a:t>
            </a:r>
          </a:p>
          <a:p>
            <a:pPr lvl="1" algn="just"/>
            <a:r>
              <a:rPr lang="cs-CZ" sz="1600" dirty="0"/>
              <a:t>Určující další směřování podniku</a:t>
            </a:r>
          </a:p>
          <a:p>
            <a:pPr marL="0" indent="0" algn="just">
              <a:buNone/>
            </a:pPr>
            <a:endParaRPr lang="cs-CZ" sz="1600" dirty="0"/>
          </a:p>
          <a:p>
            <a:pPr algn="just"/>
            <a:r>
              <a:rPr lang="cs-CZ" sz="1600" dirty="0"/>
              <a:t>Alternativy se liší na základě kritérií:</a:t>
            </a:r>
          </a:p>
          <a:p>
            <a:pPr lvl="1" algn="just"/>
            <a:r>
              <a:rPr lang="cs-CZ" sz="1600" dirty="0"/>
              <a:t>Míry kreativity a invence</a:t>
            </a:r>
          </a:p>
          <a:p>
            <a:pPr lvl="1" algn="just"/>
            <a:r>
              <a:rPr lang="cs-CZ" sz="1600" dirty="0"/>
              <a:t>Míry návaznosti na dosavadní strategie</a:t>
            </a:r>
          </a:p>
          <a:p>
            <a:pPr lvl="1" algn="just"/>
            <a:r>
              <a:rPr lang="cs-CZ" sz="1600" dirty="0"/>
              <a:t>Míry do jaké se odlišují od dříve přijatelných možností a jsou nemyslitelné v souvislosti se současnou činností podniku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968552" cy="507703"/>
          </a:xfrm>
        </p:spPr>
        <p:txBody>
          <a:bodyPr/>
          <a:lstStyle/>
          <a:p>
            <a:r>
              <a:rPr lang="cs-CZ" dirty="0"/>
              <a:t>Generování strategických alternativ</a:t>
            </a:r>
          </a:p>
        </p:txBody>
      </p:sp>
    </p:spTree>
    <p:extLst>
      <p:ext uri="{BB962C8B-B14F-4D97-AF65-F5344CB8AC3E}">
        <p14:creationId xmlns:p14="http://schemas.microsoft.com/office/powerpoint/2010/main" val="505403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Zpětná vazba </a:t>
            </a:r>
            <a:r>
              <a:rPr lang="cs-CZ" sz="1600" dirty="0"/>
              <a:t>– zpětná vazba je realizována při navržení nápravných opatření a volba vhodného typu kontrolního systému:</a:t>
            </a:r>
          </a:p>
          <a:p>
            <a:pPr lvl="1" algn="just"/>
            <a:r>
              <a:rPr lang="cs-CZ" sz="1600" dirty="0"/>
              <a:t>dohlížecí, monitorovací a evidenční systém</a:t>
            </a:r>
          </a:p>
          <a:p>
            <a:pPr lvl="1" algn="just"/>
            <a:r>
              <a:rPr lang="cs-CZ" sz="1600" dirty="0"/>
              <a:t>hodnotící systémy</a:t>
            </a:r>
          </a:p>
          <a:p>
            <a:pPr lvl="1" algn="just"/>
            <a:r>
              <a:rPr lang="cs-CZ" sz="1600" dirty="0"/>
              <a:t>zpětná vazba</a:t>
            </a:r>
          </a:p>
          <a:p>
            <a:pPr lvl="1" algn="just"/>
            <a:r>
              <a:rPr lang="cs-CZ" sz="1600" dirty="0"/>
              <a:t>nápravná opatření</a:t>
            </a:r>
          </a:p>
          <a:p>
            <a:pPr lvl="1" algn="just"/>
            <a:r>
              <a:rPr lang="cs-CZ" sz="1600" dirty="0"/>
              <a:t>normy, standardy, pravidla, nařízení, záměry, cíle</a:t>
            </a:r>
          </a:p>
          <a:p>
            <a:pPr lvl="1" algn="just"/>
            <a:r>
              <a:rPr lang="cs-CZ" sz="1600" dirty="0"/>
              <a:t>ocenění, odměny, sankce, konstruktivní kritika</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Fáze kontrolního procesu III</a:t>
            </a:r>
          </a:p>
        </p:txBody>
      </p:sp>
    </p:spTree>
    <p:extLst>
      <p:ext uri="{BB962C8B-B14F-4D97-AF65-F5344CB8AC3E}">
        <p14:creationId xmlns:p14="http://schemas.microsoft.com/office/powerpoint/2010/main" val="2760469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0616" y="7104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dirty="0"/>
              <a:t>Základní typy kontrol</a:t>
            </a:r>
          </a:p>
          <a:p>
            <a:pPr marL="357188" lvl="1" indent="-357188">
              <a:buFont typeface="Arial" panose="020B0604020202020204" pitchFamily="34" charset="0"/>
              <a:buChar char="•"/>
            </a:pPr>
            <a:r>
              <a:rPr lang="cs-CZ" sz="1600" b="1" i="1" dirty="0"/>
              <a:t>Kontrola ročního plánu </a:t>
            </a:r>
            <a:r>
              <a:rPr lang="cs-CZ" sz="1600" dirty="0"/>
              <a:t>– zjišťuje zda bylo dosaženo plánovaných výsledků stanovených v ročním plánu  pomocí různých postupů: analýza prodeje, analýza </a:t>
            </a:r>
            <a:r>
              <a:rPr lang="cs-CZ" sz="1600" dirty="0" err="1"/>
              <a:t>mikroprodeje</a:t>
            </a:r>
            <a:r>
              <a:rPr lang="cs-CZ" sz="1600" dirty="0"/>
              <a:t>, analýza podílu na trhu, analýza marketingových výdajů vzhledem k obratu, finanční analýza, analýza srovnávacích tabulek výkonnosti.</a:t>
            </a:r>
          </a:p>
          <a:p>
            <a:pPr lvl="0"/>
            <a:r>
              <a:rPr lang="cs-CZ" sz="1600" b="1" i="1" dirty="0"/>
              <a:t>Analýza ziskovosti </a:t>
            </a:r>
            <a:r>
              <a:rPr lang="cs-CZ" sz="1600" dirty="0"/>
              <a:t>- sleduje a zjišťuje, kde podnik vydělává a kde prodělává. Sleduje ziskovost produktů, regionů, zákazníků, segmentů, distribučních cest, velikosti objednávek a dalších objektů. </a:t>
            </a:r>
          </a:p>
          <a:p>
            <a:pPr marL="357188" lvl="1" indent="-357188">
              <a:buFont typeface="Arial" panose="020B0604020202020204" pitchFamily="34" charset="0"/>
              <a:buChar char="•"/>
            </a:pPr>
            <a:r>
              <a:rPr lang="cs-CZ" sz="1600" b="1" i="1" dirty="0"/>
              <a:t>Analýza produktivity </a:t>
            </a:r>
            <a:r>
              <a:rPr lang="cs-CZ" sz="1600" dirty="0"/>
              <a:t>- provádí posouzení, zda firma dosahuje u určitých produktů, oblastí a trhů přiměřeného zisku pomocí metod: analýza historických vztahů, analýza konkurenční parity, tržní experimenty, data z jediného zdroje, úsudkové odhady</a:t>
            </a:r>
          </a:p>
          <a:p>
            <a:pPr marL="357188" lvl="1" indent="-357188">
              <a:buFont typeface="Arial" panose="020B0604020202020204" pitchFamily="34" charset="0"/>
              <a:buChar char="•"/>
            </a:pPr>
            <a:r>
              <a:rPr lang="cs-CZ" sz="1600" b="1" i="1" dirty="0"/>
              <a:t>Strategická kontrola</a:t>
            </a:r>
          </a:p>
          <a:p>
            <a:endParaRPr lang="cs-CZ" sz="1600" dirty="0"/>
          </a:p>
          <a:p>
            <a:pPr marL="0" indent="0">
              <a:buNone/>
            </a:pPr>
            <a:endParaRPr lang="cs-CZ" sz="1600" dirty="0"/>
          </a:p>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Typologie kontrol I</a:t>
            </a:r>
          </a:p>
        </p:txBody>
      </p:sp>
    </p:spTree>
    <p:extLst>
      <p:ext uri="{BB962C8B-B14F-4D97-AF65-F5344CB8AC3E}">
        <p14:creationId xmlns:p14="http://schemas.microsoft.com/office/powerpoint/2010/main" val="1763139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Kontroly podle různých hledisek</a:t>
            </a:r>
          </a:p>
          <a:p>
            <a:pPr algn="just"/>
            <a:r>
              <a:rPr lang="cs-CZ" sz="1600" dirty="0"/>
              <a:t>Kontroly podle obsahové náplně – dle procesů, které jsou řízeny</a:t>
            </a:r>
          </a:p>
          <a:p>
            <a:pPr algn="just"/>
            <a:r>
              <a:rPr lang="cs-CZ" sz="1600" dirty="0"/>
              <a:t>Kontroly podle organizační úrovně – na různých úrovních řízení (vrcholové, střední a nižší úrovni) </a:t>
            </a:r>
          </a:p>
          <a:p>
            <a:pPr algn="just"/>
            <a:r>
              <a:rPr lang="cs-CZ" sz="1600" dirty="0"/>
              <a:t>Kontrola podle zaměření – na finanční hodnoty, na fyzické hodnoty</a:t>
            </a:r>
          </a:p>
          <a:p>
            <a:pPr algn="just"/>
            <a:r>
              <a:rPr lang="cs-CZ" sz="1600" dirty="0"/>
              <a:t>Kontrola podle hlediska doby trvání – nepřetržitá, občasná pravidelná, občasná nepravidelná</a:t>
            </a:r>
          </a:p>
          <a:p>
            <a:pPr algn="just"/>
            <a:r>
              <a:rPr lang="cs-CZ" sz="1600" b="1" i="1" dirty="0"/>
              <a:t>Kontrola z hlediska rozsahu </a:t>
            </a:r>
          </a:p>
          <a:p>
            <a:pPr lvl="1" algn="just"/>
            <a:r>
              <a:rPr lang="cs-CZ" sz="1600" dirty="0"/>
              <a:t>Souhrnná - předmětem kontroly jsou všechny v úvahu připadající veličiny. Například kontrola plnění ročního plánu, rozbor zavádění nového výrobku apod. </a:t>
            </a:r>
          </a:p>
          <a:p>
            <a:pPr lvl="1" algn="just"/>
            <a:r>
              <a:rPr lang="cs-CZ" sz="1600" dirty="0"/>
              <a:t>Dílčí - předmětem kontroly jsou pouze některé objekty. Tyto objekty mohou být zvoleny namátkově, nebo na základě předem stanoveného hlediska výběru. Například rozbor reklamací či kontrola nákladů</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Typologie kontrol II</a:t>
            </a:r>
          </a:p>
        </p:txBody>
      </p:sp>
    </p:spTree>
    <p:extLst>
      <p:ext uri="{BB962C8B-B14F-4D97-AF65-F5344CB8AC3E}">
        <p14:creationId xmlns:p14="http://schemas.microsoft.com/office/powerpoint/2010/main" val="2002223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Kontroly podle charakteru provádění členíme dále na:</a:t>
            </a:r>
          </a:p>
          <a:p>
            <a:pPr algn="just"/>
            <a:r>
              <a:rPr lang="cs-CZ" sz="1600" b="1" i="1" dirty="0"/>
              <a:t>pravidelné a nepravidelné</a:t>
            </a:r>
            <a:r>
              <a:rPr lang="cs-CZ" sz="1600" dirty="0"/>
              <a:t> – pravidelné (periodické) kontroly pro zjišťování odchylek  od plánu; nepravidelné kontroly vycházejí z potřeby specifických aktivit, zejména v je  jich kritických stádiích a z potřeby ověřit správnost provádění činnosti.</a:t>
            </a:r>
          </a:p>
          <a:p>
            <a:pPr algn="just"/>
            <a:r>
              <a:rPr lang="cs-CZ" sz="1600" b="1" i="1" dirty="0"/>
              <a:t>přímé a nepřímé</a:t>
            </a:r>
            <a:r>
              <a:rPr lang="cs-CZ" sz="1600" dirty="0"/>
              <a:t> – přímé kontroly se provádějí osobně řídícími orgány a nepřímé zprostředkovaně, např. pomocí auditorů, speciálních kontrolorů apod.</a:t>
            </a:r>
          </a:p>
          <a:p>
            <a:pPr algn="just"/>
            <a:r>
              <a:rPr lang="cs-CZ" sz="1600" b="1" i="1" dirty="0"/>
              <a:t>interní a externí</a:t>
            </a:r>
            <a:r>
              <a:rPr lang="cs-CZ" sz="1600" dirty="0"/>
              <a:t> – interní kontroly se provádějí vlastními silami, externí pak přes  experty a poradce.</a:t>
            </a:r>
          </a:p>
          <a:p>
            <a:pPr algn="just"/>
            <a:r>
              <a:rPr lang="cs-CZ" sz="1600" b="1" i="1" dirty="0"/>
              <a:t>preventivní, průběžné a následné</a:t>
            </a:r>
            <a:r>
              <a:rPr lang="cs-CZ" sz="1600" dirty="0"/>
              <a:t> – preventivní kontroly mají za cíl předcházet vzniku  problémů, škod, nedostatků, průběžné kontroly sledují odchylky v průběhu procesů,  následné kontroly se soustřeďují na výstupy.</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Typologie kontrol III</a:t>
            </a:r>
          </a:p>
        </p:txBody>
      </p:sp>
    </p:spTree>
    <p:extLst>
      <p:ext uri="{BB962C8B-B14F-4D97-AF65-F5344CB8AC3E}">
        <p14:creationId xmlns:p14="http://schemas.microsoft.com/office/powerpoint/2010/main" val="1609138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Proč-co-kdo-kdy-jak-jak často kontrolovat</a:t>
            </a:r>
          </a:p>
          <a:p>
            <a:pPr marL="109728" indent="0" algn="just">
              <a:buNone/>
            </a:pPr>
            <a:endParaRPr lang="cs-CZ" sz="1600" dirty="0"/>
          </a:p>
          <a:p>
            <a:pPr algn="just"/>
            <a:r>
              <a:rPr lang="cs-CZ" sz="1600" dirty="0"/>
              <a:t>Účel kontroly – co je cílem kontroly, jaký účel má splnit</a:t>
            </a:r>
          </a:p>
          <a:p>
            <a:pPr algn="just"/>
            <a:endParaRPr lang="cs-CZ" sz="1600" dirty="0"/>
          </a:p>
          <a:p>
            <a:pPr algn="just"/>
            <a:r>
              <a:rPr lang="cs-CZ" sz="1600" dirty="0"/>
              <a:t>Předmět kontroly – co je předmětem kontroly, co bude kontrolováno</a:t>
            </a:r>
          </a:p>
          <a:p>
            <a:pPr algn="just"/>
            <a:endParaRPr lang="cs-CZ" sz="1600" dirty="0"/>
          </a:p>
          <a:p>
            <a:pPr algn="just"/>
            <a:r>
              <a:rPr lang="cs-CZ" sz="1600" dirty="0"/>
              <a:t>Subjekt kontroly – kdo bude kontrolovat</a:t>
            </a:r>
          </a:p>
          <a:p>
            <a:pPr algn="just"/>
            <a:endParaRPr lang="cs-CZ" sz="1600" dirty="0"/>
          </a:p>
          <a:p>
            <a:pPr algn="just"/>
            <a:r>
              <a:rPr lang="cs-CZ" sz="1600" dirty="0"/>
              <a:t>Časová dimenze kontroly – jak často a v jakých intervalech bude kontrola prováděna</a:t>
            </a:r>
          </a:p>
          <a:p>
            <a:pPr algn="just"/>
            <a:endParaRPr lang="cs-CZ" sz="1600" dirty="0"/>
          </a:p>
          <a:p>
            <a:pPr algn="just"/>
            <a:r>
              <a:rPr lang="cs-CZ" sz="1600" dirty="0"/>
              <a:t>Postupy, metody kontroly – jakým způsobem bude kontrola prováděna</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Tvorba kontrolního systému</a:t>
            </a:r>
          </a:p>
        </p:txBody>
      </p:sp>
    </p:spTree>
    <p:extLst>
      <p:ext uri="{BB962C8B-B14F-4D97-AF65-F5344CB8AC3E}">
        <p14:creationId xmlns:p14="http://schemas.microsoft.com/office/powerpoint/2010/main" val="2304261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Organičnost</a:t>
            </a:r>
            <a:r>
              <a:rPr lang="cs-CZ" sz="1600" dirty="0"/>
              <a:t> – kontrolní aktivity musí být v organickém souladu s cíli, plány, oblastmi, strukturami, organizační kulturou organizace i s ostatními manažerskými funkcemi. </a:t>
            </a:r>
          </a:p>
          <a:p>
            <a:pPr algn="just"/>
            <a:r>
              <a:rPr lang="cs-CZ" sz="1600" b="1" dirty="0"/>
              <a:t>Přiměřenost</a:t>
            </a:r>
            <a:r>
              <a:rPr lang="cs-CZ" sz="1600" dirty="0"/>
              <a:t> – kontrola musí zjišťovat informace skutečně potřebné a závažné, ne podružné. </a:t>
            </a:r>
          </a:p>
          <a:p>
            <a:pPr algn="just"/>
            <a:r>
              <a:rPr lang="cs-CZ" sz="1600" b="1" dirty="0"/>
              <a:t>Efektivnost</a:t>
            </a:r>
            <a:r>
              <a:rPr lang="cs-CZ" sz="1600" dirty="0"/>
              <a:t> – nízké náklady, malé vedlejší účinky a vysoké přínosy kontroly (přínos musí být vyšší než náklady na kontrolu). </a:t>
            </a:r>
          </a:p>
          <a:p>
            <a:pPr algn="just"/>
            <a:r>
              <a:rPr lang="cs-CZ" sz="1600" b="1" dirty="0"/>
              <a:t>Budoucnost</a:t>
            </a:r>
            <a:r>
              <a:rPr lang="cs-CZ" sz="1600" dirty="0"/>
              <a:t> – na základě výsledků kontroly rozhodujeme o budoucím vývoji procesů (zjišťujeme současný a vlastně i minulý stav a náprava teprve nastane s časovým odstupem). </a:t>
            </a:r>
          </a:p>
          <a:p>
            <a:pPr algn="just"/>
            <a:r>
              <a:rPr lang="cs-CZ" sz="1600" b="1" dirty="0"/>
              <a:t>Pružnost</a:t>
            </a:r>
            <a:r>
              <a:rPr lang="cs-CZ" sz="1600" dirty="0"/>
              <a:t> – systém kontroly musí být schopen rychlé reakce na potřeby, neočekávané změny i možná nová řešení.  </a:t>
            </a:r>
          </a:p>
          <a:p>
            <a:pPr algn="just"/>
            <a:r>
              <a:rPr lang="cs-CZ" sz="1600" b="1" dirty="0"/>
              <a:t>Motivace</a:t>
            </a:r>
            <a:r>
              <a:rPr lang="cs-CZ" sz="1600" dirty="0"/>
              <a:t> – kontrola má mít motivační funkci. Jejím cílem je sjednocovat lidi, ale také vytvářet povědomí o tom, že jsem či mohu být kontrolován.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Zásady efektivní kontroly</a:t>
            </a:r>
          </a:p>
        </p:txBody>
      </p:sp>
    </p:spTree>
    <p:extLst>
      <p:ext uri="{BB962C8B-B14F-4D97-AF65-F5344CB8AC3E}">
        <p14:creationId xmlns:p14="http://schemas.microsoft.com/office/powerpoint/2010/main" val="324101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Formálnost a samoúčelnost </a:t>
            </a:r>
            <a:r>
              <a:rPr lang="cs-CZ" sz="1600" dirty="0"/>
              <a:t>– kontroly, které nepřinesou poznatky či tyto poznatky nejsou využity pro další rozhodování, jsou zbytečné a v důsledcích mohou být škodlivé. </a:t>
            </a:r>
          </a:p>
          <a:p>
            <a:pPr algn="just"/>
            <a:r>
              <a:rPr lang="cs-CZ" sz="1600" b="1" dirty="0"/>
              <a:t>Subjektivnost</a:t>
            </a:r>
            <a:r>
              <a:rPr lang="cs-CZ" sz="1600" dirty="0"/>
              <a:t> – každý člověk je osobností a má svůj pohled na problém, pokud tento pohled je převažující, je to špatně. </a:t>
            </a:r>
          </a:p>
          <a:p>
            <a:pPr algn="just"/>
            <a:r>
              <a:rPr lang="cs-CZ" sz="1600" b="1" dirty="0"/>
              <a:t>Nepřesnost a nesrozumitelnost </a:t>
            </a:r>
            <a:r>
              <a:rPr lang="cs-CZ" sz="1600" dirty="0"/>
              <a:t>– zjištění nepřesných či neúplných poznatků. Výsledky jsou nesrozumitelné a manažer na ně nemůže reagovat. </a:t>
            </a:r>
          </a:p>
          <a:p>
            <a:pPr algn="just"/>
            <a:r>
              <a:rPr lang="cs-CZ" sz="1600" b="1" dirty="0"/>
              <a:t>Nízká efektivita </a:t>
            </a:r>
            <a:r>
              <a:rPr lang="cs-CZ" sz="1600" dirty="0"/>
              <a:t>– náklady na kontrolu jsou vyšší než přínos poznatků z ní získaných. Některé výsledky nelze ani ovlivnit. </a:t>
            </a:r>
          </a:p>
          <a:p>
            <a:pPr algn="just"/>
            <a:r>
              <a:rPr lang="cs-CZ" sz="1600" b="1" dirty="0"/>
              <a:t>Žádná nebo malá kontrola </a:t>
            </a:r>
            <a:r>
              <a:rPr lang="cs-CZ" sz="1600" dirty="0"/>
              <a:t>– může vést k problémům v organizaci a vždy platí „Důvěřuj, ale prověřuj!“  </a:t>
            </a:r>
          </a:p>
          <a:p>
            <a:pPr algn="just"/>
            <a:r>
              <a:rPr lang="cs-CZ" sz="1600" b="1" dirty="0"/>
              <a:t>Častá a silná kontrola </a:t>
            </a:r>
            <a:r>
              <a:rPr lang="cs-CZ" sz="1600" dirty="0"/>
              <a:t>– neplní svoji funkci, lidé si na ni zvyknou a sníží se jejich odpovědnost. Může také vést k odporu, lidé jsou frustrovaní neustálým dohledem a dělají jen to nejnutnější. Jakmile dozor pomine, přestanou se snažit.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Nedostatky kontroly</a:t>
            </a:r>
          </a:p>
        </p:txBody>
      </p:sp>
    </p:spTree>
    <p:extLst>
      <p:ext uri="{BB962C8B-B14F-4D97-AF65-F5344CB8AC3E}">
        <p14:creationId xmlns:p14="http://schemas.microsoft.com/office/powerpoint/2010/main" val="171086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Strategická kontrola </a:t>
            </a:r>
            <a:r>
              <a:rPr lang="cs-CZ" sz="1600" dirty="0"/>
              <a:t>– směr vývoje podniku, hodnocení strategie, celkové výsledky hospodaření, vztahy s podnikatelským prostředím, vztahy mezi organizačními jednotkami.</a:t>
            </a:r>
          </a:p>
          <a:p>
            <a:pPr algn="just"/>
            <a:endParaRPr lang="cs-CZ" sz="1600" dirty="0"/>
          </a:p>
          <a:p>
            <a:pPr algn="just"/>
            <a:r>
              <a:rPr lang="cs-CZ" sz="1600" b="1" dirty="0"/>
              <a:t>Taktická (manažerská) kontrola </a:t>
            </a:r>
            <a:r>
              <a:rPr lang="cs-CZ" sz="1600" dirty="0"/>
              <a:t>– zaměření na organizační </a:t>
            </a:r>
            <a:r>
              <a:rPr lang="pl-PL" sz="1600" dirty="0"/>
              <a:t>jednotky jako celek, kontroly zpravidla periodické. </a:t>
            </a:r>
          </a:p>
          <a:p>
            <a:pPr algn="just"/>
            <a:endParaRPr lang="cs-CZ" sz="1600" dirty="0"/>
          </a:p>
          <a:p>
            <a:r>
              <a:rPr lang="cs-CZ" sz="1600" b="1" dirty="0"/>
              <a:t>Operativní kontrola </a:t>
            </a:r>
            <a:r>
              <a:rPr lang="cs-CZ" sz="1600" dirty="0"/>
              <a:t>– časové intervaly kontroly kratší než u výše uvedených. Zaměřeno na individuální a dílčí úkoly a činnosti – zda práce provedena ve shodě s postupy, pravidly a daných termínech.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92688" cy="507703"/>
          </a:xfrm>
        </p:spPr>
        <p:txBody>
          <a:bodyPr/>
          <a:lstStyle/>
          <a:p>
            <a:r>
              <a:rPr lang="cs-CZ" dirty="0"/>
              <a:t>Úrovně kontrol v podniku z pohledu řízení </a:t>
            </a:r>
          </a:p>
        </p:txBody>
      </p:sp>
    </p:spTree>
    <p:extLst>
      <p:ext uri="{BB962C8B-B14F-4D97-AF65-F5344CB8AC3E}">
        <p14:creationId xmlns:p14="http://schemas.microsoft.com/office/powerpoint/2010/main" val="3642124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Strategická kontrola je procesem sledování, rozboru a přijetí opatření vzniklých odchylek mezi záměry strategie a její postupnou realizaci, včetně sledování rozdílů v době její tvorby.</a:t>
            </a:r>
          </a:p>
          <a:p>
            <a:pPr lvl="0" algn="just"/>
            <a:r>
              <a:rPr lang="cs-CZ" sz="1600" dirty="0"/>
              <a:t>Typickým znakem strategické kontroly je skutečnost, že strategická kontrola doprovází tvorbu strategie od jejího počátku, přes její uplatnění v reálných podmínkách a dokonce i v podmínkách ukončení výhodnosti používání.</a:t>
            </a:r>
          </a:p>
          <a:p>
            <a:pPr lvl="0" algn="just"/>
            <a:r>
              <a:rPr lang="cs-CZ" sz="1600" dirty="0"/>
              <a:t>Strategická kontrola je velmi často prováděna v delším časovém intervalu a zejména se soustřeďuje na budoucnost. </a:t>
            </a:r>
          </a:p>
          <a:p>
            <a:pPr lvl="0" algn="just"/>
            <a:r>
              <a:rPr lang="cs-CZ" sz="1600" dirty="0"/>
              <a:t>Její potřeba přitom vyplývá ze skutečnosti, že strategii podniku nelze přesně vypracovat jako strategický plán, neboť musí být podle potřeby upravitelná (pružná). Tato potřeba flexibility je dána tím, že předpověď budoucnosti ve velké míře není přesná a proto strategie musí reagovat na objevující se významné změny.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Strategická kontrola</a:t>
            </a:r>
          </a:p>
        </p:txBody>
      </p:sp>
    </p:spTree>
    <p:extLst>
      <p:ext uri="{BB962C8B-B14F-4D97-AF65-F5344CB8AC3E}">
        <p14:creationId xmlns:p14="http://schemas.microsoft.com/office/powerpoint/2010/main" val="2050778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i="1" dirty="0"/>
              <a:t>Strategický kontrolní proces se zabývá:</a:t>
            </a:r>
          </a:p>
          <a:p>
            <a:pPr marL="0" indent="0" algn="just">
              <a:buNone/>
            </a:pPr>
            <a:endParaRPr lang="cs-CZ" sz="1600" dirty="0"/>
          </a:p>
          <a:p>
            <a:pPr lvl="0" algn="just"/>
            <a:r>
              <a:rPr lang="cs-CZ" sz="1600" dirty="0"/>
              <a:t>kontrolou naplňování strategického záměru (sledování vývojového směru podniku);</a:t>
            </a:r>
          </a:p>
          <a:p>
            <a:pPr lvl="0" algn="just"/>
            <a:endParaRPr lang="cs-CZ" sz="1600" dirty="0"/>
          </a:p>
          <a:p>
            <a:pPr lvl="0" algn="just"/>
            <a:r>
              <a:rPr lang="cs-CZ" sz="1600" dirty="0"/>
              <a:t>kontrolou analytického postupu prostředí i vnitřních stránek podniku a jeho aplikací do konkrétních podnikových podmínek;</a:t>
            </a:r>
          </a:p>
          <a:p>
            <a:pPr lvl="0" algn="just"/>
            <a:endParaRPr lang="cs-CZ" sz="1600" dirty="0"/>
          </a:p>
          <a:p>
            <a:pPr lvl="0" algn="just"/>
            <a:r>
              <a:rPr lang="cs-CZ" sz="1600" dirty="0"/>
              <a:t>kontrolou vztahů mezi jednotlivými organizačními celky podniku prostřednictvím návaznosti a plněním funkčních strategií;</a:t>
            </a:r>
          </a:p>
          <a:p>
            <a:pPr lvl="0" algn="just"/>
            <a:endParaRPr lang="cs-CZ" sz="1600" dirty="0"/>
          </a:p>
          <a:p>
            <a:pPr lvl="0" algn="just"/>
            <a:r>
              <a:rPr lang="cs-CZ" sz="1600" dirty="0"/>
              <a:t>kontrolou celkových výsledků hospodaření podniku;</a:t>
            </a:r>
          </a:p>
          <a:p>
            <a:pPr lvl="0" algn="just"/>
            <a:endParaRPr lang="cs-CZ" sz="1600" dirty="0"/>
          </a:p>
          <a:p>
            <a:pPr algn="just"/>
            <a:r>
              <a:rPr lang="cs-CZ" sz="1600" dirty="0"/>
              <a:t>kontrolou vztahů podniku s okolním prostředím.</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Náplň strategického kontrolního procesu</a:t>
            </a:r>
          </a:p>
        </p:txBody>
      </p:sp>
    </p:spTree>
    <p:extLst>
      <p:ext uri="{BB962C8B-B14F-4D97-AF65-F5344CB8AC3E}">
        <p14:creationId xmlns:p14="http://schemas.microsoft.com/office/powerpoint/2010/main" val="2634920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5268"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Určení rámce problému</a:t>
            </a:r>
          </a:p>
          <a:p>
            <a:pPr lvl="1" algn="just"/>
            <a:r>
              <a:rPr lang="cs-CZ" sz="1600" dirty="0"/>
              <a:t>Vzniká na základě požadovaných potřeb a příležitostí</a:t>
            </a:r>
          </a:p>
          <a:p>
            <a:pPr lvl="1" algn="just"/>
            <a:r>
              <a:rPr lang="cs-CZ" sz="1600" dirty="0"/>
              <a:t>Vymezení problému</a:t>
            </a:r>
          </a:p>
          <a:p>
            <a:pPr lvl="1" algn="just"/>
            <a:r>
              <a:rPr lang="cs-CZ" sz="1600" dirty="0"/>
              <a:t>Strategická situační analýza</a:t>
            </a:r>
          </a:p>
          <a:p>
            <a:pPr marL="0" indent="0" algn="just">
              <a:buNone/>
            </a:pPr>
            <a:endParaRPr lang="cs-CZ" sz="1600" dirty="0"/>
          </a:p>
          <a:p>
            <a:pPr algn="just"/>
            <a:r>
              <a:rPr lang="cs-CZ" sz="1600" dirty="0"/>
              <a:t>Generování souboru strategických alternativ</a:t>
            </a:r>
          </a:p>
          <a:p>
            <a:pPr lvl="1" algn="just"/>
            <a:r>
              <a:rPr lang="cs-CZ" sz="1600" dirty="0"/>
              <a:t>Vytvoření širokého spektra strategických alternativ</a:t>
            </a:r>
          </a:p>
          <a:p>
            <a:pPr lvl="1" algn="just"/>
            <a:r>
              <a:rPr lang="cs-CZ" sz="1600" dirty="0"/>
              <a:t>Strategické alternativy vytvořené na základě složitosti a důležitosti problému</a:t>
            </a:r>
          </a:p>
          <a:p>
            <a:pPr marL="0" indent="0" algn="just">
              <a:buNone/>
            </a:pPr>
            <a:endParaRPr lang="cs-CZ" sz="1600" dirty="0"/>
          </a:p>
          <a:p>
            <a:pPr algn="just"/>
            <a:r>
              <a:rPr lang="cs-CZ" sz="1600" dirty="0"/>
              <a:t>Zúžení souboru strategických alternativ</a:t>
            </a:r>
          </a:p>
          <a:p>
            <a:pPr lvl="1" algn="just"/>
            <a:r>
              <a:rPr lang="cs-CZ" sz="1600" dirty="0"/>
              <a:t>Zúžení souboru strategických alternativ za pomoci kritérií vycházejících z cílů a disponibilních zdrojů.</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92688" cy="507703"/>
          </a:xfrm>
        </p:spPr>
        <p:txBody>
          <a:bodyPr/>
          <a:lstStyle/>
          <a:p>
            <a:r>
              <a:rPr lang="cs-CZ" dirty="0"/>
              <a:t>Proces generování strategických alternativ</a:t>
            </a:r>
          </a:p>
        </p:txBody>
      </p:sp>
    </p:spTree>
    <p:extLst>
      <p:ext uri="{BB962C8B-B14F-4D97-AF65-F5344CB8AC3E}">
        <p14:creationId xmlns:p14="http://schemas.microsoft.com/office/powerpoint/2010/main" val="2883843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Výkonnost strategie</a:t>
            </a:r>
          </a:p>
          <a:p>
            <a:endParaRPr lang="cs-CZ" sz="1600" dirty="0"/>
          </a:p>
          <a:p>
            <a:r>
              <a:rPr lang="cs-CZ" sz="1600" dirty="0"/>
              <a:t>Korekce strategie </a:t>
            </a:r>
          </a:p>
          <a:p>
            <a:endParaRPr lang="cs-CZ" sz="1600" dirty="0"/>
          </a:p>
          <a:p>
            <a:r>
              <a:rPr lang="cs-CZ" sz="1600" dirty="0"/>
              <a:t>Revize strategie</a:t>
            </a:r>
          </a:p>
          <a:p>
            <a:pPr>
              <a:buNone/>
            </a:pPr>
            <a:endParaRPr lang="cs-CZ" sz="1600" dirty="0"/>
          </a:p>
          <a:p>
            <a:r>
              <a:rPr lang="cs-CZ" sz="1600" dirty="0"/>
              <a:t>Oblast strategické kontroly</a:t>
            </a:r>
          </a:p>
          <a:p>
            <a:pPr lvl="1"/>
            <a:r>
              <a:rPr lang="cs-CZ" sz="1600" dirty="0"/>
              <a:t>Prostředí</a:t>
            </a:r>
          </a:p>
          <a:p>
            <a:pPr lvl="1"/>
            <a:r>
              <a:rPr lang="cs-CZ" sz="1600" dirty="0"/>
              <a:t>Analýza produkt –trh</a:t>
            </a:r>
          </a:p>
          <a:p>
            <a:pPr lvl="1"/>
            <a:r>
              <a:rPr lang="cs-CZ" sz="1600" dirty="0"/>
              <a:t>Hodnocení funkčních strategií</a:t>
            </a:r>
          </a:p>
          <a:p>
            <a:pPr lvl="1"/>
            <a:r>
              <a:rPr lang="cs-CZ" sz="1600" dirty="0"/>
              <a:t>Měření efektivnost funkčních strategií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Zaměření a oblasti strategické kontroly</a:t>
            </a:r>
          </a:p>
        </p:txBody>
      </p:sp>
    </p:spTree>
    <p:extLst>
      <p:ext uri="{BB962C8B-B14F-4D97-AF65-F5344CB8AC3E}">
        <p14:creationId xmlns:p14="http://schemas.microsoft.com/office/powerpoint/2010/main" val="1144583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Kontrola konzistence </a:t>
            </a:r>
            <a:r>
              <a:rPr lang="cs-CZ" sz="1600" dirty="0"/>
              <a:t>– zahrnuje formální prověřování strategických podnikových plánů co do úplnosti, logické stavby a neexistence rozměrů z hlediska cílů, jakož i cílů jednotlivých dílčích plánů.</a:t>
            </a:r>
          </a:p>
          <a:p>
            <a:pPr algn="just"/>
            <a:endParaRPr lang="cs-CZ" sz="1600" dirty="0"/>
          </a:p>
          <a:p>
            <a:pPr algn="just"/>
            <a:r>
              <a:rPr lang="cs-CZ" sz="1600" b="1" dirty="0"/>
              <a:t>Kontrola premis </a:t>
            </a:r>
            <a:r>
              <a:rPr lang="cs-CZ" sz="1600" dirty="0"/>
              <a:t>– představuje dohled nad kontrolou interního a externího vývoje předpokladů strategického podnikového plánu.</a:t>
            </a:r>
          </a:p>
          <a:p>
            <a:pPr algn="just"/>
            <a:endParaRPr lang="cs-CZ" sz="1600" dirty="0"/>
          </a:p>
          <a:p>
            <a:pPr algn="just"/>
            <a:r>
              <a:rPr lang="cs-CZ" sz="1600" b="1" dirty="0"/>
              <a:t>Kontrola provedení </a:t>
            </a:r>
            <a:r>
              <a:rPr lang="cs-CZ" sz="1600" dirty="0"/>
              <a:t>– představuje prověření postupné realizace strategických cílů podle dílčích cílů, respektive trajektorie cílů.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Základní aspekty strategické kontroly podle </a:t>
            </a:r>
            <a:r>
              <a:rPr lang="cs-CZ" dirty="0" err="1"/>
              <a:t>Mefferta</a:t>
            </a:r>
            <a:endParaRPr lang="cs-CZ" dirty="0"/>
          </a:p>
        </p:txBody>
      </p:sp>
    </p:spTree>
    <p:extLst>
      <p:ext uri="{BB962C8B-B14F-4D97-AF65-F5344CB8AC3E}">
        <p14:creationId xmlns:p14="http://schemas.microsoft.com/office/powerpoint/2010/main" val="2918453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6569"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i="1" dirty="0"/>
              <a:t>Strategická kontrola zkoumá tvorbu i uplatnění strategie podniku těchto základních momentech:</a:t>
            </a:r>
          </a:p>
          <a:p>
            <a:pPr lvl="0" algn="just"/>
            <a:r>
              <a:rPr lang="cs-CZ" sz="1600" b="1" dirty="0"/>
              <a:t>Před zahájením prací na strategii </a:t>
            </a:r>
            <a:r>
              <a:rPr lang="cs-CZ" sz="1600" dirty="0"/>
              <a:t>(sledování a kontrola východisek – předpokladů úspěchu strategie) – kontrola východisek strategie je typická již svým počátkem, neboť začíná ještě před zahájením strategie a je zaměřena na poznání, zda je únosné zpracovat podnikovou strategii s určitým zaměřením nebo zda je nutno její strategický záměr přehodnotit.</a:t>
            </a:r>
          </a:p>
          <a:p>
            <a:pPr lvl="0" algn="just"/>
            <a:endParaRPr lang="cs-CZ" sz="1600" dirty="0"/>
          </a:p>
          <a:p>
            <a:pPr lvl="0" algn="just"/>
            <a:r>
              <a:rPr lang="cs-CZ" sz="1600" b="1" dirty="0"/>
              <a:t>Před implementací </a:t>
            </a:r>
            <a:r>
              <a:rPr lang="cs-CZ" sz="1600" dirty="0"/>
              <a:t>(průzkum tvorby strategie a kontrola dodržování základních metodických postupů) – kontrola před implementací strategie zahrnuje soulad strategie s budoucími klíčovými faktory a použitými metodami, její pevnost odolat možným hrozbám, možnost vytvořit schopnost konkurence a realizovatelnost.</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Uplatnění strategické kontroly I</a:t>
            </a:r>
          </a:p>
        </p:txBody>
      </p:sp>
    </p:spTree>
    <p:extLst>
      <p:ext uri="{BB962C8B-B14F-4D97-AF65-F5344CB8AC3E}">
        <p14:creationId xmlns:p14="http://schemas.microsoft.com/office/powerpoint/2010/main" val="1143042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07504" y="703189"/>
            <a:ext cx="7788965"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V době implementace </a:t>
            </a:r>
            <a:r>
              <a:rPr lang="cs-CZ" sz="1600" dirty="0"/>
              <a:t>– kontrola úspěšnosti zavádění strategie do konkrétních podmínek reálné situace. </a:t>
            </a:r>
          </a:p>
          <a:p>
            <a:pPr lvl="0" algn="just"/>
            <a:endParaRPr lang="cs-CZ" sz="1600" dirty="0"/>
          </a:p>
          <a:p>
            <a:pPr lvl="0" algn="just"/>
            <a:r>
              <a:rPr lang="cs-CZ" sz="1600" b="1" dirty="0"/>
              <a:t>Po implementaci strategie </a:t>
            </a:r>
            <a:r>
              <a:rPr lang="cs-CZ" sz="1600" dirty="0"/>
              <a:t>(kontrola reakce na vyskytující se změny, kontrola dosažení strategického cíle v plánovaném čase, požadované kvalitě a při udržení plánovaných nákladů) – kontrola v době po implementaci představuje kontrolu plnění základních úkolů, aby bylo podle plánu dosaženo všech strategických cílů. Strategie je hodnocena především podle těchto konkrétních ukazatelů, kam patří: vývoj tržního podílu podniku a její pozice na trhu, vývoj zisku po zdanění a rentabilita investic, průběh a zabezpečenost plynulosti finančního toku, hodnota podniku.</a:t>
            </a:r>
          </a:p>
          <a:p>
            <a:pPr lvl="0" algn="just"/>
            <a:endParaRPr lang="cs-CZ" sz="1600" dirty="0"/>
          </a:p>
          <a:p>
            <a:pPr lvl="0" algn="just"/>
            <a:r>
              <a:rPr lang="cs-CZ" sz="1600" b="1" dirty="0"/>
              <a:t>Trvalé sledování životnosti strategie </a:t>
            </a:r>
            <a:r>
              <a:rPr lang="cs-CZ" sz="1600" dirty="0"/>
              <a:t>(možné využívání předností používané strategie) – kontrola životnosti bývá označována někdy jako „strategické pozorování chování podniku“ neboť má za úkol monitorovat výskyt širokého spektra nejrůznějších události vně i uvnitř podniku a jejich dopad.</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Uplatnění strategické kontroly II</a:t>
            </a:r>
          </a:p>
        </p:txBody>
      </p:sp>
    </p:spTree>
    <p:extLst>
      <p:ext uri="{BB962C8B-B14F-4D97-AF65-F5344CB8AC3E}">
        <p14:creationId xmlns:p14="http://schemas.microsoft.com/office/powerpoint/2010/main" val="661374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644949"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Sledování „přežití strategie“</a:t>
            </a:r>
            <a:r>
              <a:rPr lang="cs-CZ" sz="1600" dirty="0"/>
              <a:t>, kdy kontrola nastupuje okamžitě ve chvílích, kdy se objevují a začínají působit hrozby – kontrola „přežití“ strategie má charakter rychlé, okamžité kontroly po výskytu nečekané a přitom negativní události (jevu).</a:t>
            </a:r>
          </a:p>
          <a:p>
            <a:pPr algn="just"/>
            <a:endParaRPr lang="cs-CZ" sz="1600" dirty="0"/>
          </a:p>
          <a:p>
            <a:pPr algn="just"/>
            <a:r>
              <a:rPr lang="cs-CZ" sz="1600" dirty="0"/>
              <a:t>Pokud nevznikají podstatné diskontinuity a okolí podniku je v „poměrném“ klidu, je výsledek kontroly směřován na udržení a plnění dosavadního strategického záměru. </a:t>
            </a:r>
          </a:p>
          <a:p>
            <a:pPr algn="just"/>
            <a:r>
              <a:rPr lang="cs-CZ" sz="1600" dirty="0"/>
              <a:t>Naopak dochází-li k nečekaným změnám vně podniku, pak musí následovat okamžitá kontrola, která může naznačit nutnost provedení opatření, jež ve svém důsledku mohou znamenat potřebu okamžité inovace nevyhovujících částí strategie, případně vytvoření nové speciální strategie.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Uplatnění strategické kontroly III</a:t>
            </a:r>
          </a:p>
        </p:txBody>
      </p:sp>
    </p:spTree>
    <p:extLst>
      <p:ext uri="{BB962C8B-B14F-4D97-AF65-F5344CB8AC3E}">
        <p14:creationId xmlns:p14="http://schemas.microsoft.com/office/powerpoint/2010/main" val="2282462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644949"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 v případě strategické kontroly platí, že efektivní a účinná kontrola musí být přizpůsobena především plánům podniku, možnostem a vlastnostem jednotlivých manažerů na vedoucích pozicích, objektivnímu průběhu a vyhodnocení i organizační struktuře sledovaného podniku. </a:t>
            </a:r>
          </a:p>
          <a:p>
            <a:pPr algn="just"/>
            <a:endParaRPr lang="cs-CZ" sz="1600" dirty="0"/>
          </a:p>
          <a:p>
            <a:pPr algn="just"/>
            <a:r>
              <a:rPr lang="cs-CZ" sz="1600" dirty="0"/>
              <a:t>Zároveň je nutno zdůraznit, že výsledky strategické kontroly mohou být zaměřeny jednak na </a:t>
            </a:r>
            <a:r>
              <a:rPr lang="cs-CZ" sz="1600" b="1" dirty="0"/>
              <a:t>kontrolu</a:t>
            </a:r>
            <a:r>
              <a:rPr lang="cs-CZ" sz="1600" dirty="0"/>
              <a:t> </a:t>
            </a:r>
            <a:r>
              <a:rPr lang="cs-CZ" sz="1600" b="1" dirty="0"/>
              <a:t>interní oblast podniku</a:t>
            </a:r>
            <a:r>
              <a:rPr lang="cs-CZ" sz="1600" dirty="0"/>
              <a:t>, kdy kontrolní orgán hodnotí a monitoruje alokaci zdrojů, organizační operace, zaměření a realizaci strategických procesů a navrhuje potřebné změny. </a:t>
            </a:r>
          </a:p>
          <a:p>
            <a:pPr algn="just"/>
            <a:endParaRPr lang="cs-CZ" sz="1600" dirty="0"/>
          </a:p>
          <a:p>
            <a:pPr algn="just"/>
            <a:r>
              <a:rPr lang="cs-CZ" sz="1600" dirty="0"/>
              <a:t>Naopak </a:t>
            </a:r>
            <a:r>
              <a:rPr lang="cs-CZ" sz="1600" b="1" dirty="0"/>
              <a:t>kontrola vnější oblasti podniku </a:t>
            </a:r>
            <a:r>
              <a:rPr lang="cs-CZ" sz="1600" dirty="0"/>
              <a:t>je zaměřena na hodnocení využití příležitostí a na omezení vlivu hrozeb, na řešení změn, které se vyskytnou v průběhu platnosti strategie, na hodnocení úspěšnosti strategie a navrhuje taková opatření, která mohou zvýšit nejen odolnost vůči konkurenci, ale zajistí podniku prodloužení konkurenceschopnosti.</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Význam strategické kontroly I</a:t>
            </a:r>
          </a:p>
        </p:txBody>
      </p:sp>
    </p:spTree>
    <p:extLst>
      <p:ext uri="{BB962C8B-B14F-4D97-AF65-F5344CB8AC3E}">
        <p14:creationId xmlns:p14="http://schemas.microsoft.com/office/powerpoint/2010/main" val="1202842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644949"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Zaměření úsilí organizace (podnik, úřad) žádoucím směrem </a:t>
            </a:r>
            <a:r>
              <a:rPr lang="cs-CZ" sz="1600" dirty="0"/>
              <a:t>– dosahování stanovených cílů, možnost jejich úpravy v souladu s realitou (nebudu vyrábět něco, co jsem si sice naplánoval, ale co nejde na odbyt). </a:t>
            </a:r>
          </a:p>
          <a:p>
            <a:pPr algn="just"/>
            <a:endParaRPr lang="cs-CZ" sz="1600" dirty="0"/>
          </a:p>
          <a:p>
            <a:pPr algn="just"/>
            <a:r>
              <a:rPr lang="cs-CZ" sz="1600" b="1" dirty="0"/>
              <a:t>Zjišťování stavu, hodnocení a ovlivňování chování organizace </a:t>
            </a:r>
            <a:r>
              <a:rPr lang="cs-CZ" sz="1600" dirty="0"/>
              <a:t>– tyto činnosti jsou podmínkou úspěchu. </a:t>
            </a:r>
          </a:p>
          <a:p>
            <a:pPr algn="just"/>
            <a:endParaRPr lang="cs-CZ" sz="1600" dirty="0"/>
          </a:p>
          <a:p>
            <a:pPr algn="just"/>
            <a:r>
              <a:rPr lang="cs-CZ" sz="1600" b="1" dirty="0"/>
              <a:t>Slaďování úsilí lidí </a:t>
            </a:r>
            <a:r>
              <a:rPr lang="cs-CZ" sz="1600" dirty="0"/>
              <a:t>– tak, aby lidé jednali cíleně a efektivně pro užitek organizace i svůj.</a:t>
            </a:r>
          </a:p>
          <a:p>
            <a:pPr algn="just"/>
            <a:endParaRPr lang="cs-CZ" sz="1600" dirty="0"/>
          </a:p>
          <a:p>
            <a:pPr algn="just"/>
            <a:r>
              <a:rPr lang="cs-CZ" sz="1600" b="1" dirty="0"/>
              <a:t>Vytváření podmínek pro dynamickou stabilitu organizace </a:t>
            </a:r>
            <a:r>
              <a:rPr lang="cs-CZ" sz="1600" dirty="0"/>
              <a:t>– zvyšuje se jistota aktivit organizace a jejich lidí a také se stanovují pravidla pro řešení opakujících se činností a situací.</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Význam strategické kontroly II</a:t>
            </a:r>
          </a:p>
        </p:txBody>
      </p:sp>
    </p:spTree>
    <p:extLst>
      <p:ext uri="{BB962C8B-B14F-4D97-AF65-F5344CB8AC3E}">
        <p14:creationId xmlns:p14="http://schemas.microsoft.com/office/powerpoint/2010/main" val="2095350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Strategický audit </a:t>
            </a:r>
            <a:r>
              <a:rPr lang="cs-CZ" sz="1600" dirty="0"/>
              <a:t>– je potřebný v začátku strategického hodnotícího programu a je nezbytný k položení  určitého základu před   spuštěním samotného hodnotícího programu. Audit je širší než situační analýza a podává kompletnější pohled na marketingovou strategii a výkon</a:t>
            </a:r>
          </a:p>
          <a:p>
            <a:pPr algn="just"/>
            <a:r>
              <a:rPr lang="cs-CZ" sz="1600" b="1" dirty="0"/>
              <a:t>Výběr hodnotících kritérií </a:t>
            </a:r>
            <a:r>
              <a:rPr lang="cs-CZ" sz="1600" dirty="0"/>
              <a:t>– představuje výběr kritérií a měřítek sloužících k monitorování výkonnosti, která slouží jako základ pro hodnocení úspěchu strategie. Kritéria výkonnosti jsou stanovena jak pro celkový plán, tak pro jeho významné prvky a dílčí části.</a:t>
            </a:r>
          </a:p>
          <a:p>
            <a:pPr algn="just"/>
            <a:r>
              <a:rPr lang="cs-CZ" sz="1600" b="1" dirty="0"/>
              <a:t>Analýza informací </a:t>
            </a:r>
            <a:r>
              <a:rPr lang="cs-CZ" sz="1600" dirty="0"/>
              <a:t>– určuje informační zdroje sloužící k provádění strategického hodnocení a kontroly. Potřebné informace pro strategické plánování a hodnocení bývají získávány z  informačního systému podniku.</a:t>
            </a:r>
          </a:p>
          <a:p>
            <a:pPr algn="just"/>
            <a:r>
              <a:rPr lang="cs-CZ" sz="1600" b="1" dirty="0"/>
              <a:t>Hodnocení výkonnosti </a:t>
            </a:r>
            <a:r>
              <a:rPr lang="cs-CZ" sz="1600" dirty="0"/>
              <a:t>– porovnává aktuální výsledky s plánovanými a v případě významných odchylek navrhuje adekvátní akce ke korekci těchto odchylek. Hodnocení identifikuje příležitosti nebo mezery ve výkonnosti a iniciuje akce k řešení existujících a očekávaných problémů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Proces strategické kontroly</a:t>
            </a:r>
          </a:p>
        </p:txBody>
      </p:sp>
    </p:spTree>
    <p:extLst>
      <p:ext uri="{BB962C8B-B14F-4D97-AF65-F5344CB8AC3E}">
        <p14:creationId xmlns:p14="http://schemas.microsoft.com/office/powerpoint/2010/main" val="2264784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Standardy</a:t>
            </a:r>
          </a:p>
          <a:p>
            <a:pPr lvl="1" algn="just"/>
            <a:r>
              <a:rPr lang="cs-CZ" sz="1600" dirty="0"/>
              <a:t>Obecné normy a pravidla chování</a:t>
            </a:r>
          </a:p>
          <a:p>
            <a:pPr lvl="1" algn="just"/>
            <a:r>
              <a:rPr lang="cs-CZ" sz="1600" dirty="0"/>
              <a:t>Specifické požadavky</a:t>
            </a:r>
          </a:p>
          <a:p>
            <a:pPr lvl="2" algn="just"/>
            <a:r>
              <a:rPr lang="cs-CZ" sz="1600" dirty="0"/>
              <a:t>Fyzikální veličiny (teplota, tlak…)</a:t>
            </a:r>
          </a:p>
          <a:p>
            <a:pPr lvl="2" algn="just"/>
            <a:r>
              <a:rPr lang="cs-CZ" sz="1600" dirty="0"/>
              <a:t>Ekonomické veličiny (náklady, zásoby, pohledávky…)</a:t>
            </a:r>
          </a:p>
          <a:p>
            <a:pPr lvl="2" algn="just"/>
            <a:r>
              <a:rPr lang="cs-CZ" sz="1600" dirty="0"/>
              <a:t>Kombinované veličiny (kalkulační položky, mzdové náklady na jednotku…)</a:t>
            </a:r>
          </a:p>
          <a:p>
            <a:pPr lvl="2" algn="just"/>
            <a:r>
              <a:rPr lang="cs-CZ" sz="1600" dirty="0"/>
              <a:t>Neměřitelné veličiny (barevné odstíny, kvalita povrchu…)</a:t>
            </a:r>
          </a:p>
          <a:p>
            <a:pPr marL="393192" lvl="1" indent="0" algn="just">
              <a:buNone/>
            </a:pPr>
            <a:endParaRPr lang="cs-CZ" sz="1600" dirty="0"/>
          </a:p>
          <a:p>
            <a:pPr algn="just"/>
            <a:r>
              <a:rPr lang="cs-CZ" sz="1600" dirty="0"/>
              <a:t>Časové srovnání</a:t>
            </a:r>
          </a:p>
          <a:p>
            <a:pPr algn="just"/>
            <a:r>
              <a:rPr lang="cs-CZ" sz="1600" dirty="0"/>
              <a:t>Konkurenční srovnání</a:t>
            </a:r>
          </a:p>
          <a:p>
            <a:pPr algn="just"/>
            <a:r>
              <a:rPr lang="cs-CZ" sz="1600" dirty="0"/>
              <a:t>Správné řídící a provozní praktiky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Hodnotící kritéria</a:t>
            </a:r>
          </a:p>
        </p:txBody>
      </p:sp>
    </p:spTree>
    <p:extLst>
      <p:ext uri="{BB962C8B-B14F-4D97-AF65-F5344CB8AC3E}">
        <p14:creationId xmlns:p14="http://schemas.microsoft.com/office/powerpoint/2010/main" val="2404860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i="1" dirty="0"/>
              <a:t>Odchylky zjištěné v průběhu kontrolního procesu mohou být posuzovány:</a:t>
            </a:r>
          </a:p>
          <a:p>
            <a:pPr algn="just"/>
            <a:r>
              <a:rPr lang="cs-CZ" sz="1600" dirty="0"/>
              <a:t>z hlediska cíle nebo kritérií manažerských procesů,</a:t>
            </a:r>
          </a:p>
          <a:p>
            <a:pPr algn="just"/>
            <a:r>
              <a:rPr lang="cs-CZ" sz="1600" dirty="0"/>
              <a:t>z hlediska důležitosti</a:t>
            </a:r>
          </a:p>
          <a:p>
            <a:pPr marL="0" indent="0" algn="just">
              <a:buNone/>
            </a:pPr>
            <a:r>
              <a:rPr lang="cs-CZ" sz="1600" i="1" dirty="0"/>
              <a:t>Odchylky z hlediska cíle nebo kritérií manažerských procesů mohou být:</a:t>
            </a:r>
          </a:p>
          <a:p>
            <a:pPr algn="just"/>
            <a:r>
              <a:rPr lang="cs-CZ" sz="1600" dirty="0"/>
              <a:t>pozitivní, které představují dosažení lepších výsledků, než předpokládá plán a žádoucí stav,</a:t>
            </a:r>
          </a:p>
          <a:p>
            <a:pPr algn="just"/>
            <a:r>
              <a:rPr lang="cs-CZ" sz="1600" dirty="0"/>
              <a:t>negativní, které představují dosažení horších výsledků, než předpokládá plán a žádoucí stav.</a:t>
            </a:r>
          </a:p>
          <a:p>
            <a:pPr marL="0" indent="0" algn="just">
              <a:buNone/>
            </a:pPr>
            <a:r>
              <a:rPr lang="cs-CZ" sz="1600" i="1" dirty="0"/>
              <a:t>Odchylky z hlediska důležitosti ukazují, jakou pozornost je nutné výsledkům kontroly přisuzovat, proto rozlišujeme:</a:t>
            </a:r>
          </a:p>
          <a:p>
            <a:pPr algn="just"/>
            <a:r>
              <a:rPr lang="cs-CZ" sz="1600" dirty="0"/>
              <a:t>odchylky významné, které vyžadují přijetí opatření a jeho následnou realizaci a novou kontrolu,</a:t>
            </a:r>
          </a:p>
          <a:p>
            <a:pPr algn="just"/>
            <a:r>
              <a:rPr lang="cs-CZ" sz="1600" dirty="0"/>
              <a:t>odchylky nevýznamné, které jsou natolik zanedbatelné, že nevyžadují manažerskou reakci.</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Odchylky zjištěné v průběhu kontroly</a:t>
            </a:r>
          </a:p>
        </p:txBody>
      </p:sp>
    </p:spTree>
    <p:extLst>
      <p:ext uri="{BB962C8B-B14F-4D97-AF65-F5344CB8AC3E}">
        <p14:creationId xmlns:p14="http://schemas.microsoft.com/office/powerpoint/2010/main" val="3011641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Zřejmé, jasné alternativy </a:t>
            </a:r>
          </a:p>
          <a:p>
            <a:pPr algn="just"/>
            <a:r>
              <a:rPr lang="cs-CZ" sz="1600" dirty="0"/>
              <a:t>vyplývají ze současné, zřejmé strategie podniku</a:t>
            </a:r>
          </a:p>
          <a:p>
            <a:pPr algn="just"/>
            <a:r>
              <a:rPr lang="cs-CZ" sz="1600" dirty="0"/>
              <a:t>jsou realizované drobnými úpravami a dalším rozvojem, např. přidání nové položky do výrobkové řady nebo restrukturalizace systému odbytu</a:t>
            </a:r>
          </a:p>
          <a:p>
            <a:pPr algn="just"/>
            <a:endParaRPr lang="cs-CZ" sz="1600" dirty="0"/>
          </a:p>
          <a:p>
            <a:pPr marL="0" indent="0" algn="just">
              <a:buNone/>
            </a:pPr>
            <a:r>
              <a:rPr lang="cs-CZ" sz="1600" b="1" dirty="0"/>
              <a:t>Kreativní alternativy </a:t>
            </a:r>
          </a:p>
          <a:p>
            <a:pPr algn="just"/>
            <a:r>
              <a:rPr lang="cs-CZ" sz="1600" dirty="0"/>
              <a:t>obsahují nové přístupy k řešení problému</a:t>
            </a:r>
          </a:p>
          <a:p>
            <a:pPr algn="just"/>
            <a:r>
              <a:rPr lang="cs-CZ" sz="1600" dirty="0"/>
              <a:t>aplikují se nové myšlenkové pochody, </a:t>
            </a:r>
          </a:p>
          <a:p>
            <a:pPr algn="just"/>
            <a:r>
              <a:rPr lang="cs-CZ" sz="1600" dirty="0"/>
              <a:t>opouští se dosavadní předpoklady a stereotypy</a:t>
            </a:r>
          </a:p>
          <a:p>
            <a:pPr marL="0" indent="0" algn="just">
              <a:buNone/>
            </a:pPr>
            <a:endParaRPr lang="cs-CZ" sz="1600" dirty="0"/>
          </a:p>
          <a:p>
            <a:pPr marL="0" indent="0" algn="just">
              <a:buNone/>
            </a:pPr>
            <a:r>
              <a:rPr lang="cs-CZ" sz="1600" b="1" dirty="0"/>
              <a:t>Nemyslitelné alternativy </a:t>
            </a:r>
          </a:p>
          <a:p>
            <a:pPr algn="just"/>
            <a:r>
              <a:rPr lang="cs-CZ" sz="1600" dirty="0"/>
              <a:t>jsou nepřijatelné z hlediska pravidel podniku, </a:t>
            </a:r>
          </a:p>
          <a:p>
            <a:pPr algn="just"/>
            <a:r>
              <a:rPr lang="cs-CZ" sz="1600" dirty="0"/>
              <a:t>v podniku se o nich přemýšlí (nejsou zcela nemyslitelné), </a:t>
            </a:r>
          </a:p>
          <a:p>
            <a:pPr algn="just"/>
            <a:r>
              <a:rPr lang="cs-CZ" sz="1600" dirty="0"/>
              <a:t>jejich využití je nízké, jelikož odráží radikální rozchod s tradičními metodami</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968552" cy="507703"/>
          </a:xfrm>
        </p:spPr>
        <p:txBody>
          <a:bodyPr/>
          <a:lstStyle/>
          <a:p>
            <a:r>
              <a:rPr lang="cs-CZ" dirty="0"/>
              <a:t>Typy alternativ</a:t>
            </a:r>
          </a:p>
        </p:txBody>
      </p:sp>
    </p:spTree>
    <p:extLst>
      <p:ext uri="{BB962C8B-B14F-4D97-AF65-F5344CB8AC3E}">
        <p14:creationId xmlns:p14="http://schemas.microsoft.com/office/powerpoint/2010/main" val="1986628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Strategický audit slouží pro širší a dlouhodobější pohled na podnik. </a:t>
            </a:r>
          </a:p>
          <a:p>
            <a:pPr algn="just"/>
            <a:r>
              <a:rPr lang="cs-CZ" sz="1600" dirty="0"/>
              <a:t>Audit provádí zevrubné, systematické, nezávislé a periodické zkoumání a hodnocení chování organizace, strategických cílů, zvolených strategií a způsobu jejich uskutečňování. </a:t>
            </a:r>
          </a:p>
          <a:p>
            <a:pPr algn="just"/>
            <a:r>
              <a:rPr lang="cs-CZ" sz="1600" dirty="0"/>
              <a:t>Dále identifikuje problémové okruhy, příležitosti a hrozby a doporučuje aktivity směřující ke zdokonalení a zefektivnění procesu realizace strategie podniku.</a:t>
            </a:r>
          </a:p>
          <a:p>
            <a:pPr algn="just"/>
            <a:r>
              <a:rPr lang="cs-CZ" sz="1600" dirty="0"/>
              <a:t>Kromě rozhodnutí, co bude kontrolováno, existují v auditu další důležité faktory jako je:</a:t>
            </a:r>
          </a:p>
          <a:p>
            <a:pPr lvl="1" algn="just"/>
            <a:r>
              <a:rPr lang="cs-CZ" sz="1600" dirty="0"/>
              <a:t>Zodpovědnost za audit, která má zajišťovat objektivitu a profesionální expertízu.</a:t>
            </a:r>
          </a:p>
          <a:p>
            <a:pPr lvl="1" algn="just"/>
            <a:r>
              <a:rPr lang="cs-CZ" sz="1600" dirty="0"/>
              <a:t>Plánování auditu stanovující oblast auditu, rozsah kontrolních operací, program aktivit, koordinace součinnosti, požadovaný způsob oznámení výsledků.</a:t>
            </a:r>
          </a:p>
          <a:p>
            <a:pPr lvl="1" algn="just"/>
            <a:r>
              <a:rPr lang="cs-CZ" sz="1600" dirty="0"/>
              <a:t>Využití závěrů ke zvýšení a zlepšení výkonnosti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Strategický audit</a:t>
            </a:r>
          </a:p>
        </p:txBody>
      </p:sp>
    </p:spTree>
    <p:extLst>
      <p:ext uri="{BB962C8B-B14F-4D97-AF65-F5344CB8AC3E}">
        <p14:creationId xmlns:p14="http://schemas.microsoft.com/office/powerpoint/2010/main" val="2116822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Postup auditu:</a:t>
            </a:r>
            <a:endParaRPr lang="cs-CZ" sz="1600" dirty="0"/>
          </a:p>
          <a:p>
            <a:pPr lvl="1" algn="just"/>
            <a:r>
              <a:rPr lang="cs-CZ" sz="1600" dirty="0"/>
              <a:t>Setkání členů představenstva firmy a auditorů za účelem stanovení cíle auditu, rozsahu a hloubky auditu, informačních zdrojů, formátu hlášení a časových omezení auditu.</a:t>
            </a:r>
          </a:p>
          <a:p>
            <a:pPr lvl="1" algn="just"/>
            <a:r>
              <a:rPr lang="cs-CZ" sz="1600" dirty="0"/>
              <a:t>Příprava detailního plánu dotazování osob.</a:t>
            </a:r>
          </a:p>
          <a:p>
            <a:pPr lvl="1" algn="just"/>
            <a:r>
              <a:rPr lang="cs-CZ" sz="1600" dirty="0"/>
              <a:t>Zpracování otázek.</a:t>
            </a:r>
          </a:p>
          <a:p>
            <a:pPr lvl="1" algn="just"/>
            <a:r>
              <a:rPr lang="cs-CZ" sz="1600" dirty="0"/>
              <a:t>Termín, čas a místo schůzek.</a:t>
            </a:r>
          </a:p>
          <a:p>
            <a:pPr algn="just"/>
            <a:r>
              <a:rPr lang="cs-CZ" sz="1600" dirty="0"/>
              <a:t>Položky zahrnuté v auditu jsou přizpůsobeny potřebám jednotlivého podniku a odpovídají strategickému plánu, jehož účinek je hodnocen.  </a:t>
            </a:r>
          </a:p>
          <a:p>
            <a:pPr marL="0" indent="0" algn="just">
              <a:buNone/>
            </a:pPr>
            <a:r>
              <a:rPr lang="cs-CZ" sz="1600" b="1" dirty="0"/>
              <a:t>Položky  strategického auditu</a:t>
            </a:r>
          </a:p>
          <a:p>
            <a:pPr lvl="1" algn="just"/>
            <a:r>
              <a:rPr lang="cs-CZ" sz="1600" dirty="0"/>
              <a:t>Mise a cíle podniku</a:t>
            </a:r>
          </a:p>
          <a:p>
            <a:pPr lvl="1" algn="just"/>
            <a:r>
              <a:rPr lang="cs-CZ" sz="1600" dirty="0"/>
              <a:t>Složení podniku a strategie</a:t>
            </a:r>
          </a:p>
          <a:p>
            <a:pPr lvl="1" algn="just"/>
            <a:r>
              <a:rPr lang="cs-CZ" sz="1600" dirty="0"/>
              <a:t>Strategie pro každou plánovanou jednotku</a:t>
            </a:r>
          </a:p>
          <a:p>
            <a:pPr lvl="1" algn="just"/>
            <a:r>
              <a:rPr lang="cs-CZ" sz="1600" dirty="0"/>
              <a:t>Implementace a řízení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Postup a položky strategického auditu</a:t>
            </a:r>
          </a:p>
        </p:txBody>
      </p:sp>
    </p:spTree>
    <p:extLst>
      <p:ext uri="{BB962C8B-B14F-4D97-AF65-F5344CB8AC3E}">
        <p14:creationId xmlns:p14="http://schemas.microsoft.com/office/powerpoint/2010/main" val="1455691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i="1" dirty="0"/>
              <a:t>Oddíl A – základní problémové okruhy</a:t>
            </a:r>
            <a:endParaRPr lang="cs-CZ" sz="1600" dirty="0"/>
          </a:p>
          <a:p>
            <a:pPr lvl="1"/>
            <a:r>
              <a:rPr lang="cs-CZ" sz="1600" dirty="0"/>
              <a:t>audit chování podniku ve vztahu k prostředí, trhu</a:t>
            </a:r>
          </a:p>
          <a:p>
            <a:pPr lvl="1"/>
            <a:r>
              <a:rPr lang="cs-CZ" sz="1600" dirty="0"/>
              <a:t>audit strategických cílů a strategie jejich dosahování</a:t>
            </a:r>
          </a:p>
          <a:p>
            <a:pPr lvl="1"/>
            <a:r>
              <a:rPr lang="cs-CZ" sz="1600" dirty="0"/>
              <a:t>audit organizační infrastruktury</a:t>
            </a:r>
          </a:p>
          <a:p>
            <a:pPr lvl="1"/>
            <a:r>
              <a:rPr lang="cs-CZ" sz="1600" dirty="0"/>
              <a:t>audit systému managementu</a:t>
            </a:r>
          </a:p>
          <a:p>
            <a:pPr lvl="1"/>
            <a:r>
              <a:rPr lang="cs-CZ" sz="1600" dirty="0"/>
              <a:t>audit strategické výkonnosti</a:t>
            </a:r>
          </a:p>
          <a:p>
            <a:pPr lvl="1"/>
            <a:r>
              <a:rPr lang="cs-CZ" sz="1600" dirty="0"/>
              <a:t>audit nástrojů managementu a jeho funkcí</a:t>
            </a:r>
          </a:p>
          <a:p>
            <a:pPr lvl="1"/>
            <a:endParaRPr lang="cs-CZ" sz="1600" dirty="0"/>
          </a:p>
          <a:p>
            <a:r>
              <a:rPr lang="cs-CZ" sz="1600" i="1" dirty="0"/>
              <a:t>Oddíl B – prohlubující analýza systému managementu</a:t>
            </a:r>
          </a:p>
          <a:p>
            <a:pPr lvl="1"/>
            <a:r>
              <a:rPr lang="cs-CZ" sz="1600" dirty="0"/>
              <a:t>Výrobní program</a:t>
            </a:r>
          </a:p>
          <a:p>
            <a:pPr lvl="1"/>
            <a:r>
              <a:rPr lang="cs-CZ" sz="1600" dirty="0"/>
              <a:t>Trhy</a:t>
            </a:r>
          </a:p>
          <a:p>
            <a:pPr lvl="1"/>
            <a:r>
              <a:rPr lang="cs-CZ" sz="1600" dirty="0"/>
              <a:t>Personální politika</a:t>
            </a:r>
          </a:p>
          <a:p>
            <a:pPr lvl="1"/>
            <a:r>
              <a:rPr lang="cs-CZ" sz="1600" dirty="0"/>
              <a:t>Organizační struktura</a:t>
            </a:r>
          </a:p>
          <a:p>
            <a:pPr lvl="1"/>
            <a:r>
              <a:rPr lang="cs-CZ" sz="1600" dirty="0"/>
              <a:t>Systém řízení podniku</a:t>
            </a:r>
          </a:p>
          <a:p>
            <a:pPr marL="0" indent="0">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Příklad metodiky strategického auditu</a:t>
            </a:r>
          </a:p>
        </p:txBody>
      </p:sp>
    </p:spTree>
    <p:extLst>
      <p:ext uri="{BB962C8B-B14F-4D97-AF65-F5344CB8AC3E}">
        <p14:creationId xmlns:p14="http://schemas.microsoft.com/office/powerpoint/2010/main" val="2697590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Specifickými formami kontroly jsou:</a:t>
            </a:r>
          </a:p>
          <a:p>
            <a:pPr algn="just"/>
            <a:r>
              <a:rPr lang="cs-CZ" sz="1600" b="1" dirty="0"/>
              <a:t>Controlling – </a:t>
            </a:r>
            <a:r>
              <a:rPr lang="cs-CZ" sz="1600" dirty="0"/>
              <a:t>controlling je součástí celopodnikového řídicího systému. Jeho úlohou je poskytovat managementu (zpravidla vrcholovému) vhodné informace sloužící ke koordinaci, ovlivňování a usměrňování celopodnikových aktivit. Východiskem controllingu je vyhodnocování stavu plnění podnikových plánů a rozpočtů. Analýzy vycházejí nejčastěji z údajů účetnictví, z rozboru nákladů, rozborů odbytu, statistických výkazů apod. V podniku ho realizuje kontrolor nebo útvar controllingu.</a:t>
            </a:r>
          </a:p>
          <a:p>
            <a:pPr algn="just"/>
            <a:endParaRPr lang="cs-CZ" sz="1600" dirty="0"/>
          </a:p>
          <a:p>
            <a:pPr algn="just"/>
            <a:r>
              <a:rPr lang="cs-CZ" sz="1600" b="1" dirty="0"/>
              <a:t>Vnitřní audit</a:t>
            </a:r>
            <a:r>
              <a:rPr lang="cs-CZ" sz="1600" dirty="0"/>
              <a:t> – vnitřní audit je nestranné prověřování určité činnosti, procesu, a nebo funkcí útvarů. Audit provádí nestranný auditor, což je pracovník jiného podnikového útvaru k tomu vyškolený. Auditoři mají k dispozici příslušné směrnice, předpisy, instrukce a pokyny a prověřují dodržování stanovených postupů. Typickým rysem interních auditů je prověřování průběhu procesů, správnost procesů.</a:t>
            </a:r>
          </a:p>
          <a:p>
            <a:pPr algn="just"/>
            <a:endParaRPr lang="cs-CZ" sz="1600" dirty="0"/>
          </a:p>
          <a:p>
            <a:pPr marL="0"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Specifické formy kontroly</a:t>
            </a:r>
          </a:p>
        </p:txBody>
      </p:sp>
    </p:spTree>
    <p:extLst>
      <p:ext uri="{BB962C8B-B14F-4D97-AF65-F5344CB8AC3E}">
        <p14:creationId xmlns:p14="http://schemas.microsoft.com/office/powerpoint/2010/main" val="1315397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395536" y="411510"/>
            <a:ext cx="5112568" cy="2160240"/>
          </a:xfrm>
          <a:prstGeom prst="rect">
            <a:avLst/>
          </a:prstGeom>
        </p:spPr>
        <p:txBody>
          <a:bodyPr anchor="t">
            <a:normAutofit/>
          </a:bodyPr>
          <a:lstStyle/>
          <a:p>
            <a:pPr algn="l"/>
            <a:r>
              <a:rPr lang="cs-CZ" sz="4000" b="1">
                <a:solidFill>
                  <a:schemeClr val="bg1"/>
                </a:solidFill>
                <a:latin typeface="Times New Roman" panose="02020603050405020304" pitchFamily="18" charset="0"/>
                <a:cs typeface="Times New Roman" panose="02020603050405020304" pitchFamily="18" charset="0"/>
              </a:rPr>
              <a:t>Strategie </a:t>
            </a:r>
            <a:r>
              <a:rPr lang="cs-CZ" sz="4000" b="1" dirty="0">
                <a:solidFill>
                  <a:schemeClr val="bg1"/>
                </a:solidFill>
                <a:latin typeface="Times New Roman" panose="02020603050405020304" pitchFamily="18" charset="0"/>
                <a:cs typeface="Times New Roman" panose="02020603050405020304" pitchFamily="18" charset="0"/>
              </a:rPr>
              <a:t>na mezinárodních trzích</a:t>
            </a: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a:p>
            <a:pPr algn="r"/>
            <a:r>
              <a:rPr lang="cs-CZ" altLang="cs-CZ" sz="900">
                <a:solidFill>
                  <a:srgbClr val="307871"/>
                </a:solidFill>
                <a:latin typeface="Times New Roman" panose="02020603050405020304" pitchFamily="18" charset="0"/>
                <a:cs typeface="Times New Roman" panose="02020603050405020304" pitchFamily="18" charset="0"/>
              </a:rPr>
              <a:t>STRATEGICKÝ MANAGEMENT</a:t>
            </a:r>
          </a:p>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433277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err="1"/>
              <a:t>Ekonomickopolitická</a:t>
            </a:r>
            <a:r>
              <a:rPr lang="en-US" sz="1600" dirty="0"/>
              <a:t> </a:t>
            </a:r>
            <a:r>
              <a:rPr lang="cs-CZ" sz="1600" dirty="0"/>
              <a:t>polycentrická soustava složená </a:t>
            </a:r>
            <a:r>
              <a:rPr lang="en-US" sz="1600" dirty="0"/>
              <a:t>z </a:t>
            </a:r>
            <a:r>
              <a:rPr lang="cs-CZ" sz="1600" dirty="0"/>
              <a:t>různých relativně výrobně uzavřených a ekonomicky samostatných státních celků.</a:t>
            </a:r>
          </a:p>
          <a:p>
            <a:pPr marL="109728" indent="0">
              <a:buNone/>
            </a:pPr>
            <a:endParaRPr lang="cs-CZ" sz="1600" dirty="0"/>
          </a:p>
          <a:p>
            <a:pPr marL="109728" indent="0">
              <a:buNone/>
            </a:pPr>
            <a:r>
              <a:rPr lang="cs-CZ" sz="1600" dirty="0"/>
              <a:t>1. etapa - vznik světové ekonomiky – konec 19. století</a:t>
            </a:r>
          </a:p>
          <a:p>
            <a:pPr marL="109728" indent="0">
              <a:buNone/>
            </a:pPr>
            <a:endParaRPr lang="cs-CZ" sz="1600" dirty="0"/>
          </a:p>
          <a:p>
            <a:pPr marL="109728" indent="0">
              <a:buNone/>
            </a:pPr>
            <a:r>
              <a:rPr lang="cs-CZ" sz="1600" dirty="0"/>
              <a:t>2. etapa – rozvoj světové ekonomiky – do začátku 1. světové války</a:t>
            </a:r>
          </a:p>
          <a:p>
            <a:pPr marL="109728" indent="0">
              <a:buNone/>
            </a:pPr>
            <a:endParaRPr lang="cs-CZ" sz="1600" dirty="0"/>
          </a:p>
          <a:p>
            <a:pPr marL="109728" indent="0">
              <a:buNone/>
            </a:pPr>
            <a:r>
              <a:rPr lang="cs-CZ" sz="1600" dirty="0"/>
              <a:t>3. etapa – období mezi dvěma světovými válkami</a:t>
            </a:r>
          </a:p>
          <a:p>
            <a:pPr marL="109728" indent="0">
              <a:buNone/>
            </a:pPr>
            <a:endParaRPr lang="cs-CZ" sz="1600" dirty="0"/>
          </a:p>
          <a:p>
            <a:pPr marL="109728" indent="0">
              <a:buNone/>
            </a:pPr>
            <a:r>
              <a:rPr lang="cs-CZ" sz="1600" dirty="0"/>
              <a:t>4. etapa – od konce 2. světové války do konce 90. let</a:t>
            </a:r>
          </a:p>
          <a:p>
            <a:pPr marL="109728" indent="0">
              <a:buNone/>
            </a:pPr>
            <a:endParaRPr lang="cs-CZ" sz="1600" dirty="0"/>
          </a:p>
          <a:p>
            <a:pPr marL="109728" indent="0">
              <a:buNone/>
            </a:pPr>
            <a:r>
              <a:rPr lang="cs-CZ" sz="1600" dirty="0"/>
              <a:t>5. etapa – od konce 90. let do dnešních dnů</a:t>
            </a:r>
          </a:p>
          <a:p>
            <a:pPr algn="just"/>
            <a:endParaRPr lang="cs-CZ" sz="1500" dirty="0"/>
          </a:p>
          <a:p>
            <a:pPr marL="0" lvl="0" indent="0" algn="just">
              <a:buNone/>
            </a:pPr>
            <a:endParaRPr lang="cs-CZ" sz="1500" dirty="0"/>
          </a:p>
          <a:p>
            <a:pPr lvl="0" algn="just"/>
            <a:endParaRPr lang="cs-CZ" sz="15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Světová ekonomika</a:t>
            </a:r>
          </a:p>
        </p:txBody>
      </p:sp>
    </p:spTree>
    <p:extLst>
      <p:ext uri="{BB962C8B-B14F-4D97-AF65-F5344CB8AC3E}">
        <p14:creationId xmlns:p14="http://schemas.microsoft.com/office/powerpoint/2010/main" val="4071735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Subjekty makroekonomického typu</a:t>
            </a:r>
          </a:p>
          <a:p>
            <a:pPr lvl="1"/>
            <a:r>
              <a:rPr lang="cs-CZ" sz="1800" dirty="0"/>
              <a:t>Národní ekonomiky</a:t>
            </a:r>
          </a:p>
          <a:p>
            <a:pPr lvl="1"/>
            <a:r>
              <a:rPr lang="cs-CZ" sz="1800" dirty="0"/>
              <a:t>Mezinárodní integrační seskupení</a:t>
            </a:r>
          </a:p>
          <a:p>
            <a:pPr lvl="1"/>
            <a:r>
              <a:rPr lang="cs-CZ" sz="1800" dirty="0"/>
              <a:t>Mezinárodní organizace a instituce</a:t>
            </a:r>
          </a:p>
          <a:p>
            <a:pPr marL="393192" lvl="1" indent="0">
              <a:buNone/>
            </a:pPr>
            <a:endParaRPr lang="cs-CZ" sz="1800" dirty="0"/>
          </a:p>
          <a:p>
            <a:r>
              <a:rPr lang="cs-CZ" sz="1800" dirty="0"/>
              <a:t>Subjekty mikroekonomického typu</a:t>
            </a:r>
          </a:p>
          <a:p>
            <a:pPr lvl="1"/>
            <a:r>
              <a:rPr lang="cs-CZ" sz="1800" dirty="0"/>
              <a:t>Podnikatelské subjekty</a:t>
            </a:r>
          </a:p>
          <a:p>
            <a:pPr lvl="1"/>
            <a:r>
              <a:rPr lang="cs-CZ" sz="1800" dirty="0"/>
              <a:t>Nadnárodní podniky</a:t>
            </a:r>
          </a:p>
          <a:p>
            <a:pPr lvl="1"/>
            <a:endParaRPr lang="cs-CZ" sz="1800" dirty="0"/>
          </a:p>
          <a:p>
            <a:r>
              <a:rPr lang="cs-CZ" sz="1800" dirty="0"/>
              <a:t>Tradiční ekonomická triáda</a:t>
            </a:r>
          </a:p>
          <a:p>
            <a:r>
              <a:rPr lang="cs-CZ" sz="1800" dirty="0"/>
              <a:t>Potenciální světová ekonomická centra</a:t>
            </a:r>
          </a:p>
          <a:p>
            <a:r>
              <a:rPr lang="cs-CZ" sz="1800" dirty="0"/>
              <a:t>BRICS</a:t>
            </a:r>
          </a:p>
          <a:p>
            <a:pPr lvl="1"/>
            <a:endParaRPr lang="cs-CZ" sz="1800" dirty="0"/>
          </a:p>
          <a:p>
            <a:pPr algn="just"/>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Subjekty a centra světové ekonomiky</a:t>
            </a:r>
          </a:p>
        </p:txBody>
      </p:sp>
    </p:spTree>
    <p:extLst>
      <p:ext uri="{BB962C8B-B14F-4D97-AF65-F5344CB8AC3E}">
        <p14:creationId xmlns:p14="http://schemas.microsoft.com/office/powerpoint/2010/main" val="1645316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500" dirty="0"/>
              <a:t>Mezinárodní obchod</a:t>
            </a:r>
          </a:p>
          <a:p>
            <a:pPr marL="0" indent="0">
              <a:buNone/>
            </a:pPr>
            <a:r>
              <a:rPr lang="cs-CZ" sz="1500" dirty="0"/>
              <a:t>Mezinárodní měnový systém</a:t>
            </a:r>
          </a:p>
          <a:p>
            <a:pPr marL="0" indent="0">
              <a:buNone/>
            </a:pPr>
            <a:r>
              <a:rPr lang="cs-CZ" sz="1500" b="1" dirty="0"/>
              <a:t>Trendy</a:t>
            </a:r>
            <a:r>
              <a:rPr lang="cs-CZ" sz="1500" dirty="0"/>
              <a:t> – internacionalizace, globalizace, regionalizace</a:t>
            </a:r>
          </a:p>
          <a:p>
            <a:pPr marL="0" indent="0">
              <a:buNone/>
            </a:pPr>
            <a:r>
              <a:rPr lang="cs-CZ" sz="1500" b="1" i="1" dirty="0"/>
              <a:t>Globalizace světové ekonomiky </a:t>
            </a:r>
            <a:r>
              <a:rPr lang="cs-CZ" sz="1500" dirty="0"/>
              <a:t>– rostoucí ekonomickou vzájemnou závislost zemí ve světovém měřítku v důsledku rostoucího objemu a druhu přeshraničních transakcí zboží a služeb a toku mezinárodního kapitálu, jakož i rychlejšího a rozsáhlejšího šíření technologií.</a:t>
            </a:r>
          </a:p>
          <a:p>
            <a:r>
              <a:rPr lang="cs-CZ" sz="1500" i="1" dirty="0"/>
              <a:t>Základní předpoklady globalizace</a:t>
            </a:r>
            <a:r>
              <a:rPr lang="cs-CZ" sz="1500" dirty="0"/>
              <a:t>:</a:t>
            </a:r>
          </a:p>
          <a:p>
            <a:pPr lvl="1"/>
            <a:r>
              <a:rPr lang="cs-CZ" sz="1500" dirty="0"/>
              <a:t>Technologické změny v dopravě a telekomunikacích</a:t>
            </a:r>
          </a:p>
          <a:p>
            <a:pPr lvl="1"/>
            <a:r>
              <a:rPr lang="cs-CZ" sz="1500" dirty="0"/>
              <a:t>Tvorba mezinárodních organizací</a:t>
            </a:r>
          </a:p>
          <a:p>
            <a:pPr lvl="1"/>
            <a:r>
              <a:rPr lang="cs-CZ" sz="1500" dirty="0"/>
              <a:t>Kapitalismus</a:t>
            </a:r>
          </a:p>
          <a:p>
            <a:pPr lvl="1"/>
            <a:r>
              <a:rPr lang="cs-CZ" sz="1500" dirty="0"/>
              <a:t>Nacionalismus </a:t>
            </a:r>
          </a:p>
          <a:p>
            <a:r>
              <a:rPr lang="cs-CZ" sz="1500" i="1" dirty="0"/>
              <a:t>Průběh globalizace</a:t>
            </a:r>
            <a:r>
              <a:rPr lang="cs-CZ" sz="1500" dirty="0"/>
              <a:t>:</a:t>
            </a:r>
          </a:p>
          <a:p>
            <a:pPr lvl="1"/>
            <a:r>
              <a:rPr lang="cs-CZ" sz="1500" dirty="0"/>
              <a:t>1870 – 1914</a:t>
            </a:r>
          </a:p>
          <a:p>
            <a:pPr lvl="1"/>
            <a:r>
              <a:rPr lang="cs-CZ" sz="1500" dirty="0"/>
              <a:t>1950 – 1980</a:t>
            </a:r>
          </a:p>
          <a:p>
            <a:pPr lvl="1"/>
            <a:r>
              <a:rPr lang="cs-CZ" sz="1500" dirty="0"/>
              <a:t>80. léta …</a:t>
            </a:r>
          </a:p>
          <a:p>
            <a:pPr algn="just"/>
            <a:endParaRPr lang="cs-CZ" sz="1500" dirty="0"/>
          </a:p>
          <a:p>
            <a:pPr marL="0" lvl="0" indent="0" algn="just">
              <a:buNone/>
            </a:pPr>
            <a:endParaRPr lang="cs-CZ" sz="1500" dirty="0"/>
          </a:p>
          <a:p>
            <a:pPr lvl="0" algn="just"/>
            <a:endParaRPr lang="cs-CZ" sz="15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Komponenty a trendy světové ekonomiky</a:t>
            </a:r>
          </a:p>
        </p:txBody>
      </p:sp>
    </p:spTree>
    <p:extLst>
      <p:ext uri="{BB962C8B-B14F-4D97-AF65-F5344CB8AC3E}">
        <p14:creationId xmlns:p14="http://schemas.microsoft.com/office/powerpoint/2010/main" val="1453309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9" end="9"/>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
                                            <p:txEl>
                                              <p:pRg st="10" end="1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6">
                                            <p:txEl>
                                              <p:pRg st="11" end="11"/>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i="1" dirty="0"/>
              <a:t>Cihelková (2003)</a:t>
            </a:r>
            <a:r>
              <a:rPr lang="cs-CZ" sz="1800" dirty="0"/>
              <a:t>: Podniky vlastnící aktiva ve dvou nebo více zemích a realizujících rozmanité aktivity v různých zemích světa.</a:t>
            </a:r>
          </a:p>
          <a:p>
            <a:pPr marL="109728" indent="0" algn="just">
              <a:buNone/>
            </a:pPr>
            <a:endParaRPr lang="cs-CZ" sz="1800" dirty="0"/>
          </a:p>
          <a:p>
            <a:pPr algn="just"/>
            <a:r>
              <a:rPr lang="cs-CZ" sz="1800" i="1" dirty="0"/>
              <a:t>OECD (1977)</a:t>
            </a:r>
            <a:r>
              <a:rPr lang="cs-CZ" sz="1800" dirty="0"/>
              <a:t>: Společnosti nebo jednotky, jejichž vlastnictví je soukromé, státní nebo smíšené a které jsou založeny v různých zemích a vzájemně propojeny tak, že jedna nebo více z nich může vyvíjet významný vliv na činnost druhých, zvláště s ohledem na společné využívání znalostí a zdrojů.</a:t>
            </a:r>
          </a:p>
          <a:p>
            <a:pPr algn="just"/>
            <a:endParaRPr lang="cs-CZ" sz="1800" dirty="0"/>
          </a:p>
          <a:p>
            <a:pPr algn="just"/>
            <a:r>
              <a:rPr lang="cs-CZ" sz="1800" dirty="0"/>
              <a:t>Způsoby řízení</a:t>
            </a:r>
          </a:p>
          <a:p>
            <a:pPr lvl="1"/>
            <a:r>
              <a:rPr lang="cs-CZ" sz="1400" dirty="0"/>
              <a:t>Místní (lokální) manažeři</a:t>
            </a:r>
          </a:p>
          <a:p>
            <a:pPr lvl="1"/>
            <a:r>
              <a:rPr lang="cs-CZ" sz="1400" dirty="0" err="1"/>
              <a:t>Expatrianti</a:t>
            </a:r>
            <a:r>
              <a:rPr lang="cs-CZ" sz="1400" dirty="0"/>
              <a:t> </a:t>
            </a:r>
          </a:p>
          <a:p>
            <a:pPr algn="just"/>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Pojetí nadnárodního podniku</a:t>
            </a:r>
          </a:p>
        </p:txBody>
      </p:sp>
    </p:spTree>
    <p:extLst>
      <p:ext uri="{BB962C8B-B14F-4D97-AF65-F5344CB8AC3E}">
        <p14:creationId xmlns:p14="http://schemas.microsoft.com/office/powerpoint/2010/main" val="2151957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Zahraniční přidružená společnost (</a:t>
            </a:r>
            <a:r>
              <a:rPr lang="cs-CZ" sz="1800" dirty="0" err="1"/>
              <a:t>subsidiary</a:t>
            </a:r>
            <a:r>
              <a:rPr lang="cs-CZ" sz="1800" dirty="0"/>
              <a:t> </a:t>
            </a:r>
            <a:r>
              <a:rPr lang="cs-CZ" sz="1800" dirty="0" err="1"/>
              <a:t>company</a:t>
            </a:r>
            <a:r>
              <a:rPr lang="cs-CZ" sz="1800" dirty="0"/>
              <a:t>)</a:t>
            </a:r>
          </a:p>
          <a:p>
            <a:pPr lvl="1"/>
            <a:r>
              <a:rPr lang="cs-CZ" sz="1800" dirty="0"/>
              <a:t>Spřátelená společnost</a:t>
            </a:r>
          </a:p>
          <a:p>
            <a:pPr lvl="1"/>
            <a:r>
              <a:rPr lang="cs-CZ" sz="1800" dirty="0"/>
              <a:t>Zahraniční přidružená společnost</a:t>
            </a:r>
          </a:p>
          <a:p>
            <a:pPr lvl="2"/>
            <a:r>
              <a:rPr lang="cs-CZ" sz="1800" dirty="0"/>
              <a:t>Dceřiná společnost</a:t>
            </a:r>
          </a:p>
          <a:p>
            <a:pPr lvl="2"/>
            <a:r>
              <a:rPr lang="cs-CZ" sz="1800" dirty="0"/>
              <a:t>Filiálka </a:t>
            </a:r>
          </a:p>
          <a:p>
            <a:pPr marL="630936" lvl="2" indent="0">
              <a:buNone/>
            </a:pPr>
            <a:endParaRPr lang="cs-CZ" sz="1800" dirty="0"/>
          </a:p>
          <a:p>
            <a:r>
              <a:rPr lang="cs-CZ" sz="1800" dirty="0"/>
              <a:t>Zahraniční pobočka (</a:t>
            </a:r>
            <a:r>
              <a:rPr lang="cs-CZ" sz="1800" dirty="0" err="1"/>
              <a:t>branch</a:t>
            </a:r>
            <a:r>
              <a:rPr lang="cs-CZ" sz="1800" dirty="0"/>
              <a:t> </a:t>
            </a:r>
            <a:r>
              <a:rPr lang="cs-CZ" sz="1800" dirty="0" err="1"/>
              <a:t>office</a:t>
            </a:r>
            <a:r>
              <a:rPr lang="cs-CZ" sz="1800" dirty="0"/>
              <a:t>)</a:t>
            </a:r>
          </a:p>
          <a:p>
            <a:r>
              <a:rPr lang="cs-CZ" sz="1800" dirty="0"/>
              <a:t>Reprezentační/zastupitelská kancelář (</a:t>
            </a:r>
            <a:r>
              <a:rPr lang="cs-CZ" sz="1800" dirty="0" err="1"/>
              <a:t>liaison</a:t>
            </a:r>
            <a:r>
              <a:rPr lang="cs-CZ" sz="1800" dirty="0"/>
              <a:t> </a:t>
            </a:r>
            <a:r>
              <a:rPr lang="cs-CZ" sz="1800" dirty="0" err="1"/>
              <a:t>office</a:t>
            </a:r>
            <a:r>
              <a:rPr lang="cs-CZ" sz="1800" dirty="0"/>
              <a:t>)</a:t>
            </a:r>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Organizace nadnárodních společností</a:t>
            </a:r>
          </a:p>
        </p:txBody>
      </p:sp>
    </p:spTree>
    <p:extLst>
      <p:ext uri="{BB962C8B-B14F-4D97-AF65-F5344CB8AC3E}">
        <p14:creationId xmlns:p14="http://schemas.microsoft.com/office/powerpoint/2010/main" val="2142732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Hodnocení jednotlivých strategických alternativ ve vztahu ke kritériím:</a:t>
            </a:r>
          </a:p>
          <a:p>
            <a:pPr algn="just"/>
            <a:endParaRPr lang="cs-CZ" sz="1600" dirty="0"/>
          </a:p>
          <a:p>
            <a:pPr lvl="1" algn="just"/>
            <a:r>
              <a:rPr lang="cs-CZ" sz="1600" dirty="0"/>
              <a:t>Přijatelnost – kritérium, které vypovídá o tom, do jaké míry splní jednotlivé strategie očekávání, která jsou s nimi spojena (návratnost, riziko), a do jaké míry vyhoví různým očekáváním zájmových skupin.</a:t>
            </a:r>
          </a:p>
          <a:p>
            <a:pPr lvl="1" algn="just">
              <a:buNone/>
            </a:pPr>
            <a:endParaRPr lang="cs-CZ" sz="1600" dirty="0"/>
          </a:p>
          <a:p>
            <a:pPr lvl="1" algn="just"/>
            <a:r>
              <a:rPr lang="cs-CZ" sz="1600" dirty="0"/>
              <a:t>Vhodnost – kritérium, které určuje do jaké míry odpovídají srovnávané strategie předpokládaným budoucím trendům a změnám prostředí a do jaké míry jsou využity klíčové kvalifikace podniku.</a:t>
            </a:r>
          </a:p>
          <a:p>
            <a:pPr lvl="1" algn="just">
              <a:buNone/>
            </a:pPr>
            <a:endParaRPr lang="cs-CZ" sz="1600" dirty="0"/>
          </a:p>
          <a:p>
            <a:pPr lvl="1" algn="just"/>
            <a:r>
              <a:rPr lang="cs-CZ" sz="1600" dirty="0"/>
              <a:t>Realizovatelnost – kritérium, které sleduje praktickou využitelnost strategie. V jeho rámci se hodnotí nároky strategií na zdrojovou základnu a strategické způsobilosti podniku</a:t>
            </a:r>
          </a:p>
          <a:p>
            <a:pPr lvl="1"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Kritéria výběru strategie</a:t>
            </a:r>
          </a:p>
        </p:txBody>
      </p:sp>
    </p:spTree>
    <p:extLst>
      <p:ext uri="{BB962C8B-B14F-4D97-AF65-F5344CB8AC3E}">
        <p14:creationId xmlns:p14="http://schemas.microsoft.com/office/powerpoint/2010/main" val="3833421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Organizace nadnárodních společností</a:t>
            </a:r>
          </a:p>
        </p:txBody>
      </p:sp>
      <p:pic>
        <p:nvPicPr>
          <p:cNvPr id="33" name="Obrázek 3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35696" y="819069"/>
            <a:ext cx="5256583" cy="3655592"/>
          </a:xfrm>
          <a:prstGeom prst="rect">
            <a:avLst/>
          </a:prstGeom>
        </p:spPr>
      </p:pic>
    </p:spTree>
    <p:extLst>
      <p:ext uri="{BB962C8B-B14F-4D97-AF65-F5344CB8AC3E}">
        <p14:creationId xmlns:p14="http://schemas.microsoft.com/office/powerpoint/2010/main" val="160905828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Mezinárodní (</a:t>
            </a:r>
            <a:r>
              <a:rPr lang="cs-CZ" sz="1800" dirty="0" err="1"/>
              <a:t>international</a:t>
            </a:r>
            <a:r>
              <a:rPr lang="cs-CZ" sz="1800" dirty="0"/>
              <a:t>) podnik</a:t>
            </a:r>
          </a:p>
          <a:p>
            <a:pPr marL="109728" indent="0">
              <a:buNone/>
            </a:pPr>
            <a:endParaRPr lang="cs-CZ" sz="1800" dirty="0"/>
          </a:p>
          <a:p>
            <a:r>
              <a:rPr lang="cs-CZ" sz="1800" dirty="0"/>
              <a:t>Mnohonárodní (</a:t>
            </a:r>
            <a:r>
              <a:rPr lang="cs-CZ" sz="1800" dirty="0" err="1"/>
              <a:t>multinational</a:t>
            </a:r>
            <a:r>
              <a:rPr lang="cs-CZ" sz="1800" dirty="0"/>
              <a:t>) podnik</a:t>
            </a:r>
          </a:p>
          <a:p>
            <a:pPr marL="109728" indent="0">
              <a:buNone/>
            </a:pPr>
            <a:endParaRPr lang="cs-CZ" sz="1800" dirty="0"/>
          </a:p>
          <a:p>
            <a:r>
              <a:rPr lang="cs-CZ" sz="1800" dirty="0"/>
              <a:t>Globální (</a:t>
            </a:r>
            <a:r>
              <a:rPr lang="cs-CZ" sz="1800" dirty="0" err="1"/>
              <a:t>global</a:t>
            </a:r>
            <a:r>
              <a:rPr lang="cs-CZ" sz="1800" dirty="0"/>
              <a:t>) podnik</a:t>
            </a:r>
          </a:p>
          <a:p>
            <a:pPr marL="109728" indent="0">
              <a:buNone/>
            </a:pPr>
            <a:endParaRPr lang="cs-CZ" sz="1800" dirty="0"/>
          </a:p>
          <a:p>
            <a:r>
              <a:rPr lang="cs-CZ" sz="1800" dirty="0"/>
              <a:t>Transnacionální (</a:t>
            </a:r>
            <a:r>
              <a:rPr lang="cs-CZ" sz="1800" dirty="0" err="1"/>
              <a:t>transnational</a:t>
            </a:r>
            <a:r>
              <a:rPr lang="cs-CZ" sz="1800" dirty="0"/>
              <a:t>) podnik</a:t>
            </a:r>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Typy nadnárodních podniků</a:t>
            </a:r>
          </a:p>
        </p:txBody>
      </p:sp>
    </p:spTree>
    <p:extLst>
      <p:ext uri="{BB962C8B-B14F-4D97-AF65-F5344CB8AC3E}">
        <p14:creationId xmlns:p14="http://schemas.microsoft.com/office/powerpoint/2010/main" val="4101911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b="1" dirty="0"/>
              <a:t>Internacionalizace podnikatelských aktivit </a:t>
            </a:r>
            <a:r>
              <a:rPr lang="cs-CZ" sz="1800" dirty="0"/>
              <a:t>– geografické šíření podnikatelských aktivit přes národní hranice státu </a:t>
            </a:r>
          </a:p>
          <a:p>
            <a:r>
              <a:rPr lang="cs-CZ" sz="1800" b="1" dirty="0"/>
              <a:t>Teorie internacionalizace</a:t>
            </a:r>
          </a:p>
          <a:p>
            <a:pPr lvl="1"/>
            <a:r>
              <a:rPr lang="cs-CZ" sz="1400" dirty="0"/>
              <a:t>Tradiční teorie</a:t>
            </a:r>
          </a:p>
          <a:p>
            <a:pPr lvl="1"/>
            <a:r>
              <a:rPr lang="cs-CZ" sz="1400" dirty="0"/>
              <a:t>Teorie mezinárodního podnikání – Born </a:t>
            </a:r>
            <a:r>
              <a:rPr lang="cs-CZ" sz="1400" dirty="0" err="1"/>
              <a:t>global</a:t>
            </a:r>
            <a:r>
              <a:rPr lang="cs-CZ" sz="1400" dirty="0"/>
              <a:t> (BG)</a:t>
            </a:r>
          </a:p>
          <a:p>
            <a:r>
              <a:rPr lang="cs-CZ" sz="1800" b="1" dirty="0"/>
              <a:t>Důvody internacionalizace</a:t>
            </a:r>
          </a:p>
          <a:p>
            <a:pPr lvl="1"/>
            <a:r>
              <a:rPr lang="cs-CZ" sz="1400" dirty="0"/>
              <a:t>Aktivní motivační</a:t>
            </a:r>
          </a:p>
          <a:p>
            <a:pPr lvl="1"/>
            <a:r>
              <a:rPr lang="cs-CZ" sz="1400" dirty="0"/>
              <a:t>Pasivní motivační </a:t>
            </a:r>
          </a:p>
          <a:p>
            <a:r>
              <a:rPr lang="cs-CZ" sz="1800" b="1" dirty="0"/>
              <a:t>Typy mezinárodních podnikatelských aktivit</a:t>
            </a:r>
          </a:p>
          <a:p>
            <a:pPr lvl="1"/>
            <a:r>
              <a:rPr lang="cs-CZ" sz="1400" dirty="0"/>
              <a:t>Obchodní podnikatelské aktivity</a:t>
            </a:r>
          </a:p>
          <a:p>
            <a:pPr lvl="1"/>
            <a:r>
              <a:rPr lang="cs-CZ" sz="1400" dirty="0"/>
              <a:t>Výrobní podnikatelské aktivity</a:t>
            </a:r>
          </a:p>
          <a:p>
            <a:pPr lvl="1"/>
            <a:r>
              <a:rPr lang="cs-CZ" sz="1400" dirty="0"/>
              <a:t>Směřující dovnitř</a:t>
            </a:r>
          </a:p>
          <a:p>
            <a:pPr lvl="1"/>
            <a:r>
              <a:rPr lang="cs-CZ" sz="1400" dirty="0"/>
              <a:t>Směřující ven</a:t>
            </a:r>
          </a:p>
          <a:p>
            <a:pPr lvl="1"/>
            <a:r>
              <a:rPr lang="cs-CZ" sz="1400" dirty="0"/>
              <a:t>Kooperativní</a:t>
            </a:r>
          </a:p>
          <a:p>
            <a:pPr algn="just"/>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Mezinárodní podnikatelské aktivity</a:t>
            </a:r>
          </a:p>
        </p:txBody>
      </p:sp>
    </p:spTree>
    <p:extLst>
      <p:ext uri="{BB962C8B-B14F-4D97-AF65-F5344CB8AC3E}">
        <p14:creationId xmlns:p14="http://schemas.microsoft.com/office/powerpoint/2010/main" val="1522108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xEl>
                                              <p:pRg st="11" end="1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Strategické orientace (zaměření)</a:t>
            </a:r>
          </a:p>
          <a:p>
            <a:pPr lvl="1"/>
            <a:r>
              <a:rPr lang="cs-CZ" sz="1800" dirty="0"/>
              <a:t>Globální integrace</a:t>
            </a:r>
          </a:p>
          <a:p>
            <a:pPr lvl="1"/>
            <a:r>
              <a:rPr lang="cs-CZ" sz="1800" dirty="0"/>
              <a:t>Lokální citlivost</a:t>
            </a:r>
          </a:p>
          <a:p>
            <a:pPr lvl="1"/>
            <a:r>
              <a:rPr lang="cs-CZ" sz="1800" dirty="0" err="1"/>
              <a:t>Glokalizace</a:t>
            </a:r>
            <a:r>
              <a:rPr lang="cs-CZ" sz="1800" dirty="0"/>
              <a:t> </a:t>
            </a:r>
          </a:p>
          <a:p>
            <a:pPr marL="393192" lvl="1" indent="0">
              <a:buNone/>
            </a:pPr>
            <a:endParaRPr lang="cs-CZ" sz="1800" dirty="0"/>
          </a:p>
          <a:p>
            <a:r>
              <a:rPr lang="cs-CZ" sz="1800" dirty="0"/>
              <a:t>Volby trhů</a:t>
            </a:r>
          </a:p>
          <a:p>
            <a:pPr lvl="1"/>
            <a:r>
              <a:rPr lang="cs-CZ" sz="1800" dirty="0"/>
              <a:t>Základní dimenze </a:t>
            </a:r>
          </a:p>
          <a:p>
            <a:pPr lvl="2"/>
            <a:r>
              <a:rPr lang="cs-CZ" sz="1800" dirty="0"/>
              <a:t>Fyzická dimenze</a:t>
            </a:r>
          </a:p>
          <a:p>
            <a:pPr lvl="2"/>
            <a:r>
              <a:rPr lang="cs-CZ" sz="1800" dirty="0"/>
              <a:t>Psychická dimenze</a:t>
            </a:r>
          </a:p>
          <a:p>
            <a:pPr lvl="2"/>
            <a:r>
              <a:rPr lang="cs-CZ" sz="1800" dirty="0"/>
              <a:t>Ekonomická dimenze</a:t>
            </a:r>
          </a:p>
          <a:p>
            <a:pPr lvl="1"/>
            <a:r>
              <a:rPr lang="cs-CZ" sz="1800" dirty="0"/>
              <a:t>Volba cílové země (</a:t>
            </a:r>
            <a:r>
              <a:rPr lang="cs-CZ" sz="1800" dirty="0" err="1"/>
              <a:t>screening</a:t>
            </a:r>
            <a:r>
              <a:rPr lang="cs-CZ" sz="1800" dirty="0"/>
              <a:t>)</a:t>
            </a:r>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Základní strategická rozhodnutí</a:t>
            </a:r>
          </a:p>
        </p:txBody>
      </p:sp>
    </p:spTree>
    <p:extLst>
      <p:ext uri="{BB962C8B-B14F-4D97-AF65-F5344CB8AC3E}">
        <p14:creationId xmlns:p14="http://schemas.microsoft.com/office/powerpoint/2010/main" val="3878870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Předběžný </a:t>
            </a:r>
            <a:r>
              <a:rPr lang="cs-CZ" sz="1800" dirty="0" err="1"/>
              <a:t>screening</a:t>
            </a:r>
            <a:endParaRPr lang="cs-CZ" sz="1800" dirty="0"/>
          </a:p>
          <a:p>
            <a:pPr lvl="1"/>
            <a:r>
              <a:rPr lang="cs-CZ" sz="1800" dirty="0"/>
              <a:t>Obecné faktory země</a:t>
            </a:r>
          </a:p>
          <a:p>
            <a:pPr lvl="1"/>
            <a:r>
              <a:rPr lang="cs-CZ" sz="1800" dirty="0"/>
              <a:t>Specifické produktové faktory</a:t>
            </a:r>
          </a:p>
          <a:p>
            <a:pPr marL="393192" lvl="1" indent="0">
              <a:buNone/>
            </a:pPr>
            <a:endParaRPr lang="cs-CZ" sz="1800" dirty="0"/>
          </a:p>
          <a:p>
            <a:r>
              <a:rPr lang="cs-CZ" sz="1800" dirty="0"/>
              <a:t>Odhad tržního potenciálu</a:t>
            </a:r>
          </a:p>
          <a:p>
            <a:pPr marL="109728" indent="0">
              <a:buNone/>
            </a:pPr>
            <a:endParaRPr lang="cs-CZ" sz="1800" dirty="0"/>
          </a:p>
          <a:p>
            <a:r>
              <a:rPr lang="cs-CZ" sz="1800" dirty="0"/>
              <a:t>Odhad prodejního potenciálu</a:t>
            </a:r>
          </a:p>
          <a:p>
            <a:pPr marL="109728" indent="0">
              <a:buNone/>
            </a:pPr>
            <a:endParaRPr lang="cs-CZ" sz="1800" dirty="0"/>
          </a:p>
          <a:p>
            <a:r>
              <a:rPr lang="cs-CZ" sz="1800" dirty="0"/>
              <a:t>Volba konkrétní země</a:t>
            </a:r>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Proces </a:t>
            </a:r>
            <a:r>
              <a:rPr lang="cs-CZ" dirty="0" err="1"/>
              <a:t>screeningu</a:t>
            </a:r>
            <a:endParaRPr lang="cs-CZ" dirty="0"/>
          </a:p>
        </p:txBody>
      </p:sp>
    </p:spTree>
    <p:extLst>
      <p:ext uri="{BB962C8B-B14F-4D97-AF65-F5344CB8AC3E}">
        <p14:creationId xmlns:p14="http://schemas.microsoft.com/office/powerpoint/2010/main" val="4154273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33164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na mezinárodních trzích</a:t>
            </a:r>
          </a:p>
        </p:txBody>
      </p:sp>
      <p:sp>
        <p:nvSpPr>
          <p:cNvPr id="18" name="AutoShape 32"/>
          <p:cNvSpPr>
            <a:spLocks noChangeArrowheads="1"/>
          </p:cNvSpPr>
          <p:nvPr/>
        </p:nvSpPr>
        <p:spPr bwMode="auto">
          <a:xfrm>
            <a:off x="3903489" y="1311449"/>
            <a:ext cx="196525" cy="2988493"/>
          </a:xfrm>
          <a:prstGeom prst="upDownArrow">
            <a:avLst>
              <a:gd name="adj1" fmla="val 50000"/>
              <a:gd name="adj2" fmla="val 512256"/>
            </a:avLst>
          </a:prstGeom>
          <a:solidFill>
            <a:srgbClr val="FFFFFF"/>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cs-CZ"/>
          </a:p>
        </p:txBody>
      </p:sp>
      <p:sp>
        <p:nvSpPr>
          <p:cNvPr id="19" name="AutoShape 31"/>
          <p:cNvSpPr>
            <a:spLocks noChangeArrowheads="1"/>
          </p:cNvSpPr>
          <p:nvPr/>
        </p:nvSpPr>
        <p:spPr bwMode="auto">
          <a:xfrm>
            <a:off x="1937740" y="2553637"/>
            <a:ext cx="3988204" cy="226943"/>
          </a:xfrm>
          <a:prstGeom prst="leftRightArrow">
            <a:avLst>
              <a:gd name="adj1" fmla="val 50000"/>
              <a:gd name="adj2" fmla="val 481111"/>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0" name="Text Box 30"/>
          <p:cNvSpPr txBox="1">
            <a:spLocks noChangeArrowheads="1"/>
          </p:cNvSpPr>
          <p:nvPr/>
        </p:nvSpPr>
        <p:spPr bwMode="auto">
          <a:xfrm>
            <a:off x="1510408" y="2935014"/>
            <a:ext cx="2305050" cy="10772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a:ln>
                  <a:noFill/>
                </a:ln>
                <a:solidFill>
                  <a:schemeClr val="tx1"/>
                </a:solidFill>
                <a:effectLst/>
                <a:ea typeface="Times New Roman" panose="02020603050405020304" pitchFamily="18" charset="0"/>
              </a:rPr>
              <a:t>Mezinárodní strategie</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Harley-Davidson</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Rolex</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Starbucks</a:t>
            </a:r>
            <a:endParaRPr kumimoji="0" lang="cs-CZ" altLang="cs-CZ" sz="1600" b="0" i="0" u="none" strike="noStrike" cap="none" normalizeH="0" baseline="0" dirty="0">
              <a:ln>
                <a:noFill/>
              </a:ln>
              <a:solidFill>
                <a:schemeClr val="tx1"/>
              </a:solidFill>
              <a:effectLst/>
            </a:endParaRPr>
          </a:p>
        </p:txBody>
      </p:sp>
      <p:sp>
        <p:nvSpPr>
          <p:cNvPr id="21" name="Text Box 29"/>
          <p:cNvSpPr txBox="1">
            <a:spLocks noChangeArrowheads="1"/>
          </p:cNvSpPr>
          <p:nvPr/>
        </p:nvSpPr>
        <p:spPr bwMode="auto">
          <a:xfrm>
            <a:off x="4216922" y="2865423"/>
            <a:ext cx="2780486" cy="10772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a:ln>
                  <a:noFill/>
                </a:ln>
                <a:solidFill>
                  <a:schemeClr val="tx1"/>
                </a:solidFill>
                <a:effectLst/>
                <a:ea typeface="Times New Roman" panose="02020603050405020304" pitchFamily="18" charset="0"/>
              </a:rPr>
              <a:t>Multinárodní strategie</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Bridgestone</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Times New Roman" panose="02020603050405020304" pitchFamily="18" charset="0"/>
              </a:rPr>
              <a:t>Nestlé</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Times New Roman" panose="02020603050405020304" pitchFamily="18" charset="0"/>
              </a:rPr>
              <a:t>Philips</a:t>
            </a:r>
            <a:endParaRPr kumimoji="0" lang="cs-CZ" altLang="cs-CZ" sz="1600" b="0" i="0" u="none" strike="noStrike" cap="none" normalizeH="0" baseline="0" dirty="0">
              <a:ln>
                <a:noFill/>
              </a:ln>
              <a:solidFill>
                <a:schemeClr val="tx1"/>
              </a:solidFill>
              <a:effectLst/>
            </a:endParaRPr>
          </a:p>
        </p:txBody>
      </p:sp>
      <p:sp>
        <p:nvSpPr>
          <p:cNvPr id="22" name="Text Box 28"/>
          <p:cNvSpPr txBox="1">
            <a:spLocks noChangeArrowheads="1"/>
          </p:cNvSpPr>
          <p:nvPr/>
        </p:nvSpPr>
        <p:spPr bwMode="auto">
          <a:xfrm>
            <a:off x="4298607" y="1251895"/>
            <a:ext cx="2478787"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a:ln>
                  <a:noFill/>
                </a:ln>
                <a:solidFill>
                  <a:schemeClr val="tx1"/>
                </a:solidFill>
                <a:effectLst/>
                <a:ea typeface="Times New Roman" panose="02020603050405020304" pitchFamily="18" charset="0"/>
              </a:rPr>
              <a:t>Transnacionální strategie</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Times New Roman" panose="02020603050405020304" pitchFamily="18" charset="0"/>
              </a:rPr>
              <a:t>ABB</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Bertelsmann</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Times New Roman" panose="02020603050405020304" pitchFamily="18" charset="0"/>
              </a:rPr>
              <a:t>Procter </a:t>
            </a:r>
            <a:r>
              <a:rPr kumimoji="0" lang="de-DE" altLang="cs-CZ" sz="1600" b="0" i="1" u="none" strike="noStrike" cap="none" normalizeH="0" baseline="0" dirty="0">
                <a:ln>
                  <a:noFill/>
                </a:ln>
                <a:solidFill>
                  <a:schemeClr val="tx1"/>
                </a:solidFill>
                <a:effectLst/>
                <a:ea typeface="Times New Roman" panose="02020603050405020304" pitchFamily="18" charset="0"/>
              </a:rPr>
              <a:t>&amp; </a:t>
            </a:r>
            <a:r>
              <a:rPr kumimoji="0" lang="de-DE" altLang="cs-CZ" sz="1600" b="0" i="1" u="none" strike="noStrike" cap="none" normalizeH="0" baseline="0" dirty="0" err="1">
                <a:ln>
                  <a:noFill/>
                </a:ln>
                <a:solidFill>
                  <a:schemeClr val="tx1"/>
                </a:solidFill>
                <a:effectLst/>
                <a:ea typeface="Times New Roman" panose="02020603050405020304" pitchFamily="18" charset="0"/>
              </a:rPr>
              <a:t>Gamble</a:t>
            </a:r>
            <a:endParaRPr kumimoji="0" lang="de-DE" altLang="cs-CZ" sz="1600" b="0" i="0" u="none" strike="noStrike" cap="none" normalizeH="0" baseline="0" dirty="0">
              <a:ln>
                <a:noFill/>
              </a:ln>
              <a:solidFill>
                <a:schemeClr val="tx1"/>
              </a:solidFill>
              <a:effectLst/>
            </a:endParaRPr>
          </a:p>
        </p:txBody>
      </p:sp>
      <p:sp>
        <p:nvSpPr>
          <p:cNvPr id="23" name="Text Box 27"/>
          <p:cNvSpPr txBox="1">
            <a:spLocks noChangeArrowheads="1"/>
          </p:cNvSpPr>
          <p:nvPr/>
        </p:nvSpPr>
        <p:spPr bwMode="auto">
          <a:xfrm>
            <a:off x="1316643" y="2463181"/>
            <a:ext cx="577747" cy="30777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400" b="1" i="1" u="none" strike="noStrike" cap="none" normalizeH="0" baseline="0" dirty="0">
                <a:ln>
                  <a:noFill/>
                </a:ln>
                <a:solidFill>
                  <a:schemeClr val="tx1"/>
                </a:solidFill>
                <a:effectLst/>
                <a:ea typeface="Times New Roman" panose="02020603050405020304" pitchFamily="18" charset="0"/>
              </a:rPr>
              <a:t>nízký</a:t>
            </a:r>
            <a:endParaRPr kumimoji="0" lang="cs-CZ" altLang="cs-CZ" sz="1400" b="0" i="0" u="none" strike="noStrike" cap="none" normalizeH="0" baseline="0" dirty="0">
              <a:ln>
                <a:noFill/>
              </a:ln>
              <a:solidFill>
                <a:schemeClr val="tx1"/>
              </a:solidFill>
              <a:effectLst/>
            </a:endParaRPr>
          </a:p>
        </p:txBody>
      </p:sp>
      <p:sp>
        <p:nvSpPr>
          <p:cNvPr id="24" name="Text Box 26"/>
          <p:cNvSpPr txBox="1">
            <a:spLocks noChangeArrowheads="1"/>
          </p:cNvSpPr>
          <p:nvPr/>
        </p:nvSpPr>
        <p:spPr bwMode="auto">
          <a:xfrm>
            <a:off x="1028938" y="728684"/>
            <a:ext cx="374651" cy="2557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300" b="0" i="0" u="none" strike="noStrike" cap="none" normalizeH="0" baseline="0" dirty="0">
                <a:ln>
                  <a:noFill/>
                </a:ln>
                <a:solidFill>
                  <a:schemeClr val="tx1"/>
                </a:solidFill>
                <a:effectLst/>
                <a:ea typeface="Times New Roman" panose="02020603050405020304" pitchFamily="18" charset="0"/>
              </a:rPr>
              <a:t>TLAK NA LOKÁLNÍ CITLIVOST</a:t>
            </a:r>
            <a:endParaRPr kumimoji="0" lang="cs-CZ" altLang="cs-CZ" sz="1300" b="0" i="0" u="none" strike="noStrike" cap="none" normalizeH="0" baseline="0" dirty="0">
              <a:ln>
                <a:noFill/>
              </a:ln>
              <a:solidFill>
                <a:schemeClr val="tx1"/>
              </a:solidFill>
              <a:effectLst/>
            </a:endParaRPr>
          </a:p>
        </p:txBody>
      </p:sp>
      <p:sp>
        <p:nvSpPr>
          <p:cNvPr id="25" name="Text Box 33"/>
          <p:cNvSpPr txBox="1">
            <a:spLocks noChangeArrowheads="1"/>
          </p:cNvSpPr>
          <p:nvPr/>
        </p:nvSpPr>
        <p:spPr bwMode="auto">
          <a:xfrm>
            <a:off x="2220813" y="715585"/>
            <a:ext cx="3422058" cy="4159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400" b="0" i="0" u="none" strike="noStrike" cap="none" normalizeH="0" baseline="0" dirty="0">
                <a:ln>
                  <a:noFill/>
                </a:ln>
                <a:solidFill>
                  <a:schemeClr val="tx1"/>
                </a:solidFill>
                <a:effectLst/>
                <a:ea typeface="Times New Roman" panose="02020603050405020304" pitchFamily="18" charset="0"/>
              </a:rPr>
              <a:t>TLAK NA SNIŽOVÁNÍ NÁKLADŮ</a:t>
            </a:r>
            <a:endParaRPr kumimoji="0" lang="cs-CZ" altLang="cs-CZ" sz="14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400" b="1" i="1" u="none" strike="noStrike" cap="none" normalizeH="0" baseline="0" dirty="0">
                <a:ln>
                  <a:noFill/>
                </a:ln>
                <a:solidFill>
                  <a:schemeClr val="tx1"/>
                </a:solidFill>
                <a:effectLst/>
                <a:ea typeface="Times New Roman" panose="02020603050405020304" pitchFamily="18" charset="0"/>
              </a:rPr>
              <a:t>vysoký</a:t>
            </a:r>
            <a:endParaRPr kumimoji="0" lang="cs-CZ" altLang="cs-CZ" sz="1400" b="0" i="0" u="none" strike="noStrike" cap="none" normalizeH="0" baseline="0" dirty="0">
              <a:ln>
                <a:noFill/>
              </a:ln>
              <a:solidFill>
                <a:schemeClr val="tx1"/>
              </a:solidFill>
              <a:effectLst/>
            </a:endParaRPr>
          </a:p>
        </p:txBody>
      </p:sp>
      <p:sp>
        <p:nvSpPr>
          <p:cNvPr id="26" name="Text Box 23"/>
          <p:cNvSpPr txBox="1">
            <a:spLocks noChangeArrowheads="1"/>
          </p:cNvSpPr>
          <p:nvPr/>
        </p:nvSpPr>
        <p:spPr bwMode="auto">
          <a:xfrm>
            <a:off x="3751857" y="4335843"/>
            <a:ext cx="593725"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400" b="1" i="1" u="none" strike="noStrike" cap="none" normalizeH="0" baseline="0" dirty="0">
                <a:ln>
                  <a:noFill/>
                </a:ln>
                <a:solidFill>
                  <a:schemeClr val="tx1"/>
                </a:solidFill>
                <a:effectLst/>
                <a:ea typeface="Times New Roman" panose="02020603050405020304" pitchFamily="18" charset="0"/>
              </a:rPr>
              <a:t>nízký</a:t>
            </a:r>
            <a:endParaRPr kumimoji="0" lang="cs-CZ" altLang="cs-CZ" sz="1400" b="0" i="0" u="none" strike="noStrike" cap="none" normalizeH="0" baseline="0" dirty="0">
              <a:ln>
                <a:noFill/>
              </a:ln>
              <a:solidFill>
                <a:schemeClr val="tx1"/>
              </a:solidFill>
              <a:effectLst/>
            </a:endParaRPr>
          </a:p>
        </p:txBody>
      </p:sp>
      <p:sp>
        <p:nvSpPr>
          <p:cNvPr id="27" name="Text Box 25"/>
          <p:cNvSpPr txBox="1">
            <a:spLocks noChangeArrowheads="1"/>
          </p:cNvSpPr>
          <p:nvPr/>
        </p:nvSpPr>
        <p:spPr bwMode="auto">
          <a:xfrm>
            <a:off x="6014499" y="2408223"/>
            <a:ext cx="859418" cy="30777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400" b="1" i="1" u="none" strike="noStrike" cap="none" normalizeH="0" baseline="0" dirty="0">
                <a:ln>
                  <a:noFill/>
                </a:ln>
                <a:solidFill>
                  <a:schemeClr val="tx1"/>
                </a:solidFill>
                <a:effectLst/>
                <a:ea typeface="Times New Roman" panose="02020603050405020304" pitchFamily="18" charset="0"/>
              </a:rPr>
              <a:t>vysoký</a:t>
            </a:r>
            <a:endParaRPr kumimoji="0" lang="cs-CZ" altLang="cs-CZ" sz="1400" b="0" i="0" u="none" strike="noStrike" cap="none" normalizeH="0" baseline="0" dirty="0">
              <a:ln>
                <a:noFill/>
              </a:ln>
              <a:solidFill>
                <a:schemeClr val="tx1"/>
              </a:solidFill>
              <a:effectLst/>
            </a:endParaRPr>
          </a:p>
        </p:txBody>
      </p:sp>
      <p:sp>
        <p:nvSpPr>
          <p:cNvPr id="28" name="Text Box 24"/>
          <p:cNvSpPr txBox="1">
            <a:spLocks noChangeArrowheads="1"/>
          </p:cNvSpPr>
          <p:nvPr/>
        </p:nvSpPr>
        <p:spPr bwMode="auto">
          <a:xfrm>
            <a:off x="1757610" y="1311450"/>
            <a:ext cx="1884363" cy="10772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a:ln>
                  <a:noFill/>
                </a:ln>
                <a:solidFill>
                  <a:schemeClr val="tx1"/>
                </a:solidFill>
                <a:effectLst/>
                <a:ea typeface="Times New Roman" panose="02020603050405020304" pitchFamily="18" charset="0"/>
              </a:rPr>
              <a:t>Globální strategie</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Infosys</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Lenovo</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Times New Roman" panose="02020603050405020304" pitchFamily="18" charset="0"/>
              </a:rPr>
              <a:t>Siemens </a:t>
            </a:r>
            <a:r>
              <a:rPr kumimoji="0" lang="cs-CZ" altLang="cs-CZ" sz="1600" b="0" i="1" u="none" strike="noStrike" cap="none" normalizeH="0" baseline="0" dirty="0" err="1">
                <a:ln>
                  <a:noFill/>
                </a:ln>
                <a:solidFill>
                  <a:schemeClr val="tx1"/>
                </a:solidFill>
                <a:effectLst/>
                <a:ea typeface="Times New Roman" panose="02020603050405020304" pitchFamily="18" charset="0"/>
              </a:rPr>
              <a:t>Energy</a:t>
            </a:r>
            <a:endParaRPr kumimoji="0" lang="cs-CZ" altLang="cs-CZ" sz="1600" b="0" i="0" u="none" strike="noStrike" cap="none" normalizeH="0" baseline="0" dirty="0">
              <a:ln>
                <a:noFill/>
              </a:ln>
              <a:solidFill>
                <a:schemeClr val="tx1"/>
              </a:solidFill>
              <a:effectLst/>
            </a:endParaRPr>
          </a:p>
        </p:txBody>
      </p:sp>
      <p:sp>
        <p:nvSpPr>
          <p:cNvPr id="29" name="Rectangle 34"/>
          <p:cNvSpPr>
            <a:spLocks noChangeArrowheads="1"/>
          </p:cNvSpPr>
          <p:nvPr/>
        </p:nvSpPr>
        <p:spPr bwMode="auto">
          <a:xfrm>
            <a:off x="1080120" y="488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30" name="Rectangle 44"/>
          <p:cNvSpPr>
            <a:spLocks noChangeArrowheads="1"/>
          </p:cNvSpPr>
          <p:nvPr/>
        </p:nvSpPr>
        <p:spPr bwMode="auto">
          <a:xfrm>
            <a:off x="1080120" y="46208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123393428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83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Mezinárodní strategie</a:t>
            </a:r>
            <a:r>
              <a:rPr lang="cs-CZ" sz="1600" dirty="0"/>
              <a:t> využívá existující klíčové kompetence vytvořené v tuzemském prostředí k prodeji stejných produktů (tj. výrobků a služeb) jak na tuzemském, tak na zahraničním trhu. </a:t>
            </a:r>
          </a:p>
          <a:p>
            <a:pPr lvl="0" algn="just"/>
            <a:r>
              <a:rPr lang="cs-CZ" sz="1600" dirty="0"/>
              <a:t>Jedná se o jednu z nejstarších forem mezinárodního strategického působení v mezinárodním podnikatelském prostředí (nejčastěji se využíval v první polovině dvacátého století) a často je to první strategická forma, kterou podniky využívají při svém prvním vstupu do mezinárodního prostoru.</a:t>
            </a:r>
          </a:p>
          <a:p>
            <a:pPr lvl="0" algn="just"/>
            <a:r>
              <a:rPr lang="cs-CZ" sz="1600" dirty="0"/>
              <a:t>Mezinárodní strategie je používána především těmi podniky, které působí na relativně velkém tuzemském trhu a mají vybudovanou silnou značku a mají velmi dobrou reputaci na trhu. Strategie je velmi dobře využitelná u zboží s vysokou hodnotou, jako je luxusní zboží a strojní zařízení. </a:t>
            </a:r>
          </a:p>
          <a:p>
            <a:pPr lvl="0" algn="just"/>
            <a:r>
              <a:rPr lang="cs-CZ" sz="1600" dirty="0"/>
              <a:t>Podstatou této strategie je transfer klíčových kompetencí a unikátního produktu na zahraniční trhy, kde nejsou konkurenti schopni takovýto produkt vyvinout. Transfer produktů na zahraniční trhy je realizován pomocí silných exportérů.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na mezinárodních trzích I</a:t>
            </a:r>
          </a:p>
        </p:txBody>
      </p:sp>
    </p:spTree>
    <p:extLst>
      <p:ext uri="{BB962C8B-B14F-4D97-AF65-F5344CB8AC3E}">
        <p14:creationId xmlns:p14="http://schemas.microsoft.com/office/powerpoint/2010/main" val="521002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83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Multinárodní strategie</a:t>
            </a:r>
            <a:r>
              <a:rPr lang="cs-CZ" sz="1600" dirty="0"/>
              <a:t> je založena na maximálním přizpůsobení místním trhům a požadavkům zákazníků, dochází k přizpůsobení různým trhům s různými podmínkami. Nejčastěji se tato strategie uplatňuje u podniků, které vstupují na hostitelské trhy s velkou kapacitou nebo trhy velmi osobité (jako je třeba trh Japonska nebo Saudské Arábie).</a:t>
            </a:r>
          </a:p>
          <a:p>
            <a:pPr lvl="0" algn="just"/>
            <a:r>
              <a:rPr lang="cs-CZ" sz="1600" dirty="0"/>
              <a:t>Obvykle se multinárodní strategie uplatňuje na trhu se spotřebním zbožím nebo v oblasti potravinářství. K tomu, aby mohly být co nejlépe uspokojeny zákaznické preference a požadavky na jednotlivých trzích, tak je potřeba na cílových zahraničních trzích vytvořit podnikatelské jednotky zajišťující všechny funkce. </a:t>
            </a:r>
          </a:p>
          <a:p>
            <a:pPr lvl="0" algn="just"/>
            <a:r>
              <a:rPr lang="cs-CZ" sz="1600" dirty="0"/>
              <a:t>Přičemž každá podnikatelská jednotka je vysoce autonomní a její fungování je spojeno s vysokými náklady. </a:t>
            </a:r>
            <a:r>
              <a:rPr lang="cs-CZ" sz="1600" dirty="0" err="1"/>
              <a:t>Autonomita</a:t>
            </a:r>
            <a:r>
              <a:rPr lang="cs-CZ" sz="1600" dirty="0"/>
              <a:t> podnikatelských jednotek neumožňuje využití úspor z rozsahu a také přenos znalostí mezi regiony. </a:t>
            </a:r>
          </a:p>
          <a:p>
            <a:pPr lvl="0" algn="just"/>
            <a:r>
              <a:rPr lang="cs-CZ" sz="1600" dirty="0"/>
              <a:t>Tím, že se podnik snaží přizpůsobit požadavkům různých regionů, tak potřebuje </a:t>
            </a:r>
            <a:r>
              <a:rPr lang="cs-CZ" sz="1600" dirty="0" err="1"/>
              <a:t>tacitní</a:t>
            </a:r>
            <a:r>
              <a:rPr lang="cs-CZ" sz="1600" dirty="0"/>
              <a:t> znalosti k vytvoření produktů s očekávanou kvalitou a odpovídající požadavkům zákazníků.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na mezinárodních trzích II</a:t>
            </a:r>
          </a:p>
        </p:txBody>
      </p:sp>
    </p:spTree>
    <p:extLst>
      <p:ext uri="{BB962C8B-B14F-4D97-AF65-F5344CB8AC3E}">
        <p14:creationId xmlns:p14="http://schemas.microsoft.com/office/powerpoint/2010/main" val="3554389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0317" y="71881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Globální strategie</a:t>
            </a:r>
            <a:r>
              <a:rPr lang="cs-CZ" sz="1600" dirty="0"/>
              <a:t> maximalizuje tlak na co nejnižší náklady. Globální strategie se stala preferovanou strategií 21. století. Je vytvářen produkt pro světový trh, celý svět je vnímán jako jeden trh a nejsou zde sledovány rozdíly mezi jednotlivými trhy a zeměmi. Stejně tak není brán ohled na různé zákaznické preference a způsoby. Strategie je nízkonákladová a celkové zaměření je na růst ziskovosti se snižováním nákladů, přičemž vychází z maximalizace úspor z rozsahu.</a:t>
            </a:r>
          </a:p>
          <a:p>
            <a:pPr algn="just"/>
            <a:r>
              <a:rPr lang="cs-CZ" sz="1600" b="1" dirty="0"/>
              <a:t>Transnacionální strategie</a:t>
            </a:r>
            <a:r>
              <a:rPr lang="cs-CZ" sz="1600" dirty="0"/>
              <a:t> představuje kombinaci maximální lokální citlivosti (lokalizační strategie) s maximální globální integrací (globalizační strategie). Důraz je kladen jak na nízké náklady, tak na lokální požadavky trhu. Tato strategie je často používána v kombinaci s tzv. strategií modrého oceánu. Transnacionální strategie využívá úspory z rozsahu, hledá způsoby učení se od jiných trhů a integruje tyto znalosti prostřednictvím globálních operací. Dochází zde k transferu zdrojů a kapacit přes hranice země, která tak umožňuje zvyšování hodnoty podniku. Vytváření podnikatelských jednotek na jednotlivých trzích s sebou nese vysoké náklady na jejich provoz, ale zároveň zajišťuje difúzi myšlenek, inovací a nejlepších příkladů napříč světem.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na mezinárodních trzích III</a:t>
            </a:r>
          </a:p>
        </p:txBody>
      </p:sp>
    </p:spTree>
    <p:extLst>
      <p:ext uri="{BB962C8B-B14F-4D97-AF65-F5344CB8AC3E}">
        <p14:creationId xmlns:p14="http://schemas.microsoft.com/office/powerpoint/2010/main" val="2789875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0317" y="71881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K základním strategickým rozhodnutím v rámci mezinárodní strategie patří rozhodnutí o rozsahu geografického působení. Manažeři a majitelé podniku si musí stanovit, v jaké geografické šíři chtějí působit, zda v jednom regionu, celosvětově nebo globálně. </a:t>
            </a:r>
          </a:p>
          <a:p>
            <a:pPr lvl="0" algn="just"/>
            <a:r>
              <a:rPr lang="cs-CZ" sz="1600" dirty="0"/>
              <a:t>Otázka rozsahu geografického působení přímo navazuje na strategii vertikální integrace a diverzifikační strategii. Návaznost na předchozí strategie je dána tím, že při mezinárodním působení podnikatelského subjektu je kladen velký důraz nejen na potřebné zdroje, ale především na klíčové kompetence. </a:t>
            </a:r>
          </a:p>
          <a:p>
            <a:pPr lvl="0" algn="just"/>
            <a:r>
              <a:rPr lang="cs-CZ" sz="1600" dirty="0"/>
              <a:t>Jelikož podnik vstupuje do nového prostředí, tak musí rozvíjet nové klíčové kompetence, které mu umožní posílit jeho tržní pozici a vybudovat udržitelnou konkurenční výhodu. </a:t>
            </a:r>
          </a:p>
          <a:p>
            <a:pPr lvl="0" algn="just"/>
            <a:r>
              <a:rPr lang="cs-CZ" sz="1600" dirty="0"/>
              <a:t>Při rozhodování o strategii geografického působení se podniky v podstatě rozhodují mezi variantou široké geografické diverzifikace svých aktivit a variantou koncentrace na jeden klíčový trh.</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geografického působení I</a:t>
            </a:r>
          </a:p>
        </p:txBody>
      </p:sp>
    </p:spTree>
    <p:extLst>
      <p:ext uri="{BB962C8B-B14F-4D97-AF65-F5344CB8AC3E}">
        <p14:creationId xmlns:p14="http://schemas.microsoft.com/office/powerpoint/2010/main" val="2924657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Posuzuje přijatelnost z pohledu požadavků zákazníků, vlastníků a celkové organizace.</a:t>
            </a:r>
          </a:p>
          <a:p>
            <a:pPr algn="just"/>
            <a:r>
              <a:rPr lang="cs-CZ" sz="1600" dirty="0"/>
              <a:t>Posuzuje přijatelnost pro zájmové skupiny jako je stát, místní správa, investoři a obchodní partneři.</a:t>
            </a:r>
          </a:p>
          <a:p>
            <a:pPr algn="just"/>
            <a:r>
              <a:rPr lang="cs-CZ" sz="1600" dirty="0"/>
              <a:t>Posuzuje přijatelnost z pohledu návratnosti investovaných prostředků a míru jejich návratnosti.</a:t>
            </a:r>
          </a:p>
          <a:p>
            <a:pPr algn="just"/>
            <a:r>
              <a:rPr lang="cs-CZ" sz="1600" dirty="0"/>
              <a:t>Posuzuje míru rizikovosti strategie. Hodnotí rizikové faktory a míru pravděpodobnosti vzniku rizikových faktorů v souvislosti s navrhovanou strategií.</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Přijatelnost strategie</a:t>
            </a:r>
          </a:p>
        </p:txBody>
      </p:sp>
    </p:spTree>
    <p:extLst>
      <p:ext uri="{BB962C8B-B14F-4D97-AF65-F5344CB8AC3E}">
        <p14:creationId xmlns:p14="http://schemas.microsoft.com/office/powerpoint/2010/main" val="1344046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0317" y="71881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Z pohledu rozsahu geografického působení si tedy podniky vybírají mezi dvěma strategiemi, a to strategií koncentrace a strategií rozšířeného působení.</a:t>
            </a:r>
          </a:p>
          <a:p>
            <a:pPr lvl="0" algn="just"/>
            <a:r>
              <a:rPr lang="cs-CZ" sz="1600" dirty="0"/>
              <a:t> </a:t>
            </a:r>
            <a:r>
              <a:rPr lang="cs-CZ" sz="1600" b="1" dirty="0"/>
              <a:t>Strategie koncentrace</a:t>
            </a:r>
            <a:r>
              <a:rPr lang="cs-CZ" sz="1600" dirty="0"/>
              <a:t> je založena na výběru jednoho geografického regionu a jednoho zahraničního trhu, na kterém začíná podnikatelský subjekt působit. Výběr cíleného geografického regionu nebo kulturního klastru probíhá nejčastěji na základě podobnosti a blízkosti vybraného regionu k původnímu, tuzemskému regionu. Strategie koncentrace je typická pro malé a střední podniky, které mají často omezené zdroje, znalosti zahraničních trhů a omezené schopnosti působení na zahraničních trzích. </a:t>
            </a:r>
          </a:p>
          <a:p>
            <a:pPr lvl="0" algn="just"/>
            <a:r>
              <a:rPr lang="cs-CZ" sz="1600" dirty="0"/>
              <a:t>Druhou možností je </a:t>
            </a:r>
            <a:r>
              <a:rPr lang="cs-CZ" sz="1600" b="1" dirty="0"/>
              <a:t>strategie rozšířeného působení</a:t>
            </a:r>
            <a:r>
              <a:rPr lang="cs-CZ" sz="1600" dirty="0"/>
              <a:t>, při které na rozdíl od strategie koncentrace, si podnik volí několik geografických regionů a několik zahraničních trhů, na kterých zahajuje své zahraniční působení. Tato geografická strategie je velmi typická pro velké podniky s dostatečnými zdroji a znalostmi zahraničních trhů. Navíc tyto podniky mají vybudované odpovídající klíčové kompetence použitelné pro zahraniční trhy.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geografického působení II</a:t>
            </a:r>
          </a:p>
        </p:txBody>
      </p:sp>
    </p:spTree>
    <p:extLst>
      <p:ext uri="{BB962C8B-B14F-4D97-AF65-F5344CB8AC3E}">
        <p14:creationId xmlns:p14="http://schemas.microsoft.com/office/powerpoint/2010/main" val="1146756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9419"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Volba strategie geografického působení je významným způsobem ovlivněna atraktivností konkrétního geografického regionu, popř. zahraničního trhu. </a:t>
            </a:r>
          </a:p>
          <a:p>
            <a:pPr lvl="0" algn="just"/>
            <a:r>
              <a:rPr lang="cs-CZ" sz="1600" dirty="0"/>
              <a:t>Atraktivnost vybrané geografické lokality bývá hodnocena pomocí absolutních metrik (např. počet zákazníků, kupní síla obyvatelstva a další) a pomocí relativní vzdálenosti. </a:t>
            </a:r>
          </a:p>
          <a:p>
            <a:pPr lvl="0" algn="just"/>
            <a:r>
              <a:rPr lang="cs-CZ" sz="1600" dirty="0"/>
              <a:t>Daleko častěji se používá hodnocení právě pomocí relativní vzdálenosti, která určuje jakousi vzdálenost nebo také odstup zvoleného regionu od tuzemského regionu pomocí vybraných faktorů. </a:t>
            </a:r>
          </a:p>
          <a:p>
            <a:pPr lvl="0" algn="just"/>
            <a:r>
              <a:rPr lang="cs-CZ" sz="1600" dirty="0"/>
              <a:t>V této souvislosti se hovoří o mentální, psychické odlišnosti geografických regionů/trhů. A právě psychická odlišnost cílového geografického regionu/trhu od tuzemského regionu/trhu je častějším faktorem ovlivňujícím volbu konkrétního geografického regionu/trhu, než geografická vzdálenost je cílovým a tuzemským regionem/trhem.</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geografického působení III</a:t>
            </a:r>
          </a:p>
        </p:txBody>
      </p:sp>
    </p:spTree>
    <p:extLst>
      <p:ext uri="{BB962C8B-B14F-4D97-AF65-F5344CB8AC3E}">
        <p14:creationId xmlns:p14="http://schemas.microsoft.com/office/powerpoint/2010/main" val="3304786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9419"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Pro hodnocení relativní vzdálenosti byl vytvořen určitý hodnotící rámec pomocí vybraných faktorů pod názvem </a:t>
            </a:r>
            <a:r>
              <a:rPr lang="cs-CZ" sz="1600" b="1" dirty="0"/>
              <a:t>CAGE hodnotící rámec vzdálenosti</a:t>
            </a:r>
            <a:r>
              <a:rPr lang="cs-CZ" sz="1600" dirty="0"/>
              <a:t> (CAGE Distance Framework).</a:t>
            </a:r>
          </a:p>
          <a:p>
            <a:pPr lvl="0" algn="just"/>
            <a:r>
              <a:rPr lang="cs-CZ" sz="1600" b="1" dirty="0" err="1"/>
              <a:t>Cultural</a:t>
            </a:r>
            <a:r>
              <a:rPr lang="cs-CZ" sz="1600" b="1" dirty="0"/>
              <a:t> (kulturní vzdálenost)</a:t>
            </a:r>
            <a:r>
              <a:rPr lang="cs-CZ" sz="1600" dirty="0"/>
              <a:t> – kulturní vzdálenost hodnotí kulturní rozdílnosti (jako je odlišný jazyk, etnické skupiny, náboženství, sociální normy a zvyky, názory a hodnoty a další faktory) mezi tuzemským trhem a cílovým zahraničním trhem. Velké kulturní rozdílnosti sebou mohou přinést nejen vysoké náklady a nejistotu ve vedení, ale také nedostatek důvěry a vzájemného respektu mezi obchodními partnery.</a:t>
            </a:r>
          </a:p>
          <a:p>
            <a:pPr lvl="0" algn="just"/>
            <a:r>
              <a:rPr lang="cs-CZ" sz="1600" b="1" dirty="0" err="1"/>
              <a:t>Administrative</a:t>
            </a:r>
            <a:r>
              <a:rPr lang="cs-CZ" sz="1600" b="1" dirty="0"/>
              <a:t> and </a:t>
            </a:r>
            <a:r>
              <a:rPr lang="cs-CZ" sz="1600" b="1" dirty="0" err="1"/>
              <a:t>political</a:t>
            </a:r>
            <a:r>
              <a:rPr lang="cs-CZ" sz="1600" b="1" dirty="0"/>
              <a:t> (administrativní a politická vzdálenost)</a:t>
            </a:r>
            <a:r>
              <a:rPr lang="cs-CZ" sz="1600" dirty="0"/>
              <a:t> – administrativní a politická vzdálenost je sledována z pohledu takových faktorů, jako je absence nebo existence měnových nebo politických smluv (mezi tuzemským a cílovým trhem), silný nebo slabý vliv legislativních a finančních institucí, popřípadě existence politického nepřátelství mezi zeměmi.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geografického působení IV</a:t>
            </a:r>
          </a:p>
        </p:txBody>
      </p:sp>
    </p:spTree>
    <p:extLst>
      <p:ext uri="{BB962C8B-B14F-4D97-AF65-F5344CB8AC3E}">
        <p14:creationId xmlns:p14="http://schemas.microsoft.com/office/powerpoint/2010/main" val="384964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err="1"/>
              <a:t>Geographic</a:t>
            </a:r>
            <a:r>
              <a:rPr lang="cs-CZ" sz="1600" b="1" dirty="0"/>
              <a:t> (geografická vzdálenost)</a:t>
            </a:r>
            <a:r>
              <a:rPr lang="cs-CZ" sz="1600" dirty="0"/>
              <a:t> – geografická vzdálenost hodnotí jak je tuzemský a cílový trh vzdálen z pohledu konkrétních geografických jednotek, tj. počtu kilometrů nebo mil.</a:t>
            </a:r>
          </a:p>
          <a:p>
            <a:pPr lvl="0" algn="just"/>
            <a:r>
              <a:rPr lang="cs-CZ" sz="1600" b="1" dirty="0" err="1"/>
              <a:t>Economic</a:t>
            </a:r>
            <a:r>
              <a:rPr lang="cs-CZ" sz="1600" b="1" dirty="0"/>
              <a:t> (ekonomická vzdálenost)</a:t>
            </a:r>
            <a:r>
              <a:rPr lang="cs-CZ" sz="1600" dirty="0"/>
              <a:t> – ekonomická vzdálenost mezi tuzemským a cílovým regionem je determinována pomocí bohatství a příjmu na jednoho obyvatele. Obecně platí, že podniky z ekonomicky bohatších zemí se více zapojují do mezinárodního podnikání než podniky z ekonomicky chudších zemí.</a:t>
            </a:r>
          </a:p>
          <a:p>
            <a:pPr lvl="0" algn="just"/>
            <a:r>
              <a:rPr lang="cs-CZ" sz="1600" dirty="0"/>
              <a:t>Podstatou tohoto hodnotícího rámce není hodnocení jak je daný geografický region/trh vzdálen geograficky (tj. v kilometrech nebo mílích) od tuzemského regionu/trhu, ale jak je odlišný svým charakterem.  </a:t>
            </a:r>
          </a:p>
          <a:p>
            <a:pPr lvl="0" algn="just"/>
            <a:r>
              <a:rPr lang="cs-CZ" sz="1600" dirty="0"/>
              <a:t>Volba konkrétního geografického regionu, a potažmo počtu geografických regionů, je pouze prvním krokem tohoto procesu. Poté musí následovat hluboká analýza a hodnocení nejenom konkrétního cílového regionu, ale především cílových zahraničních trhů. Ovšem tato hluboká analýza a volba konkrétního trhu je náplní procesu </a:t>
            </a:r>
            <a:r>
              <a:rPr lang="cs-CZ" sz="1600" dirty="0" err="1"/>
              <a:t>screeningu</a:t>
            </a:r>
            <a:r>
              <a:rPr lang="cs-CZ" sz="1600" dirty="0"/>
              <a: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geografického působení V</a:t>
            </a:r>
          </a:p>
        </p:txBody>
      </p:sp>
    </p:spTree>
    <p:extLst>
      <p:ext uri="{BB962C8B-B14F-4D97-AF65-F5344CB8AC3E}">
        <p14:creationId xmlns:p14="http://schemas.microsoft.com/office/powerpoint/2010/main" val="1723292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Podniky realizující mezinárodní podnikání jsou vystaveny dvou silám, a to tlaku na globální integraci a tlaku na místní citlivost. Tyto dvě síly působí rozdílným způsobem na koordinaci aktivit podniku.</a:t>
            </a:r>
          </a:p>
          <a:p>
            <a:pPr lvl="0" algn="just"/>
            <a:r>
              <a:rPr lang="cs-CZ" sz="1600" b="1" dirty="0"/>
              <a:t>Globální integrace</a:t>
            </a:r>
            <a:r>
              <a:rPr lang="cs-CZ" sz="1600" dirty="0"/>
              <a:t> (standardizace všech podnikový aktivit) zdůrazňuje dva základní faktory, a to globalizaci trhů a schopnost dosažení standardizace. Globalizace trhů vychází z globálních nákupních vzorců a podnikové strategie a říká, že zákazník hledá a přijímá standardizovaný globální produkt.</a:t>
            </a:r>
          </a:p>
          <a:p>
            <a:pPr lvl="0" algn="just"/>
            <a:r>
              <a:rPr lang="cs-CZ" sz="1600" b="1" dirty="0"/>
              <a:t>Lokální citlivost</a:t>
            </a:r>
            <a:r>
              <a:rPr lang="cs-CZ" sz="1600" dirty="0"/>
              <a:t> (přizpůsobení produktů a operací pro místní tržní podmínky) vychází ze dvou základních faktorů, a to ze zákaznické rozdílnosti a požadavků hostitelské země. Zákaznická rozdílnost vychází z rozdílů zákaznických preferencí a chutí z různých zemí světa.</a:t>
            </a:r>
          </a:p>
          <a:p>
            <a:pPr lvl="0" algn="just"/>
            <a:r>
              <a:rPr lang="cs-CZ" sz="1600" dirty="0"/>
              <a:t>Kromě těchto uvedených alternativ se od konce dvacátého století začíná projevovat další strategie, a to </a:t>
            </a:r>
            <a:r>
              <a:rPr lang="cs-CZ" sz="1600" b="1" dirty="0"/>
              <a:t>strategie </a:t>
            </a:r>
            <a:r>
              <a:rPr lang="cs-CZ" sz="1600" b="1" dirty="0" err="1"/>
              <a:t>glokalizace</a:t>
            </a:r>
            <a:r>
              <a:rPr lang="cs-CZ" sz="1600" dirty="0"/>
              <a:t>, která</a:t>
            </a:r>
            <a:r>
              <a:rPr lang="cs-CZ" sz="1600" b="1" dirty="0"/>
              <a:t> </a:t>
            </a:r>
            <a:r>
              <a:rPr lang="cs-CZ" sz="1600" dirty="0"/>
              <a:t>propojuje a kombinuje globální integraci a lokální citlivost. S touto alternativou přišla firma Honda, která tuto strategii poprvé aplikovala.</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a:t>Strategie lokální citlivosti – globální integrace</a:t>
            </a:r>
          </a:p>
        </p:txBody>
      </p:sp>
    </p:spTree>
    <p:extLst>
      <p:ext uri="{BB962C8B-B14F-4D97-AF65-F5344CB8AC3E}">
        <p14:creationId xmlns:p14="http://schemas.microsoft.com/office/powerpoint/2010/main" val="76644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Načasování </a:t>
            </a:r>
          </a:p>
          <a:p>
            <a:pPr marL="109728" indent="0">
              <a:buNone/>
            </a:pPr>
            <a:endParaRPr lang="cs-CZ" sz="1800" dirty="0"/>
          </a:p>
          <a:p>
            <a:r>
              <a:rPr lang="cs-CZ" sz="1800" dirty="0"/>
              <a:t>Lokalizace </a:t>
            </a:r>
          </a:p>
          <a:p>
            <a:pPr marL="109728" indent="0">
              <a:buNone/>
            </a:pPr>
            <a:endParaRPr lang="cs-CZ" sz="1800" dirty="0"/>
          </a:p>
          <a:p>
            <a:r>
              <a:rPr lang="cs-CZ" sz="1800" dirty="0"/>
              <a:t>Metoda vstupu</a:t>
            </a:r>
          </a:p>
          <a:p>
            <a:pPr lvl="1"/>
            <a:r>
              <a:rPr lang="cs-CZ" sz="1800" dirty="0"/>
              <a:t>Exportní metody</a:t>
            </a:r>
          </a:p>
          <a:p>
            <a:pPr lvl="1"/>
            <a:r>
              <a:rPr lang="cs-CZ" sz="1800" dirty="0"/>
              <a:t>Smluvní metody</a:t>
            </a:r>
          </a:p>
          <a:p>
            <a:pPr lvl="1"/>
            <a:r>
              <a:rPr lang="cs-CZ" sz="1800" dirty="0"/>
              <a:t>Investiční metody</a:t>
            </a:r>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Základní taktická rozhodnutí</a:t>
            </a:r>
          </a:p>
        </p:txBody>
      </p:sp>
    </p:spTree>
    <p:extLst>
      <p:ext uri="{BB962C8B-B14F-4D97-AF65-F5344CB8AC3E}">
        <p14:creationId xmlns:p14="http://schemas.microsoft.com/office/powerpoint/2010/main" val="134866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Globální a krokový přístup k internacionalizaci</a:t>
            </a:r>
          </a:p>
        </p:txBody>
      </p:sp>
      <p:graphicFrame>
        <p:nvGraphicFramePr>
          <p:cNvPr id="6" name="objekt 1"/>
          <p:cNvGraphicFramePr>
            <a:graphicFrameLocks noChangeAspect="1"/>
          </p:cNvGraphicFramePr>
          <p:nvPr>
            <p:extLst/>
          </p:nvPr>
        </p:nvGraphicFramePr>
        <p:xfrm>
          <a:off x="251520" y="771550"/>
          <a:ext cx="7848873" cy="374441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9416455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pPr algn="l"/>
            <a:r>
              <a:rPr lang="cs-CZ" sz="4000" b="1" dirty="0">
                <a:solidFill>
                  <a:schemeClr val="bg1"/>
                </a:solidFill>
                <a:latin typeface="Times New Roman" panose="02020603050405020304" pitchFamily="18" charset="0"/>
                <a:cs typeface="Times New Roman" panose="02020603050405020304" pitchFamily="18" charset="0"/>
              </a:rPr>
              <a:t>Současné manažerské přístupy k řízení jako součást strategie podniku</a:t>
            </a: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p:txBody>
      </p:sp>
    </p:spTree>
    <p:extLst>
      <p:ext uri="{BB962C8B-B14F-4D97-AF65-F5344CB8AC3E}">
        <p14:creationId xmlns:p14="http://schemas.microsoft.com/office/powerpoint/2010/main" val="101211555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0"/>
              <a:t>Síťový přístup vnímá podnik jako soubor propojených vztahů spojujících podnik s ostatními podniky ve více či méně důvěrném způsobu, závisejícím na vztazích uvnitř sítě. </a:t>
            </a:r>
          </a:p>
          <a:p>
            <a:pPr>
              <a:buNone/>
            </a:pPr>
            <a:endParaRPr lang="cs-CZ" sz="2000" dirty="0"/>
          </a:p>
          <a:p>
            <a:r>
              <a:rPr lang="cs-CZ" sz="2000" dirty="0"/>
              <a:t>Síť dvě nebo více organizací spojených dlouhodobými vztahy a vazbami. Vazby mezi členy sítě formuje reflexe a poznání vzájemné závislosti a jsou základem pro dlouhodobé vazby. (</a:t>
            </a:r>
            <a:r>
              <a:rPr lang="cs-CZ" sz="2000" dirty="0" err="1"/>
              <a:t>Thorelli</a:t>
            </a:r>
            <a:r>
              <a:rPr lang="cs-CZ" sz="2000" dirty="0"/>
              <a:t>, 1986)</a:t>
            </a:r>
          </a:p>
          <a:p>
            <a:pPr>
              <a:buNone/>
            </a:pPr>
            <a:endParaRPr lang="cs-CZ" sz="2000" dirty="0"/>
          </a:p>
          <a:p>
            <a:r>
              <a:rPr lang="cs-CZ" sz="2000" dirty="0"/>
              <a:t>Komplementarita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err="1"/>
              <a:t>Networking</a:t>
            </a:r>
            <a:endParaRPr lang="cs-CZ" dirty="0"/>
          </a:p>
        </p:txBody>
      </p:sp>
    </p:spTree>
    <p:extLst>
      <p:ext uri="{BB962C8B-B14F-4D97-AF65-F5344CB8AC3E}">
        <p14:creationId xmlns:p14="http://schemas.microsoft.com/office/powerpoint/2010/main" val="185942083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0"/>
              <a:t>Sítě kontaktů, znalostí – sociální kapitál podnikatelů</a:t>
            </a:r>
          </a:p>
          <a:p>
            <a:pPr>
              <a:buNone/>
            </a:pPr>
            <a:endParaRPr lang="cs-CZ" sz="2000" dirty="0"/>
          </a:p>
          <a:p>
            <a:r>
              <a:rPr lang="cs-CZ" sz="2000" dirty="0"/>
              <a:t>Sítě podniků</a:t>
            </a:r>
          </a:p>
          <a:p>
            <a:pPr lvl="1"/>
            <a:r>
              <a:rPr lang="cs-CZ" sz="2000" dirty="0"/>
              <a:t>Přímé zapojení podniků </a:t>
            </a:r>
          </a:p>
          <a:p>
            <a:pPr lvl="1"/>
            <a:r>
              <a:rPr lang="cs-CZ" sz="2000" dirty="0"/>
              <a:t>Nepřímé zapojení podniků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Formy </a:t>
            </a:r>
            <a:r>
              <a:rPr lang="cs-CZ" dirty="0" err="1"/>
              <a:t>networking</a:t>
            </a:r>
            <a:endParaRPr lang="cs-CZ" dirty="0"/>
          </a:p>
        </p:txBody>
      </p:sp>
    </p:spTree>
    <p:extLst>
      <p:ext uri="{BB962C8B-B14F-4D97-AF65-F5344CB8AC3E}">
        <p14:creationId xmlns:p14="http://schemas.microsoft.com/office/powerpoint/2010/main" val="4283029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Vhodnost strategie se posuzuje z pohledu souladu s misí a vizí podniku.</a:t>
            </a:r>
          </a:p>
          <a:p>
            <a:pPr algn="just"/>
            <a:r>
              <a:rPr lang="cs-CZ" sz="1600" dirty="0"/>
              <a:t>Vychází ze strategických analýzy.</a:t>
            </a:r>
          </a:p>
          <a:p>
            <a:pPr algn="just"/>
            <a:r>
              <a:rPr lang="cs-CZ" sz="1600" dirty="0"/>
              <a:t>Vychází z posouzení expertů a výsledků expertních metod.</a:t>
            </a:r>
          </a:p>
          <a:p>
            <a:pPr algn="just"/>
            <a:r>
              <a:rPr lang="cs-CZ" sz="1600" dirty="0"/>
              <a:t>Hodnocení vhodnosti strategie musí zahrnovat analýzu a posouzení všech možných rizikových faktorů.</a:t>
            </a:r>
          </a:p>
          <a:p>
            <a:pPr algn="just"/>
            <a:r>
              <a:rPr lang="cs-CZ" sz="1600" dirty="0"/>
              <a:t>Posuzuje soulad podnikové kultury s navrhovanou strategií.</a:t>
            </a:r>
          </a:p>
          <a:p>
            <a:pPr algn="just"/>
            <a:r>
              <a:rPr lang="cs-CZ" sz="1600" dirty="0"/>
              <a:t>Posuzuje a hodnotí výsledky výzkumu v relevantní oblasti podnikání.</a:t>
            </a:r>
          </a:p>
          <a:p>
            <a:pPr algn="just"/>
            <a:r>
              <a:rPr lang="cs-CZ" sz="1600" dirty="0"/>
              <a:t>Posuzuje vztah mezi navrhovanou strategií a očekávanými výsledky.</a:t>
            </a:r>
          </a:p>
          <a:p>
            <a:pPr algn="just"/>
            <a:r>
              <a:rPr lang="cs-CZ" sz="1600" dirty="0"/>
              <a:t>Posuzuje využívání klíčových schopností a kompetencí podniku.</a:t>
            </a:r>
          </a:p>
          <a:p>
            <a:pPr algn="just"/>
            <a:r>
              <a:rPr lang="cs-CZ" sz="1600" dirty="0"/>
              <a:t>Posuzuje soulad a vhodnost strategie ve vztahu k platné legislativě a etickým zákonům.</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Vhodnost strategie</a:t>
            </a:r>
          </a:p>
        </p:txBody>
      </p:sp>
    </p:spTree>
    <p:extLst>
      <p:ext uri="{BB962C8B-B14F-4D97-AF65-F5344CB8AC3E}">
        <p14:creationId xmlns:p14="http://schemas.microsoft.com/office/powerpoint/2010/main" val="1458642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b="1" i="1" dirty="0"/>
              <a:t>Procesy člena sítě</a:t>
            </a:r>
            <a:r>
              <a:rPr lang="cs-CZ" sz="1800" dirty="0"/>
              <a:t>:</a:t>
            </a:r>
          </a:p>
          <a:p>
            <a:pPr lvl="1"/>
            <a:r>
              <a:rPr lang="cs-CZ" sz="1800" dirty="0"/>
              <a:t>Vstup</a:t>
            </a:r>
          </a:p>
          <a:p>
            <a:pPr lvl="1"/>
            <a:r>
              <a:rPr lang="cs-CZ" sz="1800" dirty="0"/>
              <a:t>Tvorba pozice</a:t>
            </a:r>
          </a:p>
          <a:p>
            <a:pPr lvl="1"/>
            <a:r>
              <a:rPr lang="cs-CZ" sz="1800" dirty="0"/>
              <a:t>Repozice</a:t>
            </a:r>
          </a:p>
          <a:p>
            <a:pPr lvl="1"/>
            <a:r>
              <a:rPr lang="cs-CZ" sz="1800" dirty="0"/>
              <a:t>Výstup</a:t>
            </a:r>
          </a:p>
          <a:p>
            <a:pPr lvl="1">
              <a:buNone/>
            </a:pPr>
            <a:endParaRPr lang="cs-CZ" sz="1800" dirty="0"/>
          </a:p>
          <a:p>
            <a:r>
              <a:rPr lang="cs-CZ" sz="1800" b="1" i="1" dirty="0"/>
              <a:t>Faktory ovlivňující pozici člena v síti</a:t>
            </a:r>
            <a:r>
              <a:rPr lang="cs-CZ" sz="1800" dirty="0"/>
              <a:t>:</a:t>
            </a:r>
          </a:p>
          <a:p>
            <a:pPr lvl="1"/>
            <a:r>
              <a:rPr lang="cs-CZ" sz="1800" dirty="0"/>
              <a:t>Doména podniku (rozdělení práce)</a:t>
            </a:r>
          </a:p>
          <a:p>
            <a:pPr lvl="1"/>
            <a:r>
              <a:rPr lang="cs-CZ" sz="1800" dirty="0"/>
              <a:t>Pozice podniku v dalších sítích</a:t>
            </a:r>
          </a:p>
          <a:p>
            <a:pPr lvl="1"/>
            <a:r>
              <a:rPr lang="cs-CZ" sz="1800" dirty="0"/>
              <a:t>síla podniku ve vztahu k ostatním účastníkům v ústřední síti</a:t>
            </a:r>
          </a:p>
          <a:p>
            <a:pPr lvl="2"/>
            <a:r>
              <a:rPr lang="cs-CZ" sz="1800" dirty="0"/>
              <a:t>ekonomická základna (podíl na trhu), technologie, odbornost, důvěra a zákonnost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Členství v síti</a:t>
            </a:r>
          </a:p>
        </p:txBody>
      </p:sp>
    </p:spTree>
    <p:extLst>
      <p:ext uri="{BB962C8B-B14F-4D97-AF65-F5344CB8AC3E}">
        <p14:creationId xmlns:p14="http://schemas.microsoft.com/office/powerpoint/2010/main" val="310891125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79512"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V rámci analýzy podmínek, ve kterých působí strategie, jak se strategie vyvíjí a jaké rozhodující příčiny ovlivňují strategické chování i aktivity podniku, lze využívat řadu dalších metod, jako je třeba </a:t>
            </a:r>
            <a:r>
              <a:rPr lang="cs-CZ" sz="1600" dirty="0" err="1"/>
              <a:t>benchmarking</a:t>
            </a:r>
            <a:r>
              <a:rPr lang="cs-CZ" sz="1600" dirty="0"/>
              <a:t>.</a:t>
            </a:r>
          </a:p>
          <a:p>
            <a:pPr algn="just"/>
            <a:r>
              <a:rPr lang="cs-CZ" sz="1600" dirty="0"/>
              <a:t>Jedná o tvůrčí napodobování a využívání poznatků nejlepších podniků, které získáme jejich systematickým pozorováním a srovnáváním s našimi postupy. </a:t>
            </a:r>
          </a:p>
          <a:p>
            <a:pPr algn="just"/>
            <a:r>
              <a:rPr lang="cs-CZ" sz="1600" dirty="0"/>
              <a:t>Výhodou a velkou předností metody je její jednoduchost, široce uplatnitelné používání a obvykle nízká nákladnost.</a:t>
            </a:r>
          </a:p>
          <a:p>
            <a:pPr algn="just"/>
            <a:r>
              <a:rPr lang="cs-CZ" sz="1600" dirty="0" err="1"/>
              <a:t>Benchmarking</a:t>
            </a:r>
            <a:r>
              <a:rPr lang="cs-CZ" sz="1600" dirty="0"/>
              <a:t> lze rozdělit do následujících základních typů:</a:t>
            </a:r>
          </a:p>
          <a:p>
            <a:pPr lvl="1" algn="just"/>
            <a:r>
              <a:rPr lang="cs-CZ" sz="1600" b="1" dirty="0"/>
              <a:t>Vnitřní </a:t>
            </a:r>
            <a:r>
              <a:rPr lang="cs-CZ" sz="1600" b="1" dirty="0" err="1"/>
              <a:t>benchmarking</a:t>
            </a:r>
            <a:r>
              <a:rPr lang="cs-CZ" sz="1600" b="1" dirty="0"/>
              <a:t> – </a:t>
            </a:r>
            <a:r>
              <a:rPr lang="cs-CZ" sz="1600" dirty="0"/>
              <a:t>týká se srovnávání různých částí a jejich vlastností (výkonnost, personál, přínos) v rámci jednoho podniku.</a:t>
            </a:r>
          </a:p>
          <a:p>
            <a:pPr lvl="1" algn="just"/>
            <a:r>
              <a:rPr lang="cs-CZ" sz="1600" b="1" dirty="0"/>
              <a:t>Vnější </a:t>
            </a:r>
            <a:r>
              <a:rPr lang="cs-CZ" sz="1600" b="1" dirty="0" err="1"/>
              <a:t>benchmarking</a:t>
            </a:r>
            <a:r>
              <a:rPr lang="cs-CZ" sz="1600" b="1" dirty="0"/>
              <a:t> –</a:t>
            </a:r>
            <a:r>
              <a:rPr lang="cs-CZ" sz="1600" dirty="0"/>
              <a:t> porovnání obdobné činnosti mezi vlastním podnikem a srovnávaným nejlepším podnikem v daném oboru (s konkurentem).</a:t>
            </a:r>
          </a:p>
          <a:p>
            <a:pPr lvl="1" algn="just"/>
            <a:r>
              <a:rPr lang="cs-CZ" sz="1600" b="1" dirty="0"/>
              <a:t>Funkční </a:t>
            </a:r>
            <a:r>
              <a:rPr lang="cs-CZ" sz="1600" b="1" dirty="0" err="1"/>
              <a:t>benchmarking</a:t>
            </a:r>
            <a:r>
              <a:rPr lang="cs-CZ" sz="1600" b="1" dirty="0"/>
              <a:t> –</a:t>
            </a:r>
            <a:r>
              <a:rPr lang="cs-CZ" sz="1600" dirty="0"/>
              <a:t> představuje srovnání stejné činnosti a přístupů mezi vlastním podnikem a cizím podnikem, který působí mimo náš obor.</a:t>
            </a:r>
          </a:p>
          <a:p>
            <a:pPr lvl="0" algn="just"/>
            <a:endParaRPr lang="cs-CZ" sz="1600" dirty="0"/>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Benchmarking</a:t>
            </a:r>
            <a:endParaRPr lang="cs-CZ" dirty="0"/>
          </a:p>
        </p:txBody>
      </p:sp>
    </p:spTree>
    <p:extLst>
      <p:ext uri="{BB962C8B-B14F-4D97-AF65-F5344CB8AC3E}">
        <p14:creationId xmlns:p14="http://schemas.microsoft.com/office/powerpoint/2010/main" val="360659203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3518"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Identifikuje a stanovuje rozdíl ve výkonnosti našeho podniku a možné nejlepší konkurence.</a:t>
            </a:r>
          </a:p>
          <a:p>
            <a:pPr lvl="0" algn="just"/>
            <a:r>
              <a:rPr lang="cs-CZ" sz="1600" dirty="0"/>
              <a:t>Pomáhá stanovit strategii nebo její inovaci.</a:t>
            </a:r>
          </a:p>
          <a:p>
            <a:pPr lvl="0" algn="just"/>
            <a:r>
              <a:rPr lang="cs-CZ" sz="1600" dirty="0"/>
              <a:t>Udržuje stimulaci podnikového vedení pro neustálé zlepšování.</a:t>
            </a:r>
          </a:p>
          <a:p>
            <a:pPr lvl="0" algn="just"/>
            <a:r>
              <a:rPr lang="cs-CZ" sz="1600" dirty="0"/>
              <a:t>Ověřuje úspěšnost prováděných strategických opatření.</a:t>
            </a:r>
          </a:p>
          <a:p>
            <a:pPr lvl="0" algn="just"/>
            <a:r>
              <a:rPr lang="cs-CZ" sz="1600" dirty="0"/>
              <a:t>Představuje panoramatický pohled na konkurenční počínání se srovnávaným podnikem, který nám poskytuje možnost revolučně pozměnit vlastní aktivity vhodně volenými a potřebnými inovacemi.</a:t>
            </a:r>
          </a:p>
          <a:p>
            <a:pPr lvl="0" algn="just"/>
            <a:r>
              <a:rPr lang="cs-CZ" sz="1600" dirty="0"/>
              <a:t>Je efektivním způsobem jak zaměstnance přimět k hledání nových myšlenek a k nalézání skrytých možností vedoucích k zlepšení výkonnosti.</a:t>
            </a:r>
          </a:p>
          <a:p>
            <a:pPr algn="just"/>
            <a:r>
              <a:rPr lang="cs-CZ" sz="1600" dirty="0"/>
              <a:t>Odhaluje klíčové kompetence, které tvoří vynikající výkonnost podniku jako jeho základní předpoklad úspěch na trhu.</a:t>
            </a:r>
          </a:p>
          <a:p>
            <a:pPr lvl="0" algn="just"/>
            <a:endParaRPr lang="cs-CZ" sz="1600" dirty="0"/>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Benchmarking</a:t>
            </a:r>
            <a:r>
              <a:rPr lang="cs-CZ" dirty="0"/>
              <a:t> - výhody</a:t>
            </a:r>
          </a:p>
        </p:txBody>
      </p:sp>
    </p:spTree>
    <p:extLst>
      <p:ext uri="{BB962C8B-B14F-4D97-AF65-F5344CB8AC3E}">
        <p14:creationId xmlns:p14="http://schemas.microsoft.com/office/powerpoint/2010/main" val="17899264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3518"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Outsourcing obecně znamená, že podnik vyčlení různé podpůrné a vedlejší činnosti a svěří je na základě smlouvy jiné společnosti čili </a:t>
            </a:r>
            <a:r>
              <a:rPr lang="cs-CZ" sz="1800" dirty="0" err="1"/>
              <a:t>subkontraktorovi</a:t>
            </a:r>
            <a:r>
              <a:rPr lang="cs-CZ" sz="1800" dirty="0"/>
              <a:t>, specializovanému na příslušnou podnikatelskou činnost.</a:t>
            </a:r>
          </a:p>
          <a:p>
            <a:pPr>
              <a:buNone/>
            </a:pPr>
            <a:endParaRPr lang="cs-CZ" sz="1800" dirty="0"/>
          </a:p>
          <a:p>
            <a:r>
              <a:rPr lang="cs-CZ" sz="1800" dirty="0"/>
              <a:t>Jedná se tedy o určitý druh dělby práce, činnost však není zajišťována vlastními zaměstnanci firmy, nýbrž smluvně.</a:t>
            </a:r>
          </a:p>
          <a:p>
            <a:pPr>
              <a:buNone/>
            </a:pPr>
            <a:endParaRPr lang="cs-CZ" sz="1800" dirty="0"/>
          </a:p>
          <a:p>
            <a:r>
              <a:rPr lang="cs-CZ" sz="1800" dirty="0"/>
              <a:t>Outsourcing  x  </a:t>
            </a:r>
            <a:r>
              <a:rPr lang="cs-CZ" sz="1800" dirty="0" err="1"/>
              <a:t>insourcing</a:t>
            </a:r>
            <a:endParaRPr lang="cs-CZ" sz="1800" dirty="0"/>
          </a:p>
          <a:p>
            <a:pPr>
              <a:buNone/>
            </a:pPr>
            <a:endParaRPr lang="cs-CZ" sz="1800" dirty="0"/>
          </a:p>
          <a:p>
            <a:r>
              <a:rPr lang="cs-CZ" sz="1800" b="1" i="1" dirty="0"/>
              <a:t>Cíl</a:t>
            </a:r>
            <a:r>
              <a:rPr lang="cs-CZ" sz="1800" dirty="0"/>
              <a:t>: ozdravení hospodaření podniku</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Outsourcing</a:t>
            </a:r>
          </a:p>
        </p:txBody>
      </p:sp>
    </p:spTree>
    <p:extLst>
      <p:ext uri="{BB962C8B-B14F-4D97-AF65-F5344CB8AC3E}">
        <p14:creationId xmlns:p14="http://schemas.microsoft.com/office/powerpoint/2010/main" val="345856647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Činnosti, které jsou posláním podniku a přinášejí mu přidanou hodnotu</a:t>
            </a:r>
          </a:p>
          <a:p>
            <a:pPr>
              <a:buNone/>
            </a:pPr>
            <a:endParaRPr lang="cs-CZ" sz="1800" dirty="0"/>
          </a:p>
          <a:p>
            <a:r>
              <a:rPr lang="cs-CZ" sz="1800" dirty="0"/>
              <a:t>Činnosti, které nepřinášejí přidanou hodnotu, ale podnik je musí zabezpečit</a:t>
            </a:r>
          </a:p>
          <a:p>
            <a:pPr>
              <a:buNone/>
            </a:pPr>
            <a:endParaRPr lang="cs-CZ" sz="1800" dirty="0"/>
          </a:p>
          <a:p>
            <a:r>
              <a:rPr lang="cs-CZ" sz="1800" dirty="0"/>
              <a:t>Činnost doplňkové – oblast outsourcingu</a:t>
            </a:r>
          </a:p>
          <a:p>
            <a:pPr>
              <a:buNone/>
            </a:pPr>
            <a:endParaRPr lang="cs-CZ" sz="1800" dirty="0"/>
          </a:p>
          <a:p>
            <a:r>
              <a:rPr lang="cs-CZ" sz="1800" dirty="0"/>
              <a:t>Členění podle Guly:</a:t>
            </a:r>
          </a:p>
          <a:p>
            <a:pPr lvl="1"/>
            <a:r>
              <a:rPr lang="cs-CZ" sz="1800" dirty="0"/>
              <a:t>Klíčové aktivity</a:t>
            </a:r>
          </a:p>
          <a:p>
            <a:pPr lvl="1"/>
            <a:r>
              <a:rPr lang="cs-CZ" sz="1800" dirty="0"/>
              <a:t>Vlastní činnosti zajišťované uvnitř podniku</a:t>
            </a:r>
          </a:p>
          <a:p>
            <a:pPr lvl="1"/>
            <a:r>
              <a:rPr lang="cs-CZ" sz="1800" dirty="0"/>
              <a:t>Smíšené činnosti zajišťované vlastními silami a cizími podniky</a:t>
            </a:r>
          </a:p>
          <a:p>
            <a:pPr lvl="1"/>
            <a:r>
              <a:rPr lang="cs-CZ" sz="1800" dirty="0"/>
              <a:t>Cizí činnosti nakupované</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Činnosti podniku a outsourcing</a:t>
            </a:r>
          </a:p>
        </p:txBody>
      </p:sp>
    </p:spTree>
    <p:extLst>
      <p:ext uri="{BB962C8B-B14F-4D97-AF65-F5344CB8AC3E}">
        <p14:creationId xmlns:p14="http://schemas.microsoft.com/office/powerpoint/2010/main" val="343517619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Forma strategického partnerství</a:t>
            </a:r>
          </a:p>
          <a:p>
            <a:pPr>
              <a:buNone/>
            </a:pPr>
            <a:endParaRPr lang="cs-CZ" sz="1800" dirty="0"/>
          </a:p>
          <a:p>
            <a:r>
              <a:rPr lang="cs-CZ" sz="1800" dirty="0"/>
              <a:t>Organizačně systémové integrační formy, které zajišťují společnou, efektivní, kooperativní podnikatelskou činnost s tuzemskými i zahraničními partnery, kteří původně mohli být i konkurenčními organizačními jednotkami.</a:t>
            </a:r>
          </a:p>
          <a:p>
            <a:pPr>
              <a:buNone/>
            </a:pPr>
            <a:endParaRPr lang="cs-CZ" sz="1800" dirty="0"/>
          </a:p>
          <a:p>
            <a:r>
              <a:rPr lang="cs-CZ" sz="1800" dirty="0"/>
              <a:t>Jedná se o společnou realizaci jedné nebo více podnikových funkcí dvěma nebo více podnikatelskými subjekty za účelem dosažení konkurenční výhody. (Tichá)</a:t>
            </a:r>
          </a:p>
          <a:p>
            <a:pPr>
              <a:buNone/>
            </a:pPr>
            <a:endParaRPr lang="cs-CZ" sz="1800" dirty="0"/>
          </a:p>
          <a:p>
            <a:r>
              <a:rPr lang="cs-CZ" sz="1800" b="1" i="1" dirty="0"/>
              <a:t>Cíl:</a:t>
            </a:r>
            <a:r>
              <a:rPr lang="cs-CZ" sz="1800" dirty="0"/>
              <a:t> sdílení činností a zdrojů partnerů, k redukci konkurenčních střetů a ke vzniku, přenosu a využití znalostí</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Strategické aliance</a:t>
            </a:r>
          </a:p>
        </p:txBody>
      </p:sp>
    </p:spTree>
    <p:extLst>
      <p:ext uri="{BB962C8B-B14F-4D97-AF65-F5344CB8AC3E}">
        <p14:creationId xmlns:p14="http://schemas.microsoft.com/office/powerpoint/2010/main" val="183940498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b="1" i="1" dirty="0"/>
              <a:t>Zhodnocení předmětu činnosti</a:t>
            </a:r>
          </a:p>
          <a:p>
            <a:pPr lvl="1"/>
            <a:r>
              <a:rPr lang="cs-CZ" sz="1800" dirty="0"/>
              <a:t>Strategická analýza</a:t>
            </a:r>
          </a:p>
          <a:p>
            <a:pPr lvl="1"/>
            <a:r>
              <a:rPr lang="cs-CZ" sz="1800" dirty="0"/>
              <a:t>Definování role strategické aliance</a:t>
            </a:r>
          </a:p>
          <a:p>
            <a:r>
              <a:rPr lang="cs-CZ" sz="1800" b="1" i="1" dirty="0"/>
              <a:t>Formování alianční strategie</a:t>
            </a:r>
          </a:p>
          <a:p>
            <a:pPr lvl="1"/>
            <a:r>
              <a:rPr lang="cs-CZ" sz="1800" dirty="0"/>
              <a:t>Desintegrace hodnotového řetězce</a:t>
            </a:r>
          </a:p>
          <a:p>
            <a:pPr lvl="1"/>
            <a:r>
              <a:rPr lang="cs-CZ" sz="1800" dirty="0"/>
              <a:t>Rekonfigurace hodnotového řetězce</a:t>
            </a:r>
          </a:p>
          <a:p>
            <a:pPr lvl="1"/>
            <a:r>
              <a:rPr lang="cs-CZ" sz="1800" dirty="0"/>
              <a:t>Uvolnění vlastních zdrojů a zdrojů partnera</a:t>
            </a:r>
          </a:p>
          <a:p>
            <a:pPr lvl="1"/>
            <a:r>
              <a:rPr lang="cs-CZ" sz="1800" dirty="0"/>
              <a:t>Vytvoření ochranných mechanismů</a:t>
            </a:r>
          </a:p>
          <a:p>
            <a:pPr lvl="1"/>
            <a:r>
              <a:rPr lang="cs-CZ" sz="1800" dirty="0"/>
              <a:t>Udržování strategických alternativ</a:t>
            </a:r>
          </a:p>
          <a:p>
            <a:r>
              <a:rPr lang="cs-CZ" sz="1800" b="1" i="1" dirty="0"/>
              <a:t>Vytváření struktury aliance</a:t>
            </a:r>
          </a:p>
          <a:p>
            <a:r>
              <a:rPr lang="cs-CZ" sz="1800" b="1" i="1" dirty="0"/>
              <a:t>Evaluace aliance</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Strategické aliance – postup projektování</a:t>
            </a:r>
          </a:p>
        </p:txBody>
      </p:sp>
    </p:spTree>
    <p:extLst>
      <p:ext uri="{BB962C8B-B14F-4D97-AF65-F5344CB8AC3E}">
        <p14:creationId xmlns:p14="http://schemas.microsoft.com/office/powerpoint/2010/main" val="114205752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Koncese</a:t>
            </a:r>
          </a:p>
          <a:p>
            <a:r>
              <a:rPr lang="cs-CZ" sz="1800" dirty="0"/>
              <a:t>Společný výzkum a vývoj</a:t>
            </a:r>
          </a:p>
          <a:p>
            <a:r>
              <a:rPr lang="cs-CZ" sz="1800" dirty="0"/>
              <a:t>Universita</a:t>
            </a:r>
          </a:p>
          <a:p>
            <a:r>
              <a:rPr lang="cs-CZ" sz="1800" dirty="0"/>
              <a:t>Společný marketing</a:t>
            </a:r>
          </a:p>
          <a:p>
            <a:r>
              <a:rPr lang="cs-CZ" sz="1800" dirty="0"/>
              <a:t>Technologie</a:t>
            </a:r>
          </a:p>
          <a:p>
            <a:r>
              <a:rPr lang="cs-CZ" sz="1800" dirty="0"/>
              <a:t>Konsorcium</a:t>
            </a:r>
          </a:p>
          <a:p>
            <a:r>
              <a:rPr lang="cs-CZ" sz="1800" dirty="0"/>
              <a:t>Společný podnik na projekt</a:t>
            </a:r>
          </a:p>
          <a:p>
            <a:r>
              <a:rPr lang="cs-CZ" sz="1800" dirty="0"/>
              <a:t>Společný podnik s nevyrovnanou majetkovou účastí</a:t>
            </a:r>
          </a:p>
          <a:p>
            <a:r>
              <a:rPr lang="cs-CZ" sz="1800" dirty="0"/>
              <a:t>Společný podnik s paritní majetkovou účastí</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Strategické aliance – typy</a:t>
            </a:r>
          </a:p>
        </p:txBody>
      </p:sp>
    </p:spTree>
    <p:extLst>
      <p:ext uri="{BB962C8B-B14F-4D97-AF65-F5344CB8AC3E}">
        <p14:creationId xmlns:p14="http://schemas.microsoft.com/office/powerpoint/2010/main" val="302739867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08112" y="721557"/>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Proces je soubor činností, který vyžaduje jeden nebo více vstupů a tvoří výstup, který má pro zákazníka hodnotu. </a:t>
            </a:r>
          </a:p>
          <a:p>
            <a:pPr algn="just"/>
            <a:r>
              <a:rPr lang="cs-CZ" sz="1800" dirty="0"/>
              <a:t>Každý proces má vstup, výstup, vlastníka, zdroje a náklady s ním spojené, a vnitřní organizační strukturu. Pro realizaci procesu je potřeba mít vhodné informační zabezpečení a čas potřebný k realizaci konkrétního procesu.</a:t>
            </a:r>
          </a:p>
          <a:p>
            <a:pPr marL="0" indent="0" algn="just">
              <a:buNone/>
            </a:pPr>
            <a:r>
              <a:rPr lang="cs-CZ" sz="1800" dirty="0"/>
              <a:t>V podniku rozeznáváme tyto typy procesů:</a:t>
            </a:r>
          </a:p>
          <a:p>
            <a:pPr lvl="0" algn="just"/>
            <a:r>
              <a:rPr lang="cs-CZ" sz="1800" dirty="0"/>
              <a:t>klíčové procesy – souvisí s realizací produktů a přidávají hodnotu pro zákazníky;</a:t>
            </a:r>
          </a:p>
          <a:p>
            <a:pPr lvl="0" algn="just"/>
            <a:r>
              <a:rPr lang="cs-CZ" sz="1800" dirty="0"/>
              <a:t>pomocné procesy – slouží k podpoře klíčových procesů;</a:t>
            </a:r>
          </a:p>
          <a:p>
            <a:pPr algn="just"/>
            <a:r>
              <a:rPr lang="cs-CZ" sz="1800" dirty="0"/>
              <a:t>řídící procesy – jedná se o procesy průřezového charakteru, který spíše patří mezi pomocné procesy, jejichž výstupem je stanovení ukazatelů a způsobu měření ostatních procesů.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a:t>Procesní management I</a:t>
            </a:r>
          </a:p>
        </p:txBody>
      </p:sp>
    </p:spTree>
    <p:extLst>
      <p:ext uri="{BB962C8B-B14F-4D97-AF65-F5344CB8AC3E}">
        <p14:creationId xmlns:p14="http://schemas.microsoft.com/office/powerpoint/2010/main" val="257361023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Procesní management </a:t>
            </a:r>
            <a:r>
              <a:rPr lang="cs-CZ" sz="1800" dirty="0"/>
              <a:t>je přístup managementu zaměřený na monitoring existujících procesů, jejich analýzu, případné změny, stabilizaci a další zlepšování.</a:t>
            </a:r>
          </a:p>
          <a:p>
            <a:pPr algn="just"/>
            <a:r>
              <a:rPr lang="cs-CZ" sz="1800" b="1" dirty="0"/>
              <a:t>Procesní přístup </a:t>
            </a:r>
            <a:r>
              <a:rPr lang="cs-CZ" sz="1800" dirty="0"/>
              <a:t>představuje systematickou identifikaci a řízení procesů používaných v organizaci a jejich vzájemné působení. </a:t>
            </a:r>
          </a:p>
          <a:p>
            <a:pPr marL="0" indent="0" algn="just">
              <a:buNone/>
            </a:pPr>
            <a:endParaRPr lang="cs-CZ" sz="1800" dirty="0"/>
          </a:p>
          <a:p>
            <a:pPr marL="0" indent="0" algn="just">
              <a:buNone/>
            </a:pPr>
            <a:r>
              <a:rPr lang="cs-CZ" sz="1800" dirty="0"/>
              <a:t>Mezi hlavní úkoly procesního řízení patří:</a:t>
            </a:r>
          </a:p>
          <a:p>
            <a:pPr lvl="0" algn="just"/>
            <a:r>
              <a:rPr lang="cs-CZ" sz="1800" dirty="0"/>
              <a:t>identifikace procesů a tvorbu procesní mapy;</a:t>
            </a:r>
          </a:p>
          <a:p>
            <a:pPr lvl="0" algn="just"/>
            <a:r>
              <a:rPr lang="cs-CZ" sz="1800" dirty="0"/>
              <a:t>nové definování procesů – </a:t>
            </a:r>
            <a:r>
              <a:rPr lang="cs-CZ" sz="1800" dirty="0" err="1"/>
              <a:t>redesign</a:t>
            </a:r>
            <a:r>
              <a:rPr lang="cs-CZ" sz="1800" dirty="0"/>
              <a:t> procesů a napřímení procesů;</a:t>
            </a:r>
          </a:p>
          <a:p>
            <a:pPr lvl="0" algn="just"/>
            <a:r>
              <a:rPr lang="cs-CZ" sz="1800" dirty="0"/>
              <a:t>zajištění stability procesů;</a:t>
            </a:r>
          </a:p>
          <a:p>
            <a:pPr algn="just"/>
            <a:r>
              <a:rPr lang="cs-CZ" sz="1800" dirty="0"/>
              <a:t>navození atmosféry zlepšování procesů.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a:t>Procesní management II</a:t>
            </a:r>
          </a:p>
        </p:txBody>
      </p:sp>
    </p:spTree>
    <p:extLst>
      <p:ext uri="{BB962C8B-B14F-4D97-AF65-F5344CB8AC3E}">
        <p14:creationId xmlns:p14="http://schemas.microsoft.com/office/powerpoint/2010/main" val="2773661836"/>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3201</TotalTime>
  <Words>9813</Words>
  <Application>Microsoft Office PowerPoint</Application>
  <PresentationFormat>Předvádění na obrazovce (16:9)</PresentationFormat>
  <Paragraphs>953</Paragraphs>
  <Slides>105</Slides>
  <Notes>1</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105</vt:i4>
      </vt:variant>
    </vt:vector>
  </HeadingPairs>
  <TitlesOfParts>
    <vt:vector size="111" baseType="lpstr">
      <vt:lpstr>Arial</vt:lpstr>
      <vt:lpstr>Calibri</vt:lpstr>
      <vt:lpstr>Enriqueta</vt:lpstr>
      <vt:lpstr>Times New Roman</vt:lpstr>
      <vt:lpstr>Wingdings 3</vt:lpstr>
      <vt:lpstr>SLU</vt:lpstr>
      <vt:lpstr>Výběr a implementace strategie</vt:lpstr>
      <vt:lpstr>Výběr strategie</vt:lpstr>
      <vt:lpstr>Proces výběru strategie</vt:lpstr>
      <vt:lpstr>Generování strategických alternativ</vt:lpstr>
      <vt:lpstr>Proces generování strategických alternativ</vt:lpstr>
      <vt:lpstr>Typy alternativ</vt:lpstr>
      <vt:lpstr>Kritéria výběru strategie</vt:lpstr>
      <vt:lpstr>Přijatelnost strategie</vt:lpstr>
      <vt:lpstr>Vhodnost strategie</vt:lpstr>
      <vt:lpstr>Realizovatelnost strategie</vt:lpstr>
      <vt:lpstr>Přístupy k výběru strategie I</vt:lpstr>
      <vt:lpstr>Přístupy k výběru strategie II</vt:lpstr>
      <vt:lpstr>Podstata implementace strategie</vt:lpstr>
      <vt:lpstr>Proces implementace strategie podle Mallya </vt:lpstr>
      <vt:lpstr>Plán implementace strategie</vt:lpstr>
      <vt:lpstr>Důvody náročnosti implementace strategie I</vt:lpstr>
      <vt:lpstr>Důvody náročnosti implementace strategie II</vt:lpstr>
      <vt:lpstr>Východiska a faktory ovlivňující implementaci strategii</vt:lpstr>
      <vt:lpstr>Model řízení změny – implementace </vt:lpstr>
      <vt:lpstr>Postoj zaměstnanců ke změnám při implementaci</vt:lpstr>
      <vt:lpstr>Překonání odporu ke změnám dle Kottera</vt:lpstr>
      <vt:lpstr>Přístupy k implementaci strategie</vt:lpstr>
      <vt:lpstr>Klíčové faktory úspěchu implementace strategie</vt:lpstr>
      <vt:lpstr>Změny v organizační struktuře při implementaci strategie</vt:lpstr>
      <vt:lpstr>Další úkoly významné při implementaci strategie</vt:lpstr>
      <vt:lpstr>Balanced Scorecard a implementace strategie</vt:lpstr>
      <vt:lpstr>Výkonnostní ukazatele v Balanced Scorecard</vt:lpstr>
      <vt:lpstr>Proces Balanced Scorecard</vt:lpstr>
      <vt:lpstr>Kroky metody Balanced Scorecard</vt:lpstr>
      <vt:lpstr>Faktory důležité pro úspěšnou implementaci strategie</vt:lpstr>
      <vt:lpstr>Bariéry implementace strategie</vt:lpstr>
      <vt:lpstr>Strategická kontrola</vt:lpstr>
      <vt:lpstr>Osnova tématu</vt:lpstr>
      <vt:lpstr>Pojetí kontroly</vt:lpstr>
      <vt:lpstr>Vlastnosti kontrolního procesu</vt:lpstr>
      <vt:lpstr>Funkce kontrolního procesu</vt:lpstr>
      <vt:lpstr>Fáze kontrolního procesu</vt:lpstr>
      <vt:lpstr>Fáze kontrolního procesu I</vt:lpstr>
      <vt:lpstr>Fáze kontrolního procesu II</vt:lpstr>
      <vt:lpstr>Fáze kontrolního procesu III</vt:lpstr>
      <vt:lpstr>Typologie kontrol I</vt:lpstr>
      <vt:lpstr>Typologie kontrol II</vt:lpstr>
      <vt:lpstr>Typologie kontrol III</vt:lpstr>
      <vt:lpstr>Tvorba kontrolního systému</vt:lpstr>
      <vt:lpstr>Zásady efektivní kontroly</vt:lpstr>
      <vt:lpstr>Nedostatky kontroly</vt:lpstr>
      <vt:lpstr>Úrovně kontrol v podniku z pohledu řízení </vt:lpstr>
      <vt:lpstr>Strategická kontrola</vt:lpstr>
      <vt:lpstr>Náplň strategického kontrolního procesu</vt:lpstr>
      <vt:lpstr>Zaměření a oblasti strategické kontroly</vt:lpstr>
      <vt:lpstr>Základní aspekty strategické kontroly podle Mefferta</vt:lpstr>
      <vt:lpstr>Uplatnění strategické kontroly I</vt:lpstr>
      <vt:lpstr>Uplatnění strategické kontroly II</vt:lpstr>
      <vt:lpstr>Uplatnění strategické kontroly III</vt:lpstr>
      <vt:lpstr>Význam strategické kontroly I</vt:lpstr>
      <vt:lpstr>Význam strategické kontroly II</vt:lpstr>
      <vt:lpstr>Proces strategické kontroly</vt:lpstr>
      <vt:lpstr>Hodnotící kritéria</vt:lpstr>
      <vt:lpstr>Odchylky zjištěné v průběhu kontroly</vt:lpstr>
      <vt:lpstr>Strategický audit</vt:lpstr>
      <vt:lpstr>Postup a položky strategického auditu</vt:lpstr>
      <vt:lpstr>Příklad metodiky strategického auditu</vt:lpstr>
      <vt:lpstr>Specifické formy kontroly</vt:lpstr>
      <vt:lpstr>Strategie na mezinárodních trzích</vt:lpstr>
      <vt:lpstr>Světová ekonomika</vt:lpstr>
      <vt:lpstr>Subjekty a centra světové ekonomiky</vt:lpstr>
      <vt:lpstr>Komponenty a trendy světové ekonomiky</vt:lpstr>
      <vt:lpstr>Pojetí nadnárodního podniku</vt:lpstr>
      <vt:lpstr>Organizace nadnárodních společností</vt:lpstr>
      <vt:lpstr>Organizace nadnárodních společností</vt:lpstr>
      <vt:lpstr>Typy nadnárodních podniků</vt:lpstr>
      <vt:lpstr>Mezinárodní podnikatelské aktivity</vt:lpstr>
      <vt:lpstr>Základní strategická rozhodnutí</vt:lpstr>
      <vt:lpstr>Proces screeningu</vt:lpstr>
      <vt:lpstr>Strategie na mezinárodních trzích</vt:lpstr>
      <vt:lpstr>Strategie na mezinárodních trzích I</vt:lpstr>
      <vt:lpstr>Strategie na mezinárodních trzích II</vt:lpstr>
      <vt:lpstr>Strategie na mezinárodních trzích III</vt:lpstr>
      <vt:lpstr>Strategie geografického působení I</vt:lpstr>
      <vt:lpstr>Strategie geografického působení II</vt:lpstr>
      <vt:lpstr>Strategie geografického působení III</vt:lpstr>
      <vt:lpstr>Strategie geografického působení IV</vt:lpstr>
      <vt:lpstr>Strategie geografického působení V</vt:lpstr>
      <vt:lpstr>Strategie lokální citlivosti – globální integrace</vt:lpstr>
      <vt:lpstr>Základní taktická rozhodnutí</vt:lpstr>
      <vt:lpstr>Globální a krokový přístup k internacionalizaci</vt:lpstr>
      <vt:lpstr>Současné manažerské přístupy k řízení jako součást strategie podniku</vt:lpstr>
      <vt:lpstr>Networking</vt:lpstr>
      <vt:lpstr>Formy networking</vt:lpstr>
      <vt:lpstr>Členství v síti</vt:lpstr>
      <vt:lpstr>Benchmarking</vt:lpstr>
      <vt:lpstr>Benchmarking - výhody</vt:lpstr>
      <vt:lpstr>Outsourcing</vt:lpstr>
      <vt:lpstr>Činnosti podniku a outsourcing</vt:lpstr>
      <vt:lpstr>Strategické aliance</vt:lpstr>
      <vt:lpstr>Strategické aliance – postup projektování</vt:lpstr>
      <vt:lpstr>Strategické aliance – typy</vt:lpstr>
      <vt:lpstr>Procesní management I</vt:lpstr>
      <vt:lpstr>Procesní management II</vt:lpstr>
      <vt:lpstr>Riziko a podnikatelská krize v podmínkách tvorby strategie firmy</vt:lpstr>
      <vt:lpstr>Riziko</vt:lpstr>
      <vt:lpstr>Krize</vt:lpstr>
      <vt:lpstr>Krizový management</vt:lpstr>
      <vt:lpstr>Krizový management – základní úkoly</vt:lpstr>
      <vt:lpstr>Nástroje k řešení krize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Šárka Zapletalová</cp:lastModifiedBy>
  <cp:revision>135</cp:revision>
  <dcterms:created xsi:type="dcterms:W3CDTF">2016-07-06T15:42:34Z</dcterms:created>
  <dcterms:modified xsi:type="dcterms:W3CDTF">2023-12-07T14:10:10Z</dcterms:modified>
</cp:coreProperties>
</file>