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61" r:id="rId2"/>
  </p:sldMasterIdLst>
  <p:notesMasterIdLst>
    <p:notesMasterId r:id="rId33"/>
  </p:notesMasterIdLst>
  <p:sldIdLst>
    <p:sldId id="256" r:id="rId3"/>
    <p:sldId id="263" r:id="rId4"/>
    <p:sldId id="264" r:id="rId5"/>
    <p:sldId id="265" r:id="rId6"/>
    <p:sldId id="266" r:id="rId7"/>
    <p:sldId id="274" r:id="rId8"/>
    <p:sldId id="278" r:id="rId9"/>
    <p:sldId id="268" r:id="rId10"/>
    <p:sldId id="269" r:id="rId11"/>
    <p:sldId id="279" r:id="rId12"/>
    <p:sldId id="275" r:id="rId13"/>
    <p:sldId id="276" r:id="rId14"/>
    <p:sldId id="277" r:id="rId15"/>
    <p:sldId id="280" r:id="rId16"/>
    <p:sldId id="288" r:id="rId17"/>
    <p:sldId id="289" r:id="rId18"/>
    <p:sldId id="285" r:id="rId19"/>
    <p:sldId id="270" r:id="rId20"/>
    <p:sldId id="271" r:id="rId21"/>
    <p:sldId id="272" r:id="rId22"/>
    <p:sldId id="273" r:id="rId23"/>
    <p:sldId id="282" r:id="rId24"/>
    <p:sldId id="267" r:id="rId25"/>
    <p:sldId id="286" r:id="rId26"/>
    <p:sldId id="290" r:id="rId27"/>
    <p:sldId id="291" r:id="rId28"/>
    <p:sldId id="292" r:id="rId29"/>
    <p:sldId id="293" r:id="rId30"/>
    <p:sldId id="287" r:id="rId31"/>
    <p:sldId id="294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6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7436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8931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4419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7095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8035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996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2982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680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3524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8364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397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34199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73731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786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4569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8056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7643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7431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4549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9759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393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8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7"/>
          <p:cNvPicPr/>
          <p:nvPr/>
        </p:nvPicPr>
        <p:blipFill>
          <a:blip r:embed="rId2"/>
          <a:stretch/>
        </p:blipFill>
        <p:spPr>
          <a:xfrm>
            <a:off x="6948360" y="555480"/>
            <a:ext cx="1699200" cy="13251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251640" y="267480"/>
            <a:ext cx="5616360" cy="46080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TextShape 2"/>
          <p:cNvSpPr txBox="1"/>
          <p:nvPr/>
        </p:nvSpPr>
        <p:spPr>
          <a:xfrm>
            <a:off x="467640" y="699480"/>
            <a:ext cx="5112360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4000" b="1" strike="noStrike" dirty="0" smtClean="0">
                <a:solidFill>
                  <a:srgbClr val="FFFFFF"/>
                </a:solidFill>
                <a:latin typeface="Times New Roman"/>
              </a:rPr>
              <a:t>CONTROLLING:</a:t>
            </a:r>
            <a:r>
              <a:rPr lang="cs-CZ" sz="4000" b="1" strike="noStrike" dirty="0">
                <a:solidFill>
                  <a:srgbClr val="FFFFFF"/>
                </a:solidFill>
                <a:latin typeface="Times New Roman"/>
              </a:rPr>
              <a:t>
</a:t>
            </a:r>
            <a:r>
              <a:rPr lang="cs-CZ" sz="4000" b="1" strike="noStrike" dirty="0" smtClean="0">
                <a:solidFill>
                  <a:srgbClr val="FFFFFF"/>
                </a:solidFill>
                <a:latin typeface="Times New Roman"/>
              </a:rPr>
              <a:t>Náklady</a:t>
            </a:r>
            <a:endParaRPr dirty="0"/>
          </a:p>
        </p:txBody>
      </p:sp>
      <p:sp>
        <p:nvSpPr>
          <p:cNvPr id="85" name="CustomShape 3"/>
          <p:cNvSpPr/>
          <p:nvPr/>
        </p:nvSpPr>
        <p:spPr>
          <a:xfrm>
            <a:off x="6516360" y="3723840"/>
            <a:ext cx="245556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1200" strike="noStrike">
                <a:solidFill>
                  <a:srgbClr val="307871"/>
                </a:solidFill>
                <a:latin typeface="Times New Roman"/>
              </a:rPr>
              <a:t>Katedra podnikové ekonomiky a managementu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701891"/>
            <a:ext cx="73727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Určete, zda se jedná o přímý náklad nebo o náklad nepřímý: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 lisovny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papíru při výrobě knih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mzdy vedení společnosti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kancelářského papíru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značky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energie k pohonu výrobních strojů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úklid skladu materiálu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kursovní ztráty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sociální pojištění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vodné, stočné, likvidace odpadů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722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174127" y="837410"/>
            <a:ext cx="7634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v závislosti na změnách objemu výroby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má smysl při řízení nákladů za období kratší než 1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 náklady </a:t>
            </a:r>
            <a:r>
              <a:rPr lang="cs-CZ" dirty="0"/>
              <a:t>– jejich výše je závislá na objemu </a:t>
            </a:r>
            <a:r>
              <a:rPr lang="cs-CZ" dirty="0" smtClean="0"/>
              <a:t>produkce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</a:t>
            </a:r>
            <a:r>
              <a:rPr lang="cs-CZ" dirty="0"/>
              <a:t>– jejich výše není svázána s objemem </a:t>
            </a:r>
            <a:r>
              <a:rPr lang="cs-CZ" dirty="0" smtClean="0"/>
              <a:t>produkce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grpSp>
        <p:nvGrpSpPr>
          <p:cNvPr id="13" name="Skupina 12"/>
          <p:cNvGrpSpPr/>
          <p:nvPr/>
        </p:nvGrpSpPr>
        <p:grpSpPr>
          <a:xfrm>
            <a:off x="311394" y="2852901"/>
            <a:ext cx="3571875" cy="1790700"/>
            <a:chOff x="0" y="0"/>
            <a:chExt cx="3571875" cy="1790700"/>
          </a:xfrm>
        </p:grpSpPr>
        <p:sp>
          <p:nvSpPr>
            <p:cNvPr id="14" name="Textové pole 17"/>
            <p:cNvSpPr txBox="1">
              <a:spLocks/>
            </p:cNvSpPr>
            <p:nvPr/>
          </p:nvSpPr>
          <p:spPr>
            <a:xfrm>
              <a:off x="2105025" y="847725"/>
              <a:ext cx="1301750" cy="3873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 dirty="0" err="1" smtClean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cs-CZ" sz="1400" i="1" baseline="-25000" dirty="0" err="1" smtClean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</a:t>
              </a:r>
              <a:r>
                <a:rPr lang="cs-CZ" sz="1400" dirty="0" smtClean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[Kč/ks, </a:t>
              </a:r>
              <a:r>
                <a:rPr lang="cs-CZ" sz="14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bm</a:t>
              </a:r>
              <a:r>
                <a:rPr lang="cs-CZ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]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Skupina 14"/>
            <p:cNvGrpSpPr/>
            <p:nvPr/>
          </p:nvGrpSpPr>
          <p:grpSpPr>
            <a:xfrm>
              <a:off x="0" y="0"/>
              <a:ext cx="3571875" cy="1790700"/>
              <a:chOff x="0" y="0"/>
              <a:chExt cx="3571875" cy="1790700"/>
            </a:xfrm>
          </p:grpSpPr>
          <p:cxnSp>
            <p:nvCxnSpPr>
              <p:cNvPr id="16" name="Přímá spojnice se šipkou 15"/>
              <p:cNvCxnSpPr>
                <a:cxnSpLocks/>
              </p:cNvCxnSpPr>
              <p:nvPr/>
            </p:nvCxnSpPr>
            <p:spPr>
              <a:xfrm>
                <a:off x="342900" y="1400175"/>
                <a:ext cx="28676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>
                <a:cxnSpLocks/>
              </p:cNvCxnSpPr>
              <p:nvPr/>
            </p:nvCxnSpPr>
            <p:spPr>
              <a:xfrm flipV="1">
                <a:off x="371475" y="0"/>
                <a:ext cx="19050" cy="1790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>
                <a:cxnSpLocks/>
              </p:cNvCxnSpPr>
              <p:nvPr/>
            </p:nvCxnSpPr>
            <p:spPr>
              <a:xfrm flipV="1">
                <a:off x="361950" y="295275"/>
                <a:ext cx="2457450" cy="1104900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>
                <a:cxnSpLocks/>
              </p:cNvCxnSpPr>
              <p:nvPr/>
            </p:nvCxnSpPr>
            <p:spPr>
              <a:xfrm>
                <a:off x="390525" y="847725"/>
                <a:ext cx="2451100" cy="1270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ové pole 16"/>
              <p:cNvSpPr txBox="1">
                <a:spLocks/>
              </p:cNvSpPr>
              <p:nvPr/>
            </p:nvSpPr>
            <p:spPr>
              <a:xfrm>
                <a:off x="2076450" y="28575"/>
                <a:ext cx="88074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cs-CZ" sz="1400" i="1" baseline="-250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14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[Kč]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ové pole 18"/>
              <p:cNvSpPr txBox="1">
                <a:spLocks/>
              </p:cNvSpPr>
              <p:nvPr/>
            </p:nvSpPr>
            <p:spPr>
              <a:xfrm>
                <a:off x="0" y="114300"/>
                <a:ext cx="419100" cy="6540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cs-CZ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n</a:t>
                </a:r>
                <a:r>
                  <a:rPr lang="cs-CZ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ové pole 19"/>
              <p:cNvSpPr txBox="1">
                <a:spLocks/>
              </p:cNvSpPr>
              <p:nvPr/>
            </p:nvSpPr>
            <p:spPr>
              <a:xfrm>
                <a:off x="1047750" y="1400175"/>
                <a:ext cx="252412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</a:t>
                </a: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 </a:t>
                </a: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[ks, bm, …]</a:t>
                </a:r>
              </a:p>
            </p:txBody>
          </p:sp>
        </p:grpSp>
      </p:grpSp>
      <p:grpSp>
        <p:nvGrpSpPr>
          <p:cNvPr id="33" name="Skupina 32"/>
          <p:cNvGrpSpPr/>
          <p:nvPr/>
        </p:nvGrpSpPr>
        <p:grpSpPr>
          <a:xfrm>
            <a:off x="3991483" y="2654146"/>
            <a:ext cx="4975860" cy="1934210"/>
            <a:chOff x="0" y="0"/>
            <a:chExt cx="4975860" cy="1934210"/>
          </a:xfrm>
        </p:grpSpPr>
        <p:cxnSp>
          <p:nvCxnSpPr>
            <p:cNvPr id="34" name="Přímá spojnice se šipkou 33"/>
            <p:cNvCxnSpPr>
              <a:cxnSpLocks/>
            </p:cNvCxnSpPr>
            <p:nvPr/>
          </p:nvCxnSpPr>
          <p:spPr>
            <a:xfrm>
              <a:off x="219075" y="1657350"/>
              <a:ext cx="28676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/>
            </p:cNvCxnSpPr>
            <p:nvPr/>
          </p:nvCxnSpPr>
          <p:spPr>
            <a:xfrm flipV="1">
              <a:off x="304800" y="0"/>
              <a:ext cx="19050" cy="17907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cxnSpLocks/>
            </p:cNvCxnSpPr>
            <p:nvPr/>
          </p:nvCxnSpPr>
          <p:spPr>
            <a:xfrm>
              <a:off x="304800" y="1152525"/>
              <a:ext cx="2451100" cy="12700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ové pole 24"/>
            <p:cNvSpPr txBox="1">
              <a:spLocks/>
            </p:cNvSpPr>
            <p:nvPr/>
          </p:nvSpPr>
          <p:spPr>
            <a:xfrm>
              <a:off x="2028825" y="857250"/>
              <a:ext cx="150368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cs-CZ" sz="1400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ové pole 20"/>
            <p:cNvSpPr txBox="1">
              <a:spLocks/>
            </p:cNvSpPr>
            <p:nvPr/>
          </p:nvSpPr>
          <p:spPr>
            <a:xfrm>
              <a:off x="0" y="95250"/>
              <a:ext cx="371475" cy="6540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F, f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louk 30"/>
            <p:cNvSpPr>
              <a:spLocks/>
            </p:cNvSpPr>
            <p:nvPr/>
          </p:nvSpPr>
          <p:spPr bwMode="auto">
            <a:xfrm rot="10800000">
              <a:off x="447675" y="76200"/>
              <a:ext cx="4528185" cy="1337945"/>
            </a:xfrm>
            <a:custGeom>
              <a:avLst/>
              <a:gdLst>
                <a:gd name="T0" fmla="*/ 2264092 w 4528109"/>
                <a:gd name="T1" fmla="*/ 0 h 1337844"/>
                <a:gd name="T2" fmla="*/ 4528185 w 4528109"/>
                <a:gd name="T3" fmla="*/ 668973 h 13378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28109" h="1337844" stroke="0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  <a:lnTo>
                    <a:pt x="2264055" y="668922"/>
                  </a:lnTo>
                  <a:cubicBezTo>
                    <a:pt x="2264055" y="445948"/>
                    <a:pt x="2264054" y="222974"/>
                    <a:pt x="2264054" y="0"/>
                  </a:cubicBezTo>
                  <a:close/>
                </a:path>
                <a:path w="4528109" h="1337844" fill="none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</a:path>
              </a:pathLst>
            </a:custGeom>
            <a:noFill/>
            <a:ln w="9525">
              <a:solidFill>
                <a:schemeClr val="accent6">
                  <a:lumMod val="75000"/>
                  <a:lumOff val="0"/>
                </a:schemeClr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0" name="Textové pole 31"/>
            <p:cNvSpPr txBox="1">
              <a:spLocks/>
            </p:cNvSpPr>
            <p:nvPr/>
          </p:nvSpPr>
          <p:spPr>
            <a:xfrm>
              <a:off x="1038225" y="1314450"/>
              <a:ext cx="201930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cs-CZ" sz="140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[Kč/ks, bm, …]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Přímá spojnice 40"/>
            <p:cNvCxnSpPr>
              <a:cxnSpLocks/>
            </p:cNvCxnSpPr>
            <p:nvPr/>
          </p:nvCxnSpPr>
          <p:spPr>
            <a:xfrm>
              <a:off x="447675" y="752475"/>
              <a:ext cx="0" cy="945515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 pole 97"/>
            <p:cNvSpPr txBox="1">
              <a:spLocks/>
            </p:cNvSpPr>
            <p:nvPr/>
          </p:nvSpPr>
          <p:spPr>
            <a:xfrm>
              <a:off x="371475" y="1685925"/>
              <a:ext cx="419100" cy="24828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43" name="Textové pole 26"/>
          <p:cNvSpPr txBox="1">
            <a:spLocks/>
          </p:cNvSpPr>
          <p:nvPr/>
        </p:nvSpPr>
        <p:spPr>
          <a:xfrm>
            <a:off x="4800946" y="4240515"/>
            <a:ext cx="2762250" cy="39433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Objem produkce</a:t>
            </a:r>
            <a:r>
              <a:rPr lang="cs-CZ" sz="14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 </a:t>
            </a:r>
            <a:r>
              <a: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[ks, bm, …]</a:t>
            </a:r>
          </a:p>
        </p:txBody>
      </p:sp>
    </p:spTree>
    <p:extLst>
      <p:ext uri="{BB962C8B-B14F-4D97-AF65-F5344CB8AC3E}">
        <p14:creationId xmlns:p14="http://schemas.microsoft.com/office/powerpoint/2010/main" val="9188466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952637"/>
            <a:ext cx="65093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t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ypy variabilních nákladů: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latin typeface="+mj-lt"/>
              </a:rPr>
              <a:t>proporcionální (lineární)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b="1" dirty="0" err="1" smtClean="0">
                <a:solidFill>
                  <a:srgbClr val="000000"/>
                </a:solidFill>
                <a:latin typeface="+mj-lt"/>
              </a:rPr>
              <a:t>nadproporcionální</a:t>
            </a:r>
            <a:r>
              <a:rPr lang="cs-CZ" b="1" dirty="0" smtClean="0">
                <a:solidFill>
                  <a:srgbClr val="000000"/>
                </a:solidFill>
                <a:latin typeface="+mj-lt"/>
              </a:rPr>
              <a:t> (progresivní)</a:t>
            </a:r>
            <a:endParaRPr lang="cs-CZ" dirty="0" smtClean="0">
              <a:solidFill>
                <a:srgbClr val="000000"/>
              </a:solidFill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err="1" smtClean="0">
                <a:solidFill>
                  <a:srgbClr val="000000"/>
                </a:solidFill>
                <a:latin typeface="+mj-lt"/>
              </a:rPr>
              <a:t>podproporcionální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 (regresivní)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t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ypy fixních nákladů: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latin typeface="+mj-lt"/>
              </a:rPr>
              <a:t>dle ovlivnitelnosti: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+mj-lt"/>
              </a:rPr>
              <a:t>utopené</a:t>
            </a:r>
            <a:r>
              <a:rPr lang="cs-CZ" sz="1600" dirty="0" smtClean="0">
                <a:latin typeface="+mj-lt"/>
              </a:rPr>
              <a:t> (vynaloženy </a:t>
            </a:r>
            <a:r>
              <a:rPr lang="cs-CZ" sz="1600" dirty="0">
                <a:latin typeface="+mj-lt"/>
              </a:rPr>
              <a:t>před zahájením výrobní či nevýrobní činnosti daného </a:t>
            </a:r>
            <a:r>
              <a:rPr lang="cs-CZ" sz="1600" dirty="0" smtClean="0">
                <a:latin typeface="+mj-lt"/>
              </a:rPr>
              <a:t>podniku)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+mj-lt"/>
              </a:rPr>
              <a:t>vyhnutelné</a:t>
            </a:r>
            <a:r>
              <a:rPr lang="cs-CZ" dirty="0" smtClean="0">
                <a:latin typeface="+mj-lt"/>
              </a:rPr>
              <a:t> </a:t>
            </a:r>
            <a:r>
              <a:rPr lang="cs-CZ" sz="1600" dirty="0">
                <a:latin typeface="+mj-lt"/>
              </a:rPr>
              <a:t>(bezprostředně spojeny s investičním </a:t>
            </a:r>
            <a:r>
              <a:rPr lang="cs-CZ" sz="1600" dirty="0" smtClean="0">
                <a:latin typeface="+mj-lt"/>
              </a:rPr>
              <a:t>rozhodnutím)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42167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39" y="722020"/>
            <a:ext cx="78562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1" indent="-285750">
              <a:buFont typeface="Courier New" panose="02070309020205020404" pitchFamily="49" charset="0"/>
              <a:buChar char="o"/>
            </a:pPr>
            <a:r>
              <a:rPr lang="cs-CZ" dirty="0"/>
              <a:t>dle vztahu k objemu výroby: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/>
              <a:t>absolutně fixní</a:t>
            </a:r>
            <a:r>
              <a:rPr lang="cs-CZ" sz="1600" dirty="0"/>
              <a:t>:</a:t>
            </a:r>
          </a:p>
          <a:p>
            <a:pPr marL="1657350" lvl="3" indent="-285750">
              <a:buFont typeface="Wingdings" panose="05000000000000000000" pitchFamily="2" charset="2"/>
              <a:buChar char="q"/>
            </a:pPr>
            <a:r>
              <a:rPr lang="cs-CZ" sz="1600" u="sng" dirty="0" smtClean="0"/>
              <a:t>jednorázové</a:t>
            </a:r>
            <a:r>
              <a:rPr lang="cs-CZ" sz="1600" dirty="0" smtClean="0"/>
              <a:t> (před zahájením činnosti, např. náklady na záběh školení, licence) </a:t>
            </a:r>
            <a:endParaRPr lang="cs-CZ" sz="1600" dirty="0"/>
          </a:p>
          <a:p>
            <a:pPr marL="1657350" lvl="3" indent="-285750">
              <a:buFont typeface="Wingdings" panose="05000000000000000000" pitchFamily="2" charset="2"/>
              <a:buChar char="q"/>
            </a:pPr>
            <a:r>
              <a:rPr lang="cs-CZ" sz="1600" u="sng" dirty="0" smtClean="0"/>
              <a:t>průběžné</a:t>
            </a:r>
            <a:r>
              <a:rPr lang="cs-CZ" sz="1600" dirty="0" smtClean="0"/>
              <a:t> (odpisy </a:t>
            </a:r>
            <a:r>
              <a:rPr lang="cs-CZ" sz="1600" dirty="0"/>
              <a:t>budov, pojištění, nájemné, mzdy </a:t>
            </a:r>
            <a:r>
              <a:rPr lang="cs-CZ" sz="1600" dirty="0" smtClean="0"/>
              <a:t>režijních </a:t>
            </a:r>
            <a:r>
              <a:rPr lang="cs-CZ" sz="1600" dirty="0"/>
              <a:t>pracovníků) 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+mj-lt"/>
              </a:rPr>
              <a:t>relativně fixní </a:t>
            </a:r>
            <a:r>
              <a:rPr lang="cs-CZ" sz="1600" dirty="0" smtClean="0">
                <a:latin typeface="+mj-lt"/>
              </a:rPr>
              <a:t>(měnící se skokem) – změna při překročení určité hranice objemu výroby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remanentní náklady </a:t>
            </a:r>
            <a:r>
              <a:rPr lang="cs-CZ" dirty="0" smtClean="0">
                <a:latin typeface="+mj-lt"/>
              </a:rPr>
              <a:t>– </a:t>
            </a:r>
            <a:r>
              <a:rPr lang="cs-CZ" sz="1600" dirty="0">
                <a:latin typeface="+mj-lt"/>
              </a:rPr>
              <a:t>mění se skokem, </a:t>
            </a:r>
            <a:r>
              <a:rPr lang="cs-CZ" sz="1600" dirty="0" smtClean="0">
                <a:latin typeface="+mj-lt"/>
              </a:rPr>
              <a:t>k </a:t>
            </a:r>
            <a:r>
              <a:rPr lang="cs-CZ" sz="1600" dirty="0">
                <a:latin typeface="+mj-lt"/>
              </a:rPr>
              <a:t>tomuto „skoku“ </a:t>
            </a:r>
            <a:r>
              <a:rPr lang="cs-CZ" sz="1600" dirty="0" smtClean="0">
                <a:latin typeface="+mj-lt"/>
              </a:rPr>
              <a:t>nedochází </a:t>
            </a:r>
            <a:r>
              <a:rPr lang="cs-CZ" sz="1600" dirty="0">
                <a:latin typeface="+mj-lt"/>
              </a:rPr>
              <a:t>bezprostředně před nebo po </a:t>
            </a:r>
            <a:r>
              <a:rPr lang="cs-CZ" sz="1600" dirty="0" smtClean="0">
                <a:latin typeface="+mj-lt"/>
              </a:rPr>
              <a:t>nárůstu </a:t>
            </a:r>
            <a:r>
              <a:rPr lang="cs-CZ" sz="1600" dirty="0">
                <a:latin typeface="+mj-lt"/>
              </a:rPr>
              <a:t>nebo poklesu objemu výroby, ale v určitém předstihu nebo </a:t>
            </a:r>
            <a:r>
              <a:rPr lang="cs-CZ" sz="1600" dirty="0" smtClean="0">
                <a:latin typeface="+mj-lt"/>
              </a:rPr>
              <a:t>zpoždění </a:t>
            </a:r>
            <a:endParaRPr lang="cs-CZ" sz="1600" dirty="0">
              <a:latin typeface="+mj-lt"/>
            </a:endParaRPr>
          </a:p>
          <a:p>
            <a:pPr marL="720000" lvl="1" indent="-285750">
              <a:buFont typeface="Courier New" panose="02070309020205020404" pitchFamily="49" charset="0"/>
              <a:buChar char="o"/>
            </a:pPr>
            <a:endParaRPr lang="cs-CZ" dirty="0" smtClean="0">
              <a:latin typeface="+mj-lt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0" y="3176265"/>
            <a:ext cx="3174577" cy="1967235"/>
            <a:chOff x="0" y="0"/>
            <a:chExt cx="3228975" cy="2070735"/>
          </a:xfrm>
        </p:grpSpPr>
        <p:grpSp>
          <p:nvGrpSpPr>
            <p:cNvPr id="6" name="Skupina 5"/>
            <p:cNvGrpSpPr/>
            <p:nvPr/>
          </p:nvGrpSpPr>
          <p:grpSpPr>
            <a:xfrm>
              <a:off x="0" y="85725"/>
              <a:ext cx="3228975" cy="1985010"/>
              <a:chOff x="0" y="0"/>
              <a:chExt cx="3228975" cy="1985010"/>
            </a:xfrm>
          </p:grpSpPr>
          <p:sp>
            <p:nvSpPr>
              <p:cNvPr id="13" name="Textové pole 245"/>
              <p:cNvSpPr txBox="1">
                <a:spLocks/>
              </p:cNvSpPr>
              <p:nvPr/>
            </p:nvSpPr>
            <p:spPr>
              <a:xfrm>
                <a:off x="0" y="0"/>
                <a:ext cx="419100" cy="272955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Skupina 13"/>
              <p:cNvGrpSpPr/>
              <p:nvPr/>
            </p:nvGrpSpPr>
            <p:grpSpPr>
              <a:xfrm>
                <a:off x="466725" y="689233"/>
                <a:ext cx="2762250" cy="1295777"/>
                <a:chOff x="0" y="51058"/>
                <a:chExt cx="2762250" cy="1295777"/>
              </a:xfrm>
            </p:grpSpPr>
            <p:sp>
              <p:nvSpPr>
                <p:cNvPr id="15" name="Textové pole 250"/>
                <p:cNvSpPr txBox="1">
                  <a:spLocks/>
                </p:cNvSpPr>
                <p:nvPr/>
              </p:nvSpPr>
              <p:spPr>
                <a:xfrm>
                  <a:off x="1381124" y="51058"/>
                  <a:ext cx="809625" cy="38735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0"/>
                  </a:schemeClr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cs-CZ" sz="1400" i="1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</a:t>
                  </a:r>
                  <a:r>
                    <a:rPr lang="cs-CZ" sz="1400" baseline="-25000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cs-CZ" sz="1400" i="1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cs-CZ" sz="1400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[Kč]</a:t>
                  </a:r>
                  <a:endParaRPr lang="cs-CZ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ové pole 242"/>
                <p:cNvSpPr txBox="1">
                  <a:spLocks/>
                </p:cNvSpPr>
                <p:nvPr/>
              </p:nvSpPr>
              <p:spPr>
                <a:xfrm>
                  <a:off x="0" y="952500"/>
                  <a:ext cx="2762250" cy="394335"/>
                </a:xfrm>
                <a:prstGeom prst="rect">
                  <a:avLst/>
                </a:prstGeom>
                <a:solidFill>
                  <a:schemeClr val="lt1">
                    <a:alpha val="0"/>
                  </a:schemeClr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cs-CZ" sz="14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Objem produkce</a:t>
                  </a:r>
                  <a:r>
                    <a:rPr lang="cs-CZ" sz="1400" i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Q </a:t>
                  </a:r>
                  <a:r>
                    <a:rPr lang="cs-CZ" sz="14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[ks, bm, …]</a:t>
                  </a:r>
                </a:p>
              </p:txBody>
            </p:sp>
          </p:grpSp>
        </p:grpSp>
        <p:grpSp>
          <p:nvGrpSpPr>
            <p:cNvPr id="7" name="Skupina 6"/>
            <p:cNvGrpSpPr/>
            <p:nvPr/>
          </p:nvGrpSpPr>
          <p:grpSpPr>
            <a:xfrm>
              <a:off x="219075" y="0"/>
              <a:ext cx="2867660" cy="1790700"/>
              <a:chOff x="0" y="0"/>
              <a:chExt cx="2867660" cy="1790700"/>
            </a:xfrm>
          </p:grpSpPr>
          <p:cxnSp>
            <p:nvCxnSpPr>
              <p:cNvPr id="8" name="Přímá spojnice se šipkou 7"/>
              <p:cNvCxnSpPr>
                <a:cxnSpLocks/>
              </p:cNvCxnSpPr>
              <p:nvPr/>
            </p:nvCxnSpPr>
            <p:spPr>
              <a:xfrm flipV="1">
                <a:off x="85725" y="0"/>
                <a:ext cx="19050" cy="1790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Přímá spojnice 8"/>
              <p:cNvCxnSpPr>
                <a:cxnSpLocks/>
              </p:cNvCxnSpPr>
              <p:nvPr/>
            </p:nvCxnSpPr>
            <p:spPr>
              <a:xfrm>
                <a:off x="114300" y="1190625"/>
                <a:ext cx="12192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>
                <a:cxnSpLocks/>
              </p:cNvCxnSpPr>
              <p:nvPr/>
            </p:nvCxnSpPr>
            <p:spPr>
              <a:xfrm>
                <a:off x="1333500" y="790575"/>
                <a:ext cx="1219200" cy="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>
                <a:cxnSpLocks/>
              </p:cNvCxnSpPr>
              <p:nvPr/>
            </p:nvCxnSpPr>
            <p:spPr>
              <a:xfrm flipH="1">
                <a:off x="1323975" y="781050"/>
                <a:ext cx="0" cy="39370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se šipkou 11"/>
              <p:cNvCxnSpPr>
                <a:cxnSpLocks/>
              </p:cNvCxnSpPr>
              <p:nvPr/>
            </p:nvCxnSpPr>
            <p:spPr>
              <a:xfrm>
                <a:off x="0" y="1647825"/>
                <a:ext cx="28676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ové pole 21543"/>
          <p:cNvSpPr txBox="1">
            <a:spLocks/>
          </p:cNvSpPr>
          <p:nvPr/>
        </p:nvSpPr>
        <p:spPr>
          <a:xfrm>
            <a:off x="1448566" y="4175512"/>
            <a:ext cx="753959" cy="397238"/>
          </a:xfrm>
          <a:prstGeom prst="rect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cs-CZ" sz="1400" i="1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400" baseline="-25000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400" i="1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[Kč]</a:t>
            </a: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02675" y="3552158"/>
            <a:ext cx="28696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Skoková změna výše fixních nákladů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275184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818222"/>
            <a:ext cx="7488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Rozhodněte, zda se jedná o fixní nebo variabilní náklady v každém z následujících případů: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měsíční mzdy vedení podniku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 výrobní haly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papíru při výrobě knih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plynu k vytápění výrobní haly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zboží (prodejna)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značky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elektřiny v kancelářské budově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poplatek za připojení k internetu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benzínu taxikářského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vozu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benzínu v automobilu, který slouží pro potřeby vedoucích pracovníků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71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4" name="Obdélník 3"/>
          <p:cNvSpPr/>
          <p:nvPr/>
        </p:nvSpPr>
        <p:spPr>
          <a:xfrm>
            <a:off x="251641" y="818519"/>
            <a:ext cx="843844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solidFill>
                  <a:srgbClr val="307871"/>
                </a:solidFill>
                <a:latin typeface="+mj-lt"/>
              </a:rPr>
              <a:t>Koeficient reakce:</a:t>
            </a:r>
            <a:endParaRPr lang="cs-CZ" sz="2600" b="1" dirty="0">
              <a:solidFill>
                <a:srgbClr val="30787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Udává stupeň variability nákladů při změně objemu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Východisko při zařazení nákladů mezi fixní a variabilní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	</a:t>
            </a:r>
            <a:r>
              <a:rPr lang="cs-CZ" b="1" dirty="0" smtClean="0">
                <a:latin typeface="+mj-lt"/>
              </a:rPr>
              <a:t>k = (((N1/N0)*100)-100)/(((V1/V0)*100)-100)</a:t>
            </a:r>
          </a:p>
          <a:p>
            <a:endParaRPr lang="cs-CZ" dirty="0" smtClean="0"/>
          </a:p>
          <a:p>
            <a:r>
              <a:rPr lang="cs-CZ" dirty="0" smtClean="0"/>
              <a:t>k </a:t>
            </a:r>
            <a:r>
              <a:rPr lang="cs-CZ" dirty="0"/>
              <a:t>= 1 		jsou  proporcionální</a:t>
            </a:r>
          </a:p>
          <a:p>
            <a:r>
              <a:rPr lang="cs-CZ" dirty="0"/>
              <a:t>0 &lt; </a:t>
            </a:r>
            <a:r>
              <a:rPr lang="cs-CZ" dirty="0" smtClean="0"/>
              <a:t>k </a:t>
            </a:r>
            <a:r>
              <a:rPr lang="cs-CZ" dirty="0"/>
              <a:t>&lt; 1 	jsou degresívní (pokles nákladů s růstem objemu)</a:t>
            </a:r>
          </a:p>
          <a:p>
            <a:r>
              <a:rPr lang="cs-CZ" dirty="0" smtClean="0"/>
              <a:t>k </a:t>
            </a:r>
            <a:r>
              <a:rPr lang="cs-CZ" dirty="0"/>
              <a:t>&gt; 1 		jsou progresívní (rychlejší růst než objem)</a:t>
            </a:r>
          </a:p>
          <a:p>
            <a:r>
              <a:rPr lang="cs-CZ" dirty="0" smtClean="0"/>
              <a:t>k </a:t>
            </a:r>
            <a:r>
              <a:rPr lang="cs-CZ" dirty="0"/>
              <a:t>&lt; 0		jsou regresívní (pokles úrovně</a:t>
            </a:r>
            <a:r>
              <a:rPr lang="cs-CZ" dirty="0" smtClean="0"/>
              <a:t>, redukce </a:t>
            </a:r>
            <a:r>
              <a:rPr lang="cs-CZ" dirty="0"/>
              <a:t>nákladů </a:t>
            </a:r>
            <a:r>
              <a:rPr lang="cs-CZ" dirty="0" smtClean="0"/>
              <a:t>variabilních)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/>
              <a:t>Pozn. Pro </a:t>
            </a:r>
            <a:r>
              <a:rPr lang="cs-CZ" dirty="0"/>
              <a:t>stejné jednotky (v Kč</a:t>
            </a:r>
            <a:r>
              <a:rPr lang="cs-CZ" dirty="0" smtClean="0"/>
              <a:t>):</a:t>
            </a:r>
            <a:r>
              <a:rPr lang="cs-CZ" dirty="0"/>
              <a:t>	</a:t>
            </a:r>
            <a:r>
              <a:rPr lang="cs-CZ" b="1" dirty="0"/>
              <a:t>k = (N1/N0)/(V1/V0)</a:t>
            </a:r>
          </a:p>
          <a:p>
            <a:r>
              <a:rPr lang="cs-CZ" dirty="0" smtClean="0">
                <a:latin typeface="+mj-lt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+mj-lt"/>
              </a:rPr>
              <a:t>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72777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4" name="Obdélník 3"/>
          <p:cNvSpPr/>
          <p:nvPr/>
        </p:nvSpPr>
        <p:spPr>
          <a:xfrm>
            <a:off x="251642" y="818519"/>
            <a:ext cx="739973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+mj-lt"/>
              </a:rPr>
              <a:t>Příklad:</a:t>
            </a:r>
          </a:p>
          <a:p>
            <a:r>
              <a:rPr lang="cs-CZ" dirty="0" smtClean="0">
                <a:latin typeface="+mj-lt"/>
              </a:rPr>
              <a:t>Výše energetických nákladů v roce 2014 činila 55 600 Kč, v roce 2015 byla tato výše 29 300 Kč. Tržby v roce 2014 činily 820 500 Kč, v roce 2015 byly ve výši 865 000 Kč. Vypočítejte koeficient reakce.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Řešení:</a:t>
            </a:r>
          </a:p>
          <a:p>
            <a:r>
              <a:rPr lang="cs-CZ" dirty="0"/>
              <a:t>k = </a:t>
            </a:r>
            <a:r>
              <a:rPr lang="cs-CZ" dirty="0" smtClean="0"/>
              <a:t>(N1/N0)/(V1/V0)</a:t>
            </a:r>
            <a:endParaRPr lang="cs-CZ" dirty="0"/>
          </a:p>
          <a:p>
            <a:r>
              <a:rPr lang="cs-CZ" dirty="0">
                <a:latin typeface="+mj-lt"/>
              </a:rPr>
              <a:t>k</a:t>
            </a:r>
            <a:r>
              <a:rPr lang="cs-CZ" dirty="0" smtClean="0">
                <a:latin typeface="+mj-lt"/>
              </a:rPr>
              <a:t> = (29 300/55 600)(865 000/820 500) = 0,527/1,054 = 0,5</a:t>
            </a:r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+mj-lt"/>
              </a:rPr>
              <a:t>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70482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51640" y="760344"/>
            <a:ext cx="4536000" cy="507240"/>
          </a:xfrm>
        </p:spPr>
        <p:txBody>
          <a:bodyPr/>
          <a:lstStyle/>
          <a:p>
            <a:pPr eaLnBrk="1" hangingPunct="1"/>
            <a:r>
              <a:rPr lang="cs-CZ" sz="1800" b="1" dirty="0" smtClean="0"/>
              <a:t>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566577" y="881825"/>
          <a:ext cx="6164802" cy="127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4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74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74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74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274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274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Ukazatel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Objem produkce v ks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Náklady materiálu v Kč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Mzdové náklady v Kč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Odpisy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v Kč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Energie v Kč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Období 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800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Období 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1090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560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880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9221" marR="6922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76956"/>
              </p:ext>
            </p:extLst>
          </p:nvPr>
        </p:nvGraphicFramePr>
        <p:xfrm>
          <a:off x="1665433" y="2892336"/>
          <a:ext cx="6482999" cy="162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3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8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Ukazatel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solidFill>
                            <a:schemeClr val="tx1"/>
                          </a:solidFill>
                        </a:rPr>
                        <a:t>Pzn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solidFill>
                            <a:schemeClr val="tx1"/>
                          </a:solidFill>
                        </a:rPr>
                        <a:t>Pzv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Trend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Náklady materiálu v Kč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0,9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Degrese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Mzdové náklady v Kč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Progrese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Odpisy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v Kč</a:t>
                      </a:r>
                      <a:endParaRPr lang="cs-CZ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Fixní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Energie v Kč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Lineární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503" name="TextovéPole 5"/>
          <p:cNvSpPr txBox="1">
            <a:spLocks noChangeArrowheads="1"/>
          </p:cNvSpPr>
          <p:nvPr/>
        </p:nvSpPr>
        <p:spPr bwMode="auto">
          <a:xfrm>
            <a:off x="299214" y="2154365"/>
            <a:ext cx="460771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350" dirty="0"/>
              <a:t>Výpočet:  energie</a:t>
            </a:r>
          </a:p>
          <a:p>
            <a:r>
              <a:rPr lang="cs-CZ" sz="1350" dirty="0" err="1"/>
              <a:t>Pzn</a:t>
            </a:r>
            <a:r>
              <a:rPr lang="cs-CZ" sz="1350" dirty="0"/>
              <a:t> = ((880:800)x100)-100 = 10</a:t>
            </a:r>
          </a:p>
          <a:p>
            <a:r>
              <a:rPr lang="cs-CZ" sz="1350" dirty="0" err="1"/>
              <a:t>Pzv</a:t>
            </a:r>
            <a:r>
              <a:rPr lang="cs-CZ" sz="1350" dirty="0"/>
              <a:t> = ((220: 200)x100)-100 = 10</a:t>
            </a:r>
          </a:p>
          <a:p>
            <a:r>
              <a:rPr lang="cs-CZ" sz="1350" dirty="0" smtClean="0"/>
              <a:t>K= </a:t>
            </a:r>
            <a:r>
              <a:rPr lang="cs-CZ" sz="1350" dirty="0"/>
              <a:t>10/10 = 1</a:t>
            </a:r>
          </a:p>
        </p:txBody>
      </p:sp>
      <p:sp>
        <p:nvSpPr>
          <p:cNvPr id="6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10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41066"/>
            <a:ext cx="748836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z pohledu vnitropodnikového řízení nákladů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pc="15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primární náklady –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vznikají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spotřebou ekonomických zdrojů z externího okolí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pc="15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sekundární náklady: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vznikají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předávkami vnitropodnikových výkonů mezi nákladovými středisky uvnitř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podniku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vznikají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středisku, které odebírá vnitropodnikové výkony vytvořené dodávajícím střediskem téhož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podniku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</a:p>
          <a:p>
            <a:pPr algn="just"/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podniku zajistí dopravní závod přepravu materiálu pro výrobní závod, je výkon dopravního závodu sekundárním nákladem výrobního závodu. Pokud však bude doprava zajištěna externím přepravcem, půjde o náklad primární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835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39" y="702008"/>
            <a:ext cx="741879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podle podnikových funkcí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činnosti (funkce), s kterou jsou vznikající náklady spjaté, lze rozlišovat: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(jednání o dodávkách materiálu, objednávání materiálu, doprava materiálu,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…)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(uložení materiálu do skladu, vhodné podmínky při skladování materiálu, evidence zásob, výdej materiálu ze skladu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spotřebované v rámci výrobního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procesu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činnost správních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útvarů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spojené s vyskladněním hotových výrobků (odbyt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5957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4" name="Obdélník 3"/>
          <p:cNvSpPr/>
          <p:nvPr/>
        </p:nvSpPr>
        <p:spPr>
          <a:xfrm>
            <a:off x="251640" y="765891"/>
            <a:ext cx="739973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solidFill>
                  <a:srgbClr val="307871"/>
                </a:solidFill>
                <a:latin typeface="+mj-lt"/>
              </a:rPr>
              <a:t>Náklady:</a:t>
            </a:r>
            <a:endParaRPr lang="cs-CZ" sz="2600" b="1" dirty="0">
              <a:solidFill>
                <a:srgbClr val="30787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znikají spotřebováváním </a:t>
            </a:r>
            <a:r>
              <a:rPr lang="cs-CZ" dirty="0"/>
              <a:t>výrobních </a:t>
            </a:r>
            <a:r>
              <a:rPr lang="cs-CZ" dirty="0" smtClean="0"/>
              <a:t>faktorů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peněžní </a:t>
            </a:r>
            <a:r>
              <a:rPr lang="cs-CZ" dirty="0"/>
              <a:t>částky, které podnik účelně vynaložil na získání </a:t>
            </a:r>
            <a:r>
              <a:rPr lang="cs-CZ" dirty="0" smtClean="0"/>
              <a:t>výnosů.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finanční ohodnocení </a:t>
            </a:r>
            <a:r>
              <a:rPr lang="cs-CZ" dirty="0"/>
              <a:t>spotřeby výrobních faktorů při tvorbě výrobku (služby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ukazatel </a:t>
            </a:r>
            <a:r>
              <a:rPr lang="cs-CZ" dirty="0"/>
              <a:t>kvality vnitropodnikových </a:t>
            </a:r>
            <a:r>
              <a:rPr lang="cs-CZ" dirty="0" smtClean="0"/>
              <a:t>procesů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úkolem </a:t>
            </a:r>
            <a:r>
              <a:rPr lang="cs-CZ" dirty="0"/>
              <a:t>managementu je náklady efektivně </a:t>
            </a:r>
            <a:r>
              <a:rPr lang="cs-CZ" dirty="0" smtClean="0"/>
              <a:t>řídit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dvojí </a:t>
            </a:r>
            <a:r>
              <a:rPr lang="cs-CZ" dirty="0"/>
              <a:t>pojetí nákladů: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 pohledu finančního účetnictví, které je určeno pro externí uživatele (finanční úřad, banky, </a:t>
            </a:r>
            <a:r>
              <a:rPr lang="cs-CZ" dirty="0" smtClean="0"/>
              <a:t>…)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z</a:t>
            </a:r>
            <a:r>
              <a:rPr lang="cs-CZ" dirty="0"/>
              <a:t> pohledu manažerského </a:t>
            </a:r>
            <a:r>
              <a:rPr lang="cs-CZ" dirty="0" smtClean="0"/>
              <a:t>účetnictví - určeno </a:t>
            </a:r>
            <a:r>
              <a:rPr lang="cs-CZ" dirty="0"/>
              <a:t>pro interního uživatele, kde se jedná o náklady v rámci vnitropodnikového (manažerského) </a:t>
            </a:r>
            <a:r>
              <a:rPr lang="cs-CZ" dirty="0" smtClean="0"/>
              <a:t>účetnictví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POZOR! </a:t>
            </a:r>
            <a:r>
              <a:rPr lang="cs-CZ" b="1" dirty="0" smtClean="0"/>
              <a:t>náklady </a:t>
            </a:r>
            <a:r>
              <a:rPr lang="cs-CZ" b="1" dirty="0"/>
              <a:t>a výdaje </a:t>
            </a:r>
            <a:r>
              <a:rPr lang="cs-CZ" b="1" dirty="0" smtClean="0"/>
              <a:t>nejsou totéž </a:t>
            </a:r>
            <a:endParaRPr lang="cs-CZ" dirty="0"/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+mj-lt"/>
              </a:rPr>
              <a:t>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05305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9879" y="852721"/>
            <a:ext cx="748836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Manažerské pojetí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oproti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účetnímu pojetí nákladů pracuje s 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ekonomickými (skutečnými, relevantními) náklady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navíc nákladům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zahrnují i tzv.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oportunitní (alternativní) náklady (náklady obětované (ušlé) příležitosti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– ušlý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výnos, který je ztracen, když není výrobní zdroj použit na nejlepší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variantu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definujeme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</a:t>
            </a:r>
            <a:r>
              <a:rPr lang="cs-CZ" spc="15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zisk -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rozdíl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mezi celkovým výnosem a ekonomickými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POZOR! Nulový ekonomický zisk neznamená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že účetně vykazuje zdanitelný základ v hodnotě 0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3010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976104"/>
            <a:ext cx="7431951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Společnost </a:t>
            </a:r>
            <a:r>
              <a:rPr lang="cs-CZ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Cetex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současnosti využívá kapacity svých skladů na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90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%. Na údržbu nevyužitých prostor vynakládá v průměru měsíčně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000 Kč. Společnost obdržela nabídku na pronájem těchto nevyužitých prostor za 15 000 Kč měsíčně. To by ale znamenalo zvýšení spotřeby energie o 2 000 Kč měsíčně a zaměstnat ostrahu za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000 Kč měsíčně. Náklady na údržbu se nezmění. Rozhodněte, zda bude efektivní volné prostory pronajmout.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342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172698" y="721180"/>
            <a:ext cx="7392481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Libor Holub je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současnosti zaměstnán jako řidič kamionu a jeho roční hrubá mzda činila 300 000Kč. Když začne podnikat, nemůže již jezdit s kamionem. Bude-li podnikat, bude potřebovat stodolu, kterou dosud pronajímal za 10 000 Kč ročně.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Předpokládá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že za rok utrží 540 000 Kč,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přičemž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spotřebuje materiál a energie za 122 000 Kč, odpisy zařízení budou činit 40 000 Kč, další náklady budou 60 000 Kč. Zjistěte, zda se panu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Holubovi podnikání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vyplatí.</a:t>
            </a: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2514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640" y="1038520"/>
            <a:ext cx="8232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cs-CZ" altLang="cs-CZ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Příklad: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 rámci projektu „Rekonstrukce výrobní haly“ máte rozhodnout o volbě varianty pro výkop nové elektrické přípojky o délce 25 m a hloubce 80 cm mezi následujícími možnostmi: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Výkop provést </a:t>
            </a:r>
            <a:r>
              <a:rPr kumimoji="0" lang="cs-CZ" altLang="cs-CZ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minibagrem</a:t>
            </a: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jehož ekonomické parametry jsou následující: </a:t>
            </a:r>
            <a:b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- cena výkopu za 1 m o hloubce 80 cm činí 150 Kč</a:t>
            </a:r>
            <a:endParaRPr kumimoji="0" lang="cs-CZ" altLang="cs-CZ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- fixní náklady spojené s dovozem </a:t>
            </a:r>
            <a:r>
              <a:rPr kumimoji="0" lang="cs-CZ" altLang="cs-CZ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minibagru</a:t>
            </a: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jsou vyčísleny na 4 500 Kč</a:t>
            </a:r>
            <a:endParaRPr kumimoji="0" lang="cs-CZ" altLang="cs-CZ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Výkop zajistit skupinou kopáčů, kteří požadují:</a:t>
            </a:r>
            <a:endParaRPr kumimoji="0" lang="cs-CZ" altLang="cs-CZ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cs-CZ" alt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- cena výkopu za 1 m o hloubce 80 cm činí 300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Kč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- fixní náklady spojené s dovozem skupiny pracovníků činí 500 Kč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Rozhodněte, kterou variantu zvolíte pro vlastní výkop přípojky.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32169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42579" y="859900"/>
            <a:ext cx="7177876" cy="50724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600" b="1" dirty="0">
                <a:solidFill>
                  <a:srgbClr val="307871"/>
                </a:solidFill>
                <a:ea typeface="+mn-ea"/>
                <a:cs typeface="+mn-cs"/>
              </a:rPr>
              <a:t>Pro správné hodnocení nákladů je třeba znát: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4294967295"/>
          </p:nvPr>
        </p:nvSpPr>
        <p:spPr>
          <a:xfrm>
            <a:off x="328098" y="1476444"/>
            <a:ext cx="7335758" cy="339447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1800" b="1" dirty="0" smtClean="0">
                <a:latin typeface="+mj-lt"/>
              </a:rPr>
              <a:t>Celkové náklady</a:t>
            </a:r>
            <a:r>
              <a:rPr lang="cs-CZ" sz="1800" dirty="0" smtClean="0">
                <a:latin typeface="+mj-lt"/>
              </a:rPr>
              <a:t>, jako funkci objemu výroby </a:t>
            </a:r>
            <a:r>
              <a:rPr lang="cs-CZ" sz="1800" b="1" i="1" dirty="0" smtClean="0">
                <a:latin typeface="+mj-lt"/>
              </a:rPr>
              <a:t>CN</a:t>
            </a:r>
            <a:r>
              <a:rPr lang="cs-CZ" sz="1800" b="1" dirty="0" smtClean="0">
                <a:latin typeface="+mj-lt"/>
              </a:rPr>
              <a:t>= </a:t>
            </a:r>
            <a:r>
              <a:rPr lang="cs-CZ" sz="1800" b="1" i="1" dirty="0" smtClean="0">
                <a:latin typeface="+mj-lt"/>
              </a:rPr>
              <a:t>f</a:t>
            </a:r>
            <a:r>
              <a:rPr lang="cs-CZ" sz="1800" b="1" dirty="0" smtClean="0">
                <a:latin typeface="+mj-lt"/>
              </a:rPr>
              <a:t>(</a:t>
            </a:r>
            <a:r>
              <a:rPr lang="cs-CZ" sz="1800" b="1" i="1" dirty="0" smtClean="0">
                <a:latin typeface="+mj-lt"/>
              </a:rPr>
              <a:t>Q</a:t>
            </a:r>
            <a:r>
              <a:rPr lang="cs-CZ" sz="1800" b="1" dirty="0" smtClean="0">
                <a:latin typeface="+mj-lt"/>
              </a:rPr>
              <a:t>)</a:t>
            </a:r>
          </a:p>
          <a:p>
            <a:pPr lvl="1"/>
            <a:r>
              <a:rPr lang="cs-CZ" sz="1400" dirty="0" smtClean="0">
                <a:latin typeface="+mj-lt"/>
              </a:rPr>
              <a:t>Mělo by platit, že s růstem produkce by měly celkové náklady také růst</a:t>
            </a:r>
          </a:p>
          <a:p>
            <a:pPr eaLnBrk="1" hangingPunct="1"/>
            <a:r>
              <a:rPr lang="cs-CZ" sz="1800" b="1" dirty="0" smtClean="0">
                <a:latin typeface="+mj-lt"/>
              </a:rPr>
              <a:t>Průměrné náklady </a:t>
            </a:r>
            <a:r>
              <a:rPr lang="cs-CZ" sz="1800" b="1" i="1" dirty="0" smtClean="0">
                <a:latin typeface="+mj-lt"/>
              </a:rPr>
              <a:t>CN</a:t>
            </a:r>
            <a:r>
              <a:rPr lang="cs-CZ" sz="1800" b="1" dirty="0" smtClean="0">
                <a:latin typeface="+mj-lt"/>
              </a:rPr>
              <a:t>/</a:t>
            </a:r>
            <a:r>
              <a:rPr lang="cs-CZ" sz="1800" b="1" i="1" dirty="0" smtClean="0">
                <a:latin typeface="+mj-lt"/>
              </a:rPr>
              <a:t>Q</a:t>
            </a:r>
          </a:p>
          <a:p>
            <a:pPr eaLnBrk="1" hangingPunct="1"/>
            <a:r>
              <a:rPr lang="cs-CZ" sz="1800" b="1" dirty="0" smtClean="0">
                <a:latin typeface="+mj-lt"/>
              </a:rPr>
              <a:t>Přírůstkové náklady </a:t>
            </a:r>
            <a:r>
              <a:rPr lang="cs-CZ" sz="1800" b="1" dirty="0" smtClean="0">
                <a:latin typeface="+mj-lt"/>
                <a:cs typeface="Times New Roman" pitchFamily="18" charset="0"/>
              </a:rPr>
              <a:t>∆ </a:t>
            </a:r>
            <a:r>
              <a:rPr lang="cs-CZ" sz="1800" b="1" i="1" dirty="0" smtClean="0">
                <a:latin typeface="+mj-lt"/>
                <a:cs typeface="Times New Roman" pitchFamily="18" charset="0"/>
              </a:rPr>
              <a:t>N</a:t>
            </a:r>
            <a:r>
              <a:rPr lang="cs-CZ" sz="1800" b="1" dirty="0" smtClean="0">
                <a:latin typeface="+mj-lt"/>
                <a:cs typeface="Times New Roman" pitchFamily="18" charset="0"/>
              </a:rPr>
              <a:t>/ ∆</a:t>
            </a:r>
            <a:r>
              <a:rPr lang="cs-CZ" sz="1800" b="1" i="1" dirty="0" smtClean="0">
                <a:latin typeface="+mj-lt"/>
                <a:cs typeface="Times New Roman" pitchFamily="18" charset="0"/>
              </a:rPr>
              <a:t>Q</a:t>
            </a:r>
          </a:p>
          <a:p>
            <a:pPr eaLnBrk="1" hangingPunct="1"/>
            <a:r>
              <a:rPr lang="cs-CZ" sz="1800" b="1" dirty="0" smtClean="0">
                <a:latin typeface="+mj-lt"/>
                <a:cs typeface="Times New Roman" pitchFamily="18" charset="0"/>
              </a:rPr>
              <a:t>Výsledek hospodaření: Výnosy-celkové náklady</a:t>
            </a:r>
            <a:endParaRPr lang="cs-CZ" sz="1800" b="1" dirty="0" smtClean="0">
              <a:latin typeface="+mj-lt"/>
            </a:endParaRPr>
          </a:p>
          <a:p>
            <a:pPr eaLnBrk="1" hangingPunct="1"/>
            <a:endParaRPr lang="cs-CZ" sz="1800" dirty="0" smtClean="0">
              <a:latin typeface="+mj-l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41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>
          <a:xfrm>
            <a:off x="398730" y="917406"/>
            <a:ext cx="7341269" cy="36611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1800" b="1" dirty="0" smtClean="0"/>
              <a:t>Rentabilita nákladů</a:t>
            </a:r>
            <a:r>
              <a:rPr lang="cs-CZ" sz="1800" dirty="0" smtClean="0"/>
              <a:t>: </a:t>
            </a:r>
            <a:r>
              <a:rPr lang="cs-CZ" sz="1800" dirty="0" smtClean="0"/>
              <a:t>zisk/náklady</a:t>
            </a:r>
            <a:endParaRPr lang="cs-CZ" sz="1800" dirty="0" smtClean="0"/>
          </a:p>
          <a:p>
            <a:pPr>
              <a:defRPr/>
            </a:pPr>
            <a:r>
              <a:rPr lang="cs-CZ" sz="1800" b="1" dirty="0" smtClean="0"/>
              <a:t>Rentabilita tržeb</a:t>
            </a:r>
            <a:r>
              <a:rPr lang="cs-CZ" sz="1800" dirty="0" smtClean="0"/>
              <a:t>: </a:t>
            </a:r>
            <a:r>
              <a:rPr lang="cs-CZ" sz="1800" dirty="0" smtClean="0"/>
              <a:t>zisk/tržby</a:t>
            </a:r>
            <a:endParaRPr lang="cs-CZ" sz="1800" dirty="0" smtClean="0"/>
          </a:p>
          <a:p>
            <a:pPr>
              <a:defRPr/>
            </a:pPr>
            <a:r>
              <a:rPr lang="cs-CZ" sz="1800" b="1" dirty="0" smtClean="0"/>
              <a:t>Nákladová účinnost</a:t>
            </a:r>
            <a:r>
              <a:rPr lang="cs-CZ" sz="1800" dirty="0" smtClean="0"/>
              <a:t>: tržby/náklady …. mělo by být vyšší jak 1 </a:t>
            </a:r>
          </a:p>
          <a:p>
            <a:pPr>
              <a:defRPr/>
            </a:pPr>
            <a:r>
              <a:rPr lang="cs-CZ" sz="1800" b="1" dirty="0" smtClean="0"/>
              <a:t>Nákladovost h:</a:t>
            </a:r>
            <a:r>
              <a:rPr lang="cs-CZ" sz="1800" dirty="0" smtClean="0"/>
              <a:t> náklady/výnosy(tržby) … opačný poměr, měl by být nižší jak 1</a:t>
            </a:r>
          </a:p>
          <a:p>
            <a:pPr>
              <a:defRPr/>
            </a:pPr>
            <a:r>
              <a:rPr lang="cs-CZ" sz="1800" b="1" dirty="0" smtClean="0"/>
              <a:t>Procentní změna </a:t>
            </a:r>
            <a:r>
              <a:rPr lang="cs-CZ" sz="1800" dirty="0" smtClean="0"/>
              <a:t>(PZ) nákladů na korunu výnosů:</a:t>
            </a:r>
          </a:p>
          <a:p>
            <a:pPr lvl="1">
              <a:defRPr/>
            </a:pPr>
            <a:r>
              <a:rPr lang="cs-CZ" sz="1400" dirty="0"/>
              <a:t>PZ= (h</a:t>
            </a:r>
            <a:r>
              <a:rPr lang="cs-CZ" sz="1400" baseline="-25000" dirty="0"/>
              <a:t>1</a:t>
            </a:r>
            <a:r>
              <a:rPr lang="cs-CZ" sz="1400" dirty="0"/>
              <a:t>-h</a:t>
            </a:r>
            <a:r>
              <a:rPr lang="cs-CZ" sz="1400" baseline="-25000" dirty="0"/>
              <a:t>0</a:t>
            </a:r>
            <a:r>
              <a:rPr lang="cs-CZ" sz="1400" dirty="0"/>
              <a:t>) / h</a:t>
            </a:r>
            <a:r>
              <a:rPr lang="cs-CZ" sz="1400" baseline="-25000" dirty="0"/>
              <a:t>0</a:t>
            </a:r>
            <a:r>
              <a:rPr lang="cs-CZ" sz="1400" dirty="0"/>
              <a:t> x100,</a:t>
            </a:r>
          </a:p>
          <a:p>
            <a:pPr lvl="1">
              <a:defRPr/>
            </a:pPr>
            <a:r>
              <a:rPr lang="cs-CZ" sz="1400" dirty="0"/>
              <a:t>h</a:t>
            </a:r>
            <a:r>
              <a:rPr lang="cs-CZ" sz="1400" baseline="-25000" dirty="0"/>
              <a:t>0</a:t>
            </a:r>
            <a:r>
              <a:rPr lang="cs-CZ" sz="1400" dirty="0"/>
              <a:t> je skutečná nákladovost dosažená v minulém roce</a:t>
            </a:r>
          </a:p>
          <a:p>
            <a:pPr lvl="1">
              <a:defRPr/>
            </a:pPr>
            <a:r>
              <a:rPr lang="cs-CZ" sz="1400" dirty="0" smtClean="0"/>
              <a:t>h</a:t>
            </a:r>
            <a:r>
              <a:rPr lang="cs-CZ" sz="1400" baseline="-25000" dirty="0" smtClean="0"/>
              <a:t>1</a:t>
            </a:r>
            <a:r>
              <a:rPr lang="cs-CZ" sz="1400" dirty="0" smtClean="0"/>
              <a:t> </a:t>
            </a:r>
            <a:r>
              <a:rPr lang="cs-CZ" sz="1400" dirty="0"/>
              <a:t>je plánovaná nebo očekávaná nákladovost v běžném roce</a:t>
            </a:r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endParaRPr lang="cs-CZ" sz="1800" dirty="0" smtClean="0"/>
          </a:p>
        </p:txBody>
      </p:sp>
      <p:sp>
        <p:nvSpPr>
          <p:cNvPr id="6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65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28033"/>
              </p:ext>
            </p:extLst>
          </p:nvPr>
        </p:nvGraphicFramePr>
        <p:xfrm>
          <a:off x="2295868" y="1249900"/>
          <a:ext cx="4171289" cy="2886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557"/>
                <a:gridCol w="1146074"/>
                <a:gridCol w="1571658"/>
              </a:tblGrid>
              <a:tr h="410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Položka/rok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1. tržby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820 500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865 000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0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2. náklady 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766 000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2a materiál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2b mzdy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285000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2c  zálohy na energii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55 600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?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2d odpisy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0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2e spotřeba služeb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2f daně a poplatky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?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2g ostatní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5 400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77077" y="876875"/>
            <a:ext cx="50238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hodnocení nákladů v podniku máte k dispozici tyto údaje v Kč: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09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4" name="Obdélník 3"/>
          <p:cNvSpPr/>
          <p:nvPr/>
        </p:nvSpPr>
        <p:spPr>
          <a:xfrm>
            <a:off x="901243" y="819262"/>
            <a:ext cx="6644202" cy="2890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Úkoly: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</a:rPr>
              <a:t>Určete výši energetických nákladů v roce 2015, když koeficient reakce je 0,5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</a:rPr>
              <a:t>Vypočítejte úsporu/překročení materiálových nákladů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</a:rPr>
              <a:t>Zjistěte účinnost spotřeby mezd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</a:rPr>
              <a:t>Vypočítejte nákladovost v jednotlivých letech a okomentujte ji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</a:rPr>
              <a:t>Vypočítejte rentabilitu celkových nákladů a okomentujte ji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</a:rPr>
              <a:t>V jaké výši byly daně a poplatky v roce 2015?</a:t>
            </a:r>
            <a:endParaRPr lang="cs-CZ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66457" y="791062"/>
            <a:ext cx="7488360" cy="413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</a:rPr>
              <a:t>Určete výši energetických nákladů v roce 2015, když koeficient reakce je 0,5</a:t>
            </a:r>
            <a:endParaRPr lang="cs-CZ" dirty="0">
              <a:latin typeface="+mj-lt"/>
              <a:ea typeface="Calibri" panose="020F0502020204030204" pitchFamily="34" charset="0"/>
            </a:endParaRPr>
          </a:p>
          <a:p>
            <a:pPr marL="90170"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0,5=(N1/N0)*(V0/V1)=(N1/55600)*(820500/865000)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marL="90170"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N1= 29 307,74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marL="90170"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 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</a:rPr>
              <a:t>Vypočítejte úsporu/překročení materiálových nákladů</a:t>
            </a:r>
            <a:endParaRPr lang="cs-CZ" dirty="0">
              <a:latin typeface="+mj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    h0=330000/820500=0,402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    h1= 250000/865000=0,289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   PZ=(h1-h0)/h0*100=(0,289-0,402)/0,402*100= -0,2814*100= -28,14%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 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</a:rPr>
              <a:t>Zjistěte účinnost spotřeby mezd </a:t>
            </a:r>
            <a:endParaRPr lang="cs-CZ" dirty="0">
              <a:latin typeface="+mj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2014: 820500/270000=3,039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2015: 865000/285000=3,035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> 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66457" y="791062"/>
            <a:ext cx="7488360" cy="381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 smtClean="0">
                <a:latin typeface="+mj-lt"/>
                <a:ea typeface="Calibri" panose="020F0502020204030204" pitchFamily="34" charset="0"/>
              </a:rPr>
              <a:t>Vypočítejte </a:t>
            </a:r>
            <a:r>
              <a:rPr lang="cs-CZ" b="1" dirty="0">
                <a:latin typeface="+mj-lt"/>
                <a:ea typeface="Calibri" panose="020F0502020204030204" pitchFamily="34" charset="0"/>
              </a:rPr>
              <a:t>nákladovost v jednotlivých letech a okomentujte ji</a:t>
            </a:r>
            <a:endParaRPr lang="cs-CZ" dirty="0">
              <a:latin typeface="+mj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2014: 766000/820500=0,933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2015: 800000/865000=0,925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Z jedné koruny tržeb tvoří cca 93 haléřů náklady. Meziročně k žádné zásadní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změně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nedošlo.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</a:rPr>
              <a:t>Vypočítejte rentabilitu celkových nákladů a okomentujte ji</a:t>
            </a:r>
            <a:endParaRPr lang="cs-CZ" dirty="0">
              <a:latin typeface="+mj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2014: (820500-766000)/766000=0,071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2015: (865000-800000)/800000=0,08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1 koruna vynaložených nákladů vytvoří 7, resp. 8 haléřů zisku.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</a:rPr>
              <a:t>V jaké výši byly daně a poplatky v roce 2015?</a:t>
            </a:r>
            <a:endParaRPr lang="cs-CZ" dirty="0">
              <a:latin typeface="+mj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800000-250000-285000-29307,74-75000-13000-8000=139 692,26 Kč</a:t>
            </a:r>
            <a:endParaRPr lang="cs-CZ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8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86422" y="761714"/>
            <a:ext cx="7418795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cs-CZ" sz="2200" b="1" dirty="0">
                <a:solidFill>
                  <a:srgbClr val="307871"/>
                </a:solidFill>
                <a:latin typeface="+mj-lt"/>
              </a:rPr>
              <a:t>Klasifikace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účely řízení nákladů se náklady kumulují do stejnorodých skupin podle řady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kritérií – potřeba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ovlivňovat výši nákladů podle specifických charakteristik jednotlivých skupin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typy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třídění nákladů: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podle nákladových </a:t>
            </a:r>
            <a:r>
              <a:rPr lang="cs-CZ" dirty="0" smtClean="0">
                <a:latin typeface="+mj-lt"/>
              </a:rPr>
              <a:t>druhů</a:t>
            </a:r>
            <a:endParaRPr lang="cs-CZ" dirty="0"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účelové třídění nákladů: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podle místa vzniku a </a:t>
            </a:r>
            <a:r>
              <a:rPr lang="cs-CZ" sz="1600" dirty="0" smtClean="0">
                <a:latin typeface="+mj-lt"/>
              </a:rPr>
              <a:t>odpovědnosti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podle výkonů (kalkulační hledisko</a:t>
            </a:r>
            <a:r>
              <a:rPr lang="cs-CZ" sz="1600" dirty="0" smtClean="0">
                <a:latin typeface="+mj-lt"/>
              </a:rPr>
              <a:t>)</a:t>
            </a:r>
            <a:endParaRPr lang="cs-CZ" sz="1600" dirty="0">
              <a:latin typeface="+mj-lt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závislosti na změnách objemu výroby (množství poskytovaných služeb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vnitropodnikového řízení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nákladů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podnikových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funkcí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pohledu nákladů v manažerském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rozhodování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385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10878" y="744606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42612" y="1561387"/>
            <a:ext cx="7617378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Objasnit jednotlivé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přístupy ke klasifikaci nákladů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arakterizovat jednotlivé nákladové druhy</a:t>
            </a:r>
            <a:endParaRPr lang="cs-CZ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Uvézt konkrétní příklady jednotlivých druhů nákladů</a:t>
            </a:r>
            <a:endParaRPr lang="cs-CZ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Vysvětlit význam a použít koeficient reakce</a:t>
            </a:r>
            <a:endParaRPr lang="cs-CZ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Hodnotit náklady pomocí celé </a:t>
            </a:r>
            <a:r>
              <a:rPr lang="cs-CZ" b="1" smtClean="0">
                <a:solidFill>
                  <a:srgbClr val="002060"/>
                </a:solidFill>
                <a:cs typeface="Arial" panose="020B0604020202020204" pitchFamily="34" charset="0"/>
              </a:rPr>
              <a:t>řady ukazatelů</a:t>
            </a:r>
            <a:endParaRPr lang="cs-CZ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58570"/>
            <a:ext cx="7425373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Druhové třídění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seskupování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nákladů do ekonomicky stejnorodých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skupin, jednotlivé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skupiny nákladů jsou spojeny s činností jednotlivých výrobních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pohledu kontinuity reprodukčního procesu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vycházíme z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nákladů, které vstupují do výrobního procesu jako prvotní (primární)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- n</a:t>
            </a:r>
            <a:r>
              <a:rPr lang="cs-CZ" spc="15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áklady externí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základ </a:t>
            </a:r>
            <a:r>
              <a:rPr lang="cs-CZ" dirty="0"/>
              <a:t>nákladové struktury účetních výkazů, </a:t>
            </a:r>
            <a:r>
              <a:rPr lang="cs-CZ" dirty="0" smtClean="0"/>
              <a:t>avšak málo </a:t>
            </a:r>
            <a:r>
              <a:rPr lang="cs-CZ" dirty="0"/>
              <a:t>upotřebitelné v oblasti sledování hospodárného vynakládání </a:t>
            </a:r>
            <a:r>
              <a:rPr lang="cs-CZ" dirty="0" smtClean="0"/>
              <a:t>nákladů</a:t>
            </a:r>
            <a:endParaRPr lang="cs-CZ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3749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68867"/>
            <a:ext cx="733493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nákladové skupiny tvoří: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</a:rPr>
              <a:t>provozní náklady: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 smtClean="0">
                <a:latin typeface="+mj-lt"/>
              </a:rPr>
              <a:t>spotřeba materiálu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</a:t>
            </a:r>
            <a:r>
              <a:rPr lang="cs-CZ" sz="1600" dirty="0" smtClean="0">
                <a:latin typeface="+mj-lt"/>
              </a:rPr>
              <a:t>energie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a použití externích prací a služeb (výrobních kooperací, telekomunikačních, poradenských, opravářských aj. služeb</a:t>
            </a:r>
            <a:r>
              <a:rPr lang="cs-CZ" sz="1600" dirty="0" smtClean="0">
                <a:latin typeface="+mj-lt"/>
              </a:rPr>
              <a:t>)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osobní náklady (mzdové náklady včetně zdravotního a sociálního pojištění</a:t>
            </a:r>
            <a:r>
              <a:rPr lang="cs-CZ" sz="1600" dirty="0" smtClean="0">
                <a:latin typeface="+mj-lt"/>
              </a:rPr>
              <a:t>)</a:t>
            </a:r>
            <a:endParaRPr lang="cs-CZ" sz="1600" dirty="0">
              <a:latin typeface="+mj-lt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odpisy dlouhodobého hmotného i nehmotného </a:t>
            </a:r>
            <a:r>
              <a:rPr lang="cs-CZ" sz="1600" dirty="0" smtClean="0">
                <a:latin typeface="+mj-lt"/>
              </a:rPr>
              <a:t>majetku</a:t>
            </a:r>
            <a:endParaRPr lang="cs-CZ" sz="1600" dirty="0">
              <a:latin typeface="+mj-lt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náklady (úroky, pojistné, daně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náklady </a:t>
            </a:r>
            <a:r>
              <a:rPr lang="cs-CZ" dirty="0"/>
              <a:t>(manka, škody, živelné pohromy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9128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81" y="710221"/>
            <a:ext cx="7074940" cy="402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2566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86422" y="761714"/>
            <a:ext cx="74187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Příklad </a:t>
            </a:r>
            <a:endParaRPr lang="cs-CZ" sz="1600" dirty="0"/>
          </a:p>
          <a:p>
            <a:r>
              <a:rPr lang="cs-CZ" dirty="0"/>
              <a:t>Rozhodněte, zda se jedná o náklad provozní, finanční nebo mimořádný: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odpisy automobilu taxikáře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spotřeba papíru při výrobě </a:t>
            </a:r>
            <a:r>
              <a:rPr lang="cs-CZ" dirty="0" smtClean="0"/>
              <a:t>časopisů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spotřeba kancelářského materiálu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manko v </a:t>
            </a:r>
            <a:r>
              <a:rPr lang="cs-CZ" dirty="0" smtClean="0"/>
              <a:t>pokladně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poplatek za internetové služby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kursovní ztráta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sociální pojištění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814959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50957"/>
            <a:ext cx="7856280" cy="385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podle místa vzniku a </a:t>
            </a: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odpovědnosti (jednicové a režijní náklady)</a:t>
            </a:r>
            <a:endParaRPr lang="cs-CZ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náklady vznikly a kdo je za jejich vznik odpovědný?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Třídění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podle vnitropodnikových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útvarů:</a:t>
            </a:r>
            <a:endParaRPr lang="cs-CZ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náklady: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echnologické náklady: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 náklady (přímo souvisí s jednotkou výkonu (t, kg, kus,…), proporcionální závislost na objemu výroby)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režijní náklady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áklady na obsluhu, zajištění a 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– režijní náklady</a:t>
            </a:r>
            <a:endParaRPr lang="cs-CZ" sz="1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Nevýrobní náklady: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 smtClean="0">
                <a:latin typeface="+mj-lt"/>
                <a:cs typeface="Times New Roman" panose="02020603050405020304" pitchFamily="18" charset="0"/>
              </a:rPr>
              <a:t>odbytová režie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 smtClean="0">
                <a:latin typeface="+mj-lt"/>
                <a:cs typeface="Times New Roman" panose="02020603050405020304" pitchFamily="18" charset="0"/>
              </a:rPr>
              <a:t>správní režie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 smtClean="0">
                <a:latin typeface="+mj-lt"/>
                <a:cs typeface="Times New Roman" panose="02020603050405020304" pitchFamily="18" charset="0"/>
              </a:rPr>
              <a:t>zásobovací režie atd.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7018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185856" y="741122"/>
            <a:ext cx="772140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Kalkulační členění </a:t>
            </a:r>
            <a:r>
              <a:rPr lang="cs-CZ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nákladů (přímé a nepřímé náklady)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co byly náklady vynaloženy (na které výrobky a služby)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podnikovou sféru velmi významné, protože dokáže zjistit: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rentabilitu (ziskovost) jednotlivých položek poskytovaných výrobků a </a:t>
            </a:r>
            <a:r>
              <a:rPr lang="cs-CZ" sz="1600" dirty="0" smtClean="0">
                <a:latin typeface="+mj-lt"/>
              </a:rPr>
              <a:t>služeb</a:t>
            </a:r>
            <a:endParaRPr lang="cs-CZ" sz="1600" dirty="0">
              <a:latin typeface="+mj-lt"/>
            </a:endParaRP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jak jednotlivé výrobky či služby přispívají na tvorbu výsledku hospodaření (zisku) a tím ovlivňovat nabídkovou paletu výrobků a </a:t>
            </a:r>
            <a:r>
              <a:rPr lang="cs-CZ" sz="1600" dirty="0" smtClean="0">
                <a:latin typeface="+mj-lt"/>
              </a:rPr>
              <a:t>služeb</a:t>
            </a:r>
            <a:endParaRPr lang="cs-CZ" sz="1600" dirty="0">
              <a:latin typeface="+mj-lt"/>
            </a:endParaRP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zda danou službu provozovat ve vlastní režii nebo raději danou službu nakoupit (outsourcing</a:t>
            </a:r>
            <a:r>
              <a:rPr lang="cs-CZ" sz="1600" dirty="0" smtClean="0">
                <a:latin typeface="+mj-lt"/>
              </a:rPr>
              <a:t>)</a:t>
            </a:r>
            <a:endParaRPr lang="cs-CZ" sz="1600" dirty="0">
              <a:latin typeface="+mj-lt"/>
            </a:endParaRP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minimální cenu pro obchodní 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oblast</a:t>
            </a: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sledujeme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závislosti na způsobu přiřazování nákladů na nositele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nákladů (na výkon, tzv. kalkulační jednici):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(jednicové náklady a režie, které s určitým výrobkem přímo souvisí )</a:t>
            </a: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(společné pro skupinu výrobků, tj. režijní 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náklady, které nelze přiřadit na konkrétní výrobek</a:t>
            </a:r>
            <a:r>
              <a:rPr lang="cs-CZ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386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1431</Words>
  <Application>Microsoft Office PowerPoint</Application>
  <PresentationFormat>Předvádění na obrazovce (16:9)</PresentationFormat>
  <Paragraphs>414</Paragraphs>
  <Slides>30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 správné hodnocení nákladů je třeba znát: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281</cp:revision>
  <dcterms:created xsi:type="dcterms:W3CDTF">2016-07-06T15:42:34Z</dcterms:created>
  <dcterms:modified xsi:type="dcterms:W3CDTF">2021-09-29T06:37:15Z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